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Arimo Bold" panose="020B0704020202020204" pitchFamily="34" charset="0"/>
      <p:regular r:id="rId18"/>
      <p:bold r:id="rId19"/>
    </p:embeddedFont>
    <p:embeddedFont>
      <p:font typeface="Calibri" panose="020F0502020204030204" pitchFamily="34" charset="0"/>
      <p:regular r:id="rId20"/>
      <p:bold r:id="rId21"/>
      <p:italic r:id="rId22"/>
      <p:boldItalic r:id="rId23"/>
    </p:embeddedFont>
    <p:embeddedFont>
      <p:font typeface="Lucida Sans" panose="020B0602030504020204" pitchFamily="34" charset="77"/>
      <p:regular r:id="rId24"/>
      <p:bold r:id="rId25"/>
      <p:italic r:id="rId26"/>
      <p:boldItalic r:id="rId27"/>
    </p:embeddedFont>
    <p:embeddedFont>
      <p:font typeface="Open Sans Light" panose="020F0302020204030204" pitchFamily="34" charset="0"/>
      <p:regular r:id="rId28"/>
      <p:italic r:id="rId29"/>
    </p:embeddedFont>
    <p:embeddedFont>
      <p:font typeface="Overpass Light" pitchFamily="2" charset="77"/>
      <p:regular r:id="rId30"/>
    </p:embeddedFont>
    <p:embeddedFont>
      <p:font typeface="Overpass Light Bold" pitchFamily="2" charset="77"/>
      <p:regular r:id="rId31"/>
    </p:embeddedFont>
    <p:embeddedFont>
      <p:font typeface="Overpass Light Bold Italics" pitchFamily="2" charset="77"/>
      <p:regular r:id="rId32"/>
      <p:italic r:id="rId33"/>
    </p:embeddedFont>
    <p:embeddedFont>
      <p:font typeface="Overpass Light Italics" pitchFamily="2" charset="77"/>
      <p:regular r:id="rId34"/>
      <p: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867" autoAdjust="0"/>
    <p:restoredTop sz="95833" autoAdjust="0"/>
  </p:normalViewPr>
  <p:slideViewPr>
    <p:cSldViewPr>
      <p:cViewPr>
        <p:scale>
          <a:sx n="68" d="100"/>
          <a:sy n="68" d="100"/>
        </p:scale>
        <p:origin x="120" y="4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tableStyles" Target="tableStyles.xml"/><Relationship Id="rId21" Type="http://schemas.openxmlformats.org/officeDocument/2006/relationships/font" Target="fonts/font4.fntdata"/><Relationship Id="rId34" Type="http://schemas.openxmlformats.org/officeDocument/2006/relationships/font" Target="fonts/font1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3E34A9-469D-C246-B1CF-A4CF2062CD63}" type="datetimeFigureOut">
              <a:rPr lang="en-US" smtClean="0"/>
              <a:t>12/5/21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A8BEFE-511E-1C47-9218-25062E5F42CC}" type="slidenum">
              <a:rPr lang="en-US" smtClean="0"/>
              <a:t>‹#›</a:t>
            </a:fld>
            <a:endParaRPr lang="en-US"/>
          </a:p>
        </p:txBody>
      </p:sp>
    </p:spTree>
    <p:extLst>
      <p:ext uri="{BB962C8B-B14F-4D97-AF65-F5344CB8AC3E}">
        <p14:creationId xmlns:p14="http://schemas.microsoft.com/office/powerpoint/2010/main" val="2091477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A8BEFE-511E-1C47-9218-25062E5F42CC}" type="slidenum">
              <a:rPr lang="en-US" smtClean="0"/>
              <a:t>5</a:t>
            </a:fld>
            <a:endParaRPr lang="en-US"/>
          </a:p>
        </p:txBody>
      </p:sp>
    </p:spTree>
    <p:extLst>
      <p:ext uri="{BB962C8B-B14F-4D97-AF65-F5344CB8AC3E}">
        <p14:creationId xmlns:p14="http://schemas.microsoft.com/office/powerpoint/2010/main" val="687931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A8BEFE-511E-1C47-9218-25062E5F42CC}" type="slidenum">
              <a:rPr lang="en-US" smtClean="0"/>
              <a:t>7</a:t>
            </a:fld>
            <a:endParaRPr lang="en-US"/>
          </a:p>
        </p:txBody>
      </p:sp>
    </p:spTree>
    <p:extLst>
      <p:ext uri="{BB962C8B-B14F-4D97-AF65-F5344CB8AC3E}">
        <p14:creationId xmlns:p14="http://schemas.microsoft.com/office/powerpoint/2010/main" val="183317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A8BEFE-511E-1C47-9218-25062E5F42CC}" type="slidenum">
              <a:rPr lang="en-US" smtClean="0"/>
              <a:t>12</a:t>
            </a:fld>
            <a:endParaRPr lang="en-US"/>
          </a:p>
        </p:txBody>
      </p:sp>
    </p:spTree>
    <p:extLst>
      <p:ext uri="{BB962C8B-B14F-4D97-AF65-F5344CB8AC3E}">
        <p14:creationId xmlns:p14="http://schemas.microsoft.com/office/powerpoint/2010/main" val="1048074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A8BEFE-511E-1C47-9218-25062E5F42CC}" type="slidenum">
              <a:rPr lang="en-US" smtClean="0"/>
              <a:t>13</a:t>
            </a:fld>
            <a:endParaRPr lang="en-US"/>
          </a:p>
        </p:txBody>
      </p:sp>
    </p:spTree>
    <p:extLst>
      <p:ext uri="{BB962C8B-B14F-4D97-AF65-F5344CB8AC3E}">
        <p14:creationId xmlns:p14="http://schemas.microsoft.com/office/powerpoint/2010/main" val="3548231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12/5/21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1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ideo" Target="https://www.youtube.com/embed/Fk-4lXLM34g?feature=oembed" TargetMode="External"/><Relationship Id="rId6" Type="http://schemas.openxmlformats.org/officeDocument/2006/relationships/image" Target="../media/image19.jpeg"/><Relationship Id="rId5" Type="http://schemas.openxmlformats.org/officeDocument/2006/relationships/image" Target="../media/image18.sv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CFB"/>
        </a:solidFill>
        <a:effectLst/>
      </p:bgPr>
    </p:bg>
    <p:spTree>
      <p:nvGrpSpPr>
        <p:cNvPr id="1" name=""/>
        <p:cNvGrpSpPr/>
        <p:nvPr/>
      </p:nvGrpSpPr>
      <p:grpSpPr>
        <a:xfrm>
          <a:off x="0" y="0"/>
          <a:ext cx="0" cy="0"/>
          <a:chOff x="0" y="0"/>
          <a:chExt cx="0" cy="0"/>
        </a:xfrm>
      </p:grpSpPr>
      <p:sp>
        <p:nvSpPr>
          <p:cNvPr id="2" name="AutoShape 2"/>
          <p:cNvSpPr/>
          <p:nvPr/>
        </p:nvSpPr>
        <p:spPr>
          <a:xfrm>
            <a:off x="1028700" y="4116427"/>
            <a:ext cx="717811" cy="28540"/>
          </a:xfrm>
          <a:prstGeom prst="rect">
            <a:avLst/>
          </a:prstGeom>
          <a:solidFill>
            <a:srgbClr val="484D45"/>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7673273" y="61262"/>
            <a:ext cx="2941454" cy="3726485"/>
          </a:xfrm>
          <a:prstGeom prst="rect">
            <a:avLst/>
          </a:prstGeom>
        </p:spPr>
      </p:pic>
      <p:sp>
        <p:nvSpPr>
          <p:cNvPr id="4" name="TextBox 4"/>
          <p:cNvSpPr txBox="1"/>
          <p:nvPr/>
        </p:nvSpPr>
        <p:spPr>
          <a:xfrm>
            <a:off x="3702628" y="3509532"/>
            <a:ext cx="10882743" cy="3423694"/>
          </a:xfrm>
          <a:prstGeom prst="rect">
            <a:avLst/>
          </a:prstGeom>
        </p:spPr>
        <p:txBody>
          <a:bodyPr lIns="0" tIns="0" rIns="0" bIns="0" rtlCol="0" anchor="t">
            <a:spAutoFit/>
          </a:bodyPr>
          <a:lstStyle/>
          <a:p>
            <a:pPr algn="ctr">
              <a:lnSpc>
                <a:spcPts val="13191"/>
              </a:lnSpc>
              <a:spcBef>
                <a:spcPct val="0"/>
              </a:spcBef>
            </a:pPr>
            <a:r>
              <a:rPr lang="en-US" sz="11992" dirty="0">
                <a:solidFill>
                  <a:srgbClr val="484D45"/>
                </a:solidFill>
                <a:latin typeface="Lao MN" pitchFamily="2" charset="0"/>
                <a:ea typeface="Baskerville" panose="02020502070401020303" pitchFamily="18" charset="0"/>
                <a:cs typeface="Lao MN" pitchFamily="2" charset="0"/>
              </a:rPr>
              <a:t>Demystifying Romanticism</a:t>
            </a:r>
          </a:p>
        </p:txBody>
      </p:sp>
      <p:sp>
        <p:nvSpPr>
          <p:cNvPr id="5" name="AutoShape 5"/>
          <p:cNvSpPr/>
          <p:nvPr/>
        </p:nvSpPr>
        <p:spPr>
          <a:xfrm>
            <a:off x="16541489" y="4116427"/>
            <a:ext cx="717811" cy="28540"/>
          </a:xfrm>
          <a:prstGeom prst="rect">
            <a:avLst/>
          </a:prstGeom>
          <a:solidFill>
            <a:srgbClr val="484D45"/>
          </a:solidFill>
        </p:spPr>
      </p:sp>
      <p:sp>
        <p:nvSpPr>
          <p:cNvPr id="6" name="TextBox 6"/>
          <p:cNvSpPr txBox="1"/>
          <p:nvPr/>
        </p:nvSpPr>
        <p:spPr>
          <a:xfrm>
            <a:off x="3702628" y="6888066"/>
            <a:ext cx="10882743" cy="935087"/>
          </a:xfrm>
          <a:prstGeom prst="rect">
            <a:avLst/>
          </a:prstGeom>
        </p:spPr>
        <p:txBody>
          <a:bodyPr lIns="0" tIns="0" rIns="0" bIns="0" rtlCol="0" anchor="t">
            <a:spAutoFit/>
          </a:bodyPr>
          <a:lstStyle/>
          <a:p>
            <a:pPr algn="ctr">
              <a:lnSpc>
                <a:spcPts val="6238"/>
              </a:lnSpc>
            </a:pPr>
            <a:r>
              <a:rPr lang="en-US" sz="5198" spc="103" dirty="0">
                <a:solidFill>
                  <a:srgbClr val="484D45"/>
                </a:solidFill>
                <a:latin typeface="Overpass Light"/>
              </a:rPr>
              <a:t> Teaching </a:t>
            </a:r>
            <a:r>
              <a:rPr lang="en-US" sz="5198" spc="103" dirty="0">
                <a:solidFill>
                  <a:srgbClr val="484D45"/>
                </a:solidFill>
                <a:latin typeface="Overpass Light Italics"/>
              </a:rPr>
              <a:t>Wuthering Heights </a:t>
            </a:r>
          </a:p>
        </p:txBody>
      </p:sp>
      <p:sp>
        <p:nvSpPr>
          <p:cNvPr id="7" name="TextBox 7"/>
          <p:cNvSpPr txBox="1"/>
          <p:nvPr/>
        </p:nvSpPr>
        <p:spPr>
          <a:xfrm>
            <a:off x="1028700" y="981075"/>
            <a:ext cx="451448" cy="341984"/>
          </a:xfrm>
          <a:prstGeom prst="rect">
            <a:avLst/>
          </a:prstGeom>
        </p:spPr>
        <p:txBody>
          <a:bodyPr lIns="0" tIns="0" rIns="0" bIns="0" rtlCol="0" anchor="t">
            <a:spAutoFit/>
          </a:bodyPr>
          <a:lstStyle/>
          <a:p>
            <a:pPr>
              <a:lnSpc>
                <a:spcPts val="2200"/>
              </a:lnSpc>
            </a:pPr>
            <a:r>
              <a:rPr lang="en-US" sz="2000">
                <a:solidFill>
                  <a:srgbClr val="484D45"/>
                </a:solidFill>
                <a:latin typeface="Overpass Light Bold"/>
              </a:rPr>
              <a:t>01</a:t>
            </a:r>
          </a:p>
        </p:txBody>
      </p:sp>
      <p:sp>
        <p:nvSpPr>
          <p:cNvPr id="8" name="TextBox 8"/>
          <p:cNvSpPr txBox="1"/>
          <p:nvPr/>
        </p:nvSpPr>
        <p:spPr>
          <a:xfrm>
            <a:off x="507984" y="8810465"/>
            <a:ext cx="2477055" cy="876619"/>
          </a:xfrm>
          <a:prstGeom prst="rect">
            <a:avLst/>
          </a:prstGeom>
        </p:spPr>
        <p:txBody>
          <a:bodyPr lIns="0" tIns="0" rIns="0" bIns="0" rtlCol="0" anchor="t">
            <a:spAutoFit/>
          </a:bodyPr>
          <a:lstStyle/>
          <a:p>
            <a:pPr>
              <a:lnSpc>
                <a:spcPts val="1650"/>
              </a:lnSpc>
            </a:pPr>
            <a:r>
              <a:rPr lang="en-US" sz="1500" spc="150">
                <a:solidFill>
                  <a:srgbClr val="484D45"/>
                </a:solidFill>
                <a:latin typeface="Overpass Light Bold"/>
              </a:rPr>
              <a:t>LAURA STEFANKO</a:t>
            </a:r>
          </a:p>
          <a:p>
            <a:pPr>
              <a:lnSpc>
                <a:spcPts val="1650"/>
              </a:lnSpc>
            </a:pPr>
            <a:r>
              <a:rPr lang="en-US" sz="1500" spc="150">
                <a:solidFill>
                  <a:srgbClr val="484D45"/>
                </a:solidFill>
                <a:latin typeface="Overpass Light Bold"/>
              </a:rPr>
              <a:t>ENGL 112B </a:t>
            </a:r>
          </a:p>
          <a:p>
            <a:pPr>
              <a:lnSpc>
                <a:spcPts val="1650"/>
              </a:lnSpc>
            </a:pPr>
            <a:r>
              <a:rPr lang="en-US" sz="1500" spc="150">
                <a:solidFill>
                  <a:srgbClr val="484D45"/>
                </a:solidFill>
                <a:latin typeface="Overpass Light Bold"/>
              </a:rPr>
              <a:t>DR. WARNER</a:t>
            </a:r>
          </a:p>
          <a:p>
            <a:pPr>
              <a:lnSpc>
                <a:spcPts val="1650"/>
              </a:lnSpc>
            </a:pPr>
            <a:r>
              <a:rPr lang="en-US" sz="1500" spc="150">
                <a:solidFill>
                  <a:srgbClr val="484D45"/>
                </a:solidFill>
                <a:latin typeface="Overpass Light Bold"/>
              </a:rPr>
              <a:t>DECEMBER 6, 2021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CFB"/>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9487618" cy="762000"/>
            <a:chOff x="0" y="0"/>
            <a:chExt cx="12650157" cy="1016000"/>
          </a:xfrm>
        </p:grpSpPr>
        <p:sp>
          <p:nvSpPr>
            <p:cNvPr id="3" name="TextBox 3"/>
            <p:cNvSpPr txBox="1"/>
            <p:nvPr/>
          </p:nvSpPr>
          <p:spPr>
            <a:xfrm>
              <a:off x="0" y="0"/>
              <a:ext cx="12650157" cy="1016000"/>
            </a:xfrm>
            <a:prstGeom prst="rect">
              <a:avLst/>
            </a:prstGeom>
          </p:spPr>
          <p:txBody>
            <a:bodyPr lIns="0" tIns="0" rIns="0" bIns="0" rtlCol="0" anchor="t">
              <a:spAutoFit/>
            </a:bodyPr>
            <a:lstStyle/>
            <a:p>
              <a:pPr>
                <a:lnSpc>
                  <a:spcPts val="5999"/>
                </a:lnSpc>
              </a:pPr>
              <a:r>
                <a:rPr lang="en-US" sz="4999" spc="49" dirty="0">
                  <a:solidFill>
                    <a:srgbClr val="484D45"/>
                  </a:solidFill>
                  <a:latin typeface="Lao MN" pitchFamily="2" charset="0"/>
                  <a:cs typeface="Lao MN" pitchFamily="2" charset="0"/>
                </a:rPr>
                <a:t>Through the text</a:t>
              </a:r>
            </a:p>
          </p:txBody>
        </p:sp>
        <p:sp>
          <p:nvSpPr>
            <p:cNvPr id="4" name="AutoShape 4"/>
            <p:cNvSpPr/>
            <p:nvPr/>
          </p:nvSpPr>
          <p:spPr>
            <a:xfrm>
              <a:off x="0" y="971328"/>
              <a:ext cx="6840015" cy="44672"/>
            </a:xfrm>
            <a:prstGeom prst="rect">
              <a:avLst/>
            </a:prstGeom>
            <a:solidFill>
              <a:srgbClr val="484D45"/>
            </a:solidFill>
          </p:spPr>
        </p:sp>
      </p:grpSp>
      <p:sp>
        <p:nvSpPr>
          <p:cNvPr id="5" name="TextBox 5"/>
          <p:cNvSpPr txBox="1"/>
          <p:nvPr/>
        </p:nvSpPr>
        <p:spPr>
          <a:xfrm>
            <a:off x="1028700" y="2174703"/>
            <a:ext cx="8907133" cy="5625138"/>
          </a:xfrm>
          <a:prstGeom prst="rect">
            <a:avLst/>
          </a:prstGeom>
        </p:spPr>
        <p:txBody>
          <a:bodyPr lIns="0" tIns="0" rIns="0" bIns="0" rtlCol="0" anchor="t">
            <a:spAutoFit/>
          </a:bodyPr>
          <a:lstStyle/>
          <a:p>
            <a:pPr>
              <a:lnSpc>
                <a:spcPts val="3960"/>
              </a:lnSpc>
            </a:pPr>
            <a:r>
              <a:rPr lang="en-US" sz="3600" dirty="0">
                <a:solidFill>
                  <a:srgbClr val="484D45"/>
                </a:solidFill>
                <a:latin typeface="Lucida Sans" panose="020B0602030504020204" pitchFamily="34" charset="77"/>
              </a:rPr>
              <a:t>Reading Activities </a:t>
            </a:r>
          </a:p>
          <a:p>
            <a:pPr marL="777240" lvl="1" indent="-388620">
              <a:lnSpc>
                <a:spcPts val="3960"/>
              </a:lnSpc>
              <a:buFont typeface="Arial"/>
              <a:buChar char="•"/>
            </a:pPr>
            <a:r>
              <a:rPr lang="en-US" sz="3600" u="sng" dirty="0">
                <a:solidFill>
                  <a:srgbClr val="484D45"/>
                </a:solidFill>
                <a:latin typeface="Lucida Sans" panose="020B0602030504020204" pitchFamily="34" charset="77"/>
              </a:rPr>
              <a:t>Family Tree:</a:t>
            </a:r>
            <a:r>
              <a:rPr lang="en-US" sz="3600" dirty="0">
                <a:solidFill>
                  <a:srgbClr val="484D45"/>
                </a:solidFill>
                <a:latin typeface="Lucida Sans" panose="020B0602030504020204" pitchFamily="34" charset="77"/>
              </a:rPr>
              <a:t> In order to facilitate a greater understanding of the family structures and connections in the novel, students will create a family tree and fill it out as they gain more insight into the relationships between characters. Family trees will be constructed in the journal and submitted with the Q&amp;A’s. </a:t>
            </a:r>
          </a:p>
          <a:p>
            <a:pPr>
              <a:lnSpc>
                <a:spcPts val="3960"/>
              </a:lnSpc>
            </a:pPr>
            <a:endParaRPr lang="en-US" sz="3600" dirty="0">
              <a:solidFill>
                <a:srgbClr val="484D45"/>
              </a:solidFill>
              <a:latin typeface="Overpass Light Bold"/>
            </a:endParaRPr>
          </a:p>
        </p:txBody>
      </p:sp>
      <p:pic>
        <p:nvPicPr>
          <p:cNvPr id="6" name="Picture 6"/>
          <p:cNvPicPr>
            <a:picLocks noChangeAspect="1"/>
          </p:cNvPicPr>
          <p:nvPr/>
        </p:nvPicPr>
        <p:blipFill>
          <a:blip r:embed="rId2">
            <a:alphaModFix amt="6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88358">
            <a:off x="3599304" y="1752218"/>
            <a:ext cx="9641981" cy="11361716"/>
          </a:xfrm>
          <a:prstGeom prst="rect">
            <a:avLst/>
          </a:prstGeom>
        </p:spPr>
      </p:pic>
      <p:pic>
        <p:nvPicPr>
          <p:cNvPr id="7" name="Picture 7"/>
          <p:cNvPicPr>
            <a:picLocks noChangeAspect="1"/>
          </p:cNvPicPr>
          <p:nvPr/>
        </p:nvPicPr>
        <p:blipFill>
          <a:blip r:embed="rId4"/>
          <a:srcRect/>
          <a:stretch>
            <a:fillRect/>
          </a:stretch>
        </p:blipFill>
        <p:spPr>
          <a:xfrm>
            <a:off x="10516318" y="1028700"/>
            <a:ext cx="5882878" cy="8229600"/>
          </a:xfrm>
          <a:prstGeom prst="rect">
            <a:avLst/>
          </a:prstGeom>
        </p:spPr>
      </p:pic>
      <p:sp>
        <p:nvSpPr>
          <p:cNvPr id="8" name="TextBox 8"/>
          <p:cNvSpPr txBox="1"/>
          <p:nvPr/>
        </p:nvSpPr>
        <p:spPr>
          <a:xfrm>
            <a:off x="16760037" y="8906181"/>
            <a:ext cx="451448" cy="352119"/>
          </a:xfrm>
          <a:prstGeom prst="rect">
            <a:avLst/>
          </a:prstGeom>
        </p:spPr>
        <p:txBody>
          <a:bodyPr lIns="0" tIns="0" rIns="0" bIns="0" rtlCol="0" anchor="t">
            <a:spAutoFit/>
          </a:bodyPr>
          <a:lstStyle/>
          <a:p>
            <a:pPr marL="0" lvl="0" indent="0" algn="ctr">
              <a:lnSpc>
                <a:spcPts val="2200"/>
              </a:lnSpc>
              <a:spcBef>
                <a:spcPct val="0"/>
              </a:spcBef>
            </a:pPr>
            <a:r>
              <a:rPr lang="en-US" sz="2000">
                <a:solidFill>
                  <a:srgbClr val="484D45"/>
                </a:solidFill>
                <a:latin typeface="Overpass Light Bold"/>
              </a:rPr>
              <a:t>10</a:t>
            </a:r>
          </a:p>
        </p:txBody>
      </p:sp>
      <p:sp>
        <p:nvSpPr>
          <p:cNvPr id="9" name="TextBox 9"/>
          <p:cNvSpPr txBox="1"/>
          <p:nvPr/>
        </p:nvSpPr>
        <p:spPr>
          <a:xfrm>
            <a:off x="10742851" y="9248775"/>
            <a:ext cx="2689461" cy="116182"/>
          </a:xfrm>
          <a:prstGeom prst="rect">
            <a:avLst/>
          </a:prstGeom>
        </p:spPr>
        <p:txBody>
          <a:bodyPr lIns="0" tIns="0" rIns="0" bIns="0" rtlCol="0" anchor="t">
            <a:spAutoFit/>
          </a:bodyPr>
          <a:lstStyle/>
          <a:p>
            <a:pPr algn="ctr">
              <a:lnSpc>
                <a:spcPts val="980"/>
              </a:lnSpc>
            </a:pPr>
            <a:r>
              <a:rPr lang="en-US" sz="700">
                <a:solidFill>
                  <a:srgbClr val="484D45"/>
                </a:solidFill>
                <a:latin typeface="Open Sans Light"/>
              </a:rPr>
              <a:t>http://teacherpress.ocps.net/wellsml/wuthering-heights-family-tree/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C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949855" y="1830353"/>
            <a:ext cx="6388291" cy="6626293"/>
          </a:xfrm>
          <a:prstGeom prst="rect">
            <a:avLst/>
          </a:prstGeom>
        </p:spPr>
      </p:pic>
      <p:sp>
        <p:nvSpPr>
          <p:cNvPr id="3" name="AutoShape 3"/>
          <p:cNvSpPr/>
          <p:nvPr/>
        </p:nvSpPr>
        <p:spPr>
          <a:xfrm>
            <a:off x="1028700" y="4037882"/>
            <a:ext cx="717811" cy="28540"/>
          </a:xfrm>
          <a:prstGeom prst="rect">
            <a:avLst/>
          </a:prstGeom>
          <a:solidFill>
            <a:srgbClr val="484D45"/>
          </a:solidFill>
        </p:spPr>
      </p:sp>
      <p:sp>
        <p:nvSpPr>
          <p:cNvPr id="4" name="AutoShape 4"/>
          <p:cNvSpPr/>
          <p:nvPr/>
        </p:nvSpPr>
        <p:spPr>
          <a:xfrm>
            <a:off x="16541489" y="4037882"/>
            <a:ext cx="717811" cy="28540"/>
          </a:xfrm>
          <a:prstGeom prst="rect">
            <a:avLst/>
          </a:prstGeom>
          <a:solidFill>
            <a:srgbClr val="484D45"/>
          </a:solidFill>
        </p:spPr>
      </p:sp>
      <p:grpSp>
        <p:nvGrpSpPr>
          <p:cNvPr id="5" name="Group 5"/>
          <p:cNvGrpSpPr/>
          <p:nvPr/>
        </p:nvGrpSpPr>
        <p:grpSpPr>
          <a:xfrm>
            <a:off x="3869851" y="1175879"/>
            <a:ext cx="10548299" cy="2616847"/>
            <a:chOff x="0" y="0"/>
            <a:chExt cx="14064398" cy="3489130"/>
          </a:xfrm>
        </p:grpSpPr>
        <p:sp>
          <p:nvSpPr>
            <p:cNvPr id="6" name="TextBox 6"/>
            <p:cNvSpPr txBox="1"/>
            <p:nvPr/>
          </p:nvSpPr>
          <p:spPr>
            <a:xfrm>
              <a:off x="0" y="76200"/>
              <a:ext cx="14064398" cy="1650868"/>
            </a:xfrm>
            <a:prstGeom prst="rect">
              <a:avLst/>
            </a:prstGeom>
          </p:spPr>
          <p:txBody>
            <a:bodyPr lIns="0" tIns="0" rIns="0" bIns="0" rtlCol="0" anchor="t">
              <a:spAutoFit/>
            </a:bodyPr>
            <a:lstStyle/>
            <a:p>
              <a:pPr algn="ctr">
                <a:lnSpc>
                  <a:spcPts val="9350"/>
                </a:lnSpc>
                <a:spcBef>
                  <a:spcPct val="0"/>
                </a:spcBef>
              </a:pPr>
              <a:r>
                <a:rPr lang="en-US" sz="8499" dirty="0">
                  <a:solidFill>
                    <a:srgbClr val="484D45"/>
                  </a:solidFill>
                  <a:latin typeface="Lao MN" pitchFamily="2" charset="0"/>
                  <a:cs typeface="Lao MN" pitchFamily="2" charset="0"/>
                </a:rPr>
                <a:t>Beyond the Text</a:t>
              </a:r>
            </a:p>
          </p:txBody>
        </p:sp>
        <p:sp>
          <p:nvSpPr>
            <p:cNvPr id="7" name="TextBox 7"/>
            <p:cNvSpPr txBox="1"/>
            <p:nvPr/>
          </p:nvSpPr>
          <p:spPr>
            <a:xfrm>
              <a:off x="0" y="3036520"/>
              <a:ext cx="14064398" cy="452609"/>
            </a:xfrm>
            <a:prstGeom prst="rect">
              <a:avLst/>
            </a:prstGeom>
          </p:spPr>
          <p:txBody>
            <a:bodyPr lIns="0" tIns="0" rIns="0" bIns="0" rtlCol="0" anchor="t">
              <a:spAutoFit/>
            </a:bodyPr>
            <a:lstStyle/>
            <a:p>
              <a:pPr algn="ctr">
                <a:lnSpc>
                  <a:spcPts val="2470"/>
                </a:lnSpc>
              </a:pPr>
              <a:endParaRPr/>
            </a:p>
          </p:txBody>
        </p:sp>
        <p:sp>
          <p:nvSpPr>
            <p:cNvPr id="8" name="TextBox 8"/>
            <p:cNvSpPr txBox="1"/>
            <p:nvPr/>
          </p:nvSpPr>
          <p:spPr>
            <a:xfrm>
              <a:off x="0" y="2124321"/>
              <a:ext cx="14064398" cy="524470"/>
            </a:xfrm>
            <a:prstGeom prst="rect">
              <a:avLst/>
            </a:prstGeom>
          </p:spPr>
          <p:txBody>
            <a:bodyPr lIns="0" tIns="0" rIns="0" bIns="0" rtlCol="0" anchor="t">
              <a:spAutoFit/>
            </a:bodyPr>
            <a:lstStyle/>
            <a:p>
              <a:pPr algn="ctr">
                <a:lnSpc>
                  <a:spcPts val="2760"/>
                </a:lnSpc>
              </a:pPr>
              <a:r>
                <a:rPr lang="en-US" sz="2300" spc="115">
                  <a:solidFill>
                    <a:srgbClr val="484D45"/>
                  </a:solidFill>
                  <a:latin typeface="Overpass Light"/>
                </a:rPr>
                <a:t>FINAL ACTIVITIES AND RECOMMENDED YA RESOURCES</a:t>
              </a:r>
            </a:p>
          </p:txBody>
        </p:sp>
      </p:grpSp>
      <p:sp>
        <p:nvSpPr>
          <p:cNvPr id="9" name="TextBox 9"/>
          <p:cNvSpPr txBox="1"/>
          <p:nvPr/>
        </p:nvSpPr>
        <p:spPr>
          <a:xfrm>
            <a:off x="1028700" y="981075"/>
            <a:ext cx="451448" cy="352119"/>
          </a:xfrm>
          <a:prstGeom prst="rect">
            <a:avLst/>
          </a:prstGeom>
        </p:spPr>
        <p:txBody>
          <a:bodyPr lIns="0" tIns="0" rIns="0" bIns="0" rtlCol="0" anchor="t">
            <a:spAutoFit/>
          </a:bodyPr>
          <a:lstStyle/>
          <a:p>
            <a:pPr>
              <a:lnSpc>
                <a:spcPts val="2200"/>
              </a:lnSpc>
            </a:pPr>
            <a:r>
              <a:rPr lang="en-US" sz="2000">
                <a:solidFill>
                  <a:srgbClr val="484D45"/>
                </a:solidFill>
                <a:latin typeface="Overpass Light Bold"/>
              </a:rPr>
              <a:t>11</a:t>
            </a:r>
          </a:p>
        </p:txBody>
      </p:sp>
      <p:sp>
        <p:nvSpPr>
          <p:cNvPr id="10" name="TextBox 10"/>
          <p:cNvSpPr txBox="1"/>
          <p:nvPr/>
        </p:nvSpPr>
        <p:spPr>
          <a:xfrm>
            <a:off x="4690434" y="3745102"/>
            <a:ext cx="8907133" cy="5652830"/>
          </a:xfrm>
          <a:prstGeom prst="rect">
            <a:avLst/>
          </a:prstGeom>
        </p:spPr>
        <p:txBody>
          <a:bodyPr lIns="0" tIns="0" rIns="0" bIns="0" rtlCol="0" anchor="t">
            <a:spAutoFit/>
          </a:bodyPr>
          <a:lstStyle/>
          <a:p>
            <a:pPr algn="ctr">
              <a:lnSpc>
                <a:spcPts val="3960"/>
              </a:lnSpc>
            </a:pPr>
            <a:r>
              <a:rPr lang="en-US" sz="3600" dirty="0">
                <a:solidFill>
                  <a:srgbClr val="484D45"/>
                </a:solidFill>
                <a:latin typeface="Lucida Sans" panose="020B0602030504020204" pitchFamily="34" charset="77"/>
              </a:rPr>
              <a:t>In addition to the final exam, students will have the option to choose between multiple assignments to conclude the unit. I think it’s important that students have authority over what they choose to write or create. This will allow students to pick a topic they feel most comfortable with or inspired by and, hopefully, this will allow them to produce their best work. </a:t>
            </a:r>
          </a:p>
          <a:p>
            <a:pPr algn="ctr">
              <a:lnSpc>
                <a:spcPts val="3960"/>
              </a:lnSpc>
            </a:pPr>
            <a:endParaRPr lang="en-US" sz="3600" dirty="0">
              <a:solidFill>
                <a:srgbClr val="484D45"/>
              </a:solidFill>
              <a:latin typeface="Overpass Light 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C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88358">
            <a:off x="3644602" y="1544954"/>
            <a:ext cx="9641981" cy="11361716"/>
          </a:xfrm>
          <a:prstGeom prst="rect">
            <a:avLst/>
          </a:prstGeom>
        </p:spPr>
      </p:pic>
      <p:sp>
        <p:nvSpPr>
          <p:cNvPr id="3" name="TextBox 3"/>
          <p:cNvSpPr txBox="1"/>
          <p:nvPr/>
        </p:nvSpPr>
        <p:spPr>
          <a:xfrm>
            <a:off x="16985761" y="9210675"/>
            <a:ext cx="451448" cy="352119"/>
          </a:xfrm>
          <a:prstGeom prst="rect">
            <a:avLst/>
          </a:prstGeom>
        </p:spPr>
        <p:txBody>
          <a:bodyPr lIns="0" tIns="0" rIns="0" bIns="0" rtlCol="0" anchor="t">
            <a:spAutoFit/>
          </a:bodyPr>
          <a:lstStyle/>
          <a:p>
            <a:pPr>
              <a:lnSpc>
                <a:spcPts val="2200"/>
              </a:lnSpc>
            </a:pPr>
            <a:r>
              <a:rPr lang="en-US" sz="2000">
                <a:solidFill>
                  <a:srgbClr val="484D45"/>
                </a:solidFill>
                <a:latin typeface="Overpass Light Bold"/>
              </a:rPr>
              <a:t>12</a:t>
            </a:r>
          </a:p>
        </p:txBody>
      </p:sp>
      <p:sp>
        <p:nvSpPr>
          <p:cNvPr id="4" name="TextBox 4"/>
          <p:cNvSpPr txBox="1"/>
          <p:nvPr/>
        </p:nvSpPr>
        <p:spPr>
          <a:xfrm>
            <a:off x="1028700" y="1028700"/>
            <a:ext cx="9487618" cy="762000"/>
          </a:xfrm>
          <a:prstGeom prst="rect">
            <a:avLst/>
          </a:prstGeom>
        </p:spPr>
        <p:txBody>
          <a:bodyPr lIns="0" tIns="0" rIns="0" bIns="0" rtlCol="0" anchor="t">
            <a:spAutoFit/>
          </a:bodyPr>
          <a:lstStyle/>
          <a:p>
            <a:pPr>
              <a:lnSpc>
                <a:spcPts val="5999"/>
              </a:lnSpc>
            </a:pPr>
            <a:r>
              <a:rPr lang="en-US" sz="4999" spc="49" dirty="0">
                <a:solidFill>
                  <a:srgbClr val="484D45"/>
                </a:solidFill>
                <a:latin typeface="Lao MN" pitchFamily="2" charset="0"/>
                <a:cs typeface="Lao MN" pitchFamily="2" charset="0"/>
              </a:rPr>
              <a:t>Beyond the text</a:t>
            </a:r>
          </a:p>
        </p:txBody>
      </p:sp>
      <p:sp>
        <p:nvSpPr>
          <p:cNvPr id="5" name="AutoShape 5"/>
          <p:cNvSpPr/>
          <p:nvPr/>
        </p:nvSpPr>
        <p:spPr>
          <a:xfrm>
            <a:off x="1028700" y="1757195"/>
            <a:ext cx="4991100" cy="45719"/>
          </a:xfrm>
          <a:prstGeom prst="rect">
            <a:avLst/>
          </a:prstGeom>
          <a:solidFill>
            <a:srgbClr val="484D45"/>
          </a:solidFill>
        </p:spPr>
      </p:sp>
      <p:sp>
        <p:nvSpPr>
          <p:cNvPr id="6" name="TextBox 6"/>
          <p:cNvSpPr txBox="1"/>
          <p:nvPr/>
        </p:nvSpPr>
        <p:spPr>
          <a:xfrm>
            <a:off x="1028700" y="2174703"/>
            <a:ext cx="15957061" cy="8079135"/>
          </a:xfrm>
          <a:prstGeom prst="rect">
            <a:avLst/>
          </a:prstGeom>
        </p:spPr>
        <p:txBody>
          <a:bodyPr lIns="0" tIns="0" rIns="0" bIns="0" rtlCol="0" anchor="t">
            <a:spAutoFit/>
          </a:bodyPr>
          <a:lstStyle/>
          <a:p>
            <a:pPr>
              <a:lnSpc>
                <a:spcPts val="3520"/>
              </a:lnSpc>
            </a:pPr>
            <a:r>
              <a:rPr lang="en-US" sz="3000" dirty="0">
                <a:solidFill>
                  <a:srgbClr val="484D45"/>
                </a:solidFill>
                <a:latin typeface="Lucida Sans" panose="020B0602030504020204" pitchFamily="34" charset="77"/>
              </a:rPr>
              <a:t>Final Essay: </a:t>
            </a:r>
          </a:p>
          <a:p>
            <a:pPr marL="690881" lvl="1" indent="-345440">
              <a:lnSpc>
                <a:spcPts val="3520"/>
              </a:lnSpc>
              <a:buFont typeface="Arial"/>
              <a:buChar char="•"/>
            </a:pPr>
            <a:r>
              <a:rPr lang="en-US" sz="3000" dirty="0">
                <a:solidFill>
                  <a:srgbClr val="484D45"/>
                </a:solidFill>
                <a:latin typeface="Lucida Sans" panose="020B0602030504020204" pitchFamily="34" charset="77"/>
              </a:rPr>
              <a:t>Write a final essay incorporating Emily Brontë’s </a:t>
            </a:r>
            <a:r>
              <a:rPr lang="en-US" sz="3000" i="1" dirty="0">
                <a:solidFill>
                  <a:srgbClr val="484D45"/>
                </a:solidFill>
                <a:latin typeface="Lucida Sans" panose="020B0602030504020204" pitchFamily="34" charset="77"/>
              </a:rPr>
              <a:t>Wuthering Heights </a:t>
            </a:r>
            <a:r>
              <a:rPr lang="en-US" sz="3000" dirty="0">
                <a:solidFill>
                  <a:srgbClr val="484D45"/>
                </a:solidFill>
                <a:latin typeface="Lucida Sans" panose="020B0602030504020204" pitchFamily="34" charset="77"/>
              </a:rPr>
              <a:t>and Alison </a:t>
            </a:r>
            <a:r>
              <a:rPr lang="en-US" sz="3000" dirty="0" err="1">
                <a:solidFill>
                  <a:srgbClr val="484D45"/>
                </a:solidFill>
                <a:latin typeface="Lucida Sans" panose="020B0602030504020204" pitchFamily="34" charset="77"/>
              </a:rPr>
              <a:t>Croggon’s</a:t>
            </a:r>
            <a:r>
              <a:rPr lang="en-US" sz="3000" dirty="0">
                <a:solidFill>
                  <a:srgbClr val="484D45"/>
                </a:solidFill>
                <a:latin typeface="Lucida Sans" panose="020B0602030504020204" pitchFamily="34" charset="77"/>
              </a:rPr>
              <a:t> </a:t>
            </a:r>
            <a:r>
              <a:rPr lang="en-US" sz="3000" i="1" dirty="0">
                <a:solidFill>
                  <a:srgbClr val="484D45"/>
                </a:solidFill>
                <a:latin typeface="Lucida Sans" panose="020B0602030504020204" pitchFamily="34" charset="77"/>
              </a:rPr>
              <a:t>Black Spring</a:t>
            </a:r>
            <a:r>
              <a:rPr lang="en-US" sz="3000" dirty="0">
                <a:solidFill>
                  <a:srgbClr val="484D45"/>
                </a:solidFill>
                <a:latin typeface="Lucida Sans" panose="020B0602030504020204" pitchFamily="34" charset="77"/>
              </a:rPr>
              <a:t>. Choose from the prompts below or create your own (with authorization from myself) </a:t>
            </a:r>
          </a:p>
          <a:p>
            <a:pPr marL="1381761" lvl="2" indent="-460587">
              <a:lnSpc>
                <a:spcPts val="3520"/>
              </a:lnSpc>
              <a:buFont typeface="Arial"/>
              <a:buChar char="⚬"/>
            </a:pPr>
            <a:r>
              <a:rPr lang="en-US" sz="3000" dirty="0">
                <a:solidFill>
                  <a:srgbClr val="484D45"/>
                </a:solidFill>
                <a:latin typeface="Lucida Sans" panose="020B0602030504020204" pitchFamily="34" charset="77"/>
              </a:rPr>
              <a:t>Compare and contrast the two texts. Consider the unifying genre of Romantic/Gothic literature and comment on how both texts contain the previously discussed hallmarks of Romanticism. </a:t>
            </a:r>
          </a:p>
          <a:p>
            <a:pPr marL="1381761" lvl="2" indent="-460587">
              <a:lnSpc>
                <a:spcPts val="3520"/>
              </a:lnSpc>
              <a:buFont typeface="Arial"/>
              <a:buChar char="⚬"/>
            </a:pPr>
            <a:r>
              <a:rPr lang="en-US" sz="3000" dirty="0">
                <a:solidFill>
                  <a:srgbClr val="484D45"/>
                </a:solidFill>
                <a:latin typeface="Lucida Sans" panose="020B0602030504020204" pitchFamily="34" charset="77"/>
              </a:rPr>
              <a:t>Book Review! Write an argumentative essay about which text you prefer. Discuss how literary elements such as plot, narration, setting, character development, etc. influence your decision. </a:t>
            </a:r>
          </a:p>
          <a:p>
            <a:pPr marL="690881" lvl="1" indent="-345440">
              <a:lnSpc>
                <a:spcPts val="3520"/>
              </a:lnSpc>
              <a:buFont typeface="Arial"/>
              <a:buChar char="•"/>
            </a:pPr>
            <a:r>
              <a:rPr lang="en-US" sz="3000" dirty="0">
                <a:solidFill>
                  <a:srgbClr val="484D45"/>
                </a:solidFill>
                <a:latin typeface="Lucida Sans" panose="020B0602030504020204" pitchFamily="34" charset="77"/>
              </a:rPr>
              <a:t>You may write about </a:t>
            </a:r>
            <a:r>
              <a:rPr lang="en-US" sz="3000" i="1" dirty="0">
                <a:solidFill>
                  <a:srgbClr val="484D45"/>
                </a:solidFill>
                <a:latin typeface="Lucida Sans" panose="020B0602030504020204" pitchFamily="34" charset="77"/>
              </a:rPr>
              <a:t>Wuthering Heights </a:t>
            </a:r>
            <a:r>
              <a:rPr lang="en-US" sz="3000" dirty="0">
                <a:solidFill>
                  <a:srgbClr val="484D45"/>
                </a:solidFill>
                <a:latin typeface="Lucida Sans" panose="020B0602030504020204" pitchFamily="34" charset="77"/>
              </a:rPr>
              <a:t>or </a:t>
            </a:r>
            <a:r>
              <a:rPr lang="en-US" sz="3000" i="1" dirty="0">
                <a:solidFill>
                  <a:srgbClr val="484D45"/>
                </a:solidFill>
                <a:latin typeface="Lucida Sans" panose="020B0602030504020204" pitchFamily="34" charset="77"/>
              </a:rPr>
              <a:t>Black Spring </a:t>
            </a:r>
            <a:r>
              <a:rPr lang="en-US" sz="3000" dirty="0">
                <a:solidFill>
                  <a:srgbClr val="484D45"/>
                </a:solidFill>
                <a:latin typeface="Lucida Sans" panose="020B0602030504020204" pitchFamily="34" charset="77"/>
              </a:rPr>
              <a:t>separately if you wish. Topics you may discuss include: </a:t>
            </a:r>
          </a:p>
          <a:p>
            <a:pPr marL="1381761" lvl="2" indent="-460587">
              <a:lnSpc>
                <a:spcPts val="3520"/>
              </a:lnSpc>
              <a:buFont typeface="Arial"/>
              <a:buChar char="⚬"/>
            </a:pPr>
            <a:r>
              <a:rPr lang="en-US" sz="3000" dirty="0">
                <a:solidFill>
                  <a:srgbClr val="484D45"/>
                </a:solidFill>
                <a:latin typeface="Lucida Sans" panose="020B0602030504020204" pitchFamily="34" charset="77"/>
              </a:rPr>
              <a:t>The role of social class and how it affects characters and the novel as a whole. </a:t>
            </a:r>
          </a:p>
          <a:p>
            <a:pPr marL="1381761" lvl="2" indent="-460587">
              <a:lnSpc>
                <a:spcPts val="3520"/>
              </a:lnSpc>
              <a:buFont typeface="Arial"/>
              <a:buChar char="⚬"/>
            </a:pPr>
            <a:r>
              <a:rPr lang="en-US" sz="3000" dirty="0">
                <a:solidFill>
                  <a:srgbClr val="484D45"/>
                </a:solidFill>
                <a:latin typeface="Lucida Sans" panose="020B0602030504020204" pitchFamily="34" charset="77"/>
              </a:rPr>
              <a:t> The role of the environment in the novel. How does the environment influence the plot and characters of the novel?</a:t>
            </a:r>
          </a:p>
          <a:p>
            <a:pPr>
              <a:lnSpc>
                <a:spcPts val="3520"/>
              </a:lnSpc>
            </a:pPr>
            <a:r>
              <a:rPr lang="en-US" sz="3000" dirty="0">
                <a:solidFill>
                  <a:srgbClr val="484D45"/>
                </a:solidFill>
                <a:latin typeface="Lucida Sans" panose="020B0602030504020204" pitchFamily="34" charset="77"/>
              </a:rPr>
              <a:t>If you choose to write an essay on just </a:t>
            </a:r>
            <a:r>
              <a:rPr lang="en-US" sz="3000" i="1" dirty="0">
                <a:solidFill>
                  <a:srgbClr val="484D45"/>
                </a:solidFill>
                <a:latin typeface="Lucida Sans" panose="020B0602030504020204" pitchFamily="34" charset="77"/>
              </a:rPr>
              <a:t>Wuthering Heights </a:t>
            </a:r>
            <a:r>
              <a:rPr lang="en-US" sz="3000" dirty="0">
                <a:solidFill>
                  <a:srgbClr val="484D45"/>
                </a:solidFill>
                <a:latin typeface="Lucida Sans" panose="020B0602030504020204" pitchFamily="34" charset="77"/>
              </a:rPr>
              <a:t>or </a:t>
            </a:r>
            <a:r>
              <a:rPr lang="en-US" sz="3000" i="1" dirty="0">
                <a:solidFill>
                  <a:srgbClr val="484D45"/>
                </a:solidFill>
                <a:latin typeface="Lucida Sans" panose="020B0602030504020204" pitchFamily="34" charset="77"/>
              </a:rPr>
              <a:t>Black Spring</a:t>
            </a:r>
            <a:r>
              <a:rPr lang="en-US" sz="3000" dirty="0">
                <a:solidFill>
                  <a:srgbClr val="484D45"/>
                </a:solidFill>
                <a:latin typeface="Lucida Sans" panose="020B0602030504020204" pitchFamily="34" charset="77"/>
              </a:rPr>
              <a:t>, it is required you write a 500-word book review of the other text. </a:t>
            </a:r>
          </a:p>
          <a:p>
            <a:pPr>
              <a:lnSpc>
                <a:spcPts val="3520"/>
              </a:lnSpc>
            </a:pPr>
            <a:endParaRPr lang="en-US" sz="3200" dirty="0">
              <a:solidFill>
                <a:srgbClr val="484D45"/>
              </a:solidFill>
              <a:latin typeface="Arimo 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C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9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flipV="1">
            <a:off x="10785944" y="-3251445"/>
            <a:ext cx="8096345" cy="9540402"/>
          </a:xfrm>
          <a:prstGeom prst="rect">
            <a:avLst/>
          </a:prstGeom>
        </p:spPr>
      </p:pic>
      <p:sp>
        <p:nvSpPr>
          <p:cNvPr id="3" name="TextBox 3"/>
          <p:cNvSpPr txBox="1"/>
          <p:nvPr/>
        </p:nvSpPr>
        <p:spPr>
          <a:xfrm>
            <a:off x="1028700" y="8916316"/>
            <a:ext cx="451448" cy="341984"/>
          </a:xfrm>
          <a:prstGeom prst="rect">
            <a:avLst/>
          </a:prstGeom>
        </p:spPr>
        <p:txBody>
          <a:bodyPr lIns="0" tIns="0" rIns="0" bIns="0" rtlCol="0" anchor="t">
            <a:spAutoFit/>
          </a:bodyPr>
          <a:lstStyle/>
          <a:p>
            <a:pPr>
              <a:lnSpc>
                <a:spcPts val="2200"/>
              </a:lnSpc>
            </a:pPr>
            <a:r>
              <a:rPr lang="en-US" sz="2000">
                <a:solidFill>
                  <a:srgbClr val="484D45"/>
                </a:solidFill>
                <a:latin typeface="Overpass Light Bold"/>
              </a:rPr>
              <a:t>12</a:t>
            </a:r>
          </a:p>
        </p:txBody>
      </p:sp>
      <p:sp>
        <p:nvSpPr>
          <p:cNvPr id="4" name="TextBox 4"/>
          <p:cNvSpPr txBox="1"/>
          <p:nvPr/>
        </p:nvSpPr>
        <p:spPr>
          <a:xfrm>
            <a:off x="1028700" y="1028700"/>
            <a:ext cx="9487618" cy="762000"/>
          </a:xfrm>
          <a:prstGeom prst="rect">
            <a:avLst/>
          </a:prstGeom>
        </p:spPr>
        <p:txBody>
          <a:bodyPr lIns="0" tIns="0" rIns="0" bIns="0" rtlCol="0" anchor="t">
            <a:spAutoFit/>
          </a:bodyPr>
          <a:lstStyle/>
          <a:p>
            <a:pPr>
              <a:lnSpc>
                <a:spcPts val="5999"/>
              </a:lnSpc>
            </a:pPr>
            <a:r>
              <a:rPr lang="en-US" sz="4999" spc="49" dirty="0">
                <a:solidFill>
                  <a:srgbClr val="484D45"/>
                </a:solidFill>
                <a:latin typeface="Lao MN" pitchFamily="2" charset="0"/>
                <a:cs typeface="Lao MN" pitchFamily="2" charset="0"/>
              </a:rPr>
              <a:t>Beyond the text</a:t>
            </a:r>
          </a:p>
        </p:txBody>
      </p:sp>
      <p:sp>
        <p:nvSpPr>
          <p:cNvPr id="5" name="AutoShape 5"/>
          <p:cNvSpPr/>
          <p:nvPr/>
        </p:nvSpPr>
        <p:spPr>
          <a:xfrm>
            <a:off x="1028700" y="1757195"/>
            <a:ext cx="4914900" cy="45719"/>
          </a:xfrm>
          <a:prstGeom prst="rect">
            <a:avLst/>
          </a:prstGeom>
          <a:solidFill>
            <a:srgbClr val="484D45"/>
          </a:solidFill>
        </p:spPr>
      </p:sp>
      <p:sp>
        <p:nvSpPr>
          <p:cNvPr id="6" name="TextBox 6"/>
          <p:cNvSpPr txBox="1"/>
          <p:nvPr/>
        </p:nvSpPr>
        <p:spPr>
          <a:xfrm>
            <a:off x="1028700" y="2146128"/>
            <a:ext cx="15957061" cy="8304005"/>
          </a:xfrm>
          <a:prstGeom prst="rect">
            <a:avLst/>
          </a:prstGeom>
        </p:spPr>
        <p:txBody>
          <a:bodyPr lIns="0" tIns="0" rIns="0" bIns="0" rtlCol="0" anchor="t">
            <a:spAutoFit/>
          </a:bodyPr>
          <a:lstStyle/>
          <a:p>
            <a:pPr marL="690881" lvl="1" indent="-345440">
              <a:lnSpc>
                <a:spcPts val="3840"/>
              </a:lnSpc>
              <a:buFont typeface="Arial"/>
              <a:buChar char="•"/>
            </a:pPr>
            <a:r>
              <a:rPr lang="en-US" sz="3200" dirty="0" err="1">
                <a:solidFill>
                  <a:srgbClr val="484D45"/>
                </a:solidFill>
                <a:latin typeface="Lucida Sans" panose="020B0602030504020204" pitchFamily="34" charset="77"/>
                <a:cs typeface="Lao MN" pitchFamily="2" charset="0"/>
              </a:rPr>
              <a:t>Audioscape</a:t>
            </a:r>
            <a:r>
              <a:rPr lang="en-US" sz="3200" dirty="0">
                <a:solidFill>
                  <a:srgbClr val="484D45"/>
                </a:solidFill>
                <a:latin typeface="Lucida Sans" panose="020B0602030504020204" pitchFamily="34" charset="77"/>
                <a:cs typeface="Lao MN" pitchFamily="2" charset="0"/>
              </a:rPr>
              <a:t>: </a:t>
            </a:r>
          </a:p>
          <a:p>
            <a:pPr marL="1381761" lvl="2" indent="-460587">
              <a:lnSpc>
                <a:spcPts val="3840"/>
              </a:lnSpc>
              <a:buFont typeface="Arial"/>
              <a:buChar char="⚬"/>
            </a:pPr>
            <a:r>
              <a:rPr lang="en-US" sz="3200" dirty="0">
                <a:solidFill>
                  <a:srgbClr val="484D45"/>
                </a:solidFill>
                <a:latin typeface="Lucida Sans" panose="020B0602030504020204" pitchFamily="34" charset="77"/>
                <a:cs typeface="Lao MN" pitchFamily="2" charset="0"/>
              </a:rPr>
              <a:t>This final assignment requires two parts. First, students must create a (minimum) 10 song playlist for each novel (20 songs in total, a maximum of 3 songs may be the same for both texts). For each song you must write a rationale explaining why you chose this song and quotations from the novels that inspired your choice. </a:t>
            </a:r>
          </a:p>
          <a:p>
            <a:pPr marL="690881" lvl="1" indent="-345440">
              <a:lnSpc>
                <a:spcPts val="3840"/>
              </a:lnSpc>
              <a:buFont typeface="Arial"/>
              <a:buChar char="•"/>
            </a:pPr>
            <a:r>
              <a:rPr lang="en-US" sz="3200" dirty="0">
                <a:solidFill>
                  <a:srgbClr val="484D45"/>
                </a:solidFill>
                <a:latin typeface="Lucida Sans" panose="020B0602030504020204" pitchFamily="34" charset="77"/>
                <a:cs typeface="Lao MN" pitchFamily="2" charset="0"/>
              </a:rPr>
              <a:t>Graphic Novel: Two options</a:t>
            </a:r>
          </a:p>
          <a:p>
            <a:pPr marL="1381761" lvl="2" indent="-460587">
              <a:lnSpc>
                <a:spcPts val="3840"/>
              </a:lnSpc>
              <a:buFont typeface="Arial"/>
              <a:buChar char="⚬"/>
            </a:pPr>
            <a:r>
              <a:rPr lang="en-US" sz="3200" dirty="0">
                <a:solidFill>
                  <a:srgbClr val="484D45"/>
                </a:solidFill>
                <a:latin typeface="Lucida Sans" panose="020B0602030504020204" pitchFamily="34" charset="77"/>
                <a:cs typeface="Lao MN" pitchFamily="2" charset="0"/>
              </a:rPr>
              <a:t>Create a minimum 5-page graphic novel for both texts. These graphic novels should be a general summary of key events in both stories. On each picture include a short description of the visual. Write a rationale for both graphic novels explaining why you chose these key events. </a:t>
            </a:r>
          </a:p>
          <a:p>
            <a:pPr marL="1381761" lvl="2" indent="-460587">
              <a:lnSpc>
                <a:spcPts val="3840"/>
              </a:lnSpc>
              <a:buFont typeface="Arial"/>
              <a:buChar char="⚬"/>
            </a:pPr>
            <a:r>
              <a:rPr lang="en-US" sz="3200" dirty="0">
                <a:solidFill>
                  <a:srgbClr val="484D45"/>
                </a:solidFill>
                <a:latin typeface="Lucida Sans" panose="020B0602030504020204" pitchFamily="34" charset="77"/>
                <a:cs typeface="Lao MN" pitchFamily="2" charset="0"/>
              </a:rPr>
              <a:t>Create a minimum 10-page graphic novel that incorporates both stories. Using characters and/or events from both novels, write and visualize your own unique story. On each picture include a short description of the visual. Write a rationale explaining the authorial decisions you made when reimagining the stories.</a:t>
            </a:r>
          </a:p>
          <a:p>
            <a:pPr>
              <a:lnSpc>
                <a:spcPts val="4320"/>
              </a:lnSpc>
            </a:pPr>
            <a:endParaRPr lang="en-US" sz="3200" dirty="0">
              <a:solidFill>
                <a:srgbClr val="484D45"/>
              </a:solidFill>
              <a:latin typeface="Arimo 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C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10650335" y="-3122327"/>
            <a:ext cx="8096345" cy="9540402"/>
          </a:xfrm>
          <a:prstGeom prst="rect">
            <a:avLst/>
          </a:prstGeom>
        </p:spPr>
      </p:pic>
      <p:pic>
        <p:nvPicPr>
          <p:cNvPr id="3" name="Picture 3"/>
          <p:cNvPicPr>
            <a:picLocks noChangeAspect="1"/>
          </p:cNvPicPr>
          <p:nvPr/>
        </p:nvPicPr>
        <p:blipFill>
          <a:blip r:embed="rId4"/>
          <a:srcRect/>
          <a:stretch>
            <a:fillRect/>
          </a:stretch>
        </p:blipFill>
        <p:spPr>
          <a:xfrm>
            <a:off x="2795702" y="2092370"/>
            <a:ext cx="2853341" cy="4325975"/>
          </a:xfrm>
          <a:prstGeom prst="rect">
            <a:avLst/>
          </a:prstGeom>
        </p:spPr>
      </p:pic>
      <p:pic>
        <p:nvPicPr>
          <p:cNvPr id="4" name="Picture 4"/>
          <p:cNvPicPr>
            <a:picLocks noChangeAspect="1"/>
          </p:cNvPicPr>
          <p:nvPr/>
        </p:nvPicPr>
        <p:blipFill>
          <a:blip r:embed="rId5"/>
          <a:srcRect/>
          <a:stretch>
            <a:fillRect/>
          </a:stretch>
        </p:blipFill>
        <p:spPr>
          <a:xfrm>
            <a:off x="7835707" y="2092370"/>
            <a:ext cx="2616585" cy="4325975"/>
          </a:xfrm>
          <a:prstGeom prst="rect">
            <a:avLst/>
          </a:prstGeom>
        </p:spPr>
      </p:pic>
      <p:pic>
        <p:nvPicPr>
          <p:cNvPr id="5" name="Picture 5"/>
          <p:cNvPicPr>
            <a:picLocks noChangeAspect="1"/>
          </p:cNvPicPr>
          <p:nvPr/>
        </p:nvPicPr>
        <p:blipFill>
          <a:blip r:embed="rId6"/>
          <a:srcRect/>
          <a:stretch>
            <a:fillRect/>
          </a:stretch>
        </p:blipFill>
        <p:spPr>
          <a:xfrm>
            <a:off x="12660037" y="2092370"/>
            <a:ext cx="2811181" cy="4307455"/>
          </a:xfrm>
          <a:prstGeom prst="rect">
            <a:avLst/>
          </a:prstGeom>
        </p:spPr>
      </p:pic>
      <p:sp>
        <p:nvSpPr>
          <p:cNvPr id="6" name="TextBox 6"/>
          <p:cNvSpPr txBox="1"/>
          <p:nvPr/>
        </p:nvSpPr>
        <p:spPr>
          <a:xfrm>
            <a:off x="3589492" y="609497"/>
            <a:ext cx="11109016" cy="1231043"/>
          </a:xfrm>
          <a:prstGeom prst="rect">
            <a:avLst/>
          </a:prstGeom>
        </p:spPr>
        <p:txBody>
          <a:bodyPr lIns="0" tIns="0" rIns="0" bIns="0" rtlCol="0" anchor="t">
            <a:spAutoFit/>
          </a:bodyPr>
          <a:lstStyle/>
          <a:p>
            <a:pPr algn="ctr">
              <a:lnSpc>
                <a:spcPts val="9350"/>
              </a:lnSpc>
              <a:spcBef>
                <a:spcPct val="0"/>
              </a:spcBef>
            </a:pPr>
            <a:r>
              <a:rPr lang="en-US" sz="8499" dirty="0">
                <a:solidFill>
                  <a:srgbClr val="484D45"/>
                </a:solidFill>
                <a:latin typeface="Lao MN" pitchFamily="2" charset="0"/>
                <a:cs typeface="Lao MN" pitchFamily="2" charset="0"/>
              </a:rPr>
              <a:t>YA Resources</a:t>
            </a:r>
          </a:p>
        </p:txBody>
      </p:sp>
      <p:sp>
        <p:nvSpPr>
          <p:cNvPr id="7" name="TextBox 7"/>
          <p:cNvSpPr txBox="1"/>
          <p:nvPr/>
        </p:nvSpPr>
        <p:spPr>
          <a:xfrm>
            <a:off x="1969209" y="7538095"/>
            <a:ext cx="4506326" cy="1753557"/>
          </a:xfrm>
          <a:prstGeom prst="rect">
            <a:avLst/>
          </a:prstGeom>
        </p:spPr>
        <p:txBody>
          <a:bodyPr lIns="0" tIns="0" rIns="0" bIns="0" rtlCol="0" anchor="t">
            <a:spAutoFit/>
          </a:bodyPr>
          <a:lstStyle/>
          <a:p>
            <a:pPr marL="410209" lvl="1" indent="-205105">
              <a:buFont typeface="Arial"/>
              <a:buChar char="•"/>
            </a:pPr>
            <a:r>
              <a:rPr lang="en-US" sz="1899" spc="37" dirty="0">
                <a:solidFill>
                  <a:srgbClr val="484D45"/>
                </a:solidFill>
                <a:latin typeface="Lucida Sans" panose="020B0602030504020204" pitchFamily="34" charset="77"/>
              </a:rPr>
              <a:t>YA adaptation and retelling of “The Twelve Dancing Princesses” by the Brothers Grimm</a:t>
            </a:r>
          </a:p>
          <a:p>
            <a:pPr marL="410209" lvl="1" indent="-205105">
              <a:buFont typeface="Arial"/>
              <a:buChar char="•"/>
            </a:pPr>
            <a:r>
              <a:rPr lang="en-US" sz="1899" spc="37" dirty="0">
                <a:solidFill>
                  <a:srgbClr val="484D45"/>
                </a:solidFill>
                <a:latin typeface="Lucida Sans" panose="020B0602030504020204" pitchFamily="34" charset="77"/>
              </a:rPr>
              <a:t>Romantic/Gothic elements: supernatural, mysterious, horrific, and romantic. </a:t>
            </a:r>
          </a:p>
        </p:txBody>
      </p:sp>
      <p:sp>
        <p:nvSpPr>
          <p:cNvPr id="8" name="TextBox 8"/>
          <p:cNvSpPr txBox="1"/>
          <p:nvPr/>
        </p:nvSpPr>
        <p:spPr>
          <a:xfrm>
            <a:off x="2458271" y="6570437"/>
            <a:ext cx="3528204" cy="828377"/>
          </a:xfrm>
          <a:prstGeom prst="rect">
            <a:avLst/>
          </a:prstGeom>
        </p:spPr>
        <p:txBody>
          <a:bodyPr lIns="0" tIns="0" rIns="0" bIns="0" rtlCol="0" anchor="t">
            <a:spAutoFit/>
          </a:bodyPr>
          <a:lstStyle/>
          <a:p>
            <a:pPr algn="ctr">
              <a:lnSpc>
                <a:spcPts val="3000"/>
              </a:lnSpc>
            </a:pPr>
            <a:r>
              <a:rPr lang="en-US" sz="2499" spc="24" dirty="0">
                <a:solidFill>
                  <a:srgbClr val="484D45"/>
                </a:solidFill>
                <a:latin typeface="Overpass Light Bold Italics"/>
              </a:rPr>
              <a:t>House of Salt and Sorrows</a:t>
            </a:r>
            <a:r>
              <a:rPr lang="en-US" sz="2499" spc="24" dirty="0">
                <a:solidFill>
                  <a:srgbClr val="484D45"/>
                </a:solidFill>
                <a:latin typeface="Overpass Light Bold"/>
              </a:rPr>
              <a:t> by Erin A. Craig</a:t>
            </a:r>
          </a:p>
        </p:txBody>
      </p:sp>
      <p:sp>
        <p:nvSpPr>
          <p:cNvPr id="9" name="TextBox 9"/>
          <p:cNvSpPr txBox="1"/>
          <p:nvPr/>
        </p:nvSpPr>
        <p:spPr>
          <a:xfrm>
            <a:off x="7140105" y="7499995"/>
            <a:ext cx="4007791" cy="1753557"/>
          </a:xfrm>
          <a:prstGeom prst="rect">
            <a:avLst/>
          </a:prstGeom>
        </p:spPr>
        <p:txBody>
          <a:bodyPr lIns="0" tIns="0" rIns="0" bIns="0" rtlCol="0" anchor="t">
            <a:spAutoFit/>
          </a:bodyPr>
          <a:lstStyle/>
          <a:p>
            <a:pPr marL="410209" lvl="1" indent="-205105">
              <a:buFont typeface="Arial"/>
              <a:buChar char="•"/>
            </a:pPr>
            <a:r>
              <a:rPr lang="en-US" sz="1899" spc="37" dirty="0">
                <a:solidFill>
                  <a:srgbClr val="484D45"/>
                </a:solidFill>
                <a:latin typeface="Lucida Sans" panose="020B0602030504020204" pitchFamily="34" charset="77"/>
              </a:rPr>
              <a:t>Themes of death and issues of race and class.</a:t>
            </a:r>
          </a:p>
          <a:p>
            <a:pPr marL="410210" lvl="1" indent="-205105">
              <a:buFont typeface="Arial"/>
              <a:buChar char="•"/>
            </a:pPr>
            <a:r>
              <a:rPr lang="en-US" sz="1899" spc="37" dirty="0">
                <a:solidFill>
                  <a:srgbClr val="484D45"/>
                </a:solidFill>
                <a:latin typeface="Lucida Sans" panose="020B0602030504020204" pitchFamily="34" charset="77"/>
              </a:rPr>
              <a:t>Suspenseful and psychological; like Wuthering Heights, it doesn’t end on a happy note.</a:t>
            </a:r>
          </a:p>
        </p:txBody>
      </p:sp>
      <p:sp>
        <p:nvSpPr>
          <p:cNvPr id="10" name="TextBox 10"/>
          <p:cNvSpPr txBox="1"/>
          <p:nvPr/>
        </p:nvSpPr>
        <p:spPr>
          <a:xfrm>
            <a:off x="7379898" y="6570437"/>
            <a:ext cx="3528204" cy="828377"/>
          </a:xfrm>
          <a:prstGeom prst="rect">
            <a:avLst/>
          </a:prstGeom>
        </p:spPr>
        <p:txBody>
          <a:bodyPr lIns="0" tIns="0" rIns="0" bIns="0" rtlCol="0" anchor="t">
            <a:spAutoFit/>
          </a:bodyPr>
          <a:lstStyle/>
          <a:p>
            <a:pPr algn="ctr">
              <a:lnSpc>
                <a:spcPts val="3000"/>
              </a:lnSpc>
            </a:pPr>
            <a:r>
              <a:rPr lang="en-US" sz="2499" spc="24">
                <a:solidFill>
                  <a:srgbClr val="484D45"/>
                </a:solidFill>
                <a:latin typeface="Overpass Light Bold Italics"/>
              </a:rPr>
              <a:t>After the First Death</a:t>
            </a:r>
            <a:r>
              <a:rPr lang="en-US" sz="2499" spc="24">
                <a:solidFill>
                  <a:srgbClr val="484D45"/>
                </a:solidFill>
                <a:latin typeface="Overpass Light Bold"/>
              </a:rPr>
              <a:t> by Robert Cormier</a:t>
            </a:r>
          </a:p>
        </p:txBody>
      </p:sp>
      <p:sp>
        <p:nvSpPr>
          <p:cNvPr id="11" name="TextBox 11"/>
          <p:cNvSpPr txBox="1"/>
          <p:nvPr/>
        </p:nvSpPr>
        <p:spPr>
          <a:xfrm>
            <a:off x="11929846" y="7499995"/>
            <a:ext cx="4271564" cy="2338076"/>
          </a:xfrm>
          <a:prstGeom prst="rect">
            <a:avLst/>
          </a:prstGeom>
        </p:spPr>
        <p:txBody>
          <a:bodyPr lIns="0" tIns="0" rIns="0" bIns="0" rtlCol="0" anchor="t">
            <a:spAutoFit/>
          </a:bodyPr>
          <a:lstStyle/>
          <a:p>
            <a:pPr marL="410209" lvl="1" indent="-205105">
              <a:buFont typeface="Arial"/>
              <a:buChar char="•"/>
            </a:pPr>
            <a:r>
              <a:rPr lang="en-US" sz="1899" spc="37" dirty="0">
                <a:solidFill>
                  <a:srgbClr val="484D45"/>
                </a:solidFill>
                <a:latin typeface="Lucida Sans" panose="020B0602030504020204" pitchFamily="34" charset="77"/>
              </a:rPr>
              <a:t>Suspenseful; Told from a first-person perspective.</a:t>
            </a:r>
          </a:p>
          <a:p>
            <a:pPr marL="410209" lvl="1" indent="-205105">
              <a:buFont typeface="Arial"/>
              <a:buChar char="•"/>
            </a:pPr>
            <a:r>
              <a:rPr lang="en-US" sz="1899" spc="37" dirty="0">
                <a:solidFill>
                  <a:srgbClr val="484D45"/>
                </a:solidFill>
                <a:latin typeface="Lucida Sans" panose="020B0602030504020204" pitchFamily="34" charset="77"/>
              </a:rPr>
              <a:t>Themes of death and race.</a:t>
            </a:r>
          </a:p>
          <a:p>
            <a:pPr marL="410210" lvl="1" indent="-205105">
              <a:buFont typeface="Arial"/>
              <a:buChar char="•"/>
            </a:pPr>
            <a:r>
              <a:rPr lang="en-US" sz="1899" spc="37" dirty="0">
                <a:solidFill>
                  <a:srgbClr val="484D45"/>
                </a:solidFill>
                <a:latin typeface="Lucida Sans" panose="020B0602030504020204" pitchFamily="34" charset="77"/>
              </a:rPr>
              <a:t>Like House of Salt and Sorrows, de la Peña’s main character embarks on an adventure and the mystery unravels for the reader to witness</a:t>
            </a:r>
            <a:r>
              <a:rPr lang="en-US" sz="1899" spc="37" dirty="0">
                <a:solidFill>
                  <a:srgbClr val="484D45"/>
                </a:solidFill>
                <a:latin typeface="Overpass Light Bold"/>
              </a:rPr>
              <a:t>. </a:t>
            </a:r>
          </a:p>
        </p:txBody>
      </p:sp>
      <p:sp>
        <p:nvSpPr>
          <p:cNvPr id="12" name="TextBox 12"/>
          <p:cNvSpPr txBox="1"/>
          <p:nvPr/>
        </p:nvSpPr>
        <p:spPr>
          <a:xfrm>
            <a:off x="12301526" y="6570437"/>
            <a:ext cx="3528204" cy="828377"/>
          </a:xfrm>
          <a:prstGeom prst="rect">
            <a:avLst/>
          </a:prstGeom>
        </p:spPr>
        <p:txBody>
          <a:bodyPr lIns="0" tIns="0" rIns="0" bIns="0" rtlCol="0" anchor="t">
            <a:spAutoFit/>
          </a:bodyPr>
          <a:lstStyle/>
          <a:p>
            <a:pPr algn="ctr">
              <a:lnSpc>
                <a:spcPts val="3000"/>
              </a:lnSpc>
            </a:pPr>
            <a:r>
              <a:rPr lang="en-US" sz="2499" spc="24">
                <a:solidFill>
                  <a:srgbClr val="484D45"/>
                </a:solidFill>
                <a:latin typeface="Overpass Light Bold Italics"/>
              </a:rPr>
              <a:t>We Were Here</a:t>
            </a:r>
            <a:r>
              <a:rPr lang="en-US" sz="2499" spc="24">
                <a:solidFill>
                  <a:srgbClr val="484D45"/>
                </a:solidFill>
                <a:latin typeface="Overpass Light Bold"/>
              </a:rPr>
              <a:t> by Matt de la Peña</a:t>
            </a:r>
          </a:p>
        </p:txBody>
      </p:sp>
      <p:sp>
        <p:nvSpPr>
          <p:cNvPr id="13" name="TextBox 13"/>
          <p:cNvSpPr txBox="1"/>
          <p:nvPr/>
        </p:nvSpPr>
        <p:spPr>
          <a:xfrm>
            <a:off x="1028700" y="981075"/>
            <a:ext cx="451448" cy="352119"/>
          </a:xfrm>
          <a:prstGeom prst="rect">
            <a:avLst/>
          </a:prstGeom>
        </p:spPr>
        <p:txBody>
          <a:bodyPr lIns="0" tIns="0" rIns="0" bIns="0" rtlCol="0" anchor="t">
            <a:spAutoFit/>
          </a:bodyPr>
          <a:lstStyle/>
          <a:p>
            <a:pPr>
              <a:lnSpc>
                <a:spcPts val="2200"/>
              </a:lnSpc>
            </a:pPr>
            <a:r>
              <a:rPr lang="en-US" sz="2000">
                <a:solidFill>
                  <a:srgbClr val="484D45"/>
                </a:solidFill>
                <a:latin typeface="Overpass Light Bold"/>
              </a:rPr>
              <a:t>14</a:t>
            </a:r>
          </a:p>
        </p:txBody>
      </p:sp>
      <p:sp>
        <p:nvSpPr>
          <p:cNvPr id="14" name="TextBox 14"/>
          <p:cNvSpPr txBox="1"/>
          <p:nvPr/>
        </p:nvSpPr>
        <p:spPr>
          <a:xfrm>
            <a:off x="7353007" y="6408821"/>
            <a:ext cx="3654861" cy="116182"/>
          </a:xfrm>
          <a:prstGeom prst="rect">
            <a:avLst/>
          </a:prstGeom>
        </p:spPr>
        <p:txBody>
          <a:bodyPr lIns="0" tIns="0" rIns="0" bIns="0" rtlCol="0" anchor="t">
            <a:spAutoFit/>
          </a:bodyPr>
          <a:lstStyle/>
          <a:p>
            <a:pPr algn="ctr">
              <a:lnSpc>
                <a:spcPts val="980"/>
              </a:lnSpc>
            </a:pPr>
            <a:r>
              <a:rPr lang="en-US" sz="700">
                <a:solidFill>
                  <a:srgbClr val="484D45"/>
                </a:solidFill>
                <a:latin typeface="Open Sans Light"/>
              </a:rPr>
              <a:t>https://www.amazon.com/dp/B00BRUQ4S4/ref=dp-kindle-redirect?_encoding=UTF8&amp;btkr=1</a:t>
            </a:r>
          </a:p>
        </p:txBody>
      </p:sp>
      <p:sp>
        <p:nvSpPr>
          <p:cNvPr id="15" name="TextBox 15"/>
          <p:cNvSpPr txBox="1"/>
          <p:nvPr/>
        </p:nvSpPr>
        <p:spPr>
          <a:xfrm>
            <a:off x="2181284" y="6441059"/>
            <a:ext cx="3820431" cy="119328"/>
          </a:xfrm>
          <a:prstGeom prst="rect">
            <a:avLst/>
          </a:prstGeom>
        </p:spPr>
        <p:txBody>
          <a:bodyPr wrap="square" lIns="0" tIns="0" rIns="0" bIns="0" rtlCol="0" anchor="t">
            <a:spAutoFit/>
          </a:bodyPr>
          <a:lstStyle/>
          <a:p>
            <a:pPr algn="ctr">
              <a:lnSpc>
                <a:spcPts val="980"/>
              </a:lnSpc>
            </a:pPr>
            <a:r>
              <a:rPr lang="en-US" sz="700" dirty="0">
                <a:solidFill>
                  <a:srgbClr val="484D45"/>
                </a:solidFill>
                <a:latin typeface="Open Sans Light"/>
              </a:rPr>
              <a:t>https://</a:t>
            </a:r>
            <a:r>
              <a:rPr lang="en-US" sz="700" dirty="0" err="1">
                <a:solidFill>
                  <a:srgbClr val="484D45"/>
                </a:solidFill>
                <a:latin typeface="Open Sans Light"/>
              </a:rPr>
              <a:t>www.amazon.com</a:t>
            </a:r>
            <a:r>
              <a:rPr lang="en-US" sz="700" dirty="0">
                <a:solidFill>
                  <a:srgbClr val="484D45"/>
                </a:solidFill>
                <a:latin typeface="Open Sans Light"/>
              </a:rPr>
              <a:t>/</a:t>
            </a:r>
            <a:r>
              <a:rPr lang="en-US" sz="700" dirty="0" err="1">
                <a:solidFill>
                  <a:srgbClr val="484D45"/>
                </a:solidFill>
                <a:latin typeface="Open Sans Light"/>
              </a:rPr>
              <a:t>dp</a:t>
            </a:r>
            <a:r>
              <a:rPr lang="en-US" sz="700" dirty="0">
                <a:solidFill>
                  <a:srgbClr val="484D45"/>
                </a:solidFill>
                <a:latin typeface="Open Sans Light"/>
              </a:rPr>
              <a:t>/B07KDVTR4Y/ref=</a:t>
            </a:r>
            <a:r>
              <a:rPr lang="en-US" sz="700" dirty="0" err="1">
                <a:solidFill>
                  <a:srgbClr val="484D45"/>
                </a:solidFill>
                <a:latin typeface="Open Sans Light"/>
              </a:rPr>
              <a:t>dp</a:t>
            </a:r>
            <a:r>
              <a:rPr lang="en-US" sz="700" dirty="0">
                <a:solidFill>
                  <a:srgbClr val="484D45"/>
                </a:solidFill>
                <a:latin typeface="Open Sans Light"/>
              </a:rPr>
              <a:t>-</a:t>
            </a:r>
            <a:r>
              <a:rPr lang="en-US" sz="700" dirty="0" err="1">
                <a:solidFill>
                  <a:srgbClr val="484D45"/>
                </a:solidFill>
                <a:latin typeface="Open Sans Light"/>
              </a:rPr>
              <a:t>kindle-redirect?_encoding</a:t>
            </a:r>
            <a:r>
              <a:rPr lang="en-US" sz="700" dirty="0">
                <a:solidFill>
                  <a:srgbClr val="484D45"/>
                </a:solidFill>
                <a:latin typeface="Open Sans Light"/>
              </a:rPr>
              <a:t>=UTF8&amp;btkr=1</a:t>
            </a:r>
          </a:p>
        </p:txBody>
      </p:sp>
      <p:sp>
        <p:nvSpPr>
          <p:cNvPr id="16" name="TextBox 16"/>
          <p:cNvSpPr txBox="1"/>
          <p:nvPr/>
        </p:nvSpPr>
        <p:spPr>
          <a:xfrm>
            <a:off x="12724339" y="6408821"/>
            <a:ext cx="2560857" cy="116182"/>
          </a:xfrm>
          <a:prstGeom prst="rect">
            <a:avLst/>
          </a:prstGeom>
        </p:spPr>
        <p:txBody>
          <a:bodyPr lIns="0" tIns="0" rIns="0" bIns="0" rtlCol="0" anchor="t">
            <a:spAutoFit/>
          </a:bodyPr>
          <a:lstStyle/>
          <a:p>
            <a:pPr algn="ctr">
              <a:lnSpc>
                <a:spcPts val="980"/>
              </a:lnSpc>
            </a:pPr>
            <a:r>
              <a:rPr lang="en-US" sz="700">
                <a:solidFill>
                  <a:srgbClr val="484D45"/>
                </a:solidFill>
                <a:latin typeface="Open Sans Light"/>
              </a:rPr>
              <a:t>https://www.goodreads.com/book/show/6234369-we-were-here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C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89719" y="-465256"/>
            <a:ext cx="7245974" cy="7550224"/>
          </a:xfrm>
          <a:prstGeom prst="rect">
            <a:avLst/>
          </a:prstGeom>
        </p:spPr>
      </p:pic>
      <p:sp>
        <p:nvSpPr>
          <p:cNvPr id="3" name="TextBox 3"/>
          <p:cNvSpPr txBox="1"/>
          <p:nvPr/>
        </p:nvSpPr>
        <p:spPr>
          <a:xfrm>
            <a:off x="16807852" y="981075"/>
            <a:ext cx="451448" cy="352119"/>
          </a:xfrm>
          <a:prstGeom prst="rect">
            <a:avLst/>
          </a:prstGeom>
        </p:spPr>
        <p:txBody>
          <a:bodyPr lIns="0" tIns="0" rIns="0" bIns="0" rtlCol="0" anchor="t">
            <a:spAutoFit/>
          </a:bodyPr>
          <a:lstStyle/>
          <a:p>
            <a:pPr marL="0" lvl="0" indent="0" algn="ctr">
              <a:lnSpc>
                <a:spcPts val="2200"/>
              </a:lnSpc>
              <a:spcBef>
                <a:spcPct val="0"/>
              </a:spcBef>
            </a:pPr>
            <a:r>
              <a:rPr lang="en-US" sz="2000">
                <a:solidFill>
                  <a:srgbClr val="484D45"/>
                </a:solidFill>
                <a:latin typeface="Overpass Light Bold"/>
              </a:rPr>
              <a:t>15</a:t>
            </a:r>
          </a:p>
        </p:txBody>
      </p:sp>
      <p:sp>
        <p:nvSpPr>
          <p:cNvPr id="4" name="TextBox 4"/>
          <p:cNvSpPr txBox="1"/>
          <p:nvPr/>
        </p:nvSpPr>
        <p:spPr>
          <a:xfrm>
            <a:off x="1028700" y="1028700"/>
            <a:ext cx="9487618" cy="762000"/>
          </a:xfrm>
          <a:prstGeom prst="rect">
            <a:avLst/>
          </a:prstGeom>
        </p:spPr>
        <p:txBody>
          <a:bodyPr lIns="0" tIns="0" rIns="0" bIns="0" rtlCol="0" anchor="t">
            <a:spAutoFit/>
          </a:bodyPr>
          <a:lstStyle/>
          <a:p>
            <a:pPr>
              <a:lnSpc>
                <a:spcPts val="5999"/>
              </a:lnSpc>
            </a:pPr>
            <a:r>
              <a:rPr lang="en-US" sz="4999" spc="49" dirty="0">
                <a:solidFill>
                  <a:srgbClr val="484D45"/>
                </a:solidFill>
                <a:latin typeface="Lao MN" pitchFamily="2" charset="0"/>
                <a:cs typeface="Lao MN" pitchFamily="2" charset="0"/>
              </a:rPr>
              <a:t>Works Cited</a:t>
            </a:r>
          </a:p>
        </p:txBody>
      </p:sp>
      <p:sp>
        <p:nvSpPr>
          <p:cNvPr id="5" name="AutoShape 5"/>
          <p:cNvSpPr/>
          <p:nvPr/>
        </p:nvSpPr>
        <p:spPr>
          <a:xfrm>
            <a:off x="1028700" y="1757196"/>
            <a:ext cx="3667271" cy="33504"/>
          </a:xfrm>
          <a:prstGeom prst="rect">
            <a:avLst/>
          </a:prstGeom>
          <a:solidFill>
            <a:srgbClr val="484D45"/>
          </a:solidFill>
        </p:spPr>
      </p:sp>
      <p:sp>
        <p:nvSpPr>
          <p:cNvPr id="6" name="TextBox 6"/>
          <p:cNvSpPr txBox="1"/>
          <p:nvPr/>
        </p:nvSpPr>
        <p:spPr>
          <a:xfrm>
            <a:off x="1028700" y="2203278"/>
            <a:ext cx="15957061" cy="7649017"/>
          </a:xfrm>
          <a:prstGeom prst="rect">
            <a:avLst/>
          </a:prstGeom>
        </p:spPr>
        <p:txBody>
          <a:bodyPr lIns="0" tIns="0" rIns="0" bIns="0" rtlCol="0" anchor="t">
            <a:spAutoFit/>
          </a:bodyPr>
          <a:lstStyle/>
          <a:p>
            <a:pPr>
              <a:lnSpc>
                <a:spcPts val="2399"/>
              </a:lnSpc>
            </a:pPr>
            <a:r>
              <a:rPr lang="en-US" sz="2399" dirty="0">
                <a:solidFill>
                  <a:srgbClr val="484D45"/>
                </a:solidFill>
                <a:latin typeface="Lucida Sans" panose="020B0602030504020204" pitchFamily="34" charset="77"/>
              </a:rPr>
              <a:t>Brontë, Emily. Wuthering Heights. Pearson Education, 2008. </a:t>
            </a:r>
          </a:p>
          <a:p>
            <a:pPr>
              <a:lnSpc>
                <a:spcPts val="2399"/>
              </a:lnSpc>
            </a:pPr>
            <a:endParaRPr lang="en-US" sz="2399" dirty="0">
              <a:solidFill>
                <a:srgbClr val="484D45"/>
              </a:solidFill>
              <a:latin typeface="Lucida Sans" panose="020B0602030504020204" pitchFamily="34" charset="77"/>
            </a:endParaRPr>
          </a:p>
          <a:p>
            <a:pPr>
              <a:lnSpc>
                <a:spcPts val="2399"/>
              </a:lnSpc>
            </a:pPr>
            <a:r>
              <a:rPr lang="en-US" sz="2399" dirty="0">
                <a:solidFill>
                  <a:srgbClr val="484D45"/>
                </a:solidFill>
                <a:latin typeface="Lucida Sans" panose="020B0602030504020204" pitchFamily="34" charset="77"/>
              </a:rPr>
              <a:t>Bush, Kate. “Kate Bush - Wuthering Heights - YouTube.” </a:t>
            </a:r>
            <a:r>
              <a:rPr lang="en-US" sz="2399" dirty="0" err="1">
                <a:solidFill>
                  <a:srgbClr val="484D45"/>
                </a:solidFill>
                <a:latin typeface="Lucida Sans" panose="020B0602030504020204" pitchFamily="34" charset="77"/>
              </a:rPr>
              <a:t>Youtube</a:t>
            </a:r>
            <a:r>
              <a:rPr lang="en-US" sz="2399" dirty="0">
                <a:solidFill>
                  <a:srgbClr val="484D45"/>
                </a:solidFill>
                <a:latin typeface="Lucida Sans" panose="020B0602030504020204" pitchFamily="34" charset="77"/>
              </a:rPr>
              <a:t>, 2011, https://</a:t>
            </a:r>
            <a:r>
              <a:rPr lang="en-US" sz="2399" dirty="0" err="1">
                <a:solidFill>
                  <a:srgbClr val="484D45"/>
                </a:solidFill>
                <a:latin typeface="Lucida Sans" panose="020B0602030504020204" pitchFamily="34" charset="77"/>
              </a:rPr>
              <a:t>www.youtube.com</a:t>
            </a:r>
            <a:r>
              <a:rPr lang="en-US" sz="2399" dirty="0">
                <a:solidFill>
                  <a:srgbClr val="484D45"/>
                </a:solidFill>
                <a:latin typeface="Lucida Sans" panose="020B0602030504020204" pitchFamily="34" charset="77"/>
              </a:rPr>
              <a:t>/</a:t>
            </a:r>
            <a:r>
              <a:rPr lang="en-US" sz="2399" dirty="0" err="1">
                <a:solidFill>
                  <a:srgbClr val="484D45"/>
                </a:solidFill>
                <a:latin typeface="Lucida Sans" panose="020B0602030504020204" pitchFamily="34" charset="77"/>
              </a:rPr>
              <a:t>watch?v</a:t>
            </a:r>
            <a:r>
              <a:rPr lang="en-US" sz="2399" dirty="0">
                <a:solidFill>
                  <a:srgbClr val="484D45"/>
                </a:solidFill>
                <a:latin typeface="Lucida Sans" panose="020B0602030504020204" pitchFamily="34" charset="77"/>
              </a:rPr>
              <a:t>=Fk-4lXLM34g. </a:t>
            </a:r>
          </a:p>
          <a:p>
            <a:pPr>
              <a:lnSpc>
                <a:spcPts val="2399"/>
              </a:lnSpc>
            </a:pPr>
            <a:endParaRPr lang="en-US" sz="2399" dirty="0">
              <a:solidFill>
                <a:srgbClr val="484D45"/>
              </a:solidFill>
              <a:latin typeface="Lucida Sans" panose="020B0602030504020204" pitchFamily="34" charset="77"/>
            </a:endParaRPr>
          </a:p>
          <a:p>
            <a:pPr>
              <a:lnSpc>
                <a:spcPts val="2399"/>
              </a:lnSpc>
            </a:pPr>
            <a:r>
              <a:rPr lang="en-US" sz="2399" dirty="0">
                <a:solidFill>
                  <a:srgbClr val="484D45"/>
                </a:solidFill>
                <a:latin typeface="Lucida Sans" panose="020B0602030504020204" pitchFamily="34" charset="77"/>
              </a:rPr>
              <a:t>Bush, Kate. “Wuthering Heights.” Kate Bush - Wuthering Heights Lyrics , STANDS4, 2021, https://</a:t>
            </a:r>
            <a:r>
              <a:rPr lang="en-US" sz="2399" dirty="0" err="1">
                <a:solidFill>
                  <a:srgbClr val="484D45"/>
                </a:solidFill>
                <a:latin typeface="Lucida Sans" panose="020B0602030504020204" pitchFamily="34" charset="77"/>
              </a:rPr>
              <a:t>www.lyrics.com</a:t>
            </a:r>
            <a:r>
              <a:rPr lang="en-US" sz="2399" dirty="0">
                <a:solidFill>
                  <a:srgbClr val="484D45"/>
                </a:solidFill>
                <a:latin typeface="Lucida Sans" panose="020B0602030504020204" pitchFamily="34" charset="77"/>
              </a:rPr>
              <a:t>/lyric/22700/</a:t>
            </a:r>
            <a:r>
              <a:rPr lang="en-US" sz="2399" dirty="0" err="1">
                <a:solidFill>
                  <a:srgbClr val="484D45"/>
                </a:solidFill>
                <a:latin typeface="Lucida Sans" panose="020B0602030504020204" pitchFamily="34" charset="77"/>
              </a:rPr>
              <a:t>Kate+Bush</a:t>
            </a:r>
            <a:r>
              <a:rPr lang="en-US" sz="2399" dirty="0">
                <a:solidFill>
                  <a:srgbClr val="484D45"/>
                </a:solidFill>
                <a:latin typeface="Lucida Sans" panose="020B0602030504020204" pitchFamily="34" charset="77"/>
              </a:rPr>
              <a:t>/</a:t>
            </a:r>
            <a:r>
              <a:rPr lang="en-US" sz="2399" dirty="0" err="1">
                <a:solidFill>
                  <a:srgbClr val="484D45"/>
                </a:solidFill>
                <a:latin typeface="Lucida Sans" panose="020B0602030504020204" pitchFamily="34" charset="77"/>
              </a:rPr>
              <a:t>Wuthering+Heights</a:t>
            </a:r>
            <a:r>
              <a:rPr lang="en-US" sz="2399" dirty="0">
                <a:solidFill>
                  <a:srgbClr val="484D45"/>
                </a:solidFill>
                <a:latin typeface="Lucida Sans" panose="020B0602030504020204" pitchFamily="34" charset="77"/>
              </a:rPr>
              <a:t>. </a:t>
            </a:r>
          </a:p>
          <a:p>
            <a:pPr>
              <a:lnSpc>
                <a:spcPts val="2399"/>
              </a:lnSpc>
            </a:pPr>
            <a:endParaRPr lang="en-US" sz="2399" dirty="0">
              <a:solidFill>
                <a:srgbClr val="484D45"/>
              </a:solidFill>
              <a:latin typeface="Lucida Sans" panose="020B0602030504020204" pitchFamily="34" charset="77"/>
            </a:endParaRPr>
          </a:p>
          <a:p>
            <a:pPr>
              <a:lnSpc>
                <a:spcPts val="2399"/>
              </a:lnSpc>
            </a:pPr>
            <a:r>
              <a:rPr lang="en-US" sz="2399" dirty="0">
                <a:solidFill>
                  <a:srgbClr val="484D45"/>
                </a:solidFill>
                <a:latin typeface="Lucida Sans" panose="020B0602030504020204" pitchFamily="34" charset="77"/>
              </a:rPr>
              <a:t>Cormier, Robert. After the First Death. Penguin Books, 2016. </a:t>
            </a:r>
          </a:p>
          <a:p>
            <a:pPr>
              <a:lnSpc>
                <a:spcPts val="2399"/>
              </a:lnSpc>
            </a:pPr>
            <a:endParaRPr lang="en-US" sz="2399" dirty="0">
              <a:solidFill>
                <a:srgbClr val="484D45"/>
              </a:solidFill>
              <a:latin typeface="Lucida Sans" panose="020B0602030504020204" pitchFamily="34" charset="77"/>
            </a:endParaRPr>
          </a:p>
          <a:p>
            <a:pPr>
              <a:lnSpc>
                <a:spcPts val="2399"/>
              </a:lnSpc>
            </a:pPr>
            <a:r>
              <a:rPr lang="en-US" sz="2399" dirty="0">
                <a:solidFill>
                  <a:srgbClr val="484D45"/>
                </a:solidFill>
                <a:latin typeface="Lucida Sans" panose="020B0602030504020204" pitchFamily="34" charset="77"/>
              </a:rPr>
              <a:t>Craig, Erin A. House of Salt and Sorrows. Random House Children's Books, 2019. </a:t>
            </a:r>
          </a:p>
          <a:p>
            <a:pPr>
              <a:lnSpc>
                <a:spcPts val="2399"/>
              </a:lnSpc>
            </a:pPr>
            <a:endParaRPr lang="en-US" sz="2399" dirty="0">
              <a:solidFill>
                <a:srgbClr val="484D45"/>
              </a:solidFill>
              <a:latin typeface="Lucida Sans" panose="020B0602030504020204" pitchFamily="34" charset="77"/>
            </a:endParaRPr>
          </a:p>
          <a:p>
            <a:pPr>
              <a:lnSpc>
                <a:spcPts val="2399"/>
              </a:lnSpc>
            </a:pPr>
            <a:r>
              <a:rPr lang="en-US" sz="2399" dirty="0" err="1">
                <a:solidFill>
                  <a:srgbClr val="484D45"/>
                </a:solidFill>
                <a:latin typeface="Lucida Sans" panose="020B0602030504020204" pitchFamily="34" charset="77"/>
              </a:rPr>
              <a:t>Croggon</a:t>
            </a:r>
            <a:r>
              <a:rPr lang="en-US" sz="2399" dirty="0">
                <a:solidFill>
                  <a:srgbClr val="484D45"/>
                </a:solidFill>
                <a:latin typeface="Lucida Sans" panose="020B0602030504020204" pitchFamily="34" charset="77"/>
              </a:rPr>
              <a:t>, Alison. Black Spring. Candlewick Press, 2013. </a:t>
            </a:r>
          </a:p>
          <a:p>
            <a:pPr>
              <a:lnSpc>
                <a:spcPts val="2399"/>
              </a:lnSpc>
            </a:pPr>
            <a:endParaRPr lang="en-US" sz="2399" dirty="0">
              <a:solidFill>
                <a:srgbClr val="484D45"/>
              </a:solidFill>
              <a:latin typeface="Lucida Sans" panose="020B0602030504020204" pitchFamily="34" charset="77"/>
            </a:endParaRPr>
          </a:p>
          <a:p>
            <a:pPr>
              <a:lnSpc>
                <a:spcPts val="2399"/>
              </a:lnSpc>
            </a:pPr>
            <a:r>
              <a:rPr lang="en-US" sz="2399" dirty="0">
                <a:solidFill>
                  <a:srgbClr val="484D45"/>
                </a:solidFill>
                <a:latin typeface="Lucida Sans" panose="020B0602030504020204" pitchFamily="34" charset="77"/>
              </a:rPr>
              <a:t>De la Peña, Matt. We Were Here. Ember, an Imprint of </a:t>
            </a:r>
            <a:r>
              <a:rPr lang="en-US" sz="2399" dirty="0" err="1">
                <a:solidFill>
                  <a:srgbClr val="484D45"/>
                </a:solidFill>
                <a:latin typeface="Lucida Sans" panose="020B0602030504020204" pitchFamily="34" charset="77"/>
              </a:rPr>
              <a:t>Randon</a:t>
            </a:r>
            <a:r>
              <a:rPr lang="en-US" sz="2399" dirty="0">
                <a:solidFill>
                  <a:srgbClr val="484D45"/>
                </a:solidFill>
                <a:latin typeface="Lucida Sans" panose="020B0602030504020204" pitchFamily="34" charset="77"/>
              </a:rPr>
              <a:t> House Children's Books, 2019. </a:t>
            </a:r>
          </a:p>
          <a:p>
            <a:pPr>
              <a:lnSpc>
                <a:spcPts val="2399"/>
              </a:lnSpc>
            </a:pPr>
            <a:endParaRPr lang="en-US" sz="2399" dirty="0">
              <a:solidFill>
                <a:srgbClr val="484D45"/>
              </a:solidFill>
              <a:latin typeface="Lucida Sans" panose="020B0602030504020204" pitchFamily="34" charset="77"/>
            </a:endParaRPr>
          </a:p>
          <a:p>
            <a:pPr>
              <a:lnSpc>
                <a:spcPts val="2399"/>
              </a:lnSpc>
            </a:pPr>
            <a:r>
              <a:rPr lang="en-US" sz="2399" dirty="0">
                <a:solidFill>
                  <a:srgbClr val="484D45"/>
                </a:solidFill>
                <a:latin typeface="Lucida Sans" panose="020B0602030504020204" pitchFamily="34" charset="77"/>
              </a:rPr>
              <a:t>Poe, Edgar Allan. “The Fall of the House of Usher .” His Hideous Heart: Thirteen of Edgar Allan Poe's Most Unsettling Tales Reimagined, edited by Dahlia Adler, Flatiron Books, New York, 2021, pp. 397–423. </a:t>
            </a:r>
          </a:p>
          <a:p>
            <a:pPr>
              <a:lnSpc>
                <a:spcPts val="2399"/>
              </a:lnSpc>
            </a:pPr>
            <a:endParaRPr lang="en-US" sz="2399" dirty="0">
              <a:solidFill>
                <a:srgbClr val="484D45"/>
              </a:solidFill>
              <a:latin typeface="Lucida Sans" panose="020B0602030504020204" pitchFamily="34" charset="77"/>
            </a:endParaRPr>
          </a:p>
          <a:p>
            <a:pPr>
              <a:lnSpc>
                <a:spcPts val="2399"/>
              </a:lnSpc>
            </a:pPr>
            <a:r>
              <a:rPr lang="en-US" sz="2399" dirty="0">
                <a:solidFill>
                  <a:srgbClr val="484D45"/>
                </a:solidFill>
                <a:latin typeface="Lucida Sans" panose="020B0602030504020204" pitchFamily="34" charset="77"/>
              </a:rPr>
              <a:t>Wilde, Fran. “The Fall of The Bank of Usher.” His Hideous Heart: Thirteen of Edgar Allan Poe's Most Unsettling Tales Reimagined, edited by Dahlia Adler, Flatiron Books, New York, 2021, pp. 193–230. </a:t>
            </a:r>
          </a:p>
          <a:p>
            <a:pPr>
              <a:lnSpc>
                <a:spcPts val="2399"/>
              </a:lnSpc>
            </a:pPr>
            <a:endParaRPr lang="en-US" sz="2399" dirty="0">
              <a:solidFill>
                <a:srgbClr val="484D45"/>
              </a:solidFill>
              <a:latin typeface="Lucida Sans" panose="020B0602030504020204" pitchFamily="34" charset="77"/>
            </a:endParaRPr>
          </a:p>
          <a:p>
            <a:pPr>
              <a:lnSpc>
                <a:spcPts val="2399"/>
              </a:lnSpc>
            </a:pPr>
            <a:r>
              <a:rPr lang="en-US" sz="2399" dirty="0">
                <a:solidFill>
                  <a:srgbClr val="484D45"/>
                </a:solidFill>
                <a:latin typeface="Lucida Sans" panose="020B0602030504020204" pitchFamily="34" charset="77"/>
              </a:rPr>
              <a:t>Wilson </a:t>
            </a:r>
            <a:r>
              <a:rPr lang="en-US" sz="2399" dirty="0" err="1">
                <a:solidFill>
                  <a:srgbClr val="484D45"/>
                </a:solidFill>
                <a:latin typeface="Lucida Sans" panose="020B0602030504020204" pitchFamily="34" charset="77"/>
              </a:rPr>
              <a:t>Seán</a:t>
            </a:r>
            <a:r>
              <a:rPr lang="en-US" sz="2399" dirty="0">
                <a:solidFill>
                  <a:srgbClr val="484D45"/>
                </a:solidFill>
                <a:latin typeface="Lucida Sans" panose="020B0602030504020204" pitchFamily="34" charset="77"/>
              </a:rPr>
              <a:t> Michael, and Brontë Emily. Wuthering Heights: The Graphic Novel (Original Text). National Geographic Learning, 2013. </a:t>
            </a:r>
          </a:p>
          <a:p>
            <a:pPr>
              <a:lnSpc>
                <a:spcPts val="2000"/>
              </a:lnSpc>
            </a:pPr>
            <a:endParaRPr lang="en-US" sz="2399" dirty="0">
              <a:solidFill>
                <a:srgbClr val="484D45"/>
              </a:solidFill>
              <a:latin typeface="Arimo 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C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81450" y="1702636"/>
            <a:ext cx="6925099" cy="6881727"/>
          </a:xfrm>
          <a:prstGeom prst="rect">
            <a:avLst/>
          </a:prstGeom>
        </p:spPr>
      </p:pic>
      <p:sp>
        <p:nvSpPr>
          <p:cNvPr id="3" name="AutoShape 3"/>
          <p:cNvSpPr/>
          <p:nvPr/>
        </p:nvSpPr>
        <p:spPr>
          <a:xfrm>
            <a:off x="16541489" y="5129230"/>
            <a:ext cx="717811" cy="28540"/>
          </a:xfrm>
          <a:prstGeom prst="rect">
            <a:avLst/>
          </a:prstGeom>
          <a:solidFill>
            <a:srgbClr val="484D45"/>
          </a:solidFill>
        </p:spPr>
      </p:sp>
      <p:pic>
        <p:nvPicPr>
          <p:cNvPr id="4" name="Picture 4"/>
          <p:cNvPicPr>
            <a:picLocks noChangeAspect="1"/>
          </p:cNvPicPr>
          <p:nvPr/>
        </p:nvPicPr>
        <p:blipFill>
          <a:blip r:embed="rId4"/>
          <a:srcRect/>
          <a:stretch>
            <a:fillRect/>
          </a:stretch>
        </p:blipFill>
        <p:spPr>
          <a:xfrm>
            <a:off x="12953771" y="1463560"/>
            <a:ext cx="4305529" cy="7359879"/>
          </a:xfrm>
          <a:prstGeom prst="rect">
            <a:avLst/>
          </a:prstGeom>
        </p:spPr>
      </p:pic>
      <p:sp>
        <p:nvSpPr>
          <p:cNvPr id="5" name="TextBox 5"/>
          <p:cNvSpPr txBox="1"/>
          <p:nvPr/>
        </p:nvSpPr>
        <p:spPr>
          <a:xfrm>
            <a:off x="1028700" y="2285870"/>
            <a:ext cx="11352126" cy="6118534"/>
          </a:xfrm>
          <a:prstGeom prst="rect">
            <a:avLst/>
          </a:prstGeom>
        </p:spPr>
        <p:txBody>
          <a:bodyPr lIns="0" tIns="0" rIns="0" bIns="0" rtlCol="0" anchor="t">
            <a:spAutoFit/>
          </a:bodyPr>
          <a:lstStyle/>
          <a:p>
            <a:pPr>
              <a:lnSpc>
                <a:spcPts val="3960"/>
              </a:lnSpc>
            </a:pPr>
            <a:r>
              <a:rPr lang="en-US" sz="3200" i="1" dirty="0">
                <a:solidFill>
                  <a:srgbClr val="484D45"/>
                </a:solidFill>
                <a:latin typeface="Lucida Sans" panose="020B0602030504020204" pitchFamily="34" charset="77"/>
              </a:rPr>
              <a:t>Wuthering Heights </a:t>
            </a:r>
            <a:r>
              <a:rPr lang="en-US" sz="3200" dirty="0">
                <a:solidFill>
                  <a:srgbClr val="484D45"/>
                </a:solidFill>
                <a:latin typeface="Lucida Sans" panose="020B0602030504020204" pitchFamily="34" charset="77"/>
              </a:rPr>
              <a:t>by Emily Brontë was published in 1847. It is a canonical text that belongs to the genre of Romanticism/Gothic. Brontë’s novel exemplifies the themes of nature, the individual, the sublime, male and female roles, and isolation/melancholy present in Romantic literature. It explores themes of gender, race, and social class that continue to prevail nearly 175 years after its publication. In my Unit of Study, I hope to design a curriculum that makes Romantic literature approachable and understandable for young adult students of varying interest levels–whether they enjoy, despise, or are indifferent towards English literature. </a:t>
            </a:r>
          </a:p>
        </p:txBody>
      </p:sp>
      <p:sp>
        <p:nvSpPr>
          <p:cNvPr id="6" name="TextBox 6"/>
          <p:cNvSpPr txBox="1"/>
          <p:nvPr/>
        </p:nvSpPr>
        <p:spPr>
          <a:xfrm>
            <a:off x="1028700" y="8916316"/>
            <a:ext cx="451448" cy="341984"/>
          </a:xfrm>
          <a:prstGeom prst="rect">
            <a:avLst/>
          </a:prstGeom>
        </p:spPr>
        <p:txBody>
          <a:bodyPr lIns="0" tIns="0" rIns="0" bIns="0" rtlCol="0" anchor="t">
            <a:spAutoFit/>
          </a:bodyPr>
          <a:lstStyle/>
          <a:p>
            <a:pPr>
              <a:lnSpc>
                <a:spcPts val="2200"/>
              </a:lnSpc>
            </a:pPr>
            <a:r>
              <a:rPr lang="en-US" sz="2000">
                <a:solidFill>
                  <a:srgbClr val="484D45"/>
                </a:solidFill>
                <a:latin typeface="Overpass Light Bold"/>
              </a:rPr>
              <a:t>02</a:t>
            </a:r>
          </a:p>
        </p:txBody>
      </p:sp>
      <p:grpSp>
        <p:nvGrpSpPr>
          <p:cNvPr id="7" name="Group 7"/>
          <p:cNvGrpSpPr/>
          <p:nvPr/>
        </p:nvGrpSpPr>
        <p:grpSpPr>
          <a:xfrm>
            <a:off x="1028700" y="1028700"/>
            <a:ext cx="9487618" cy="769441"/>
            <a:chOff x="0" y="0"/>
            <a:chExt cx="12650157" cy="1025921"/>
          </a:xfrm>
        </p:grpSpPr>
        <p:sp>
          <p:nvSpPr>
            <p:cNvPr id="8" name="TextBox 8"/>
            <p:cNvSpPr txBox="1"/>
            <p:nvPr/>
          </p:nvSpPr>
          <p:spPr>
            <a:xfrm>
              <a:off x="0" y="0"/>
              <a:ext cx="12650157" cy="1025921"/>
            </a:xfrm>
            <a:prstGeom prst="rect">
              <a:avLst/>
            </a:prstGeom>
          </p:spPr>
          <p:txBody>
            <a:bodyPr lIns="0" tIns="0" rIns="0" bIns="0" rtlCol="0" anchor="t">
              <a:spAutoFit/>
            </a:bodyPr>
            <a:lstStyle/>
            <a:p>
              <a:pPr>
                <a:lnSpc>
                  <a:spcPts val="5999"/>
                </a:lnSpc>
              </a:pPr>
              <a:r>
                <a:rPr lang="en-US" sz="4999" spc="49" dirty="0">
                  <a:solidFill>
                    <a:srgbClr val="484D45"/>
                  </a:solidFill>
                  <a:latin typeface="Lao MN" pitchFamily="2" charset="0"/>
                  <a:cs typeface="Lao MN" pitchFamily="2" charset="0"/>
                </a:rPr>
                <a:t>Rationale</a:t>
              </a:r>
            </a:p>
          </p:txBody>
        </p:sp>
        <p:sp>
          <p:nvSpPr>
            <p:cNvPr id="9" name="AutoShape 9"/>
            <p:cNvSpPr/>
            <p:nvPr/>
          </p:nvSpPr>
          <p:spPr>
            <a:xfrm>
              <a:off x="0" y="971328"/>
              <a:ext cx="3674741" cy="44672"/>
            </a:xfrm>
            <a:prstGeom prst="rect">
              <a:avLst/>
            </a:prstGeom>
            <a:solidFill>
              <a:srgbClr val="484D45"/>
            </a:solidFill>
          </p:spPr>
        </p:sp>
      </p:grpSp>
      <p:sp>
        <p:nvSpPr>
          <p:cNvPr id="10" name="TextBox 10"/>
          <p:cNvSpPr txBox="1"/>
          <p:nvPr/>
        </p:nvSpPr>
        <p:spPr>
          <a:xfrm>
            <a:off x="14548396" y="8868741"/>
            <a:ext cx="2710904" cy="171351"/>
          </a:xfrm>
          <a:prstGeom prst="rect">
            <a:avLst/>
          </a:prstGeom>
        </p:spPr>
        <p:txBody>
          <a:bodyPr lIns="0" tIns="0" rIns="0" bIns="0" rtlCol="0" anchor="t">
            <a:spAutoFit/>
          </a:bodyPr>
          <a:lstStyle/>
          <a:p>
            <a:pPr algn="ctr">
              <a:lnSpc>
                <a:spcPts val="1399"/>
              </a:lnSpc>
            </a:pPr>
            <a:r>
              <a:rPr lang="en-US" sz="999">
                <a:solidFill>
                  <a:srgbClr val="484D45"/>
                </a:solidFill>
                <a:latin typeface="Open Sans Light"/>
              </a:rPr>
              <a:t>https://en.wikipedia.org/wiki/Wuthering_Heights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C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949855" y="1830353"/>
            <a:ext cx="6388291" cy="6626293"/>
          </a:xfrm>
          <a:prstGeom prst="rect">
            <a:avLst/>
          </a:prstGeom>
        </p:spPr>
      </p:pic>
      <p:sp>
        <p:nvSpPr>
          <p:cNvPr id="3" name="AutoShape 3"/>
          <p:cNvSpPr/>
          <p:nvPr/>
        </p:nvSpPr>
        <p:spPr>
          <a:xfrm>
            <a:off x="1028700" y="4037882"/>
            <a:ext cx="717811" cy="28540"/>
          </a:xfrm>
          <a:prstGeom prst="rect">
            <a:avLst/>
          </a:prstGeom>
          <a:solidFill>
            <a:srgbClr val="484D45"/>
          </a:solidFill>
        </p:spPr>
      </p:sp>
      <p:sp>
        <p:nvSpPr>
          <p:cNvPr id="4" name="AutoShape 4"/>
          <p:cNvSpPr/>
          <p:nvPr/>
        </p:nvSpPr>
        <p:spPr>
          <a:xfrm>
            <a:off x="16541489" y="4037882"/>
            <a:ext cx="717811" cy="28540"/>
          </a:xfrm>
          <a:prstGeom prst="rect">
            <a:avLst/>
          </a:prstGeom>
          <a:solidFill>
            <a:srgbClr val="484D45"/>
          </a:solidFill>
        </p:spPr>
      </p:sp>
      <p:pic>
        <p:nvPicPr>
          <p:cNvPr id="5" name="Picture 5"/>
          <p:cNvPicPr>
            <a:picLocks noChangeAspect="1"/>
          </p:cNvPicPr>
          <p:nvPr/>
        </p:nvPicPr>
        <p:blipFill>
          <a:blip r:embed="rId4"/>
          <a:srcRect/>
          <a:stretch>
            <a:fillRect/>
          </a:stretch>
        </p:blipFill>
        <p:spPr>
          <a:xfrm>
            <a:off x="4770494" y="3493491"/>
            <a:ext cx="3653606" cy="5620933"/>
          </a:xfrm>
          <a:prstGeom prst="rect">
            <a:avLst/>
          </a:prstGeom>
        </p:spPr>
      </p:pic>
      <p:pic>
        <p:nvPicPr>
          <p:cNvPr id="6" name="Picture 6"/>
          <p:cNvPicPr>
            <a:picLocks noChangeAspect="1"/>
          </p:cNvPicPr>
          <p:nvPr/>
        </p:nvPicPr>
        <p:blipFill>
          <a:blip r:embed="rId5"/>
          <a:srcRect/>
          <a:stretch>
            <a:fillRect/>
          </a:stretch>
        </p:blipFill>
        <p:spPr>
          <a:xfrm>
            <a:off x="10100686" y="3493491"/>
            <a:ext cx="3803498" cy="5620933"/>
          </a:xfrm>
          <a:prstGeom prst="rect">
            <a:avLst/>
          </a:prstGeom>
        </p:spPr>
      </p:pic>
      <p:grpSp>
        <p:nvGrpSpPr>
          <p:cNvPr id="7" name="Group 7"/>
          <p:cNvGrpSpPr/>
          <p:nvPr/>
        </p:nvGrpSpPr>
        <p:grpSpPr>
          <a:xfrm>
            <a:off x="3869851" y="1175879"/>
            <a:ext cx="10548299" cy="2616847"/>
            <a:chOff x="0" y="0"/>
            <a:chExt cx="14064398" cy="3489130"/>
          </a:xfrm>
        </p:grpSpPr>
        <p:sp>
          <p:nvSpPr>
            <p:cNvPr id="8" name="TextBox 8"/>
            <p:cNvSpPr txBox="1"/>
            <p:nvPr/>
          </p:nvSpPr>
          <p:spPr>
            <a:xfrm>
              <a:off x="0" y="76200"/>
              <a:ext cx="14064398" cy="1650868"/>
            </a:xfrm>
            <a:prstGeom prst="rect">
              <a:avLst/>
            </a:prstGeom>
          </p:spPr>
          <p:txBody>
            <a:bodyPr lIns="0" tIns="0" rIns="0" bIns="0" rtlCol="0" anchor="t">
              <a:spAutoFit/>
            </a:bodyPr>
            <a:lstStyle/>
            <a:p>
              <a:pPr algn="ctr">
                <a:lnSpc>
                  <a:spcPts val="9350"/>
                </a:lnSpc>
                <a:spcBef>
                  <a:spcPct val="0"/>
                </a:spcBef>
              </a:pPr>
              <a:r>
                <a:rPr lang="en-US" sz="8499" dirty="0">
                  <a:solidFill>
                    <a:srgbClr val="484D45"/>
                  </a:solidFill>
                  <a:latin typeface="Lao MN" pitchFamily="2" charset="0"/>
                  <a:cs typeface="Lao MN" pitchFamily="2" charset="0"/>
                </a:rPr>
                <a:t>Into the Text</a:t>
              </a:r>
            </a:p>
          </p:txBody>
        </p:sp>
        <p:sp>
          <p:nvSpPr>
            <p:cNvPr id="9" name="TextBox 9"/>
            <p:cNvSpPr txBox="1"/>
            <p:nvPr/>
          </p:nvSpPr>
          <p:spPr>
            <a:xfrm>
              <a:off x="0" y="3036520"/>
              <a:ext cx="14064398" cy="452609"/>
            </a:xfrm>
            <a:prstGeom prst="rect">
              <a:avLst/>
            </a:prstGeom>
          </p:spPr>
          <p:txBody>
            <a:bodyPr lIns="0" tIns="0" rIns="0" bIns="0" rtlCol="0" anchor="t">
              <a:spAutoFit/>
            </a:bodyPr>
            <a:lstStyle/>
            <a:p>
              <a:pPr algn="ctr">
                <a:lnSpc>
                  <a:spcPts val="2470"/>
                </a:lnSpc>
              </a:pPr>
              <a:endParaRPr/>
            </a:p>
          </p:txBody>
        </p:sp>
        <p:sp>
          <p:nvSpPr>
            <p:cNvPr id="10" name="TextBox 10"/>
            <p:cNvSpPr txBox="1"/>
            <p:nvPr/>
          </p:nvSpPr>
          <p:spPr>
            <a:xfrm>
              <a:off x="0" y="2124321"/>
              <a:ext cx="14064398" cy="524470"/>
            </a:xfrm>
            <a:prstGeom prst="rect">
              <a:avLst/>
            </a:prstGeom>
          </p:spPr>
          <p:txBody>
            <a:bodyPr lIns="0" tIns="0" rIns="0" bIns="0" rtlCol="0" anchor="t">
              <a:spAutoFit/>
            </a:bodyPr>
            <a:lstStyle/>
            <a:p>
              <a:pPr algn="ctr">
                <a:lnSpc>
                  <a:spcPts val="2760"/>
                </a:lnSpc>
              </a:pPr>
              <a:r>
                <a:rPr lang="en-US" sz="2300" spc="115">
                  <a:solidFill>
                    <a:srgbClr val="484D45"/>
                  </a:solidFill>
                  <a:latin typeface="Overpass Light"/>
                </a:rPr>
                <a:t>PREWORK FOR UNIT</a:t>
              </a:r>
            </a:p>
          </p:txBody>
        </p:sp>
      </p:grpSp>
      <p:sp>
        <p:nvSpPr>
          <p:cNvPr id="11" name="TextBox 11"/>
          <p:cNvSpPr txBox="1"/>
          <p:nvPr/>
        </p:nvSpPr>
        <p:spPr>
          <a:xfrm>
            <a:off x="1028700" y="981075"/>
            <a:ext cx="451448" cy="352119"/>
          </a:xfrm>
          <a:prstGeom prst="rect">
            <a:avLst/>
          </a:prstGeom>
        </p:spPr>
        <p:txBody>
          <a:bodyPr lIns="0" tIns="0" rIns="0" bIns="0" rtlCol="0" anchor="t">
            <a:spAutoFit/>
          </a:bodyPr>
          <a:lstStyle/>
          <a:p>
            <a:pPr>
              <a:lnSpc>
                <a:spcPts val="2200"/>
              </a:lnSpc>
            </a:pPr>
            <a:r>
              <a:rPr lang="en-US" sz="2000">
                <a:solidFill>
                  <a:srgbClr val="484D45"/>
                </a:solidFill>
                <a:latin typeface="Overpass Light Bold"/>
              </a:rPr>
              <a:t>03</a:t>
            </a:r>
          </a:p>
        </p:txBody>
      </p:sp>
      <p:sp>
        <p:nvSpPr>
          <p:cNvPr id="12" name="TextBox 12"/>
          <p:cNvSpPr txBox="1"/>
          <p:nvPr/>
        </p:nvSpPr>
        <p:spPr>
          <a:xfrm>
            <a:off x="10100686" y="9104899"/>
            <a:ext cx="3110414" cy="100945"/>
          </a:xfrm>
          <a:prstGeom prst="rect">
            <a:avLst/>
          </a:prstGeom>
        </p:spPr>
        <p:txBody>
          <a:bodyPr lIns="0" tIns="0" rIns="0" bIns="0" rtlCol="0" anchor="t">
            <a:spAutoFit/>
          </a:bodyPr>
          <a:lstStyle/>
          <a:p>
            <a:pPr algn="ctr">
              <a:lnSpc>
                <a:spcPts val="840"/>
              </a:lnSpc>
            </a:pPr>
            <a:r>
              <a:rPr lang="en-US" sz="600">
                <a:solidFill>
                  <a:srgbClr val="484D45"/>
                </a:solidFill>
                <a:latin typeface="Open Sans Light"/>
              </a:rPr>
              <a:t>https://www.amazon.com/dp/B07LF5SYHN/ref=dp-kindle-redirect?_encoding=UTF8&amp;btkr=1</a:t>
            </a:r>
          </a:p>
        </p:txBody>
      </p:sp>
      <p:sp>
        <p:nvSpPr>
          <p:cNvPr id="13" name="TextBox 13"/>
          <p:cNvSpPr txBox="1"/>
          <p:nvPr/>
        </p:nvSpPr>
        <p:spPr>
          <a:xfrm>
            <a:off x="4770494" y="9127721"/>
            <a:ext cx="3495471" cy="116182"/>
          </a:xfrm>
          <a:prstGeom prst="rect">
            <a:avLst/>
          </a:prstGeom>
        </p:spPr>
        <p:txBody>
          <a:bodyPr lIns="0" tIns="0" rIns="0" bIns="0" rtlCol="0" anchor="t">
            <a:spAutoFit/>
          </a:bodyPr>
          <a:lstStyle/>
          <a:p>
            <a:pPr algn="ctr">
              <a:lnSpc>
                <a:spcPts val="980"/>
              </a:lnSpc>
            </a:pPr>
            <a:r>
              <a:rPr lang="en-US" sz="700">
                <a:solidFill>
                  <a:srgbClr val="484D45"/>
                </a:solidFill>
                <a:latin typeface="Open Sans Light"/>
              </a:rPr>
              <a:t>https://www.amazon.com/House-Usher-Stories-Vintage-Classics-ebook/dp/B0047DVIHA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C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711363" y="1028700"/>
            <a:ext cx="3470270" cy="5830054"/>
          </a:xfrm>
          <a:prstGeom prst="rect">
            <a:avLst/>
          </a:prstGeom>
        </p:spPr>
      </p:pic>
      <p:sp>
        <p:nvSpPr>
          <p:cNvPr id="3" name="TextBox 3"/>
          <p:cNvSpPr txBox="1"/>
          <p:nvPr/>
        </p:nvSpPr>
        <p:spPr>
          <a:xfrm>
            <a:off x="1028700" y="2174703"/>
            <a:ext cx="12862825" cy="7181453"/>
          </a:xfrm>
          <a:prstGeom prst="rect">
            <a:avLst/>
          </a:prstGeom>
        </p:spPr>
        <p:txBody>
          <a:bodyPr lIns="0" tIns="0" rIns="0" bIns="0" rtlCol="0" anchor="t">
            <a:spAutoFit/>
          </a:bodyPr>
          <a:lstStyle/>
          <a:p>
            <a:pPr>
              <a:lnSpc>
                <a:spcPts val="3960"/>
              </a:lnSpc>
            </a:pPr>
            <a:r>
              <a:rPr lang="en-US" sz="3600" dirty="0">
                <a:solidFill>
                  <a:srgbClr val="484D45"/>
                </a:solidFill>
                <a:latin typeface="Lucida Sans" panose="020B0602030504020204" pitchFamily="34" charset="77"/>
              </a:rPr>
              <a:t>In class reading of Edgar Allan Poe’s “The Fall of the House of Usher”</a:t>
            </a:r>
          </a:p>
          <a:p>
            <a:pPr marL="777240" lvl="1" indent="-388620">
              <a:lnSpc>
                <a:spcPts val="3960"/>
              </a:lnSpc>
              <a:buFont typeface="Arial"/>
              <a:buChar char="•"/>
            </a:pPr>
            <a:r>
              <a:rPr lang="en-US" sz="3600" dirty="0">
                <a:solidFill>
                  <a:srgbClr val="484D45"/>
                </a:solidFill>
                <a:latin typeface="Lucida Sans" panose="020B0602030504020204" pitchFamily="34" charset="77"/>
              </a:rPr>
              <a:t>This short story is dark, suspenseful, and contains typical Gothic and Romantic elements students will be able to identify in </a:t>
            </a:r>
            <a:r>
              <a:rPr lang="en-US" sz="3600" i="1" dirty="0">
                <a:solidFill>
                  <a:srgbClr val="484D45"/>
                </a:solidFill>
                <a:latin typeface="Lucida Sans" panose="020B0602030504020204" pitchFamily="34" charset="77"/>
              </a:rPr>
              <a:t>Wuthering Heights</a:t>
            </a:r>
            <a:r>
              <a:rPr lang="en-US" sz="3600" dirty="0">
                <a:solidFill>
                  <a:srgbClr val="484D45"/>
                </a:solidFill>
                <a:latin typeface="Lucida Sans" panose="020B0602030504020204" pitchFamily="34" charset="77"/>
              </a:rPr>
              <a:t>. </a:t>
            </a:r>
          </a:p>
          <a:p>
            <a:pPr marL="777240" lvl="1" indent="-388620">
              <a:lnSpc>
                <a:spcPts val="3960"/>
              </a:lnSpc>
              <a:buFont typeface="Arial"/>
              <a:buChar char="•"/>
            </a:pPr>
            <a:r>
              <a:rPr lang="en-US" sz="3600" dirty="0">
                <a:solidFill>
                  <a:srgbClr val="484D45"/>
                </a:solidFill>
                <a:latin typeface="Lucida Sans" panose="020B0602030504020204" pitchFamily="34" charset="77"/>
              </a:rPr>
              <a:t>Students will be introduced to Romanticism and how the genre is further divided into sub-genres like American Romanticism, British Romanticism, and Gothic. </a:t>
            </a:r>
          </a:p>
          <a:p>
            <a:pPr marL="777240" lvl="1" indent="-388620">
              <a:lnSpc>
                <a:spcPts val="3960"/>
              </a:lnSpc>
              <a:buFont typeface="Arial"/>
              <a:buChar char="•"/>
            </a:pPr>
            <a:r>
              <a:rPr lang="en-US" sz="3600" dirty="0">
                <a:solidFill>
                  <a:srgbClr val="484D45"/>
                </a:solidFill>
                <a:latin typeface="Lucida Sans" panose="020B0602030504020204" pitchFamily="34" charset="77"/>
              </a:rPr>
              <a:t>Before beginning Poe’s story, a short presentation on the background, founders, characteristics, and examples of Romantic literature will be given. </a:t>
            </a:r>
          </a:p>
          <a:p>
            <a:pPr marL="777240" lvl="1" indent="-388620">
              <a:lnSpc>
                <a:spcPts val="3960"/>
              </a:lnSpc>
              <a:buFont typeface="Arial"/>
              <a:buChar char="•"/>
            </a:pPr>
            <a:r>
              <a:rPr lang="en-US" sz="3600" dirty="0">
                <a:solidFill>
                  <a:srgbClr val="484D45"/>
                </a:solidFill>
                <a:latin typeface="Lucida Sans" panose="020B0602030504020204" pitchFamily="34" charset="77"/>
              </a:rPr>
              <a:t>In the second half of the class period, we will begin an in-class reading of “The Fall of the House of Usher”. </a:t>
            </a:r>
          </a:p>
        </p:txBody>
      </p:sp>
      <p:sp>
        <p:nvSpPr>
          <p:cNvPr id="4" name="TextBox 4"/>
          <p:cNvSpPr txBox="1"/>
          <p:nvPr/>
        </p:nvSpPr>
        <p:spPr>
          <a:xfrm>
            <a:off x="1028700" y="1028700"/>
            <a:ext cx="9487618" cy="769441"/>
          </a:xfrm>
          <a:prstGeom prst="rect">
            <a:avLst/>
          </a:prstGeom>
        </p:spPr>
        <p:txBody>
          <a:bodyPr lIns="0" tIns="0" rIns="0" bIns="0" rtlCol="0" anchor="t">
            <a:spAutoFit/>
          </a:bodyPr>
          <a:lstStyle/>
          <a:p>
            <a:pPr>
              <a:lnSpc>
                <a:spcPts val="5999"/>
              </a:lnSpc>
            </a:pPr>
            <a:r>
              <a:rPr lang="en-US" sz="4999" spc="49" dirty="0">
                <a:solidFill>
                  <a:srgbClr val="484D45"/>
                </a:solidFill>
                <a:latin typeface="Lao MN" pitchFamily="2" charset="0"/>
                <a:cs typeface="Lao MN" pitchFamily="2" charset="0"/>
              </a:rPr>
              <a:t>Into the text</a:t>
            </a:r>
          </a:p>
        </p:txBody>
      </p:sp>
      <p:sp>
        <p:nvSpPr>
          <p:cNvPr id="5" name="AutoShape 5"/>
          <p:cNvSpPr/>
          <p:nvPr/>
        </p:nvSpPr>
        <p:spPr>
          <a:xfrm flipV="1">
            <a:off x="1028700" y="1790700"/>
            <a:ext cx="3848099" cy="45719"/>
          </a:xfrm>
          <a:prstGeom prst="rect">
            <a:avLst/>
          </a:prstGeom>
          <a:solidFill>
            <a:srgbClr val="484D45"/>
          </a:solidFill>
        </p:spPr>
      </p:sp>
      <p:pic>
        <p:nvPicPr>
          <p:cNvPr id="6" name="Picture 6"/>
          <p:cNvPicPr>
            <a:picLocks noChangeAspect="1"/>
          </p:cNvPicPr>
          <p:nvPr/>
        </p:nvPicPr>
        <p:blipFill>
          <a:blip r:embed="rId4"/>
          <a:srcRect/>
          <a:stretch>
            <a:fillRect/>
          </a:stretch>
        </p:blipFill>
        <p:spPr>
          <a:xfrm>
            <a:off x="14241602" y="2570069"/>
            <a:ext cx="3345902" cy="5146863"/>
          </a:xfrm>
          <a:prstGeom prst="rect">
            <a:avLst/>
          </a:prstGeom>
        </p:spPr>
      </p:pic>
      <p:sp>
        <p:nvSpPr>
          <p:cNvPr id="7" name="TextBox 7"/>
          <p:cNvSpPr txBox="1"/>
          <p:nvPr/>
        </p:nvSpPr>
        <p:spPr>
          <a:xfrm>
            <a:off x="16760037" y="8906181"/>
            <a:ext cx="451448" cy="352119"/>
          </a:xfrm>
          <a:prstGeom prst="rect">
            <a:avLst/>
          </a:prstGeom>
        </p:spPr>
        <p:txBody>
          <a:bodyPr lIns="0" tIns="0" rIns="0" bIns="0" rtlCol="0" anchor="t">
            <a:spAutoFit/>
          </a:bodyPr>
          <a:lstStyle/>
          <a:p>
            <a:pPr algn="ctr">
              <a:lnSpc>
                <a:spcPts val="2200"/>
              </a:lnSpc>
            </a:pPr>
            <a:r>
              <a:rPr lang="en-US" sz="2000">
                <a:solidFill>
                  <a:srgbClr val="484D45"/>
                </a:solidFill>
                <a:latin typeface="Overpass Light Bold"/>
              </a:rPr>
              <a:t>04</a:t>
            </a:r>
          </a:p>
        </p:txBody>
      </p:sp>
      <p:sp>
        <p:nvSpPr>
          <p:cNvPr id="8" name="TextBox 8"/>
          <p:cNvSpPr txBox="1"/>
          <p:nvPr/>
        </p:nvSpPr>
        <p:spPr>
          <a:xfrm>
            <a:off x="14241602" y="7707406"/>
            <a:ext cx="3495471" cy="116182"/>
          </a:xfrm>
          <a:prstGeom prst="rect">
            <a:avLst/>
          </a:prstGeom>
        </p:spPr>
        <p:txBody>
          <a:bodyPr lIns="0" tIns="0" rIns="0" bIns="0" rtlCol="0" anchor="t">
            <a:spAutoFit/>
          </a:bodyPr>
          <a:lstStyle/>
          <a:p>
            <a:pPr algn="ctr">
              <a:lnSpc>
                <a:spcPts val="980"/>
              </a:lnSpc>
            </a:pPr>
            <a:r>
              <a:rPr lang="en-US" sz="700">
                <a:solidFill>
                  <a:srgbClr val="484D45"/>
                </a:solidFill>
                <a:latin typeface="Open Sans Light"/>
              </a:rPr>
              <a:t>https://www.amazon.com/House-Usher-Stories-Vintage-Classics-ebook/dp/B0047DVIHA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C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9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276492" y="770730"/>
            <a:ext cx="5799904" cy="8183075"/>
          </a:xfrm>
          <a:prstGeom prst="rect">
            <a:avLst/>
          </a:prstGeom>
        </p:spPr>
      </p:pic>
      <p:sp>
        <p:nvSpPr>
          <p:cNvPr id="3" name="TextBox 3"/>
          <p:cNvSpPr txBox="1"/>
          <p:nvPr/>
        </p:nvSpPr>
        <p:spPr>
          <a:xfrm>
            <a:off x="1028700" y="1934910"/>
            <a:ext cx="12295487" cy="8246488"/>
          </a:xfrm>
          <a:prstGeom prst="rect">
            <a:avLst/>
          </a:prstGeom>
        </p:spPr>
        <p:txBody>
          <a:bodyPr lIns="0" tIns="0" rIns="0" bIns="0" rtlCol="0" anchor="t">
            <a:spAutoFit/>
          </a:bodyPr>
          <a:lstStyle/>
          <a:p>
            <a:pPr>
              <a:lnSpc>
                <a:spcPts val="3960"/>
              </a:lnSpc>
            </a:pPr>
            <a:r>
              <a:rPr lang="en-US" sz="3200" dirty="0">
                <a:solidFill>
                  <a:srgbClr val="484D45"/>
                </a:solidFill>
                <a:latin typeface="Lucida Sans" panose="020B0602030504020204" pitchFamily="34" charset="77"/>
              </a:rPr>
              <a:t>”The Fall of the House of Usher”</a:t>
            </a:r>
          </a:p>
          <a:p>
            <a:pPr marL="777240" lvl="1" indent="-388620">
              <a:lnSpc>
                <a:spcPts val="3960"/>
              </a:lnSpc>
              <a:buFont typeface="Arial"/>
              <a:buChar char="•"/>
            </a:pPr>
            <a:r>
              <a:rPr lang="en-US" sz="3200" dirty="0">
                <a:solidFill>
                  <a:srgbClr val="484D45"/>
                </a:solidFill>
                <a:latin typeface="Lucida Sans" panose="020B0602030504020204" pitchFamily="34" charset="77"/>
              </a:rPr>
              <a:t>Students will discuss their opinions on the story as well as how this text fits into the genre of Romanticism. Special attention will be given to the setting of the story and its supernatural elements as these themes correspond directly to </a:t>
            </a:r>
            <a:r>
              <a:rPr lang="en-US" sz="3200" i="1" dirty="0">
                <a:solidFill>
                  <a:srgbClr val="484D45"/>
                </a:solidFill>
                <a:latin typeface="Lucida Sans" panose="020B0602030504020204" pitchFamily="34" charset="77"/>
              </a:rPr>
              <a:t>Wuthering Heights</a:t>
            </a:r>
            <a:r>
              <a:rPr lang="en-US" sz="3200" dirty="0">
                <a:solidFill>
                  <a:srgbClr val="484D45"/>
                </a:solidFill>
                <a:latin typeface="Lucida Sans" panose="020B0602030504020204" pitchFamily="34" charset="77"/>
              </a:rPr>
              <a:t>. </a:t>
            </a:r>
          </a:p>
          <a:p>
            <a:pPr marL="1554480" lvl="2" indent="-518160">
              <a:lnSpc>
                <a:spcPts val="3960"/>
              </a:lnSpc>
              <a:buFont typeface="Arial"/>
              <a:buChar char="⚬"/>
            </a:pPr>
            <a:r>
              <a:rPr lang="en-US" sz="3200" dirty="0">
                <a:solidFill>
                  <a:srgbClr val="484D45"/>
                </a:solidFill>
                <a:latin typeface="Lucida Sans" panose="020B0602030504020204" pitchFamily="34" charset="77"/>
              </a:rPr>
              <a:t>How does Poe convey a dark and ominous tone through the setting and mood of the story? Cite specific examples. </a:t>
            </a:r>
          </a:p>
          <a:p>
            <a:pPr marL="1554480" lvl="2" indent="-518160">
              <a:lnSpc>
                <a:spcPts val="3960"/>
              </a:lnSpc>
              <a:buFont typeface="Arial"/>
              <a:buChar char="⚬"/>
            </a:pPr>
            <a:r>
              <a:rPr lang="en-US" sz="3200" dirty="0">
                <a:solidFill>
                  <a:srgbClr val="484D45"/>
                </a:solidFill>
                <a:latin typeface="Lucida Sans" panose="020B0602030504020204" pitchFamily="34" charset="77"/>
              </a:rPr>
              <a:t>What role do supernatural forces play in the story? How do these elements affect the characters and environment?</a:t>
            </a:r>
          </a:p>
          <a:p>
            <a:pPr marL="777240" lvl="1" indent="-388620">
              <a:lnSpc>
                <a:spcPts val="3960"/>
              </a:lnSpc>
              <a:buFont typeface="Arial"/>
              <a:buChar char="•"/>
            </a:pPr>
            <a:r>
              <a:rPr lang="en-US" sz="3200" dirty="0">
                <a:solidFill>
                  <a:srgbClr val="484D45"/>
                </a:solidFill>
                <a:latin typeface="Lucida Sans" panose="020B0602030504020204" pitchFamily="34" charset="77"/>
              </a:rPr>
              <a:t>Out of class, students will read “The Fall of the Bank of Usher”, a retelling by YA author Fran Wilde contained in the book </a:t>
            </a:r>
            <a:r>
              <a:rPr lang="en-US" sz="3200" i="1" dirty="0">
                <a:solidFill>
                  <a:srgbClr val="484D45"/>
                </a:solidFill>
                <a:latin typeface="Lucida Sans" panose="020B0602030504020204" pitchFamily="34" charset="77"/>
              </a:rPr>
              <a:t>His Hideous Heart </a:t>
            </a:r>
            <a:r>
              <a:rPr lang="en-US" sz="3200" dirty="0">
                <a:solidFill>
                  <a:srgbClr val="484D45"/>
                </a:solidFill>
                <a:latin typeface="Lucida Sans" panose="020B0602030504020204" pitchFamily="34" charset="77"/>
              </a:rPr>
              <a:t>edited by Dahlia Adler.</a:t>
            </a:r>
          </a:p>
          <a:p>
            <a:pPr>
              <a:lnSpc>
                <a:spcPts val="4290"/>
              </a:lnSpc>
            </a:pPr>
            <a:endParaRPr lang="en-US" sz="3600" dirty="0">
              <a:solidFill>
                <a:srgbClr val="484D45"/>
              </a:solidFill>
              <a:latin typeface="Overpass Light Bold"/>
            </a:endParaRPr>
          </a:p>
        </p:txBody>
      </p:sp>
      <p:sp>
        <p:nvSpPr>
          <p:cNvPr id="4" name="TextBox 4"/>
          <p:cNvSpPr txBox="1"/>
          <p:nvPr/>
        </p:nvSpPr>
        <p:spPr>
          <a:xfrm>
            <a:off x="1028700" y="1028700"/>
            <a:ext cx="9487618" cy="769441"/>
          </a:xfrm>
          <a:prstGeom prst="rect">
            <a:avLst/>
          </a:prstGeom>
        </p:spPr>
        <p:txBody>
          <a:bodyPr lIns="0" tIns="0" rIns="0" bIns="0" rtlCol="0" anchor="t">
            <a:spAutoFit/>
          </a:bodyPr>
          <a:lstStyle/>
          <a:p>
            <a:pPr>
              <a:lnSpc>
                <a:spcPts val="5999"/>
              </a:lnSpc>
            </a:pPr>
            <a:r>
              <a:rPr lang="en-US" sz="4999" spc="49" dirty="0">
                <a:solidFill>
                  <a:srgbClr val="484D45"/>
                </a:solidFill>
                <a:latin typeface="Lao MN" pitchFamily="2" charset="0"/>
                <a:cs typeface="Lao MN" pitchFamily="2" charset="0"/>
              </a:rPr>
              <a:t>Into the text cont. </a:t>
            </a:r>
          </a:p>
        </p:txBody>
      </p:sp>
      <p:sp>
        <p:nvSpPr>
          <p:cNvPr id="5" name="AutoShape 5"/>
          <p:cNvSpPr/>
          <p:nvPr/>
        </p:nvSpPr>
        <p:spPr>
          <a:xfrm>
            <a:off x="1028700" y="1744981"/>
            <a:ext cx="5600700" cy="53160"/>
          </a:xfrm>
          <a:prstGeom prst="rect">
            <a:avLst/>
          </a:prstGeom>
          <a:solidFill>
            <a:srgbClr val="484D45"/>
          </a:solidFill>
        </p:spPr>
      </p:sp>
      <p:pic>
        <p:nvPicPr>
          <p:cNvPr id="6" name="Picture 6"/>
          <p:cNvPicPr>
            <a:picLocks noChangeAspect="1"/>
          </p:cNvPicPr>
          <p:nvPr/>
        </p:nvPicPr>
        <p:blipFill>
          <a:blip r:embed="rId5"/>
          <a:srcRect/>
          <a:stretch>
            <a:fillRect/>
          </a:stretch>
        </p:blipFill>
        <p:spPr>
          <a:xfrm>
            <a:off x="13661143" y="2106148"/>
            <a:ext cx="4110549" cy="6074704"/>
          </a:xfrm>
          <a:prstGeom prst="rect">
            <a:avLst/>
          </a:prstGeom>
        </p:spPr>
      </p:pic>
      <p:sp>
        <p:nvSpPr>
          <p:cNvPr id="7" name="TextBox 7"/>
          <p:cNvSpPr txBox="1"/>
          <p:nvPr/>
        </p:nvSpPr>
        <p:spPr>
          <a:xfrm>
            <a:off x="16760037" y="8906181"/>
            <a:ext cx="451448" cy="352119"/>
          </a:xfrm>
          <a:prstGeom prst="rect">
            <a:avLst/>
          </a:prstGeom>
        </p:spPr>
        <p:txBody>
          <a:bodyPr lIns="0" tIns="0" rIns="0" bIns="0" rtlCol="0" anchor="t">
            <a:spAutoFit/>
          </a:bodyPr>
          <a:lstStyle/>
          <a:p>
            <a:pPr algn="ctr">
              <a:lnSpc>
                <a:spcPts val="2200"/>
              </a:lnSpc>
            </a:pPr>
            <a:r>
              <a:rPr lang="en-US" sz="2000">
                <a:solidFill>
                  <a:srgbClr val="484D45"/>
                </a:solidFill>
                <a:latin typeface="Overpass Light Bold"/>
              </a:rPr>
              <a:t>05</a:t>
            </a:r>
          </a:p>
        </p:txBody>
      </p:sp>
      <p:sp>
        <p:nvSpPr>
          <p:cNvPr id="8" name="TextBox 8"/>
          <p:cNvSpPr txBox="1"/>
          <p:nvPr/>
        </p:nvSpPr>
        <p:spPr>
          <a:xfrm>
            <a:off x="13661143" y="8171327"/>
            <a:ext cx="3110414" cy="100945"/>
          </a:xfrm>
          <a:prstGeom prst="rect">
            <a:avLst/>
          </a:prstGeom>
        </p:spPr>
        <p:txBody>
          <a:bodyPr lIns="0" tIns="0" rIns="0" bIns="0" rtlCol="0" anchor="t">
            <a:spAutoFit/>
          </a:bodyPr>
          <a:lstStyle/>
          <a:p>
            <a:pPr algn="ctr">
              <a:lnSpc>
                <a:spcPts val="840"/>
              </a:lnSpc>
            </a:pPr>
            <a:r>
              <a:rPr lang="en-US" sz="600">
                <a:solidFill>
                  <a:srgbClr val="484D45"/>
                </a:solidFill>
                <a:latin typeface="Open Sans Light"/>
              </a:rPr>
              <a:t>https://www.amazon.com/dp/B07LF5SYHN/ref=dp-kindle-redirect?_encoding=UTF8&amp;btkr=1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C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949855" y="1830353"/>
            <a:ext cx="6388291" cy="6626293"/>
          </a:xfrm>
          <a:prstGeom prst="rect">
            <a:avLst/>
          </a:prstGeom>
        </p:spPr>
      </p:pic>
      <p:sp>
        <p:nvSpPr>
          <p:cNvPr id="3" name="AutoShape 3"/>
          <p:cNvSpPr/>
          <p:nvPr/>
        </p:nvSpPr>
        <p:spPr>
          <a:xfrm>
            <a:off x="1028700" y="4037882"/>
            <a:ext cx="717811" cy="28540"/>
          </a:xfrm>
          <a:prstGeom prst="rect">
            <a:avLst/>
          </a:prstGeom>
          <a:solidFill>
            <a:srgbClr val="484D45"/>
          </a:solidFill>
        </p:spPr>
      </p:sp>
      <p:sp>
        <p:nvSpPr>
          <p:cNvPr id="4" name="AutoShape 4"/>
          <p:cNvSpPr/>
          <p:nvPr/>
        </p:nvSpPr>
        <p:spPr>
          <a:xfrm>
            <a:off x="16541489" y="4037882"/>
            <a:ext cx="717811" cy="28540"/>
          </a:xfrm>
          <a:prstGeom prst="rect">
            <a:avLst/>
          </a:prstGeom>
          <a:solidFill>
            <a:srgbClr val="484D45"/>
          </a:solidFill>
        </p:spPr>
      </p:sp>
      <p:pic>
        <p:nvPicPr>
          <p:cNvPr id="5" name="Picture 5"/>
          <p:cNvPicPr>
            <a:picLocks noChangeAspect="1"/>
          </p:cNvPicPr>
          <p:nvPr/>
        </p:nvPicPr>
        <p:blipFill>
          <a:blip r:embed="rId4"/>
          <a:srcRect t="4044" b="4044"/>
          <a:stretch>
            <a:fillRect/>
          </a:stretch>
        </p:blipFill>
        <p:spPr>
          <a:xfrm>
            <a:off x="2952428" y="3331827"/>
            <a:ext cx="3261200" cy="5124820"/>
          </a:xfrm>
          <a:prstGeom prst="rect">
            <a:avLst/>
          </a:prstGeom>
        </p:spPr>
      </p:pic>
      <p:pic>
        <p:nvPicPr>
          <p:cNvPr id="6" name="Picture 6"/>
          <p:cNvPicPr>
            <a:picLocks noChangeAspect="1"/>
          </p:cNvPicPr>
          <p:nvPr/>
        </p:nvPicPr>
        <p:blipFill>
          <a:blip r:embed="rId5"/>
          <a:srcRect/>
          <a:stretch>
            <a:fillRect/>
          </a:stretch>
        </p:blipFill>
        <p:spPr>
          <a:xfrm>
            <a:off x="7331823" y="3331827"/>
            <a:ext cx="3624354" cy="5264375"/>
          </a:xfrm>
          <a:prstGeom prst="rect">
            <a:avLst/>
          </a:prstGeom>
        </p:spPr>
      </p:pic>
      <p:pic>
        <p:nvPicPr>
          <p:cNvPr id="7" name="Picture 7"/>
          <p:cNvPicPr>
            <a:picLocks noChangeAspect="1"/>
          </p:cNvPicPr>
          <p:nvPr/>
        </p:nvPicPr>
        <p:blipFill>
          <a:blip r:embed="rId6"/>
          <a:srcRect/>
          <a:stretch>
            <a:fillRect/>
          </a:stretch>
        </p:blipFill>
        <p:spPr>
          <a:xfrm>
            <a:off x="12338145" y="3331827"/>
            <a:ext cx="3402880" cy="5124820"/>
          </a:xfrm>
          <a:prstGeom prst="rect">
            <a:avLst/>
          </a:prstGeom>
        </p:spPr>
      </p:pic>
      <p:grpSp>
        <p:nvGrpSpPr>
          <p:cNvPr id="8" name="Group 8"/>
          <p:cNvGrpSpPr/>
          <p:nvPr/>
        </p:nvGrpSpPr>
        <p:grpSpPr>
          <a:xfrm>
            <a:off x="3869851" y="1175879"/>
            <a:ext cx="10548299" cy="2616847"/>
            <a:chOff x="0" y="0"/>
            <a:chExt cx="14064398" cy="3489130"/>
          </a:xfrm>
        </p:grpSpPr>
        <p:sp>
          <p:nvSpPr>
            <p:cNvPr id="9" name="TextBox 9"/>
            <p:cNvSpPr txBox="1"/>
            <p:nvPr/>
          </p:nvSpPr>
          <p:spPr>
            <a:xfrm>
              <a:off x="0" y="76200"/>
              <a:ext cx="14064398" cy="1650868"/>
            </a:xfrm>
            <a:prstGeom prst="rect">
              <a:avLst/>
            </a:prstGeom>
          </p:spPr>
          <p:txBody>
            <a:bodyPr lIns="0" tIns="0" rIns="0" bIns="0" rtlCol="0" anchor="t">
              <a:spAutoFit/>
            </a:bodyPr>
            <a:lstStyle/>
            <a:p>
              <a:pPr algn="ctr">
                <a:lnSpc>
                  <a:spcPts val="9350"/>
                </a:lnSpc>
                <a:spcBef>
                  <a:spcPct val="0"/>
                </a:spcBef>
              </a:pPr>
              <a:r>
                <a:rPr lang="en-US" sz="8499" dirty="0">
                  <a:solidFill>
                    <a:srgbClr val="484D45"/>
                  </a:solidFill>
                  <a:latin typeface="Lao MN" pitchFamily="2" charset="0"/>
                  <a:cs typeface="Lao MN" pitchFamily="2" charset="0"/>
                </a:rPr>
                <a:t>Through the Text</a:t>
              </a:r>
            </a:p>
          </p:txBody>
        </p:sp>
        <p:sp>
          <p:nvSpPr>
            <p:cNvPr id="10" name="TextBox 10"/>
            <p:cNvSpPr txBox="1"/>
            <p:nvPr/>
          </p:nvSpPr>
          <p:spPr>
            <a:xfrm>
              <a:off x="0" y="3036520"/>
              <a:ext cx="14064398" cy="452609"/>
            </a:xfrm>
            <a:prstGeom prst="rect">
              <a:avLst/>
            </a:prstGeom>
          </p:spPr>
          <p:txBody>
            <a:bodyPr lIns="0" tIns="0" rIns="0" bIns="0" rtlCol="0" anchor="t">
              <a:spAutoFit/>
            </a:bodyPr>
            <a:lstStyle/>
            <a:p>
              <a:pPr algn="ctr">
                <a:lnSpc>
                  <a:spcPts val="2470"/>
                </a:lnSpc>
              </a:pPr>
              <a:endParaRPr/>
            </a:p>
          </p:txBody>
        </p:sp>
        <p:sp>
          <p:nvSpPr>
            <p:cNvPr id="11" name="TextBox 11"/>
            <p:cNvSpPr txBox="1"/>
            <p:nvPr/>
          </p:nvSpPr>
          <p:spPr>
            <a:xfrm>
              <a:off x="0" y="2124321"/>
              <a:ext cx="14064398" cy="524470"/>
            </a:xfrm>
            <a:prstGeom prst="rect">
              <a:avLst/>
            </a:prstGeom>
          </p:spPr>
          <p:txBody>
            <a:bodyPr lIns="0" tIns="0" rIns="0" bIns="0" rtlCol="0" anchor="t">
              <a:spAutoFit/>
            </a:bodyPr>
            <a:lstStyle/>
            <a:p>
              <a:pPr algn="ctr">
                <a:lnSpc>
                  <a:spcPts val="2760"/>
                </a:lnSpc>
              </a:pPr>
              <a:r>
                <a:rPr lang="en-US" sz="2300" spc="115" dirty="0">
                  <a:solidFill>
                    <a:srgbClr val="484D45"/>
                  </a:solidFill>
                  <a:latin typeface="Overpass Light"/>
                </a:rPr>
                <a:t>READING </a:t>
              </a:r>
              <a:r>
                <a:rPr lang="en-US" sz="2300" spc="115" dirty="0">
                  <a:solidFill>
                    <a:srgbClr val="484D45"/>
                  </a:solidFill>
                  <a:latin typeface="Overpass Light Italics"/>
                </a:rPr>
                <a:t>WUTHERING HEIGHTS</a:t>
              </a:r>
            </a:p>
          </p:txBody>
        </p:sp>
      </p:grpSp>
      <p:sp>
        <p:nvSpPr>
          <p:cNvPr id="12" name="TextBox 12"/>
          <p:cNvSpPr txBox="1"/>
          <p:nvPr/>
        </p:nvSpPr>
        <p:spPr>
          <a:xfrm>
            <a:off x="1028700" y="981075"/>
            <a:ext cx="451448" cy="352119"/>
          </a:xfrm>
          <a:prstGeom prst="rect">
            <a:avLst/>
          </a:prstGeom>
        </p:spPr>
        <p:txBody>
          <a:bodyPr lIns="0" tIns="0" rIns="0" bIns="0" rtlCol="0" anchor="t">
            <a:spAutoFit/>
          </a:bodyPr>
          <a:lstStyle/>
          <a:p>
            <a:pPr>
              <a:lnSpc>
                <a:spcPts val="2200"/>
              </a:lnSpc>
            </a:pPr>
            <a:r>
              <a:rPr lang="en-US" sz="2000">
                <a:solidFill>
                  <a:srgbClr val="484D45"/>
                </a:solidFill>
                <a:latin typeface="Overpass Light Bold"/>
              </a:rPr>
              <a:t>06</a:t>
            </a:r>
          </a:p>
        </p:txBody>
      </p:sp>
      <p:sp>
        <p:nvSpPr>
          <p:cNvPr id="13" name="TextBox 13"/>
          <p:cNvSpPr txBox="1"/>
          <p:nvPr/>
        </p:nvSpPr>
        <p:spPr>
          <a:xfrm>
            <a:off x="2952428" y="8437597"/>
            <a:ext cx="2710904" cy="171351"/>
          </a:xfrm>
          <a:prstGeom prst="rect">
            <a:avLst/>
          </a:prstGeom>
        </p:spPr>
        <p:txBody>
          <a:bodyPr lIns="0" tIns="0" rIns="0" bIns="0" rtlCol="0" anchor="t">
            <a:spAutoFit/>
          </a:bodyPr>
          <a:lstStyle/>
          <a:p>
            <a:pPr algn="ctr">
              <a:lnSpc>
                <a:spcPts val="1399"/>
              </a:lnSpc>
            </a:pPr>
            <a:r>
              <a:rPr lang="en-US" sz="999">
                <a:solidFill>
                  <a:srgbClr val="484D45"/>
                </a:solidFill>
                <a:latin typeface="Open Sans Light"/>
              </a:rPr>
              <a:t>https://en.wikipedia.org/wiki/Wuthering_Heights</a:t>
            </a:r>
          </a:p>
        </p:txBody>
      </p:sp>
      <p:sp>
        <p:nvSpPr>
          <p:cNvPr id="14" name="TextBox 14"/>
          <p:cNvSpPr txBox="1"/>
          <p:nvPr/>
        </p:nvSpPr>
        <p:spPr>
          <a:xfrm>
            <a:off x="7507734" y="8523272"/>
            <a:ext cx="2949568" cy="116182"/>
          </a:xfrm>
          <a:prstGeom prst="rect">
            <a:avLst/>
          </a:prstGeom>
        </p:spPr>
        <p:txBody>
          <a:bodyPr lIns="0" tIns="0" rIns="0" bIns="0" rtlCol="0" anchor="t">
            <a:spAutoFit/>
          </a:bodyPr>
          <a:lstStyle/>
          <a:p>
            <a:pPr algn="ctr">
              <a:lnSpc>
                <a:spcPts val="980"/>
              </a:lnSpc>
            </a:pPr>
            <a:r>
              <a:rPr lang="en-US" sz="700">
                <a:solidFill>
                  <a:srgbClr val="484D45"/>
                </a:solidFill>
                <a:latin typeface="Open Sans Light"/>
              </a:rPr>
              <a:t>http://www.classicalcomics.com/product/wuthering-heights-graphic-novel/</a:t>
            </a:r>
          </a:p>
        </p:txBody>
      </p:sp>
      <p:sp>
        <p:nvSpPr>
          <p:cNvPr id="15" name="TextBox 15"/>
          <p:cNvSpPr txBox="1"/>
          <p:nvPr/>
        </p:nvSpPr>
        <p:spPr>
          <a:xfrm>
            <a:off x="12338145" y="8523272"/>
            <a:ext cx="3142528" cy="116182"/>
          </a:xfrm>
          <a:prstGeom prst="rect">
            <a:avLst/>
          </a:prstGeom>
        </p:spPr>
        <p:txBody>
          <a:bodyPr lIns="0" tIns="0" rIns="0" bIns="0" rtlCol="0" anchor="t">
            <a:spAutoFit/>
          </a:bodyPr>
          <a:lstStyle/>
          <a:p>
            <a:pPr algn="ctr">
              <a:lnSpc>
                <a:spcPts val="980"/>
              </a:lnSpc>
            </a:pPr>
            <a:r>
              <a:rPr lang="en-US" sz="700">
                <a:solidFill>
                  <a:srgbClr val="484D45"/>
                </a:solidFill>
                <a:latin typeface="Open Sans Light"/>
              </a:rPr>
              <a:t>https://www.amazon.com/Black-Spring-Alison-Croggon-ebook/dp/B00E3Y4R4O</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6760037" y="8906181"/>
            <a:ext cx="451448" cy="352119"/>
          </a:xfrm>
          <a:prstGeom prst="rect">
            <a:avLst/>
          </a:prstGeom>
        </p:spPr>
        <p:txBody>
          <a:bodyPr lIns="0" tIns="0" rIns="0" bIns="0" rtlCol="0" anchor="t">
            <a:spAutoFit/>
          </a:bodyPr>
          <a:lstStyle/>
          <a:p>
            <a:pPr marL="0" lvl="0" indent="0" algn="ctr">
              <a:lnSpc>
                <a:spcPts val="2200"/>
              </a:lnSpc>
              <a:spcBef>
                <a:spcPct val="0"/>
              </a:spcBef>
            </a:pPr>
            <a:r>
              <a:rPr lang="en-US" sz="2000">
                <a:solidFill>
                  <a:srgbClr val="484D45"/>
                </a:solidFill>
                <a:latin typeface="Overpass Light Bold"/>
              </a:rPr>
              <a:t>07</a:t>
            </a:r>
          </a:p>
        </p:txBody>
      </p:sp>
      <p:pic>
        <p:nvPicPr>
          <p:cNvPr id="3" name="Picture 3"/>
          <p:cNvPicPr>
            <a:picLocks noChangeAspect="1"/>
          </p:cNvPicPr>
          <p:nvPr/>
        </p:nvPicPr>
        <p:blipFill>
          <a:blip r:embed="rId4">
            <a:alphaModFix amt="9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99999">
            <a:off x="38101" y="-1638299"/>
            <a:ext cx="6196611" cy="6417070"/>
          </a:xfrm>
          <a:prstGeom prst="rect">
            <a:avLst/>
          </a:prstGeom>
        </p:spPr>
      </p:pic>
      <p:sp>
        <p:nvSpPr>
          <p:cNvPr id="4" name="TextBox 4"/>
          <p:cNvSpPr txBox="1"/>
          <p:nvPr/>
        </p:nvSpPr>
        <p:spPr>
          <a:xfrm>
            <a:off x="1028700" y="1028700"/>
            <a:ext cx="9487618" cy="769441"/>
          </a:xfrm>
          <a:prstGeom prst="rect">
            <a:avLst/>
          </a:prstGeom>
        </p:spPr>
        <p:txBody>
          <a:bodyPr lIns="0" tIns="0" rIns="0" bIns="0" rtlCol="0" anchor="t">
            <a:spAutoFit/>
          </a:bodyPr>
          <a:lstStyle/>
          <a:p>
            <a:pPr>
              <a:lnSpc>
                <a:spcPts val="5999"/>
              </a:lnSpc>
            </a:pPr>
            <a:r>
              <a:rPr lang="en-US" sz="4999" spc="49" dirty="0">
                <a:solidFill>
                  <a:srgbClr val="484D45"/>
                </a:solidFill>
                <a:latin typeface="Lao MN" pitchFamily="2" charset="0"/>
                <a:cs typeface="Lao MN" pitchFamily="2" charset="0"/>
              </a:rPr>
              <a:t>Kate Bush "Wuthering Heights"</a:t>
            </a:r>
          </a:p>
        </p:txBody>
      </p:sp>
      <p:sp>
        <p:nvSpPr>
          <p:cNvPr id="5" name="AutoShape 5"/>
          <p:cNvSpPr/>
          <p:nvPr/>
        </p:nvSpPr>
        <p:spPr>
          <a:xfrm>
            <a:off x="1028700" y="1757195"/>
            <a:ext cx="9334499" cy="45719"/>
          </a:xfrm>
          <a:prstGeom prst="rect">
            <a:avLst/>
          </a:prstGeom>
          <a:solidFill>
            <a:srgbClr val="484D45"/>
          </a:solidFill>
        </p:spPr>
      </p:sp>
      <p:sp>
        <p:nvSpPr>
          <p:cNvPr id="6" name="TextBox 6"/>
          <p:cNvSpPr txBox="1"/>
          <p:nvPr/>
        </p:nvSpPr>
        <p:spPr>
          <a:xfrm>
            <a:off x="10884300" y="1947997"/>
            <a:ext cx="7403700" cy="8246488"/>
          </a:xfrm>
          <a:prstGeom prst="rect">
            <a:avLst/>
          </a:prstGeom>
        </p:spPr>
        <p:txBody>
          <a:bodyPr lIns="0" tIns="0" rIns="0" bIns="0" rtlCol="0" anchor="t">
            <a:spAutoFit/>
          </a:bodyPr>
          <a:lstStyle/>
          <a:p>
            <a:pPr algn="ctr">
              <a:lnSpc>
                <a:spcPts val="3960"/>
              </a:lnSpc>
            </a:pPr>
            <a:r>
              <a:rPr lang="en-US" sz="3600" i="1" dirty="0">
                <a:solidFill>
                  <a:srgbClr val="484D45"/>
                </a:solidFill>
                <a:latin typeface="Lucida Sans" panose="020B0602030504020204" pitchFamily="34" charset="77"/>
              </a:rPr>
              <a:t>"Heathcliff, it's me, I'm Cathy</a:t>
            </a:r>
          </a:p>
          <a:p>
            <a:pPr algn="ctr">
              <a:lnSpc>
                <a:spcPts val="3960"/>
              </a:lnSpc>
            </a:pPr>
            <a:r>
              <a:rPr lang="en-US" sz="3600" i="1" dirty="0">
                <a:solidFill>
                  <a:srgbClr val="484D45"/>
                </a:solidFill>
                <a:latin typeface="Lucida Sans" panose="020B0602030504020204" pitchFamily="34" charset="77"/>
              </a:rPr>
              <a:t> I've come home, I'm so cold</a:t>
            </a:r>
          </a:p>
          <a:p>
            <a:pPr algn="ctr">
              <a:lnSpc>
                <a:spcPts val="3960"/>
              </a:lnSpc>
            </a:pPr>
            <a:r>
              <a:rPr lang="en-US" sz="3600" i="1" dirty="0">
                <a:solidFill>
                  <a:srgbClr val="484D45"/>
                </a:solidFill>
                <a:latin typeface="Lucida Sans" panose="020B0602030504020204" pitchFamily="34" charset="77"/>
              </a:rPr>
              <a:t> Let me in your window</a:t>
            </a:r>
          </a:p>
          <a:p>
            <a:pPr algn="ctr">
              <a:lnSpc>
                <a:spcPts val="3960"/>
              </a:lnSpc>
            </a:pPr>
            <a:r>
              <a:rPr lang="en-US" sz="3600" i="1" dirty="0">
                <a:solidFill>
                  <a:srgbClr val="484D45"/>
                </a:solidFill>
                <a:latin typeface="Lucida Sans" panose="020B0602030504020204" pitchFamily="34" charset="77"/>
              </a:rPr>
              <a:t> Heathcliff, it's me, I'm Cathy</a:t>
            </a:r>
          </a:p>
          <a:p>
            <a:pPr algn="ctr">
              <a:lnSpc>
                <a:spcPts val="3960"/>
              </a:lnSpc>
            </a:pPr>
            <a:r>
              <a:rPr lang="en-US" sz="3600" i="1" dirty="0">
                <a:solidFill>
                  <a:srgbClr val="484D45"/>
                </a:solidFill>
                <a:latin typeface="Lucida Sans" panose="020B0602030504020204" pitchFamily="34" charset="77"/>
              </a:rPr>
              <a:t> I've come home, I'm so cold</a:t>
            </a:r>
          </a:p>
          <a:p>
            <a:pPr algn="ctr">
              <a:lnSpc>
                <a:spcPts val="3960"/>
              </a:lnSpc>
            </a:pPr>
            <a:r>
              <a:rPr lang="en-US" sz="3600" i="1" dirty="0">
                <a:solidFill>
                  <a:srgbClr val="484D45"/>
                </a:solidFill>
                <a:latin typeface="Lucida Sans" panose="020B0602030504020204" pitchFamily="34" charset="77"/>
              </a:rPr>
              <a:t> Let me in your window"</a:t>
            </a:r>
          </a:p>
          <a:p>
            <a:pPr>
              <a:lnSpc>
                <a:spcPts val="3960"/>
              </a:lnSpc>
            </a:pPr>
            <a:endParaRPr lang="en-US" sz="3600" dirty="0">
              <a:solidFill>
                <a:srgbClr val="484D45"/>
              </a:solidFill>
              <a:latin typeface="Lucida Sans" panose="020B0602030504020204" pitchFamily="34" charset="77"/>
            </a:endParaRPr>
          </a:p>
          <a:p>
            <a:pPr>
              <a:lnSpc>
                <a:spcPts val="3960"/>
              </a:lnSpc>
            </a:pPr>
            <a:r>
              <a:rPr lang="en-US" sz="3600" dirty="0">
                <a:solidFill>
                  <a:srgbClr val="484D45"/>
                </a:solidFill>
                <a:latin typeface="Lucida Sans" panose="020B0602030504020204" pitchFamily="34" charset="77"/>
              </a:rPr>
              <a:t>Bush’s song will be used to introduce the setting of the novel on the Yorkshire Moors, the tumultuous relationship between Heathcliff and Catherine, and the supernatural elements at play throughout the book. </a:t>
            </a:r>
          </a:p>
          <a:p>
            <a:pPr>
              <a:lnSpc>
                <a:spcPts val="4290"/>
              </a:lnSpc>
            </a:pPr>
            <a:endParaRPr lang="en-US" sz="3600" dirty="0">
              <a:solidFill>
                <a:srgbClr val="484D45"/>
              </a:solidFill>
              <a:latin typeface="Overpass Light Bold"/>
            </a:endParaRPr>
          </a:p>
        </p:txBody>
      </p:sp>
      <p:pic>
        <p:nvPicPr>
          <p:cNvPr id="7" name="Online Media 6" descr="Kate Bush - Wuthering Heights - Official Music Video - Version 2">
            <a:hlinkClick r:id="" action="ppaction://media"/>
            <a:extLst>
              <a:ext uri="{FF2B5EF4-FFF2-40B4-BE49-F238E27FC236}">
                <a16:creationId xmlns:a16="http://schemas.microsoft.com/office/drawing/2014/main" id="{55300446-1AEB-CB4F-B753-ECF85AA076C1}"/>
              </a:ext>
            </a:extLst>
          </p:cNvPr>
          <p:cNvPicPr>
            <a:picLocks noRot="1" noChangeAspect="1"/>
          </p:cNvPicPr>
          <p:nvPr>
            <a:videoFile r:link="rId1"/>
          </p:nvPr>
        </p:nvPicPr>
        <p:blipFill>
          <a:blip r:embed="rId6"/>
          <a:stretch>
            <a:fillRect/>
          </a:stretch>
        </p:blipFill>
        <p:spPr>
          <a:xfrm>
            <a:off x="1494461" y="2298731"/>
            <a:ext cx="8556096" cy="64170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C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8161630" y="1676899"/>
            <a:ext cx="5907997" cy="6961742"/>
          </a:xfrm>
          <a:prstGeom prst="rect">
            <a:avLst/>
          </a:prstGeom>
        </p:spPr>
      </p:pic>
      <p:grpSp>
        <p:nvGrpSpPr>
          <p:cNvPr id="3" name="Group 3"/>
          <p:cNvGrpSpPr/>
          <p:nvPr/>
        </p:nvGrpSpPr>
        <p:grpSpPr>
          <a:xfrm>
            <a:off x="1028700" y="1028700"/>
            <a:ext cx="9487618" cy="774215"/>
            <a:chOff x="0" y="0"/>
            <a:chExt cx="12650157" cy="1032286"/>
          </a:xfrm>
        </p:grpSpPr>
        <p:sp>
          <p:nvSpPr>
            <p:cNvPr id="4" name="TextBox 4"/>
            <p:cNvSpPr txBox="1"/>
            <p:nvPr/>
          </p:nvSpPr>
          <p:spPr>
            <a:xfrm>
              <a:off x="0" y="0"/>
              <a:ext cx="12650157" cy="1025921"/>
            </a:xfrm>
            <a:prstGeom prst="rect">
              <a:avLst/>
            </a:prstGeom>
          </p:spPr>
          <p:txBody>
            <a:bodyPr lIns="0" tIns="0" rIns="0" bIns="0" rtlCol="0" anchor="t">
              <a:spAutoFit/>
            </a:bodyPr>
            <a:lstStyle/>
            <a:p>
              <a:pPr>
                <a:lnSpc>
                  <a:spcPts val="5999"/>
                </a:lnSpc>
              </a:pPr>
              <a:r>
                <a:rPr lang="en-US" sz="4999" spc="49" dirty="0">
                  <a:solidFill>
                    <a:srgbClr val="484D45"/>
                  </a:solidFill>
                  <a:latin typeface="Lao MN" pitchFamily="2" charset="0"/>
                  <a:cs typeface="Lao MN" pitchFamily="2" charset="0"/>
                </a:rPr>
                <a:t>Through the text</a:t>
              </a:r>
            </a:p>
          </p:txBody>
        </p:sp>
        <p:sp>
          <p:nvSpPr>
            <p:cNvPr id="5" name="AutoShape 5"/>
            <p:cNvSpPr/>
            <p:nvPr/>
          </p:nvSpPr>
          <p:spPr>
            <a:xfrm>
              <a:off x="0" y="971327"/>
              <a:ext cx="6959598" cy="60959"/>
            </a:xfrm>
            <a:prstGeom prst="rect">
              <a:avLst/>
            </a:prstGeom>
            <a:solidFill>
              <a:srgbClr val="484D45"/>
            </a:solidFill>
          </p:spPr>
        </p:sp>
      </p:grpSp>
      <p:pic>
        <p:nvPicPr>
          <p:cNvPr id="6" name="Picture 6"/>
          <p:cNvPicPr>
            <a:picLocks noChangeAspect="1"/>
          </p:cNvPicPr>
          <p:nvPr/>
        </p:nvPicPr>
        <p:blipFill>
          <a:blip r:embed="rId4"/>
          <a:srcRect/>
          <a:stretch>
            <a:fillRect/>
          </a:stretch>
        </p:blipFill>
        <p:spPr>
          <a:xfrm>
            <a:off x="11781342" y="4547027"/>
            <a:ext cx="3625838" cy="5264375"/>
          </a:xfrm>
          <a:prstGeom prst="rect">
            <a:avLst/>
          </a:prstGeom>
        </p:spPr>
      </p:pic>
      <p:pic>
        <p:nvPicPr>
          <p:cNvPr id="7" name="Picture 7"/>
          <p:cNvPicPr>
            <a:picLocks noChangeAspect="1"/>
          </p:cNvPicPr>
          <p:nvPr/>
        </p:nvPicPr>
        <p:blipFill>
          <a:blip r:embed="rId5"/>
          <a:srcRect/>
          <a:stretch>
            <a:fillRect/>
          </a:stretch>
        </p:blipFill>
        <p:spPr>
          <a:xfrm>
            <a:off x="14496717" y="315136"/>
            <a:ext cx="3391742" cy="5108045"/>
          </a:xfrm>
          <a:prstGeom prst="rect">
            <a:avLst/>
          </a:prstGeom>
        </p:spPr>
      </p:pic>
      <p:sp>
        <p:nvSpPr>
          <p:cNvPr id="8" name="TextBox 8"/>
          <p:cNvSpPr txBox="1"/>
          <p:nvPr/>
        </p:nvSpPr>
        <p:spPr>
          <a:xfrm>
            <a:off x="16760037" y="8906181"/>
            <a:ext cx="451448" cy="352119"/>
          </a:xfrm>
          <a:prstGeom prst="rect">
            <a:avLst/>
          </a:prstGeom>
        </p:spPr>
        <p:txBody>
          <a:bodyPr lIns="0" tIns="0" rIns="0" bIns="0" rtlCol="0" anchor="t">
            <a:spAutoFit/>
          </a:bodyPr>
          <a:lstStyle/>
          <a:p>
            <a:pPr marL="0" lvl="0" indent="0" algn="ctr">
              <a:lnSpc>
                <a:spcPts val="2200"/>
              </a:lnSpc>
              <a:spcBef>
                <a:spcPct val="0"/>
              </a:spcBef>
            </a:pPr>
            <a:r>
              <a:rPr lang="en-US" sz="2000">
                <a:solidFill>
                  <a:srgbClr val="484D45"/>
                </a:solidFill>
                <a:latin typeface="Overpass Light Bold"/>
              </a:rPr>
              <a:t>08</a:t>
            </a:r>
          </a:p>
        </p:txBody>
      </p:sp>
      <p:sp>
        <p:nvSpPr>
          <p:cNvPr id="9" name="TextBox 9"/>
          <p:cNvSpPr txBox="1"/>
          <p:nvPr/>
        </p:nvSpPr>
        <p:spPr>
          <a:xfrm>
            <a:off x="1028700" y="2174703"/>
            <a:ext cx="10752642" cy="7144456"/>
          </a:xfrm>
          <a:prstGeom prst="rect">
            <a:avLst/>
          </a:prstGeom>
        </p:spPr>
        <p:txBody>
          <a:bodyPr lIns="0" tIns="0" rIns="0" bIns="0" rtlCol="0" anchor="t">
            <a:spAutoFit/>
          </a:bodyPr>
          <a:lstStyle/>
          <a:p>
            <a:pPr marL="777240" lvl="1" indent="-388620">
              <a:lnSpc>
                <a:spcPts val="3960"/>
              </a:lnSpc>
              <a:buFont typeface="Arial"/>
              <a:buChar char="•"/>
            </a:pPr>
            <a:r>
              <a:rPr lang="en-US" sz="3200" dirty="0">
                <a:solidFill>
                  <a:srgbClr val="484D45"/>
                </a:solidFill>
                <a:latin typeface="Lucida Sans" panose="020B0602030504020204" pitchFamily="34" charset="77"/>
              </a:rPr>
              <a:t>Because of the novel’s complex themes, narration, and slow pace, all reading of </a:t>
            </a:r>
            <a:r>
              <a:rPr lang="en-US" sz="3200" i="1" dirty="0">
                <a:solidFill>
                  <a:srgbClr val="484D45"/>
                </a:solidFill>
                <a:latin typeface="Lucida Sans" panose="020B0602030504020204" pitchFamily="34" charset="77"/>
              </a:rPr>
              <a:t>Wuthering Heights </a:t>
            </a:r>
            <a:r>
              <a:rPr lang="en-US" sz="3200" dirty="0">
                <a:solidFill>
                  <a:srgbClr val="484D45"/>
                </a:solidFill>
                <a:latin typeface="Lucida Sans" panose="020B0602030504020204" pitchFamily="34" charset="77"/>
              </a:rPr>
              <a:t>will be completed in class.</a:t>
            </a:r>
          </a:p>
          <a:p>
            <a:pPr marL="777240" lvl="1" indent="-388620">
              <a:lnSpc>
                <a:spcPts val="3960"/>
              </a:lnSpc>
              <a:buFont typeface="Arial"/>
              <a:buChar char="•"/>
            </a:pPr>
            <a:r>
              <a:rPr lang="en-US" sz="3200" dirty="0">
                <a:solidFill>
                  <a:srgbClr val="484D45"/>
                </a:solidFill>
                <a:latin typeface="Lucida Sans" panose="020B0602030504020204" pitchFamily="34" charset="77"/>
              </a:rPr>
              <a:t>During the reading, student’s will be able to view the graphic novel adaptation </a:t>
            </a:r>
            <a:r>
              <a:rPr lang="en-US" sz="3200" i="1" dirty="0">
                <a:solidFill>
                  <a:srgbClr val="484D45"/>
                </a:solidFill>
                <a:latin typeface="Lucida Sans" panose="020B0602030504020204" pitchFamily="34" charset="77"/>
              </a:rPr>
              <a:t>Wuthering Heights the Graphic Novel: Original Text </a:t>
            </a:r>
            <a:r>
              <a:rPr lang="en-US" sz="3200" dirty="0">
                <a:solidFill>
                  <a:srgbClr val="484D45"/>
                </a:solidFill>
                <a:latin typeface="Lucida Sans" panose="020B0602030504020204" pitchFamily="34" charset="77"/>
              </a:rPr>
              <a:t>by Michael Wilson projected on screen and follow along.</a:t>
            </a:r>
          </a:p>
          <a:p>
            <a:pPr marL="777240" lvl="1" indent="-388620">
              <a:lnSpc>
                <a:spcPts val="3960"/>
              </a:lnSpc>
              <a:buFont typeface="Arial"/>
              <a:buChar char="•"/>
            </a:pPr>
            <a:r>
              <a:rPr lang="en-US" sz="3200" dirty="0">
                <a:solidFill>
                  <a:srgbClr val="484D45"/>
                </a:solidFill>
                <a:latin typeface="Lucida Sans" panose="020B0602030504020204" pitchFamily="34" charset="77"/>
              </a:rPr>
              <a:t>Reading of </a:t>
            </a:r>
            <a:r>
              <a:rPr lang="en-US" sz="3200" i="1" dirty="0">
                <a:solidFill>
                  <a:srgbClr val="484D45"/>
                </a:solidFill>
                <a:latin typeface="Lucida Sans" panose="020B0602030504020204" pitchFamily="34" charset="77"/>
              </a:rPr>
              <a:t>Black Spring </a:t>
            </a:r>
            <a:r>
              <a:rPr lang="en-US" sz="3200" dirty="0">
                <a:solidFill>
                  <a:srgbClr val="484D45"/>
                </a:solidFill>
                <a:latin typeface="Lucida Sans" panose="020B0602030504020204" pitchFamily="34" charset="77"/>
              </a:rPr>
              <a:t>by Alison </a:t>
            </a:r>
            <a:r>
              <a:rPr lang="en-US" sz="3200" dirty="0" err="1">
                <a:solidFill>
                  <a:srgbClr val="484D45"/>
                </a:solidFill>
                <a:latin typeface="Lucida Sans" panose="020B0602030504020204" pitchFamily="34" charset="77"/>
              </a:rPr>
              <a:t>Croggon</a:t>
            </a:r>
            <a:r>
              <a:rPr lang="en-US" sz="3200" dirty="0">
                <a:solidFill>
                  <a:srgbClr val="484D45"/>
                </a:solidFill>
                <a:latin typeface="Lucida Sans" panose="020B0602030504020204" pitchFamily="34" charset="77"/>
              </a:rPr>
              <a:t> should be completed as homework since students will not be expected to do out-of-class work on Wuthering Heights. </a:t>
            </a:r>
          </a:p>
          <a:p>
            <a:pPr marL="1554480" lvl="2" indent="-518160">
              <a:lnSpc>
                <a:spcPts val="3960"/>
              </a:lnSpc>
              <a:buFont typeface="Arial"/>
              <a:buChar char="⚬"/>
            </a:pPr>
            <a:r>
              <a:rPr lang="en-US" sz="3200" dirty="0">
                <a:solidFill>
                  <a:srgbClr val="484D45"/>
                </a:solidFill>
                <a:latin typeface="Lucida Sans" panose="020B0602030504020204" pitchFamily="34" charset="77"/>
              </a:rPr>
              <a:t>A YA retelling of Brontë’s </a:t>
            </a:r>
            <a:r>
              <a:rPr lang="en-US" sz="3200" i="1" dirty="0">
                <a:solidFill>
                  <a:srgbClr val="484D45"/>
                </a:solidFill>
                <a:latin typeface="Lucida Sans" panose="020B0602030504020204" pitchFamily="34" charset="77"/>
              </a:rPr>
              <a:t>Wuthering Heights</a:t>
            </a:r>
            <a:r>
              <a:rPr lang="en-US" sz="3200" dirty="0">
                <a:solidFill>
                  <a:srgbClr val="484D45"/>
                </a:solidFill>
                <a:latin typeface="Lucida Sans" panose="020B0602030504020204" pitchFamily="34" charset="77"/>
              </a:rPr>
              <a:t>. </a:t>
            </a:r>
            <a:r>
              <a:rPr lang="en-US" sz="3200" dirty="0" err="1">
                <a:solidFill>
                  <a:srgbClr val="484D45"/>
                </a:solidFill>
                <a:latin typeface="Lucida Sans" panose="020B0602030504020204" pitchFamily="34" charset="77"/>
              </a:rPr>
              <a:t>Croggon’s</a:t>
            </a:r>
            <a:r>
              <a:rPr lang="en-US" sz="3200" dirty="0">
                <a:solidFill>
                  <a:srgbClr val="484D45"/>
                </a:solidFill>
                <a:latin typeface="Lucida Sans" panose="020B0602030504020204" pitchFamily="34" charset="77"/>
              </a:rPr>
              <a:t> novel contains Romantic/Gothic elements similar to Wuthering Heights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CFB"/>
        </a:solidFill>
        <a:effectLst/>
      </p:bgPr>
    </p:bg>
    <p:spTree>
      <p:nvGrpSpPr>
        <p:cNvPr id="1" name=""/>
        <p:cNvGrpSpPr/>
        <p:nvPr/>
      </p:nvGrpSpPr>
      <p:grpSpPr>
        <a:xfrm>
          <a:off x="0" y="0"/>
          <a:ext cx="0" cy="0"/>
          <a:chOff x="0" y="0"/>
          <a:chExt cx="0" cy="0"/>
        </a:xfrm>
      </p:grpSpPr>
      <p:sp>
        <p:nvSpPr>
          <p:cNvPr id="2" name="TextBox 2"/>
          <p:cNvSpPr txBox="1"/>
          <p:nvPr/>
        </p:nvSpPr>
        <p:spPr>
          <a:xfrm>
            <a:off x="16760037" y="8906181"/>
            <a:ext cx="451448" cy="352119"/>
          </a:xfrm>
          <a:prstGeom prst="rect">
            <a:avLst/>
          </a:prstGeom>
        </p:spPr>
        <p:txBody>
          <a:bodyPr lIns="0" tIns="0" rIns="0" bIns="0" rtlCol="0" anchor="t">
            <a:spAutoFit/>
          </a:bodyPr>
          <a:lstStyle/>
          <a:p>
            <a:pPr marL="0" lvl="0" indent="0" algn="ctr">
              <a:lnSpc>
                <a:spcPts val="2200"/>
              </a:lnSpc>
              <a:spcBef>
                <a:spcPct val="0"/>
              </a:spcBef>
            </a:pPr>
            <a:r>
              <a:rPr lang="en-US" sz="2000">
                <a:solidFill>
                  <a:srgbClr val="484D45"/>
                </a:solidFill>
                <a:latin typeface="Overpass Light Bold"/>
              </a:rPr>
              <a:t>09</a:t>
            </a:r>
          </a:p>
        </p:txBody>
      </p:sp>
      <p:pic>
        <p:nvPicPr>
          <p:cNvPr id="3" name="Picture 3"/>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7764" y="5742455"/>
            <a:ext cx="5084436" cy="6195321"/>
          </a:xfrm>
          <a:prstGeom prst="rect">
            <a:avLst/>
          </a:prstGeom>
        </p:spPr>
      </p:pic>
      <p:grpSp>
        <p:nvGrpSpPr>
          <p:cNvPr id="4" name="Group 4"/>
          <p:cNvGrpSpPr/>
          <p:nvPr/>
        </p:nvGrpSpPr>
        <p:grpSpPr>
          <a:xfrm>
            <a:off x="1028700" y="1028700"/>
            <a:ext cx="9487618" cy="769441"/>
            <a:chOff x="0" y="0"/>
            <a:chExt cx="12650157" cy="1025921"/>
          </a:xfrm>
        </p:grpSpPr>
        <p:sp>
          <p:nvSpPr>
            <p:cNvPr id="5" name="TextBox 5"/>
            <p:cNvSpPr txBox="1"/>
            <p:nvPr/>
          </p:nvSpPr>
          <p:spPr>
            <a:xfrm>
              <a:off x="0" y="0"/>
              <a:ext cx="12650157" cy="1025921"/>
            </a:xfrm>
            <a:prstGeom prst="rect">
              <a:avLst/>
            </a:prstGeom>
          </p:spPr>
          <p:txBody>
            <a:bodyPr lIns="0" tIns="0" rIns="0" bIns="0" rtlCol="0" anchor="t">
              <a:spAutoFit/>
            </a:bodyPr>
            <a:lstStyle/>
            <a:p>
              <a:pPr>
                <a:lnSpc>
                  <a:spcPts val="5999"/>
                </a:lnSpc>
              </a:pPr>
              <a:r>
                <a:rPr lang="en-US" sz="4999" spc="49" dirty="0">
                  <a:solidFill>
                    <a:srgbClr val="484D45"/>
                  </a:solidFill>
                  <a:latin typeface="Lao MN" pitchFamily="2" charset="0"/>
                  <a:cs typeface="Lao MN" pitchFamily="2" charset="0"/>
                </a:rPr>
                <a:t>Through the text</a:t>
              </a:r>
            </a:p>
          </p:txBody>
        </p:sp>
        <p:sp>
          <p:nvSpPr>
            <p:cNvPr id="6" name="AutoShape 6"/>
            <p:cNvSpPr/>
            <p:nvPr/>
          </p:nvSpPr>
          <p:spPr>
            <a:xfrm>
              <a:off x="0" y="971328"/>
              <a:ext cx="6840015" cy="44672"/>
            </a:xfrm>
            <a:prstGeom prst="rect">
              <a:avLst/>
            </a:prstGeom>
            <a:solidFill>
              <a:srgbClr val="484D45"/>
            </a:solidFill>
          </p:spPr>
        </p:sp>
      </p:grpSp>
      <p:sp>
        <p:nvSpPr>
          <p:cNvPr id="9" name="TextBox 5">
            <a:extLst>
              <a:ext uri="{FF2B5EF4-FFF2-40B4-BE49-F238E27FC236}">
                <a16:creationId xmlns:a16="http://schemas.microsoft.com/office/drawing/2014/main" id="{1D4FD531-7B0E-7343-BA71-40509EC0C5F8}"/>
              </a:ext>
            </a:extLst>
          </p:cNvPr>
          <p:cNvSpPr txBox="1"/>
          <p:nvPr/>
        </p:nvSpPr>
        <p:spPr>
          <a:xfrm>
            <a:off x="1028700" y="2174703"/>
            <a:ext cx="15731337" cy="6668492"/>
          </a:xfrm>
          <a:prstGeom prst="rect">
            <a:avLst/>
          </a:prstGeom>
        </p:spPr>
        <p:txBody>
          <a:bodyPr wrap="square" lIns="0" tIns="0" rIns="0" bIns="0" rtlCol="0" anchor="t">
            <a:spAutoFit/>
          </a:bodyPr>
          <a:lstStyle/>
          <a:p>
            <a:pPr>
              <a:lnSpc>
                <a:spcPts val="3960"/>
              </a:lnSpc>
            </a:pPr>
            <a:r>
              <a:rPr lang="en-US" sz="3600" dirty="0">
                <a:solidFill>
                  <a:srgbClr val="484D45"/>
                </a:solidFill>
                <a:latin typeface="Lucida Sans" panose="020B0602030504020204" pitchFamily="34" charset="77"/>
              </a:rPr>
              <a:t>Reading Activities </a:t>
            </a:r>
          </a:p>
          <a:p>
            <a:pPr marL="777240" lvl="1" indent="-388620">
              <a:lnSpc>
                <a:spcPts val="3960"/>
              </a:lnSpc>
              <a:buFont typeface="Arial"/>
              <a:buChar char="•"/>
            </a:pPr>
            <a:r>
              <a:rPr lang="en-US" sz="3600" u="sng" dirty="0">
                <a:solidFill>
                  <a:srgbClr val="484D45"/>
                </a:solidFill>
                <a:latin typeface="Lucida Sans" panose="020B0602030504020204" pitchFamily="34" charset="77"/>
              </a:rPr>
              <a:t>Journal and Final Exam: </a:t>
            </a:r>
            <a:r>
              <a:rPr lang="en-US" sz="3600" dirty="0">
                <a:solidFill>
                  <a:srgbClr val="484D45"/>
                </a:solidFill>
                <a:latin typeface="Lucida Sans" panose="020B0602030504020204" pitchFamily="34" charset="77"/>
              </a:rPr>
              <a:t>Students will be expected to keep a journal throughout the reading of </a:t>
            </a:r>
            <a:r>
              <a:rPr lang="en-US" sz="3600" i="1" dirty="0">
                <a:solidFill>
                  <a:srgbClr val="484D45"/>
                </a:solidFill>
                <a:latin typeface="Lucida Sans" panose="020B0602030504020204" pitchFamily="34" charset="77"/>
              </a:rPr>
              <a:t>Wuthering Heights</a:t>
            </a:r>
            <a:r>
              <a:rPr lang="en-US" sz="3600" dirty="0">
                <a:solidFill>
                  <a:srgbClr val="484D45"/>
                </a:solidFill>
                <a:latin typeface="Lucida Sans" panose="020B0602030504020204" pitchFamily="34" charset="77"/>
              </a:rPr>
              <a:t>. Each day, students will be given 10 minutes to write a short summary of what occurred in the section we covered in class. In addition, they will write any thoughts they have on the reading and write one question they hope to know the answer to by the end of the novel. When reading is concluded, students will try to answer their own questions and turn in a document with the questions and answers. I will select questions from these journals to include on a final exam. Journals will be graded for completion and students will be encouraged to keep detailed notes so they can use the journals during the test.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1843</Words>
  <Application>Microsoft Macintosh PowerPoint</Application>
  <PresentationFormat>Custom</PresentationFormat>
  <Paragraphs>124</Paragraphs>
  <Slides>15</Slides>
  <Notes>4</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Lao MN</vt:lpstr>
      <vt:lpstr>Overpass Light Bold Italics</vt:lpstr>
      <vt:lpstr>Overpass Light</vt:lpstr>
      <vt:lpstr>Open Sans Light</vt:lpstr>
      <vt:lpstr>Overpass Light Bold</vt:lpstr>
      <vt:lpstr>Arimo Bold</vt:lpstr>
      <vt:lpstr>Calibri</vt:lpstr>
      <vt:lpstr>Lucida Sans</vt:lpstr>
      <vt:lpstr>Arial</vt:lpstr>
      <vt:lpstr>Overpass Light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Wuthering Heights Unit of Study</dc:title>
  <cp:lastModifiedBy>Laura Michele Stefanko</cp:lastModifiedBy>
  <cp:revision>4</cp:revision>
  <dcterms:created xsi:type="dcterms:W3CDTF">2006-08-16T00:00:00Z</dcterms:created>
  <dcterms:modified xsi:type="dcterms:W3CDTF">2021-12-05T22:01:19Z</dcterms:modified>
  <dc:identifier>DAExo_Hq-PA</dc:identifier>
</cp:coreProperties>
</file>