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0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youtube.com/v/y5yk-HGqKmM" TargetMode="External"/><Relationship Id="rId4" Type="http://schemas.openxmlformats.org/officeDocument/2006/relationships/image" Target="../media/image0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1512000" y="226525"/>
            <a:ext cx="6120000" cy="1231200"/>
          </a:xfrm>
          <a:prstGeom prst="rect">
            <a:avLst/>
          </a:prstGeom>
        </p:spPr>
        <p:txBody>
          <a:bodyPr anchorCtr="0" anchor="b" bIns="91425" lIns="91425" rIns="91425" tIns="91425">
            <a:noAutofit/>
          </a:bodyPr>
          <a:lstStyle/>
          <a:p>
            <a:pPr lvl="0">
              <a:spcBef>
                <a:spcPts val="0"/>
              </a:spcBef>
              <a:buNone/>
            </a:pPr>
            <a:r>
              <a:rPr lang="en"/>
              <a:t>Identity: “The Self”</a:t>
            </a:r>
          </a:p>
        </p:txBody>
      </p:sp>
      <p:sp>
        <p:nvSpPr>
          <p:cNvPr id="55" name="Shape 55"/>
          <p:cNvSpPr txBox="1"/>
          <p:nvPr>
            <p:ph idx="1" type="subTitle"/>
          </p:nvPr>
        </p:nvSpPr>
        <p:spPr>
          <a:xfrm>
            <a:off x="311700" y="1457725"/>
            <a:ext cx="8520600" cy="792600"/>
          </a:xfrm>
          <a:prstGeom prst="rect">
            <a:avLst/>
          </a:prstGeom>
        </p:spPr>
        <p:txBody>
          <a:bodyPr anchorCtr="0" anchor="t" bIns="91425" lIns="91425" rIns="91425" tIns="91425">
            <a:noAutofit/>
          </a:bodyPr>
          <a:lstStyle/>
          <a:p>
            <a:pPr lvl="0">
              <a:spcBef>
                <a:spcPts val="0"/>
              </a:spcBef>
              <a:buNone/>
            </a:pPr>
            <a:r>
              <a:rPr i="1" lang="en"/>
              <a:t>The Girl On the Train</a:t>
            </a:r>
          </a:p>
        </p:txBody>
      </p:sp>
      <p:pic>
        <p:nvPicPr>
          <p:cNvPr id="56" name="Shape 56"/>
          <p:cNvPicPr preferRelativeResize="0"/>
          <p:nvPr/>
        </p:nvPicPr>
        <p:blipFill>
          <a:blip r:embed="rId3">
            <a:alphaModFix/>
          </a:blip>
          <a:stretch>
            <a:fillRect/>
          </a:stretch>
        </p:blipFill>
        <p:spPr>
          <a:xfrm>
            <a:off x="2351827" y="2009375"/>
            <a:ext cx="4440347" cy="28931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Teaching Ideas and Resources: </a:t>
            </a:r>
          </a:p>
        </p:txBody>
      </p:sp>
      <p:sp>
        <p:nvSpPr>
          <p:cNvPr id="114" name="Shape 11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Writing a 4-8 page memoir--an event that helped shape you.</a:t>
            </a:r>
          </a:p>
          <a:p>
            <a:pPr indent="-228600" lvl="0" marL="457200" rtl="0">
              <a:spcBef>
                <a:spcPts val="0"/>
              </a:spcBef>
            </a:pPr>
            <a:r>
              <a:rPr lang="en"/>
              <a:t>After reading the novel, students select character they most identify with and write 3-4 page paper on why the character struggled with identity and what they did to overcome it.</a:t>
            </a:r>
          </a:p>
          <a:p>
            <a:pPr indent="-228600" lvl="0" marL="457200" rtl="0">
              <a:spcBef>
                <a:spcPts val="0"/>
              </a:spcBef>
            </a:pPr>
            <a:r>
              <a:rPr lang="en"/>
              <a:t>Select a text that has themes of identity and compare and contrast with The Girl on the Train in a 3-4 page paper.</a:t>
            </a:r>
          </a:p>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Why give this book to teens?</a:t>
            </a:r>
          </a:p>
        </p:txBody>
      </p:sp>
      <p:sp>
        <p:nvSpPr>
          <p:cNvPr id="120" name="Shape 12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They will read a story that portrays people at their worst, but then at their best.</a:t>
            </a:r>
          </a:p>
          <a:p>
            <a:pPr indent="-228600" lvl="0" marL="457200" rtl="0">
              <a:spcBef>
                <a:spcPts val="0"/>
              </a:spcBef>
            </a:pPr>
            <a:r>
              <a:rPr lang="en"/>
              <a:t>The novel teaches young adults, particularly women, the struggles of social identity. </a:t>
            </a:r>
          </a:p>
          <a:p>
            <a:pPr indent="-228600" lvl="0" marL="457200">
              <a:spcBef>
                <a:spcPts val="0"/>
              </a:spcBef>
            </a:pPr>
            <a:r>
              <a:rPr lang="en"/>
              <a:t>Because they might be wondering about sexual identity and need to learn more about it.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Maurice:</a:t>
            </a:r>
          </a:p>
        </p:txBody>
      </p:sp>
      <p:sp>
        <p:nvSpPr>
          <p:cNvPr id="126" name="Shape 126"/>
          <p:cNvSpPr txBox="1"/>
          <p:nvPr>
            <p:ph idx="1" type="body"/>
          </p:nvPr>
        </p:nvSpPr>
        <p:spPr>
          <a:xfrm>
            <a:off x="2628550" y="1124850"/>
            <a:ext cx="6203700" cy="3444000"/>
          </a:xfrm>
          <a:prstGeom prst="rect">
            <a:avLst/>
          </a:prstGeom>
        </p:spPr>
        <p:txBody>
          <a:bodyPr anchorCtr="0" anchor="t" bIns="91425" lIns="91425" rIns="91425" tIns="91425">
            <a:noAutofit/>
          </a:bodyPr>
          <a:lstStyle/>
          <a:p>
            <a:pPr indent="-228600" lvl="0" marL="457200" rtl="0">
              <a:spcBef>
                <a:spcPts val="0"/>
              </a:spcBef>
            </a:pPr>
            <a:r>
              <a:rPr lang="en"/>
              <a:t>Deals with sexual identity.</a:t>
            </a:r>
          </a:p>
          <a:p>
            <a:pPr indent="-228600" lvl="0" marL="457200" rtl="0">
              <a:spcBef>
                <a:spcPts val="0"/>
              </a:spcBef>
            </a:pPr>
            <a:r>
              <a:rPr lang="en"/>
              <a:t>Homosexuality and the struggles of social acceptance.</a:t>
            </a:r>
          </a:p>
        </p:txBody>
      </p:sp>
      <p:pic>
        <p:nvPicPr>
          <p:cNvPr id="127" name="Shape 127"/>
          <p:cNvPicPr preferRelativeResize="0"/>
          <p:nvPr/>
        </p:nvPicPr>
        <p:blipFill>
          <a:blip r:embed="rId3">
            <a:alphaModFix/>
          </a:blip>
          <a:stretch>
            <a:fillRect/>
          </a:stretch>
        </p:blipFill>
        <p:spPr>
          <a:xfrm>
            <a:off x="311697" y="1124859"/>
            <a:ext cx="2316849" cy="34716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As Meat Loves Salt: </a:t>
            </a:r>
          </a:p>
        </p:txBody>
      </p:sp>
      <p:sp>
        <p:nvSpPr>
          <p:cNvPr id="133" name="Shape 133"/>
          <p:cNvSpPr txBox="1"/>
          <p:nvPr>
            <p:ph idx="1" type="body"/>
          </p:nvPr>
        </p:nvSpPr>
        <p:spPr>
          <a:xfrm>
            <a:off x="2577300" y="1152475"/>
            <a:ext cx="6255000" cy="3416400"/>
          </a:xfrm>
          <a:prstGeom prst="rect">
            <a:avLst/>
          </a:prstGeom>
        </p:spPr>
        <p:txBody>
          <a:bodyPr anchorCtr="0" anchor="t" bIns="91425" lIns="91425" rIns="91425" tIns="91425">
            <a:noAutofit/>
          </a:bodyPr>
          <a:lstStyle/>
          <a:p>
            <a:pPr indent="-228600" lvl="0" marL="457200" rtl="0">
              <a:spcBef>
                <a:spcPts val="0"/>
              </a:spcBef>
            </a:pPr>
            <a:r>
              <a:rPr lang="en"/>
              <a:t>Deals with male identity (machoism)</a:t>
            </a:r>
          </a:p>
          <a:p>
            <a:pPr indent="-228600" lvl="0" marL="457200" rtl="0">
              <a:spcBef>
                <a:spcPts val="0"/>
              </a:spcBef>
            </a:pPr>
            <a:r>
              <a:rPr lang="en"/>
              <a:t>Sexual identity</a:t>
            </a:r>
          </a:p>
          <a:p>
            <a:pPr indent="-228600" lvl="0" marL="457200" rtl="0">
              <a:spcBef>
                <a:spcPts val="0"/>
              </a:spcBef>
            </a:pPr>
            <a:r>
              <a:rPr lang="en"/>
              <a:t>Alteration of identity through war</a:t>
            </a:r>
          </a:p>
          <a:p>
            <a:pPr lvl="0">
              <a:spcBef>
                <a:spcPts val="0"/>
              </a:spcBef>
              <a:buNone/>
            </a:pPr>
            <a:r>
              <a:t/>
            </a:r>
            <a:endParaRPr/>
          </a:p>
        </p:txBody>
      </p:sp>
      <p:pic>
        <p:nvPicPr>
          <p:cNvPr id="134" name="Shape 134"/>
          <p:cNvPicPr preferRelativeResize="0"/>
          <p:nvPr/>
        </p:nvPicPr>
        <p:blipFill>
          <a:blip r:embed="rId3">
            <a:alphaModFix/>
          </a:blip>
          <a:stretch>
            <a:fillRect/>
          </a:stretch>
        </p:blipFill>
        <p:spPr>
          <a:xfrm>
            <a:off x="311699" y="1152474"/>
            <a:ext cx="2265602" cy="34163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Orlando:</a:t>
            </a:r>
          </a:p>
        </p:txBody>
      </p:sp>
      <p:sp>
        <p:nvSpPr>
          <p:cNvPr id="140" name="Shape 140"/>
          <p:cNvSpPr txBox="1"/>
          <p:nvPr>
            <p:ph idx="1" type="body"/>
          </p:nvPr>
        </p:nvSpPr>
        <p:spPr>
          <a:xfrm>
            <a:off x="2501700" y="1152475"/>
            <a:ext cx="6330600" cy="3416400"/>
          </a:xfrm>
          <a:prstGeom prst="rect">
            <a:avLst/>
          </a:prstGeom>
        </p:spPr>
        <p:txBody>
          <a:bodyPr anchorCtr="0" anchor="t" bIns="91425" lIns="91425" rIns="91425" tIns="91425">
            <a:noAutofit/>
          </a:bodyPr>
          <a:lstStyle/>
          <a:p>
            <a:pPr indent="-228600" lvl="0" marL="457200" rtl="0">
              <a:spcBef>
                <a:spcPts val="0"/>
              </a:spcBef>
            </a:pPr>
            <a:r>
              <a:rPr lang="en"/>
              <a:t>Male/female identity through eyes of single character.</a:t>
            </a:r>
          </a:p>
          <a:p>
            <a:pPr indent="-228600" lvl="0" marL="457200" rtl="0">
              <a:spcBef>
                <a:spcPts val="0"/>
              </a:spcBef>
            </a:pPr>
            <a:r>
              <a:rPr lang="en"/>
              <a:t>Social identity through different centuries. </a:t>
            </a:r>
          </a:p>
          <a:p>
            <a:pPr lvl="0">
              <a:spcBef>
                <a:spcPts val="0"/>
              </a:spcBef>
              <a:buNone/>
            </a:pPr>
            <a:r>
              <a:t/>
            </a:r>
            <a:endParaRPr/>
          </a:p>
        </p:txBody>
      </p:sp>
      <p:pic>
        <p:nvPicPr>
          <p:cNvPr id="141" name="Shape 141"/>
          <p:cNvPicPr preferRelativeResize="0"/>
          <p:nvPr/>
        </p:nvPicPr>
        <p:blipFill>
          <a:blip r:embed="rId3">
            <a:alphaModFix/>
          </a:blip>
          <a:stretch>
            <a:fillRect/>
          </a:stretch>
        </p:blipFill>
        <p:spPr>
          <a:xfrm>
            <a:off x="417450" y="1147775"/>
            <a:ext cx="2196900" cy="342579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Forever Amber:</a:t>
            </a:r>
          </a:p>
        </p:txBody>
      </p:sp>
      <p:sp>
        <p:nvSpPr>
          <p:cNvPr id="147" name="Shape 147"/>
          <p:cNvSpPr txBox="1"/>
          <p:nvPr>
            <p:ph idx="1" type="body"/>
          </p:nvPr>
        </p:nvSpPr>
        <p:spPr>
          <a:xfrm>
            <a:off x="2573350" y="1152475"/>
            <a:ext cx="6258900" cy="3416400"/>
          </a:xfrm>
          <a:prstGeom prst="rect">
            <a:avLst/>
          </a:prstGeom>
        </p:spPr>
        <p:txBody>
          <a:bodyPr anchorCtr="0" anchor="t" bIns="91425" lIns="91425" rIns="91425" tIns="91425">
            <a:noAutofit/>
          </a:bodyPr>
          <a:lstStyle/>
          <a:p>
            <a:pPr indent="-228600" lvl="0" marL="457200" rtl="0">
              <a:spcBef>
                <a:spcPts val="0"/>
              </a:spcBef>
            </a:pPr>
            <a:r>
              <a:rPr lang="en"/>
              <a:t>Deals with female identity issues</a:t>
            </a:r>
          </a:p>
          <a:p>
            <a:pPr indent="-228600" lvl="0" marL="457200" rtl="0">
              <a:spcBef>
                <a:spcPts val="0"/>
              </a:spcBef>
            </a:pPr>
            <a:r>
              <a:rPr lang="en"/>
              <a:t>Pursuit of self-value</a:t>
            </a:r>
          </a:p>
          <a:p>
            <a:pPr indent="-228600" lvl="0" marL="457200" rtl="0">
              <a:spcBef>
                <a:spcPts val="0"/>
              </a:spcBef>
            </a:pPr>
            <a:r>
              <a:rPr lang="en"/>
              <a:t>Challenging social construct</a:t>
            </a:r>
          </a:p>
          <a:p>
            <a:pPr indent="-228600" lvl="0" marL="457200" rtl="0">
              <a:spcBef>
                <a:spcPts val="0"/>
              </a:spcBef>
            </a:pPr>
            <a:r>
              <a:rPr lang="en"/>
              <a:t>Social struggles of women</a:t>
            </a:r>
          </a:p>
        </p:txBody>
      </p:sp>
      <p:pic>
        <p:nvPicPr>
          <p:cNvPr id="148" name="Shape 148"/>
          <p:cNvPicPr preferRelativeResize="0"/>
          <p:nvPr/>
        </p:nvPicPr>
        <p:blipFill>
          <a:blip r:embed="rId3">
            <a:alphaModFix/>
          </a:blip>
          <a:stretch>
            <a:fillRect/>
          </a:stretch>
        </p:blipFill>
        <p:spPr>
          <a:xfrm>
            <a:off x="311700" y="1152475"/>
            <a:ext cx="2261639" cy="3416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Explanation:</a:t>
            </a:r>
          </a:p>
        </p:txBody>
      </p:sp>
      <p:sp>
        <p:nvSpPr>
          <p:cNvPr id="62" name="Shape 6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The Girl On the Train depicts three women who endure issues with identity, which lead to struggles with the psyche.</a:t>
            </a:r>
          </a:p>
          <a:p>
            <a:pPr indent="-228600" lvl="0" marL="457200" rtl="0">
              <a:spcBef>
                <a:spcPts val="0"/>
              </a:spcBef>
            </a:pPr>
            <a:r>
              <a:rPr lang="en"/>
              <a:t>Many young adults struggle with identity issues: Sexual identity, place in the world, and overall sense of self. </a:t>
            </a:r>
          </a:p>
          <a:p>
            <a:pPr indent="-228600" lvl="0" marL="457200" rtl="0">
              <a:spcBef>
                <a:spcPts val="0"/>
              </a:spcBef>
            </a:pPr>
            <a:r>
              <a:rPr lang="en"/>
              <a:t>Not understanding the identity leads to depression, confusion, and a feeling of being lost or misunderstood. </a:t>
            </a: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Characters:</a:t>
            </a:r>
          </a:p>
        </p:txBody>
      </p:sp>
      <p:sp>
        <p:nvSpPr>
          <p:cNvPr id="68" name="Shape 6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Rachel: Dual identity: Drunk/sober. </a:t>
            </a:r>
          </a:p>
          <a:p>
            <a:pPr lvl="0" rtl="0">
              <a:spcBef>
                <a:spcPts val="0"/>
              </a:spcBef>
              <a:buNone/>
            </a:pPr>
            <a:r>
              <a:t/>
            </a:r>
            <a:endParaRPr/>
          </a:p>
          <a:p>
            <a:pPr lvl="0">
              <a:spcBef>
                <a:spcPts val="0"/>
              </a:spcBef>
              <a:buNone/>
            </a:pPr>
            <a:r>
              <a:t/>
            </a:r>
            <a:endParaRPr/>
          </a:p>
        </p:txBody>
      </p:sp>
      <p:pic>
        <p:nvPicPr>
          <p:cNvPr id="69" name="Shape 69"/>
          <p:cNvPicPr preferRelativeResize="0"/>
          <p:nvPr/>
        </p:nvPicPr>
        <p:blipFill>
          <a:blip r:embed="rId3">
            <a:alphaModFix/>
          </a:blip>
          <a:stretch>
            <a:fillRect/>
          </a:stretch>
        </p:blipFill>
        <p:spPr>
          <a:xfrm>
            <a:off x="2221825" y="1802325"/>
            <a:ext cx="4455000" cy="2494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Characters:	</a:t>
            </a:r>
          </a:p>
        </p:txBody>
      </p:sp>
      <p:sp>
        <p:nvSpPr>
          <p:cNvPr id="75" name="Shape 7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a:spcBef>
                <a:spcPts val="0"/>
              </a:spcBef>
            </a:pPr>
            <a:r>
              <a:rPr lang="en"/>
              <a:t>Anna: Identity is rooted in the “white picket fence life.”</a:t>
            </a:r>
          </a:p>
          <a:p>
            <a:pPr lvl="0">
              <a:spcBef>
                <a:spcPts val="0"/>
              </a:spcBef>
              <a:buNone/>
            </a:pPr>
            <a:r>
              <a:t/>
            </a:r>
            <a:endParaRPr/>
          </a:p>
        </p:txBody>
      </p:sp>
      <p:pic>
        <p:nvPicPr>
          <p:cNvPr id="76" name="Shape 76"/>
          <p:cNvPicPr preferRelativeResize="0"/>
          <p:nvPr/>
        </p:nvPicPr>
        <p:blipFill>
          <a:blip r:embed="rId3">
            <a:alphaModFix/>
          </a:blip>
          <a:stretch>
            <a:fillRect/>
          </a:stretch>
        </p:blipFill>
        <p:spPr>
          <a:xfrm>
            <a:off x="2481175" y="1800425"/>
            <a:ext cx="4024325" cy="24987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Characters:</a:t>
            </a:r>
          </a:p>
          <a:p>
            <a:pPr lvl="0">
              <a:spcBef>
                <a:spcPts val="0"/>
              </a:spcBef>
              <a:buNone/>
            </a:pPr>
            <a:r>
              <a:t/>
            </a:r>
            <a:endParaRPr/>
          </a:p>
        </p:txBody>
      </p:sp>
      <p:sp>
        <p:nvSpPr>
          <p:cNvPr id="82" name="Shape 8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a:spcBef>
                <a:spcPts val="0"/>
              </a:spcBef>
            </a:pPr>
            <a:r>
              <a:rPr lang="en"/>
              <a:t>Megan: Doesn’t have a strong sense of self, leading to severe mental instability. Uses sexuality to fill void of loneliness.</a:t>
            </a:r>
          </a:p>
        </p:txBody>
      </p:sp>
      <p:pic>
        <p:nvPicPr>
          <p:cNvPr id="83" name="Shape 83"/>
          <p:cNvPicPr preferRelativeResize="0"/>
          <p:nvPr/>
        </p:nvPicPr>
        <p:blipFill>
          <a:blip r:embed="rId3">
            <a:alphaModFix/>
          </a:blip>
          <a:stretch>
            <a:fillRect/>
          </a:stretch>
        </p:blipFill>
        <p:spPr>
          <a:xfrm>
            <a:off x="2506825" y="1921550"/>
            <a:ext cx="4130350" cy="25814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Condensed bullets-to-climax:</a:t>
            </a:r>
          </a:p>
        </p:txBody>
      </p:sp>
      <p:sp>
        <p:nvSpPr>
          <p:cNvPr id="89" name="Shape 8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30200" lvl="0" marL="457200" rtl="0">
              <a:spcBef>
                <a:spcPts val="0"/>
              </a:spcBef>
              <a:buSzPct val="100000"/>
            </a:pPr>
            <a:r>
              <a:rPr lang="en" sz="1600"/>
              <a:t>The three girls are connected by one man: Tom.</a:t>
            </a:r>
          </a:p>
          <a:p>
            <a:pPr indent="-330200" lvl="0" marL="457200" rtl="0">
              <a:spcBef>
                <a:spcPts val="0"/>
              </a:spcBef>
              <a:buSzPct val="100000"/>
            </a:pPr>
            <a:r>
              <a:rPr lang="en" sz="1600"/>
              <a:t>Rachel was married to Tom; they failed at having children. Tom cheats on Rachel with Anna, his secretary.</a:t>
            </a:r>
          </a:p>
          <a:p>
            <a:pPr indent="-330200" lvl="0" marL="457200" rtl="0">
              <a:spcBef>
                <a:spcPts val="0"/>
              </a:spcBef>
              <a:buSzPct val="100000"/>
            </a:pPr>
            <a:r>
              <a:rPr lang="en" sz="1600"/>
              <a:t>Anna gets pregnant and the two kick Rachel out of the home and start a family.</a:t>
            </a:r>
          </a:p>
          <a:p>
            <a:pPr indent="-330200" lvl="0" marL="457200" rtl="0">
              <a:spcBef>
                <a:spcPts val="0"/>
              </a:spcBef>
              <a:buSzPct val="100000"/>
            </a:pPr>
            <a:r>
              <a:rPr lang="en" sz="1600"/>
              <a:t>Rachel is forced to move into her friend’s house.</a:t>
            </a:r>
          </a:p>
          <a:p>
            <a:pPr indent="-330200" lvl="0" marL="457200" rtl="0">
              <a:spcBef>
                <a:spcPts val="0"/>
              </a:spcBef>
              <a:buSzPct val="100000"/>
            </a:pPr>
            <a:r>
              <a:rPr lang="en" sz="1600"/>
              <a:t>Rachel takes the train back and forth to London to give the illusion she is still working; however, she was fired a long time ago due to her alcoholism. </a:t>
            </a:r>
          </a:p>
          <a:p>
            <a:pPr lvl="0">
              <a:spcBef>
                <a:spcPts val="0"/>
              </a:spcBef>
              <a:buNone/>
            </a:pPr>
            <a:r>
              <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Condensed bullets-to-climax:</a:t>
            </a:r>
          </a:p>
          <a:p>
            <a:pPr lvl="0">
              <a:spcBef>
                <a:spcPts val="0"/>
              </a:spcBef>
              <a:buNone/>
            </a:pPr>
            <a:r>
              <a:t/>
            </a:r>
            <a:endParaRPr/>
          </a:p>
        </p:txBody>
      </p:sp>
      <p:sp>
        <p:nvSpPr>
          <p:cNvPr id="95" name="Shape 9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30200" lvl="0" marL="457200" rtl="0">
              <a:spcBef>
                <a:spcPts val="0"/>
              </a:spcBef>
              <a:buSzPct val="100000"/>
            </a:pPr>
            <a:r>
              <a:rPr lang="en" sz="1600"/>
              <a:t>While on the train, Rachel can see her old house, as well as Megan’s house, and she thinks Megan has a perfect life with her boyfriend but in reality Megan is the most messed up character and endures an emotionally and physically abusive relationship.</a:t>
            </a:r>
          </a:p>
          <a:p>
            <a:pPr indent="-330200" lvl="0" marL="457200" rtl="0">
              <a:spcBef>
                <a:spcPts val="0"/>
              </a:spcBef>
              <a:buSzPct val="100000"/>
            </a:pPr>
            <a:r>
              <a:rPr lang="en" sz="1600"/>
              <a:t>Rachel, in a drunken stoop, breaks into her old house and finds Anna and her newborn sleeping in the living room. She briefly acts as if she is the mother until Anna wakes up and the two fight. </a:t>
            </a:r>
          </a:p>
          <a:p>
            <a:pPr indent="-330200" lvl="0" marL="457200" rtl="0">
              <a:spcBef>
                <a:spcPts val="0"/>
              </a:spcBef>
              <a:buSzPct val="100000"/>
            </a:pPr>
            <a:r>
              <a:rPr lang="en" sz="1600"/>
              <a:t>Megan watches the two fight and becomes nosy; the next day she offers to be Anna’s babysitter. </a:t>
            </a:r>
          </a:p>
          <a:p>
            <a:pPr indent="-330200" lvl="0" marL="457200" rtl="0">
              <a:spcBef>
                <a:spcPts val="0"/>
              </a:spcBef>
              <a:buSzPct val="100000"/>
            </a:pPr>
            <a:r>
              <a:rPr lang="en" sz="1600"/>
              <a:t>Tom begins affair with Megan</a:t>
            </a:r>
          </a:p>
          <a:p>
            <a:pPr lvl="0">
              <a:spcBef>
                <a:spcPts val="0"/>
              </a:spcBef>
              <a:buNone/>
            </a:pPr>
            <a:r>
              <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Condensed bullets-to-climax:</a:t>
            </a:r>
          </a:p>
          <a:p>
            <a:pPr lvl="0">
              <a:spcBef>
                <a:spcPts val="0"/>
              </a:spcBef>
              <a:buNone/>
            </a:pPr>
            <a:r>
              <a:t/>
            </a:r>
            <a:endParaRPr/>
          </a:p>
        </p:txBody>
      </p:sp>
      <p:sp>
        <p:nvSpPr>
          <p:cNvPr id="101" name="Shape 10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One day, while very drunk, Rachel stumbles off of the train and thinks she sees Anna. She angrily follows her into an underpass while yelling obscenities, threatening, and taunting her; and then she blacks out. She wakes up the next day covered in blood, cuts, and bruises with no recollection of the night previous.</a:t>
            </a:r>
          </a:p>
          <a:p>
            <a:pPr indent="-228600" lvl="0" marL="457200" rtl="0">
              <a:spcBef>
                <a:spcPts val="0"/>
              </a:spcBef>
            </a:pPr>
            <a:r>
              <a:rPr lang="en"/>
              <a:t>The same day, Rachel discovers that Megan is now missing.</a:t>
            </a: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Video Trailer:</a:t>
            </a:r>
          </a:p>
          <a:p>
            <a:pPr lvl="0">
              <a:spcBef>
                <a:spcPts val="0"/>
              </a:spcBef>
              <a:buNone/>
            </a:pPr>
            <a:r>
              <a:t/>
            </a:r>
            <a:endParaRPr/>
          </a:p>
        </p:txBody>
      </p:sp>
      <p:sp>
        <p:nvSpPr>
          <p:cNvPr id="107" name="Shape 10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
        <p:nvSpPr>
          <p:cNvPr descr="The Girl on the Train - Official Trailer http://www.thegirlonthetrainmovie.com  Emily Blunt, Rebecca Ferguson, Haley Bennett, Justin Theroux, Luke Evans, Allison Janney, Edgar Ramirez, Lisa Kudrow and Laura Prepon star in DreamWorks Pictures’ The Girl on the Train, from director Tate Taylor (The Help, Get on Up) and producer Marc Platt (Bridge of Spies, Into the Woods).    In the thriller, Rachel (Blunt), who is devastated by her recent divorce, spends her daily commute fantasizing about the seemingly perfect couple who live in a house that her train passes every day, until one morning she sees something shocking happen there and becomes entangled in the mystery that unfolds.    Based on Paula Hawkins’ bestselling novel, The Girl on the Train is adapted for the screen by Erin Cressida Wilson and Taylor.  The film’s executive producers are Jared LeBoff and Celia Costas, and it will be released by Universal Pictures." id="108" name="Shape 108" title="The Girl on the Train - Official Trailer - In Theaters October 7 (HD)">
            <a:hlinkClick r:id="rId3"/>
          </p:cNvPr>
          <p:cNvSpPr/>
          <p:nvPr/>
        </p:nvSpPr>
        <p:spPr>
          <a:xfrm>
            <a:off x="2286000" y="1146175"/>
            <a:ext cx="4572000" cy="3429000"/>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