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What is this… thing’s name? This person? This monster?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youtube.com/v/SyyrwoCec1k" TargetMode="External"/><Relationship Id="rId4"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523525" y="6"/>
            <a:ext cx="4096954"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832400" y="181575"/>
            <a:ext cx="3999900" cy="572700"/>
          </a:xfrm>
          <a:prstGeom prst="rect">
            <a:avLst/>
          </a:prstGeom>
        </p:spPr>
        <p:txBody>
          <a:bodyPr anchorCtr="0" anchor="t" bIns="91425" lIns="91425" rIns="91425" tIns="91425">
            <a:noAutofit/>
          </a:bodyPr>
          <a:lstStyle/>
          <a:p>
            <a:pPr lvl="0" rtl="0" algn="ctr">
              <a:spcBef>
                <a:spcPts val="0"/>
              </a:spcBef>
              <a:buNone/>
            </a:pPr>
            <a:r>
              <a:rPr lang="en"/>
              <a:t>Additional Resources</a:t>
            </a:r>
          </a:p>
        </p:txBody>
      </p:sp>
      <p:sp>
        <p:nvSpPr>
          <p:cNvPr id="116" name="Shape 116"/>
          <p:cNvSpPr txBox="1"/>
          <p:nvPr>
            <p:ph idx="2" type="body"/>
          </p:nvPr>
        </p:nvSpPr>
        <p:spPr>
          <a:xfrm>
            <a:off x="4832400" y="851400"/>
            <a:ext cx="3999900" cy="3915900"/>
          </a:xfrm>
          <a:prstGeom prst="rect">
            <a:avLst/>
          </a:prstGeom>
        </p:spPr>
        <p:txBody>
          <a:bodyPr anchorCtr="0" anchor="t" bIns="91425" lIns="91425" rIns="91425" tIns="91425">
            <a:noAutofit/>
          </a:bodyPr>
          <a:lstStyle/>
          <a:p>
            <a:pPr indent="-228600" lvl="0" marL="457200" rtl="0">
              <a:spcBef>
                <a:spcPts val="0"/>
              </a:spcBef>
              <a:buAutoNum type="arabicPeriod"/>
            </a:pPr>
            <a:r>
              <a:rPr lang="en"/>
              <a:t>Short Stories</a:t>
            </a:r>
          </a:p>
          <a:p>
            <a:pPr indent="-228600" lvl="1" marL="914400" rtl="0">
              <a:spcBef>
                <a:spcPts val="0"/>
              </a:spcBef>
              <a:buAutoNum type="alphaLcPeriod"/>
            </a:pPr>
            <a:r>
              <a:rPr lang="en"/>
              <a:t>Lost Little Robot by Isaac Asimov</a:t>
            </a:r>
          </a:p>
          <a:p>
            <a:pPr indent="-228600" lvl="1" marL="914400" rtl="0">
              <a:spcBef>
                <a:spcPts val="0"/>
              </a:spcBef>
              <a:buAutoNum type="alphaLcPeriod"/>
            </a:pPr>
            <a:r>
              <a:rPr lang="en"/>
              <a:t>The Tell-Tale Heart by Edgar Allen Poe</a:t>
            </a:r>
          </a:p>
          <a:p>
            <a:pPr indent="-228600" lvl="0" marL="457200" rtl="0">
              <a:spcBef>
                <a:spcPts val="0"/>
              </a:spcBef>
              <a:buAutoNum type="arabicPeriod"/>
            </a:pPr>
            <a:r>
              <a:rPr lang="en"/>
              <a:t>Books</a:t>
            </a:r>
          </a:p>
          <a:p>
            <a:pPr indent="-228600" lvl="1" marL="914400" rtl="0">
              <a:spcBef>
                <a:spcPts val="0"/>
              </a:spcBef>
              <a:buAutoNum type="alphaLcPeriod"/>
            </a:pPr>
            <a:r>
              <a:rPr lang="en"/>
              <a:t>City of Ember by Jeanne DuPrau</a:t>
            </a:r>
          </a:p>
          <a:p>
            <a:pPr indent="-228600" lvl="1" marL="914400" rtl="0">
              <a:spcBef>
                <a:spcPts val="0"/>
              </a:spcBef>
              <a:buAutoNum type="alphaLcPeriod"/>
            </a:pPr>
            <a:r>
              <a:rPr lang="en"/>
              <a:t>Wintersmith by Terry Pratchett</a:t>
            </a:r>
          </a:p>
          <a:p>
            <a:pPr indent="-228600" lvl="0" marL="457200" rtl="0">
              <a:spcBef>
                <a:spcPts val="0"/>
              </a:spcBef>
              <a:buAutoNum type="arabicPeriod"/>
            </a:pPr>
            <a:r>
              <a:rPr lang="en"/>
              <a:t>Music</a:t>
            </a:r>
          </a:p>
          <a:p>
            <a:pPr indent="-228600" lvl="1" marL="914400" rtl="0">
              <a:spcBef>
                <a:spcPts val="0"/>
              </a:spcBef>
              <a:buAutoNum type="alphaLcPeriod"/>
            </a:pPr>
            <a:r>
              <a:rPr lang="en"/>
              <a:t>Pursuit of Happiness by Kid Cudi</a:t>
            </a:r>
          </a:p>
          <a:p>
            <a:pPr indent="-228600" lvl="1" marL="914400" rtl="0">
              <a:spcBef>
                <a:spcPts val="0"/>
              </a:spcBef>
              <a:buAutoNum type="alphaLcPeriod"/>
            </a:pPr>
            <a:r>
              <a:rPr lang="en"/>
              <a:t>The Rake’s Song by The Decemberists</a:t>
            </a:r>
          </a:p>
          <a:p>
            <a:pPr indent="-228600" lvl="0" marL="457200" rtl="0">
              <a:spcBef>
                <a:spcPts val="0"/>
              </a:spcBef>
              <a:buAutoNum type="arabicPeriod"/>
            </a:pPr>
            <a:r>
              <a:rPr lang="en"/>
              <a:t>Poetry</a:t>
            </a:r>
          </a:p>
          <a:p>
            <a:pPr indent="-228600" lvl="1" marL="914400" rtl="0">
              <a:spcBef>
                <a:spcPts val="0"/>
              </a:spcBef>
              <a:buAutoNum type="alphaLcPeriod"/>
            </a:pPr>
            <a:r>
              <a:rPr lang="en"/>
              <a:t>Rime of the Ancient Mariner</a:t>
            </a:r>
          </a:p>
          <a:p>
            <a:pPr indent="-228600" lvl="1" marL="914400" rtl="0">
              <a:spcBef>
                <a:spcPts val="0"/>
              </a:spcBef>
              <a:buAutoNum type="alphaLcPeriod"/>
            </a:pPr>
            <a:r>
              <a:rPr lang="en"/>
              <a:t>Jonathan Swift and Lady Montagu</a:t>
            </a:r>
          </a:p>
          <a:p>
            <a:pPr indent="-228600" lvl="0" marL="457200" rtl="0">
              <a:spcBef>
                <a:spcPts val="0"/>
              </a:spcBef>
              <a:buAutoNum type="arabicPeriod"/>
            </a:pPr>
            <a:r>
              <a:rPr lang="en"/>
              <a:t>Film</a:t>
            </a:r>
          </a:p>
          <a:p>
            <a:pPr indent="-228600" lvl="1" marL="914400" rtl="0">
              <a:spcBef>
                <a:spcPts val="0"/>
              </a:spcBef>
              <a:buAutoNum type="alphaLcPeriod"/>
            </a:pPr>
            <a:r>
              <a:rPr lang="en"/>
              <a:t>The Nightmare Before Christmas</a:t>
            </a:r>
          </a:p>
          <a:p>
            <a:pPr indent="-228600" lvl="1" marL="914400" rtl="0">
              <a:spcBef>
                <a:spcPts val="0"/>
              </a:spcBef>
              <a:buAutoNum type="alphaLcPeriod"/>
            </a:pPr>
            <a:r>
              <a:rPr lang="en"/>
              <a:t>2001: A Space Oddysey</a:t>
            </a:r>
          </a:p>
          <a:p>
            <a:pPr indent="-228600" lvl="0" marL="457200" rtl="0">
              <a:spcBef>
                <a:spcPts val="0"/>
              </a:spcBef>
              <a:buAutoNum type="arabicPeriod"/>
            </a:pPr>
            <a:r>
              <a:rPr lang="en"/>
              <a:t>Misc.</a:t>
            </a:r>
          </a:p>
          <a:p>
            <a:pPr indent="-228600" lvl="1" marL="914400" rtl="0">
              <a:spcBef>
                <a:spcPts val="0"/>
              </a:spcBef>
              <a:buAutoNum type="alphaLcPeriod"/>
            </a:pPr>
            <a:r>
              <a:rPr lang="en"/>
              <a:t>Dresden Codak by Aaron Diaz</a:t>
            </a:r>
          </a:p>
        </p:txBody>
      </p:sp>
      <p:pic>
        <p:nvPicPr>
          <p:cNvPr id="117" name="Shape 117"/>
          <p:cNvPicPr preferRelativeResize="0"/>
          <p:nvPr/>
        </p:nvPicPr>
        <p:blipFill>
          <a:blip r:embed="rId3">
            <a:alphaModFix/>
          </a:blip>
          <a:stretch>
            <a:fillRect/>
          </a:stretch>
        </p:blipFill>
        <p:spPr>
          <a:xfrm>
            <a:off x="0" y="0"/>
            <a:ext cx="38012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600" cy="572700"/>
          </a:xfrm>
          <a:prstGeom prst="rect">
            <a:avLst/>
          </a:prstGeom>
        </p:spPr>
        <p:txBody>
          <a:bodyPr anchorCtr="0" anchor="ctr" bIns="91425" lIns="91425" rIns="91425" tIns="91425">
            <a:noAutofit/>
          </a:bodyPr>
          <a:lstStyle/>
          <a:p>
            <a:pPr lvl="0" algn="ctr">
              <a:spcBef>
                <a:spcPts val="0"/>
              </a:spcBef>
              <a:buNone/>
            </a:pPr>
            <a:r>
              <a:rPr lang="en"/>
              <a:t>John Green: Man or Machine?</a:t>
            </a:r>
          </a:p>
        </p:txBody>
      </p:sp>
      <p:sp>
        <p:nvSpPr>
          <p:cNvPr descr="In which John Green teaches you about Mary Shelley's novel, Frankenstein. Sure, you know Frankenstein the cultural phenomenon, but how much do you know about the novel that started it all? You'll learn about the Romantic movement in English lit, of which Frankenstein is a GREAT example, and you'll learn that Frankenstein might just be the first SciFi novel. Once again, literature comes down to just what it means to be human. John will review the plot, and take you through a couple of different critical readings of the novel, and will discuss the final disposition of Percy Shelley's heart." id="60" name="Shape 60" title="Don't Reanimate Corpses! Frankenstein Part 1: Crash Course Literature 205">
            <a:hlinkClick r:id="rId3"/>
          </p:cNvPr>
          <p:cNvSpPr/>
          <p:nvPr/>
        </p:nvSpPr>
        <p:spPr>
          <a:xfrm>
            <a:off x="2286000" y="1358300"/>
            <a:ext cx="4572000" cy="3429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265500" y="1233175"/>
            <a:ext cx="4045200" cy="1482300"/>
          </a:xfrm>
          <a:prstGeom prst="rect">
            <a:avLst/>
          </a:prstGeom>
        </p:spPr>
        <p:txBody>
          <a:bodyPr anchorCtr="0" anchor="b" bIns="91425" lIns="91425" rIns="91425" tIns="91425">
            <a:noAutofit/>
          </a:bodyPr>
          <a:lstStyle/>
          <a:p>
            <a:pPr lvl="0">
              <a:spcBef>
                <a:spcPts val="0"/>
              </a:spcBef>
              <a:buNone/>
            </a:pPr>
            <a:r>
              <a:rPr lang="en"/>
              <a:t>Mary Shelley</a:t>
            </a:r>
          </a:p>
        </p:txBody>
      </p:sp>
      <p:sp>
        <p:nvSpPr>
          <p:cNvPr id="66" name="Shape 66"/>
          <p:cNvSpPr txBox="1"/>
          <p:nvPr>
            <p:ph idx="1" type="subTitle"/>
          </p:nvPr>
        </p:nvSpPr>
        <p:spPr>
          <a:xfrm>
            <a:off x="265500" y="2803075"/>
            <a:ext cx="4045200" cy="1224000"/>
          </a:xfrm>
          <a:prstGeom prst="rect">
            <a:avLst/>
          </a:prstGeom>
        </p:spPr>
        <p:txBody>
          <a:bodyPr anchorCtr="0" anchor="t" bIns="91425" lIns="91425" rIns="91425" tIns="91425">
            <a:noAutofit/>
          </a:bodyPr>
          <a:lstStyle/>
          <a:p>
            <a:pPr lvl="0">
              <a:spcBef>
                <a:spcPts val="0"/>
              </a:spcBef>
              <a:buNone/>
            </a:pPr>
            <a:r>
              <a:rPr lang="en"/>
              <a:t>Mother of Science Fiction</a:t>
            </a:r>
          </a:p>
          <a:p>
            <a:pPr lvl="0">
              <a:spcBef>
                <a:spcPts val="0"/>
              </a:spcBef>
              <a:buNone/>
            </a:pPr>
            <a:r>
              <a:rPr lang="en"/>
              <a:t>Paragon of Horror</a:t>
            </a:r>
          </a:p>
          <a:p>
            <a:pPr lvl="0">
              <a:spcBef>
                <a:spcPts val="0"/>
              </a:spcBef>
              <a:buNone/>
            </a:pPr>
            <a:r>
              <a:rPr lang="en"/>
              <a:t>Awesome Woman</a:t>
            </a:r>
          </a:p>
          <a:p>
            <a:pPr lvl="0">
              <a:spcBef>
                <a:spcPts val="0"/>
              </a:spcBef>
              <a:buNone/>
            </a:pPr>
            <a:r>
              <a:t/>
            </a:r>
            <a:endParaRPr/>
          </a:p>
        </p:txBody>
      </p:sp>
      <p:pic>
        <p:nvPicPr>
          <p:cNvPr descr="Image result for mary shelley" id="67" name="Shape 67"/>
          <p:cNvPicPr preferRelativeResize="0"/>
          <p:nvPr/>
        </p:nvPicPr>
        <p:blipFill>
          <a:blip r:embed="rId3">
            <a:alphaModFix/>
          </a:blip>
          <a:stretch>
            <a:fillRect/>
          </a:stretch>
        </p:blipFill>
        <p:spPr>
          <a:xfrm>
            <a:off x="5651500" y="889000"/>
            <a:ext cx="2413000" cy="336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857150" y="1145150"/>
            <a:ext cx="4045200" cy="1482300"/>
          </a:xfrm>
          <a:prstGeom prst="rect">
            <a:avLst/>
          </a:prstGeom>
        </p:spPr>
        <p:txBody>
          <a:bodyPr anchorCtr="0" anchor="b" bIns="91425" lIns="91425" rIns="91425" tIns="91425">
            <a:noAutofit/>
          </a:bodyPr>
          <a:lstStyle/>
          <a:p>
            <a:pPr lvl="0">
              <a:spcBef>
                <a:spcPts val="0"/>
              </a:spcBef>
              <a:buNone/>
            </a:pPr>
            <a:r>
              <a:rPr lang="en"/>
              <a:t>Romanticism and Gothicism</a:t>
            </a:r>
          </a:p>
        </p:txBody>
      </p:sp>
      <p:sp>
        <p:nvSpPr>
          <p:cNvPr id="73" name="Shape 73"/>
          <p:cNvSpPr txBox="1"/>
          <p:nvPr>
            <p:ph idx="1" type="subTitle"/>
          </p:nvPr>
        </p:nvSpPr>
        <p:spPr>
          <a:xfrm>
            <a:off x="4857150" y="2815600"/>
            <a:ext cx="4045200" cy="1235100"/>
          </a:xfrm>
          <a:prstGeom prst="rect">
            <a:avLst/>
          </a:prstGeom>
        </p:spPr>
        <p:txBody>
          <a:bodyPr anchorCtr="0" anchor="t" bIns="91425" lIns="91425" rIns="91425" tIns="91425">
            <a:noAutofit/>
          </a:bodyPr>
          <a:lstStyle/>
          <a:p>
            <a:pPr lvl="0" rtl="0">
              <a:spcBef>
                <a:spcPts val="0"/>
              </a:spcBef>
              <a:buNone/>
            </a:pPr>
            <a:r>
              <a:rPr lang="en"/>
              <a:t>How and Why Romanticism and Gothicism Got Started and How it Still Affects Literature</a:t>
            </a:r>
          </a:p>
        </p:txBody>
      </p:sp>
      <p:pic>
        <p:nvPicPr>
          <p:cNvPr id="74" name="Shape 74"/>
          <p:cNvPicPr preferRelativeResize="0"/>
          <p:nvPr/>
        </p:nvPicPr>
        <p:blipFill>
          <a:blip r:embed="rId3">
            <a:alphaModFix/>
          </a:blip>
          <a:stretch>
            <a:fillRect/>
          </a:stretch>
        </p:blipFill>
        <p:spPr>
          <a:xfrm>
            <a:off x="0" y="873562"/>
            <a:ext cx="4528499" cy="3396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265500" y="1233175"/>
            <a:ext cx="4045200" cy="1482300"/>
          </a:xfrm>
          <a:prstGeom prst="rect">
            <a:avLst/>
          </a:prstGeom>
        </p:spPr>
        <p:txBody>
          <a:bodyPr anchorCtr="0" anchor="b" bIns="91425" lIns="91425" rIns="91425" tIns="91425">
            <a:noAutofit/>
          </a:bodyPr>
          <a:lstStyle/>
          <a:p>
            <a:pPr lvl="0">
              <a:spcBef>
                <a:spcPts val="0"/>
              </a:spcBef>
              <a:buNone/>
            </a:pPr>
            <a:r>
              <a:rPr lang="en"/>
              <a:t>Science Fiction</a:t>
            </a:r>
          </a:p>
        </p:txBody>
      </p:sp>
      <p:sp>
        <p:nvSpPr>
          <p:cNvPr id="80" name="Shape 80"/>
          <p:cNvSpPr txBox="1"/>
          <p:nvPr>
            <p:ph idx="1" type="subTitle"/>
          </p:nvPr>
        </p:nvSpPr>
        <p:spPr>
          <a:xfrm>
            <a:off x="265500" y="2803075"/>
            <a:ext cx="4045200" cy="1235100"/>
          </a:xfrm>
          <a:prstGeom prst="rect">
            <a:avLst/>
          </a:prstGeom>
        </p:spPr>
        <p:txBody>
          <a:bodyPr anchorCtr="0" anchor="t" bIns="91425" lIns="91425" rIns="91425" tIns="91425">
            <a:noAutofit/>
          </a:bodyPr>
          <a:lstStyle/>
          <a:p>
            <a:pPr lvl="0">
              <a:spcBef>
                <a:spcPts val="0"/>
              </a:spcBef>
              <a:buNone/>
            </a:pPr>
            <a:r>
              <a:rPr lang="en"/>
              <a:t>Why Science Fiction is Important</a:t>
            </a:r>
          </a:p>
        </p:txBody>
      </p:sp>
      <p:pic>
        <p:nvPicPr>
          <p:cNvPr id="81" name="Shape 81"/>
          <p:cNvPicPr preferRelativeResize="0"/>
          <p:nvPr/>
        </p:nvPicPr>
        <p:blipFill>
          <a:blip r:embed="rId3">
            <a:alphaModFix/>
          </a:blip>
          <a:stretch>
            <a:fillRect/>
          </a:stretch>
        </p:blipFill>
        <p:spPr>
          <a:xfrm>
            <a:off x="4615500" y="1156587"/>
            <a:ext cx="4528503" cy="28303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857025" y="1233175"/>
            <a:ext cx="4045200" cy="1482300"/>
          </a:xfrm>
          <a:prstGeom prst="rect">
            <a:avLst/>
          </a:prstGeom>
        </p:spPr>
        <p:txBody>
          <a:bodyPr anchorCtr="0" anchor="b" bIns="91425" lIns="91425" rIns="91425" tIns="91425">
            <a:noAutofit/>
          </a:bodyPr>
          <a:lstStyle/>
          <a:p>
            <a:pPr lvl="0">
              <a:spcBef>
                <a:spcPts val="0"/>
              </a:spcBef>
              <a:buNone/>
            </a:pPr>
            <a:r>
              <a:rPr lang="en"/>
              <a:t>The Assignments</a:t>
            </a:r>
          </a:p>
        </p:txBody>
      </p:sp>
      <p:sp>
        <p:nvSpPr>
          <p:cNvPr id="87" name="Shape 87"/>
          <p:cNvSpPr txBox="1"/>
          <p:nvPr>
            <p:ph idx="1" type="subTitle"/>
          </p:nvPr>
        </p:nvSpPr>
        <p:spPr>
          <a:xfrm>
            <a:off x="4857025" y="2803075"/>
            <a:ext cx="4045200" cy="810000"/>
          </a:xfrm>
          <a:prstGeom prst="rect">
            <a:avLst/>
          </a:prstGeom>
        </p:spPr>
        <p:txBody>
          <a:bodyPr anchorCtr="0" anchor="t" bIns="91425" lIns="91425" rIns="91425" tIns="91425">
            <a:noAutofit/>
          </a:bodyPr>
          <a:lstStyle/>
          <a:p>
            <a:pPr lvl="0">
              <a:spcBef>
                <a:spcPts val="0"/>
              </a:spcBef>
              <a:buNone/>
            </a:pPr>
            <a:r>
              <a:rPr lang="en"/>
              <a:t>1: In-Class Essay</a:t>
            </a:r>
          </a:p>
          <a:p>
            <a:pPr lvl="0" rtl="0">
              <a:spcBef>
                <a:spcPts val="0"/>
              </a:spcBef>
              <a:buNone/>
            </a:pPr>
            <a:r>
              <a:rPr lang="en"/>
              <a:t>2: Take-Home Essay</a:t>
            </a:r>
          </a:p>
        </p:txBody>
      </p:sp>
      <p:pic>
        <p:nvPicPr>
          <p:cNvPr id="88" name="Shape 88"/>
          <p:cNvPicPr preferRelativeResize="0"/>
          <p:nvPr/>
        </p:nvPicPr>
        <p:blipFill>
          <a:blip r:embed="rId3">
            <a:alphaModFix/>
          </a:blip>
          <a:stretch>
            <a:fillRect/>
          </a:stretch>
        </p:blipFill>
        <p:spPr>
          <a:xfrm>
            <a:off x="0" y="1304737"/>
            <a:ext cx="4528499" cy="2534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265500" y="1233175"/>
            <a:ext cx="4045200" cy="1482300"/>
          </a:xfrm>
          <a:prstGeom prst="rect">
            <a:avLst/>
          </a:prstGeom>
        </p:spPr>
        <p:txBody>
          <a:bodyPr anchorCtr="0" anchor="b" bIns="91425" lIns="91425" rIns="91425" tIns="91425">
            <a:noAutofit/>
          </a:bodyPr>
          <a:lstStyle/>
          <a:p>
            <a:pPr lvl="0">
              <a:spcBef>
                <a:spcPts val="0"/>
              </a:spcBef>
              <a:buNone/>
            </a:pPr>
            <a:r>
              <a:rPr lang="en"/>
              <a:t>The Assignments</a:t>
            </a:r>
          </a:p>
          <a:p>
            <a:pPr lvl="0" rtl="0">
              <a:spcBef>
                <a:spcPts val="0"/>
              </a:spcBef>
              <a:buNone/>
            </a:pPr>
            <a:r>
              <a:rPr lang="en"/>
              <a:t>(cont.)</a:t>
            </a:r>
          </a:p>
        </p:txBody>
      </p:sp>
      <p:sp>
        <p:nvSpPr>
          <p:cNvPr id="94" name="Shape 94"/>
          <p:cNvSpPr txBox="1"/>
          <p:nvPr>
            <p:ph idx="1" type="subTitle"/>
          </p:nvPr>
        </p:nvSpPr>
        <p:spPr>
          <a:xfrm>
            <a:off x="265500" y="2803075"/>
            <a:ext cx="4045200" cy="1616100"/>
          </a:xfrm>
          <a:prstGeom prst="rect">
            <a:avLst/>
          </a:prstGeom>
        </p:spPr>
        <p:txBody>
          <a:bodyPr anchorCtr="0" anchor="t" bIns="91425" lIns="91425" rIns="91425" tIns="91425">
            <a:noAutofit/>
          </a:bodyPr>
          <a:lstStyle/>
          <a:p>
            <a:pPr lvl="0" rtl="0" algn="l">
              <a:spcBef>
                <a:spcPts val="0"/>
              </a:spcBef>
              <a:buNone/>
            </a:pPr>
            <a:r>
              <a:t/>
            </a:r>
            <a:endParaRPr/>
          </a:p>
          <a:p>
            <a:pPr lvl="0" rtl="0">
              <a:spcBef>
                <a:spcPts val="0"/>
              </a:spcBef>
              <a:buNone/>
            </a:pPr>
            <a:r>
              <a:rPr lang="en"/>
              <a:t>3: Creative Work</a:t>
            </a:r>
          </a:p>
          <a:p>
            <a:pPr lvl="0" rtl="0">
              <a:spcBef>
                <a:spcPts val="0"/>
              </a:spcBef>
              <a:buNone/>
            </a:pPr>
            <a:r>
              <a:rPr lang="en"/>
              <a:t>4: Group Project</a:t>
            </a:r>
          </a:p>
        </p:txBody>
      </p:sp>
      <p:pic>
        <p:nvPicPr>
          <p:cNvPr id="95" name="Shape 95"/>
          <p:cNvPicPr preferRelativeResize="0"/>
          <p:nvPr/>
        </p:nvPicPr>
        <p:blipFill>
          <a:blip r:embed="rId3">
            <a:alphaModFix/>
          </a:blip>
          <a:stretch>
            <a:fillRect/>
          </a:stretch>
        </p:blipFill>
        <p:spPr>
          <a:xfrm>
            <a:off x="4566424" y="907462"/>
            <a:ext cx="4577576" cy="3328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The Reading Journal</a:t>
            </a:r>
          </a:p>
        </p:txBody>
      </p:sp>
      <p:sp>
        <p:nvSpPr>
          <p:cNvPr id="101" name="Shape 101"/>
          <p:cNvSpPr txBox="1"/>
          <p:nvPr>
            <p:ph idx="1" type="body"/>
          </p:nvPr>
        </p:nvSpPr>
        <p:spPr>
          <a:xfrm>
            <a:off x="311700" y="1152475"/>
            <a:ext cx="3999900" cy="3416400"/>
          </a:xfrm>
          <a:prstGeom prst="rect">
            <a:avLst/>
          </a:prstGeom>
        </p:spPr>
        <p:txBody>
          <a:bodyPr anchorCtr="0" anchor="t" bIns="91425" lIns="91425" rIns="91425" tIns="91425">
            <a:noAutofit/>
          </a:bodyPr>
          <a:lstStyle/>
          <a:p>
            <a:pPr indent="-228600" lvl="0" marL="457200" rtl="0">
              <a:spcBef>
                <a:spcPts val="0"/>
              </a:spcBef>
            </a:pPr>
            <a:r>
              <a:rPr lang="en"/>
              <a:t>Five quotes per week</a:t>
            </a:r>
          </a:p>
          <a:p>
            <a:pPr indent="-228600" lvl="0" marL="457200" rtl="0">
              <a:spcBef>
                <a:spcPts val="0"/>
              </a:spcBef>
            </a:pPr>
            <a:r>
              <a:rPr lang="en"/>
              <a:t>Short quote analysis on each -- One to two sentences maximum.</a:t>
            </a:r>
          </a:p>
          <a:p>
            <a:pPr indent="-228600" lvl="0" marL="457200">
              <a:spcBef>
                <a:spcPts val="0"/>
              </a:spcBef>
            </a:pPr>
            <a:r>
              <a:rPr lang="en"/>
              <a:t>Can be done during SSR/SSW</a:t>
            </a:r>
          </a:p>
        </p:txBody>
      </p:sp>
      <p:sp>
        <p:nvSpPr>
          <p:cNvPr id="102" name="Shape 102"/>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228600" lvl="0" marL="457200" rtl="0">
              <a:spcBef>
                <a:spcPts val="0"/>
              </a:spcBef>
            </a:pPr>
            <a:r>
              <a:rPr lang="en"/>
              <a:t>Students have the option to replace some of their quotes with a reference to Frankenstein they found in popular media</a:t>
            </a:r>
          </a:p>
          <a:p>
            <a:pPr indent="-228600" lvl="0" marL="457200">
              <a:spcBef>
                <a:spcPts val="0"/>
              </a:spcBef>
            </a:pPr>
            <a:r>
              <a:rPr lang="en"/>
              <a:t>Helps them find connections and applications.</a:t>
            </a:r>
          </a:p>
        </p:txBody>
      </p:sp>
      <p:pic>
        <p:nvPicPr>
          <p:cNvPr id="103" name="Shape 103"/>
          <p:cNvPicPr preferRelativeResize="0"/>
          <p:nvPr/>
        </p:nvPicPr>
        <p:blipFill>
          <a:blip r:embed="rId3">
            <a:alphaModFix/>
          </a:blip>
          <a:stretch>
            <a:fillRect/>
          </a:stretch>
        </p:blipFill>
        <p:spPr>
          <a:xfrm>
            <a:off x="1524000" y="2607412"/>
            <a:ext cx="6096000" cy="216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832400" y="181575"/>
            <a:ext cx="3999900" cy="572700"/>
          </a:xfrm>
          <a:prstGeom prst="rect">
            <a:avLst/>
          </a:prstGeom>
        </p:spPr>
        <p:txBody>
          <a:bodyPr anchorCtr="0" anchor="t" bIns="91425" lIns="91425" rIns="91425" tIns="91425">
            <a:noAutofit/>
          </a:bodyPr>
          <a:lstStyle/>
          <a:p>
            <a:pPr lvl="0" rtl="0" algn="ctr">
              <a:spcBef>
                <a:spcPts val="0"/>
              </a:spcBef>
              <a:buNone/>
            </a:pPr>
            <a:r>
              <a:rPr lang="en"/>
              <a:t>Additional Resources</a:t>
            </a:r>
          </a:p>
        </p:txBody>
      </p:sp>
      <p:sp>
        <p:nvSpPr>
          <p:cNvPr id="109" name="Shape 109"/>
          <p:cNvSpPr txBox="1"/>
          <p:nvPr>
            <p:ph idx="2" type="body"/>
          </p:nvPr>
        </p:nvSpPr>
        <p:spPr>
          <a:xfrm>
            <a:off x="4832400" y="851400"/>
            <a:ext cx="3999900" cy="3915900"/>
          </a:xfrm>
          <a:prstGeom prst="rect">
            <a:avLst/>
          </a:prstGeom>
        </p:spPr>
        <p:txBody>
          <a:bodyPr anchorCtr="0" anchor="t" bIns="91425" lIns="91425" rIns="91425" tIns="91425">
            <a:noAutofit/>
          </a:bodyPr>
          <a:lstStyle/>
          <a:p>
            <a:pPr indent="-228600" lvl="0" marL="457200" rtl="0">
              <a:spcBef>
                <a:spcPts val="0"/>
              </a:spcBef>
              <a:buAutoNum type="arabicPeriod"/>
            </a:pPr>
            <a:r>
              <a:rPr lang="en"/>
              <a:t>Short Stories</a:t>
            </a:r>
          </a:p>
          <a:p>
            <a:pPr indent="-228600" lvl="1" marL="914400" rtl="0">
              <a:spcBef>
                <a:spcPts val="0"/>
              </a:spcBef>
              <a:buAutoNum type="alphaLcPeriod"/>
            </a:pPr>
            <a:r>
              <a:rPr lang="en"/>
              <a:t>Lost Little Robot by Isaac Asimov</a:t>
            </a:r>
          </a:p>
          <a:p>
            <a:pPr indent="-228600" lvl="1" marL="914400" rtl="0">
              <a:spcBef>
                <a:spcPts val="0"/>
              </a:spcBef>
              <a:buAutoNum type="alphaLcPeriod"/>
            </a:pPr>
            <a:r>
              <a:rPr lang="en"/>
              <a:t>The Tell-Tale Heart by Edgar Allen Poe</a:t>
            </a:r>
          </a:p>
          <a:p>
            <a:pPr indent="-228600" lvl="0" marL="457200" rtl="0">
              <a:spcBef>
                <a:spcPts val="0"/>
              </a:spcBef>
              <a:buAutoNum type="arabicPeriod"/>
            </a:pPr>
            <a:r>
              <a:rPr lang="en"/>
              <a:t>Books</a:t>
            </a:r>
          </a:p>
          <a:p>
            <a:pPr indent="-228600" lvl="1" marL="914400" rtl="0">
              <a:spcBef>
                <a:spcPts val="0"/>
              </a:spcBef>
              <a:buAutoNum type="alphaLcPeriod"/>
            </a:pPr>
            <a:r>
              <a:rPr lang="en"/>
              <a:t>City of Ember by Jeanne DuPrau</a:t>
            </a:r>
          </a:p>
          <a:p>
            <a:pPr indent="-228600" lvl="1" marL="914400" rtl="0">
              <a:spcBef>
                <a:spcPts val="0"/>
              </a:spcBef>
              <a:buAutoNum type="alphaLcPeriod"/>
            </a:pPr>
            <a:r>
              <a:rPr lang="en"/>
              <a:t>Wintersmith by Terry Pratchett</a:t>
            </a:r>
          </a:p>
          <a:p>
            <a:pPr indent="-228600" lvl="0" marL="457200" rtl="0">
              <a:spcBef>
                <a:spcPts val="0"/>
              </a:spcBef>
              <a:buAutoNum type="arabicPeriod"/>
            </a:pPr>
            <a:r>
              <a:rPr lang="en"/>
              <a:t>Music</a:t>
            </a:r>
          </a:p>
          <a:p>
            <a:pPr indent="-228600" lvl="1" marL="914400" rtl="0">
              <a:spcBef>
                <a:spcPts val="0"/>
              </a:spcBef>
              <a:buAutoNum type="alphaLcPeriod"/>
            </a:pPr>
            <a:r>
              <a:rPr lang="en"/>
              <a:t>Pursuit of Happiness by Kid Cudi</a:t>
            </a:r>
          </a:p>
          <a:p>
            <a:pPr indent="-228600" lvl="1" marL="914400" rtl="0">
              <a:spcBef>
                <a:spcPts val="0"/>
              </a:spcBef>
              <a:buAutoNum type="alphaLcPeriod"/>
            </a:pPr>
            <a:r>
              <a:rPr lang="en"/>
              <a:t>The Rake’s Song by The Decemberists</a:t>
            </a:r>
          </a:p>
          <a:p>
            <a:pPr indent="-228600" lvl="0" marL="457200" rtl="0">
              <a:spcBef>
                <a:spcPts val="0"/>
              </a:spcBef>
              <a:buAutoNum type="arabicPeriod"/>
            </a:pPr>
            <a:r>
              <a:rPr lang="en"/>
              <a:t>Poetry</a:t>
            </a:r>
          </a:p>
          <a:p>
            <a:pPr indent="-228600" lvl="1" marL="914400" rtl="0">
              <a:spcBef>
                <a:spcPts val="0"/>
              </a:spcBef>
              <a:buAutoNum type="alphaLcPeriod"/>
            </a:pPr>
            <a:r>
              <a:rPr lang="en"/>
              <a:t>Rime of the Ancient Mariner</a:t>
            </a:r>
          </a:p>
          <a:p>
            <a:pPr indent="-228600" lvl="1" marL="914400" rtl="0">
              <a:spcBef>
                <a:spcPts val="0"/>
              </a:spcBef>
              <a:buAutoNum type="alphaLcPeriod"/>
            </a:pPr>
            <a:r>
              <a:rPr lang="en"/>
              <a:t>Jonathan Swift and Lady Montagu</a:t>
            </a:r>
          </a:p>
          <a:p>
            <a:pPr indent="-228600" lvl="0" marL="457200" rtl="0">
              <a:spcBef>
                <a:spcPts val="0"/>
              </a:spcBef>
              <a:buAutoNum type="arabicPeriod"/>
            </a:pPr>
            <a:r>
              <a:rPr lang="en"/>
              <a:t>Film</a:t>
            </a:r>
          </a:p>
          <a:p>
            <a:pPr indent="-228600" lvl="1" marL="914400" rtl="0">
              <a:spcBef>
                <a:spcPts val="0"/>
              </a:spcBef>
              <a:buAutoNum type="alphaLcPeriod"/>
            </a:pPr>
            <a:r>
              <a:rPr lang="en"/>
              <a:t>The Nightmare Before Christmas</a:t>
            </a:r>
          </a:p>
          <a:p>
            <a:pPr indent="-228600" lvl="1" marL="914400" rtl="0">
              <a:spcBef>
                <a:spcPts val="0"/>
              </a:spcBef>
              <a:buAutoNum type="alphaLcPeriod"/>
            </a:pPr>
            <a:r>
              <a:rPr lang="en"/>
              <a:t>2001: A Space Oddysey</a:t>
            </a:r>
          </a:p>
          <a:p>
            <a:pPr indent="-228600" lvl="0" marL="457200" rtl="0">
              <a:spcBef>
                <a:spcPts val="0"/>
              </a:spcBef>
              <a:buAutoNum type="arabicPeriod"/>
            </a:pPr>
            <a:r>
              <a:rPr lang="en"/>
              <a:t>Misc.</a:t>
            </a:r>
          </a:p>
          <a:p>
            <a:pPr indent="-228600" lvl="1" marL="914400" rtl="0">
              <a:spcBef>
                <a:spcPts val="0"/>
              </a:spcBef>
              <a:buAutoNum type="alphaLcPeriod"/>
            </a:pPr>
            <a:r>
              <a:rPr lang="en"/>
              <a:t>Dresden Codak by Aaron Diaz</a:t>
            </a:r>
          </a:p>
        </p:txBody>
      </p:sp>
      <p:pic>
        <p:nvPicPr>
          <p:cNvPr id="110" name="Shape 110"/>
          <p:cNvPicPr preferRelativeResize="0"/>
          <p:nvPr/>
        </p:nvPicPr>
        <p:blipFill>
          <a:blip r:embed="rId3">
            <a:alphaModFix/>
          </a:blip>
          <a:stretch>
            <a:fillRect/>
          </a:stretch>
        </p:blipFill>
        <p:spPr>
          <a:xfrm>
            <a:off x="0" y="0"/>
            <a:ext cx="3801201"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