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7" r:id="rId2"/>
    <p:sldId id="258" r:id="rId3"/>
    <p:sldId id="259" r:id="rId4"/>
    <p:sldId id="260" r:id="rId5"/>
    <p:sldId id="300" r:id="rId6"/>
    <p:sldId id="288" r:id="rId7"/>
    <p:sldId id="305" r:id="rId8"/>
    <p:sldId id="263" r:id="rId9"/>
    <p:sldId id="265" r:id="rId10"/>
    <p:sldId id="297" r:id="rId11"/>
    <p:sldId id="303" r:id="rId12"/>
    <p:sldId id="266" r:id="rId13"/>
    <p:sldId id="268" r:id="rId14"/>
    <p:sldId id="299" r:id="rId15"/>
    <p:sldId id="270" r:id="rId16"/>
    <p:sldId id="271" r:id="rId17"/>
    <p:sldId id="301" r:id="rId18"/>
    <p:sldId id="272" r:id="rId19"/>
    <p:sldId id="302" r:id="rId20"/>
    <p:sldId id="276" r:id="rId21"/>
    <p:sldId id="278" r:id="rId22"/>
    <p:sldId id="304" r:id="rId23"/>
    <p:sldId id="280" r:id="rId24"/>
    <p:sldId id="282" r:id="rId25"/>
    <p:sldId id="283" r:id="rId26"/>
    <p:sldId id="284" r:id="rId27"/>
    <p:sldId id="285" r:id="rId28"/>
    <p:sldId id="286" r:id="rId29"/>
    <p:sldId id="287" r:id="rId30"/>
    <p:sldId id="292" r:id="rId31"/>
    <p:sldId id="293" r:id="rId32"/>
    <p:sldId id="295" r:id="rId33"/>
    <p:sldId id="261" r:id="rId34"/>
    <p:sldId id="262" r:id="rId35"/>
    <p:sldId id="296" r:id="rId3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76" d="100"/>
          <a:sy n="76" d="100"/>
        </p:scale>
        <p:origin x="3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65810" y="2"/>
            <a:ext cx="4028440" cy="351737"/>
          </a:xfrm>
          <a:prstGeom prst="rect">
            <a:avLst/>
          </a:prstGeom>
        </p:spPr>
        <p:txBody>
          <a:bodyPr vert="horz" lIns="92830" tIns="46415" rIns="92830" bIns="46415" rtlCol="0"/>
          <a:lstStyle>
            <a:lvl1pPr algn="r">
              <a:defRPr sz="1200"/>
            </a:lvl1pPr>
          </a:lstStyle>
          <a:p>
            <a:fld id="{EEBCD1B2-8939-4100-9E6F-52778F178806}" type="datetimeFigureOut">
              <a:rPr lang="en-US" smtClean="0"/>
              <a:t>12/3/2017</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658664"/>
            <a:ext cx="4028440" cy="351736"/>
          </a:xfrm>
          <a:prstGeom prst="rect">
            <a:avLst/>
          </a:prstGeom>
        </p:spPr>
        <p:txBody>
          <a:bodyPr vert="horz" lIns="92830" tIns="46415" rIns="92830" bIns="46415" rtlCol="0" anchor="b"/>
          <a:lstStyle>
            <a:lvl1pPr algn="r">
              <a:defRPr sz="1200"/>
            </a:lvl1pPr>
          </a:lstStyle>
          <a:p>
            <a:fld id="{3343BEA1-5855-4379-91C9-E09076017CA2}" type="slidenum">
              <a:rPr lang="en-US" smtClean="0"/>
              <a:t>‹#›</a:t>
            </a:fld>
            <a:endParaRPr lang="en-US"/>
          </a:p>
        </p:txBody>
      </p:sp>
    </p:spTree>
    <p:extLst>
      <p:ext uri="{BB962C8B-B14F-4D97-AF65-F5344CB8AC3E}">
        <p14:creationId xmlns:p14="http://schemas.microsoft.com/office/powerpoint/2010/main" val="2601004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65810" y="2"/>
            <a:ext cx="4028440" cy="351737"/>
          </a:xfrm>
          <a:prstGeom prst="rect">
            <a:avLst/>
          </a:prstGeom>
        </p:spPr>
        <p:txBody>
          <a:bodyPr vert="horz" lIns="92830" tIns="46415" rIns="92830" bIns="46415" rtlCol="0"/>
          <a:lstStyle>
            <a:lvl1pPr algn="r">
              <a:defRPr sz="1200"/>
            </a:lvl1pPr>
          </a:lstStyle>
          <a:p>
            <a:fld id="{9C60867A-B093-4AE0-B50D-110278722F21}" type="datetimeFigureOut">
              <a:rPr lang="en-US" smtClean="0"/>
              <a:t>12/3/2017</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9641" y="3373754"/>
            <a:ext cx="7437120" cy="2760346"/>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658664"/>
            <a:ext cx="4028440" cy="351736"/>
          </a:xfrm>
          <a:prstGeom prst="rect">
            <a:avLst/>
          </a:prstGeom>
        </p:spPr>
        <p:txBody>
          <a:bodyPr vert="horz" lIns="92830" tIns="46415" rIns="92830" bIns="46415" rtlCol="0" anchor="b"/>
          <a:lstStyle>
            <a:lvl1pPr algn="r">
              <a:defRPr sz="1200"/>
            </a:lvl1pPr>
          </a:lstStyle>
          <a:p>
            <a:fld id="{EEA84CCF-C7CC-458A-AE0B-A7CD074DF339}" type="slidenum">
              <a:rPr lang="en-US" smtClean="0"/>
              <a:t>‹#›</a:t>
            </a:fld>
            <a:endParaRPr lang="en-US"/>
          </a:p>
        </p:txBody>
      </p:sp>
    </p:spTree>
    <p:extLst>
      <p:ext uri="{BB962C8B-B14F-4D97-AF65-F5344CB8AC3E}">
        <p14:creationId xmlns:p14="http://schemas.microsoft.com/office/powerpoint/2010/main" val="3158619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A84CCF-C7CC-458A-AE0B-A7CD074DF339}" type="slidenum">
              <a:rPr lang="en-US" smtClean="0"/>
              <a:t>2</a:t>
            </a:fld>
            <a:endParaRPr lang="en-US"/>
          </a:p>
        </p:txBody>
      </p:sp>
    </p:spTree>
    <p:extLst>
      <p:ext uri="{BB962C8B-B14F-4D97-AF65-F5344CB8AC3E}">
        <p14:creationId xmlns:p14="http://schemas.microsoft.com/office/powerpoint/2010/main" val="341550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57CB31-2D3A-4BFB-9126-5ED20B35D480}"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D9609-EAAF-45B5-88BD-C4DE4E344FCC}" type="slidenum">
              <a:rPr lang="en-US" smtClean="0"/>
              <a:t>‹#›</a:t>
            </a:fld>
            <a:endParaRPr lang="en-US"/>
          </a:p>
        </p:txBody>
      </p:sp>
    </p:spTree>
    <p:extLst>
      <p:ext uri="{BB962C8B-B14F-4D97-AF65-F5344CB8AC3E}">
        <p14:creationId xmlns:p14="http://schemas.microsoft.com/office/powerpoint/2010/main" val="117702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50C1C1-E765-473B-9B72-9027C2774FF2}"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D9609-EAAF-45B5-88BD-C4DE4E344FCC}" type="slidenum">
              <a:rPr lang="en-US" smtClean="0"/>
              <a:t>‹#›</a:t>
            </a:fld>
            <a:endParaRPr lang="en-US"/>
          </a:p>
        </p:txBody>
      </p:sp>
    </p:spTree>
    <p:extLst>
      <p:ext uri="{BB962C8B-B14F-4D97-AF65-F5344CB8AC3E}">
        <p14:creationId xmlns:p14="http://schemas.microsoft.com/office/powerpoint/2010/main" val="133160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69AF7-EE13-4BDA-9ACA-0B4F8F8630E1}"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D9609-EAAF-45B5-88BD-C4DE4E344FCC}" type="slidenum">
              <a:rPr lang="en-US" smtClean="0"/>
              <a:t>‹#›</a:t>
            </a:fld>
            <a:endParaRPr lang="en-US"/>
          </a:p>
        </p:txBody>
      </p:sp>
    </p:spTree>
    <p:extLst>
      <p:ext uri="{BB962C8B-B14F-4D97-AF65-F5344CB8AC3E}">
        <p14:creationId xmlns:p14="http://schemas.microsoft.com/office/powerpoint/2010/main" val="79555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BDD3CF-DB78-434A-AA76-FE7F4D011C5D}"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D9609-EAAF-45B5-88BD-C4DE4E344FCC}" type="slidenum">
              <a:rPr lang="en-US" smtClean="0"/>
              <a:t>‹#›</a:t>
            </a:fld>
            <a:endParaRPr lang="en-US"/>
          </a:p>
        </p:txBody>
      </p:sp>
    </p:spTree>
    <p:extLst>
      <p:ext uri="{BB962C8B-B14F-4D97-AF65-F5344CB8AC3E}">
        <p14:creationId xmlns:p14="http://schemas.microsoft.com/office/powerpoint/2010/main" val="67159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F68188-89CB-47AA-968A-85EFE335036B}"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D9609-EAAF-45B5-88BD-C4DE4E344FCC}" type="slidenum">
              <a:rPr lang="en-US" smtClean="0"/>
              <a:t>‹#›</a:t>
            </a:fld>
            <a:endParaRPr lang="en-US"/>
          </a:p>
        </p:txBody>
      </p:sp>
    </p:spTree>
    <p:extLst>
      <p:ext uri="{BB962C8B-B14F-4D97-AF65-F5344CB8AC3E}">
        <p14:creationId xmlns:p14="http://schemas.microsoft.com/office/powerpoint/2010/main" val="217123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CB4E11-6FAC-4859-8CF4-4A88E783DE42}"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D9609-EAAF-45B5-88BD-C4DE4E344FCC}" type="slidenum">
              <a:rPr lang="en-US" smtClean="0"/>
              <a:t>‹#›</a:t>
            </a:fld>
            <a:endParaRPr lang="en-US"/>
          </a:p>
        </p:txBody>
      </p:sp>
    </p:spTree>
    <p:extLst>
      <p:ext uri="{BB962C8B-B14F-4D97-AF65-F5344CB8AC3E}">
        <p14:creationId xmlns:p14="http://schemas.microsoft.com/office/powerpoint/2010/main" val="211026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F9A3FF-6D7B-489F-9A32-F27DAB7E0FAA}" type="datetime1">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1D9609-EAAF-45B5-88BD-C4DE4E344FCC}" type="slidenum">
              <a:rPr lang="en-US" smtClean="0"/>
              <a:t>‹#›</a:t>
            </a:fld>
            <a:endParaRPr lang="en-US"/>
          </a:p>
        </p:txBody>
      </p:sp>
    </p:spTree>
    <p:extLst>
      <p:ext uri="{BB962C8B-B14F-4D97-AF65-F5344CB8AC3E}">
        <p14:creationId xmlns:p14="http://schemas.microsoft.com/office/powerpoint/2010/main" val="134670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FB6DCA-C942-4A47-825D-1B4DCBA5604F}"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1D9609-EAAF-45B5-88BD-C4DE4E344FCC}" type="slidenum">
              <a:rPr lang="en-US" smtClean="0"/>
              <a:t>‹#›</a:t>
            </a:fld>
            <a:endParaRPr lang="en-US"/>
          </a:p>
        </p:txBody>
      </p:sp>
    </p:spTree>
    <p:extLst>
      <p:ext uri="{BB962C8B-B14F-4D97-AF65-F5344CB8AC3E}">
        <p14:creationId xmlns:p14="http://schemas.microsoft.com/office/powerpoint/2010/main" val="353561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BCC08-5DCF-418C-B769-F007825DE8AC}" type="datetime1">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1D9609-EAAF-45B5-88BD-C4DE4E344FCC}" type="slidenum">
              <a:rPr lang="en-US" smtClean="0"/>
              <a:t>‹#›</a:t>
            </a:fld>
            <a:endParaRPr lang="en-US"/>
          </a:p>
        </p:txBody>
      </p:sp>
    </p:spTree>
    <p:extLst>
      <p:ext uri="{BB962C8B-B14F-4D97-AF65-F5344CB8AC3E}">
        <p14:creationId xmlns:p14="http://schemas.microsoft.com/office/powerpoint/2010/main" val="395989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619FF-5159-4804-8EA9-B4D103CC7CF5}"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D9609-EAAF-45B5-88BD-C4DE4E344FCC}" type="slidenum">
              <a:rPr lang="en-US" smtClean="0"/>
              <a:t>‹#›</a:t>
            </a:fld>
            <a:endParaRPr lang="en-US"/>
          </a:p>
        </p:txBody>
      </p:sp>
    </p:spTree>
    <p:extLst>
      <p:ext uri="{BB962C8B-B14F-4D97-AF65-F5344CB8AC3E}">
        <p14:creationId xmlns:p14="http://schemas.microsoft.com/office/powerpoint/2010/main" val="160415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F689D4-AA3D-4EA4-A3D9-9214F0F0792F}"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D9609-EAAF-45B5-88BD-C4DE4E344FCC}" type="slidenum">
              <a:rPr lang="en-US" smtClean="0"/>
              <a:t>‹#›</a:t>
            </a:fld>
            <a:endParaRPr lang="en-US"/>
          </a:p>
        </p:txBody>
      </p:sp>
    </p:spTree>
    <p:extLst>
      <p:ext uri="{BB962C8B-B14F-4D97-AF65-F5344CB8AC3E}">
        <p14:creationId xmlns:p14="http://schemas.microsoft.com/office/powerpoint/2010/main" val="390556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E887E-D456-41A4-8470-B1BA489845A0}" type="datetime1">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D9609-EAAF-45B5-88BD-C4DE4E344FCC}" type="slidenum">
              <a:rPr lang="en-US" smtClean="0"/>
              <a:t>‹#›</a:t>
            </a:fld>
            <a:endParaRPr lang="en-US"/>
          </a:p>
        </p:txBody>
      </p:sp>
    </p:spTree>
    <p:extLst>
      <p:ext uri="{BB962C8B-B14F-4D97-AF65-F5344CB8AC3E}">
        <p14:creationId xmlns:p14="http://schemas.microsoft.com/office/powerpoint/2010/main" val="3143927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dmccoltd.com/english/museum/touchscreens/around/Kiosk.asp" TargetMode="External"/><Relationship Id="rId7" Type="http://schemas.openxmlformats.org/officeDocument/2006/relationships/hyperlink" Target="http://www.dmccoltd.com/english/museum/touchscreens/around/Factory.asp" TargetMode="External"/><Relationship Id="rId2" Type="http://schemas.openxmlformats.org/officeDocument/2006/relationships/hyperlink" Target="http://www.dmccoltd.com/english/museum/touchscreens/around/Large-size.asp" TargetMode="External"/><Relationship Id="rId1" Type="http://schemas.openxmlformats.org/officeDocument/2006/relationships/slideLayout" Target="../slideLayouts/slideLayout7.xml"/><Relationship Id="rId6" Type="http://schemas.openxmlformats.org/officeDocument/2006/relationships/hyperlink" Target="http://www.dmccoltd.com/english/museum/touchscreens/around/office.asp" TargetMode="External"/><Relationship Id="rId5" Type="http://schemas.openxmlformats.org/officeDocument/2006/relationships/hyperlink" Target="http://www.dmccoltd.com/english/museum/touchscreens/around/Medical.asp" TargetMode="External"/><Relationship Id="rId4" Type="http://schemas.openxmlformats.org/officeDocument/2006/relationships/hyperlink" Target="http://www.dmccoltd.com/english/museum/touchscreens/around/Arcade.asp"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www.sparkfun.com/datasheets/LCD/HOW%20DOES%20IT%20WORK.pdf" TargetMode="External"/><Relationship Id="rId13" Type="http://schemas.openxmlformats.org/officeDocument/2006/relationships/hyperlink" Target="http://studymafia.org/touch-screen-technology-seminar-ppt-and-pdf-report/" TargetMode="External"/><Relationship Id="rId3" Type="http://schemas.openxmlformats.org/officeDocument/2006/relationships/hyperlink" Target="http://www.cypress.com/?docID=17212" TargetMode="External"/><Relationship Id="rId7" Type="http://schemas.openxmlformats.org/officeDocument/2006/relationships/hyperlink" Target="http://www.atmel.com/Images/article_enabling_capacitive_touchscreens.pdf" TargetMode="External"/><Relationship Id="rId12" Type="http://schemas.openxmlformats.org/officeDocument/2006/relationships/hyperlink" Target="http://www.accuview.com/cmspage.php?page_id=22" TargetMode="External"/><Relationship Id="rId17" Type="http://schemas.openxmlformats.org/officeDocument/2006/relationships/hyperlink" Target="https://www.allaboutcircuits.com/technical-articles/circuits-and-techniques-for-implementing-capacitive-touch-sensing/" TargetMode="External"/><Relationship Id="rId2" Type="http://schemas.openxmlformats.org/officeDocument/2006/relationships/hyperlink" Target="http://www.dawar.com/touch-screen-tools" TargetMode="External"/><Relationship Id="rId16" Type="http://schemas.openxmlformats.org/officeDocument/2006/relationships/hyperlink" Target="https://arstechnica.com/gadgets/2013/04/from-touch-displays-to-the-surface-a-brief-history-of-touchscreen-technology/" TargetMode="External"/><Relationship Id="rId1" Type="http://schemas.openxmlformats.org/officeDocument/2006/relationships/slideLayout" Target="../slideLayouts/slideLayout7.xml"/><Relationship Id="rId6" Type="http://schemas.openxmlformats.org/officeDocument/2006/relationships/hyperlink" Target="http://www.eecs.umich.edu/eecs/courses/eecs373/Lec/F13Student/CapacitiveTouchScreens.pdf" TargetMode="External"/><Relationship Id="rId11" Type="http://schemas.openxmlformats.org/officeDocument/2006/relationships/hyperlink" Target="https://www.dmccoltd.com/english/museum/touchscreens/technologies/Surface.asp" TargetMode="External"/><Relationship Id="rId5" Type="http://schemas.openxmlformats.org/officeDocument/2006/relationships/hyperlink" Target="http://www.explainthatstuff.com/touchscreens.html" TargetMode="External"/><Relationship Id="rId15" Type="http://schemas.openxmlformats.org/officeDocument/2006/relationships/hyperlink" Target="http://www.cypress.com/file/114081/download" TargetMode="External"/><Relationship Id="rId10" Type="http://schemas.openxmlformats.org/officeDocument/2006/relationships/hyperlink" Target="http://www.dawar.com/Product-5-Wire-touch-screens" TargetMode="External"/><Relationship Id="rId4" Type="http://schemas.openxmlformats.org/officeDocument/2006/relationships/hyperlink" Target="http://www.computerworld.com/article/2491831/computer-hardware/how-it-works--the-technology-of-touch-screens.html" TargetMode="External"/><Relationship Id="rId9" Type="http://schemas.openxmlformats.org/officeDocument/2006/relationships/hyperlink" Target="https://www.slideshare.net/MrQaz996/touch-screen-technology-presentation" TargetMode="External"/><Relationship Id="rId14" Type="http://schemas.openxmlformats.org/officeDocument/2006/relationships/hyperlink" Target="https://www.dmccoltd.com/english/contact_us/faq08.asp"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371600"/>
            <a:ext cx="7772400" cy="1780108"/>
          </a:xfrm>
        </p:spPr>
        <p:txBody>
          <a:bodyPr/>
          <a:lstStyle/>
          <a:p>
            <a:r>
              <a:rPr lang="en-US" dirty="0"/>
              <a:t>Introduction of</a:t>
            </a:r>
            <a:br>
              <a:rPr lang="en-US" dirty="0"/>
            </a:br>
            <a:r>
              <a:rPr lang="en-US" dirty="0"/>
              <a:t>Touch Technologies</a:t>
            </a:r>
          </a:p>
        </p:txBody>
      </p:sp>
      <p:sp>
        <p:nvSpPr>
          <p:cNvPr id="3" name="Subtitle 2"/>
          <p:cNvSpPr>
            <a:spLocks noGrp="1"/>
          </p:cNvSpPr>
          <p:nvPr>
            <p:ph type="subTitle" idx="1"/>
          </p:nvPr>
        </p:nvSpPr>
        <p:spPr/>
        <p:txBody>
          <a:bodyPr/>
          <a:lstStyle/>
          <a:p>
            <a:r>
              <a:rPr lang="en-US" dirty="0"/>
              <a:t>EE174 – SJSU</a:t>
            </a:r>
          </a:p>
          <a:p>
            <a:r>
              <a:rPr lang="en-US" dirty="0"/>
              <a:t>Tan Nguyen</a:t>
            </a:r>
          </a:p>
        </p:txBody>
      </p:sp>
      <p:sp>
        <p:nvSpPr>
          <p:cNvPr id="4" name="Slide Number Placeholder 3"/>
          <p:cNvSpPr>
            <a:spLocks noGrp="1"/>
          </p:cNvSpPr>
          <p:nvPr>
            <p:ph type="sldNum" sz="quarter" idx="12"/>
          </p:nvPr>
        </p:nvSpPr>
        <p:spPr/>
        <p:txBody>
          <a:bodyPr/>
          <a:lstStyle/>
          <a:p>
            <a:fld id="{801D9609-EAAF-45B5-88BD-C4DE4E344FCC}" type="slidenum">
              <a:rPr lang="en-US" smtClean="0"/>
              <a:t>1</a:t>
            </a:fld>
            <a:endParaRPr lang="en-US"/>
          </a:p>
        </p:txBody>
      </p:sp>
    </p:spTree>
    <p:extLst>
      <p:ext uri="{BB962C8B-B14F-4D97-AF65-F5344CB8AC3E}">
        <p14:creationId xmlns:p14="http://schemas.microsoft.com/office/powerpoint/2010/main" val="3958828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900" y="950492"/>
            <a:ext cx="11239500" cy="5653508"/>
          </a:xfrm>
          <a:prstGeom prst="rect">
            <a:avLst/>
          </a:prstGeom>
        </p:spPr>
      </p:pic>
      <p:sp>
        <p:nvSpPr>
          <p:cNvPr id="5" name="TextBox 4"/>
          <p:cNvSpPr txBox="1"/>
          <p:nvPr/>
        </p:nvSpPr>
        <p:spPr>
          <a:xfrm>
            <a:off x="970961" y="235670"/>
            <a:ext cx="9935851" cy="584775"/>
          </a:xfrm>
          <a:prstGeom prst="rect">
            <a:avLst/>
          </a:prstGeom>
          <a:noFill/>
        </p:spPr>
        <p:txBody>
          <a:bodyPr wrap="square" rtlCol="0">
            <a:spAutoFit/>
          </a:bodyPr>
          <a:lstStyle/>
          <a:p>
            <a:r>
              <a:rPr lang="en-US" sz="3200" dirty="0"/>
              <a:t>4-Wire Analog Resistive Touch Screen: How does it work?</a:t>
            </a:r>
          </a:p>
        </p:txBody>
      </p:sp>
      <p:pic>
        <p:nvPicPr>
          <p:cNvPr id="7" name="Picture 6"/>
          <p:cNvPicPr>
            <a:picLocks noChangeAspect="1"/>
          </p:cNvPicPr>
          <p:nvPr/>
        </p:nvPicPr>
        <p:blipFill>
          <a:blip r:embed="rId3"/>
          <a:stretch>
            <a:fillRect/>
          </a:stretch>
        </p:blipFill>
        <p:spPr>
          <a:xfrm>
            <a:off x="3223418" y="5332105"/>
            <a:ext cx="3192463" cy="1206807"/>
          </a:xfrm>
          <a:prstGeom prst="rect">
            <a:avLst/>
          </a:prstGeom>
        </p:spPr>
      </p:pic>
      <p:pic>
        <p:nvPicPr>
          <p:cNvPr id="8" name="Picture 7"/>
          <p:cNvPicPr>
            <a:picLocks noChangeAspect="1"/>
          </p:cNvPicPr>
          <p:nvPr/>
        </p:nvPicPr>
        <p:blipFill>
          <a:blip r:embed="rId4"/>
          <a:stretch>
            <a:fillRect/>
          </a:stretch>
        </p:blipFill>
        <p:spPr>
          <a:xfrm>
            <a:off x="7413625" y="5553228"/>
            <a:ext cx="3216276" cy="911071"/>
          </a:xfrm>
          <a:prstGeom prst="rect">
            <a:avLst/>
          </a:prstGeom>
        </p:spPr>
      </p:pic>
      <p:pic>
        <p:nvPicPr>
          <p:cNvPr id="10" name="Picture 9"/>
          <p:cNvPicPr>
            <a:picLocks noChangeAspect="1"/>
          </p:cNvPicPr>
          <p:nvPr/>
        </p:nvPicPr>
        <p:blipFill>
          <a:blip r:embed="rId5"/>
          <a:stretch>
            <a:fillRect/>
          </a:stretch>
        </p:blipFill>
        <p:spPr>
          <a:xfrm>
            <a:off x="6327774" y="2492223"/>
            <a:ext cx="530225" cy="770089"/>
          </a:xfrm>
          <a:prstGeom prst="rect">
            <a:avLst/>
          </a:prstGeom>
        </p:spPr>
      </p:pic>
      <p:pic>
        <p:nvPicPr>
          <p:cNvPr id="12" name="Picture 11"/>
          <p:cNvPicPr>
            <a:picLocks noChangeAspect="1"/>
          </p:cNvPicPr>
          <p:nvPr/>
        </p:nvPicPr>
        <p:blipFill>
          <a:blip r:embed="rId6"/>
          <a:stretch>
            <a:fillRect/>
          </a:stretch>
        </p:blipFill>
        <p:spPr>
          <a:xfrm>
            <a:off x="10009783" y="2336800"/>
            <a:ext cx="958041" cy="731837"/>
          </a:xfrm>
          <a:prstGeom prst="rect">
            <a:avLst/>
          </a:prstGeom>
        </p:spPr>
      </p:pic>
      <p:sp>
        <p:nvSpPr>
          <p:cNvPr id="3" name="Slide Number Placeholder 2"/>
          <p:cNvSpPr>
            <a:spLocks noGrp="1"/>
          </p:cNvSpPr>
          <p:nvPr>
            <p:ph type="sldNum" sz="quarter" idx="12"/>
          </p:nvPr>
        </p:nvSpPr>
        <p:spPr/>
        <p:txBody>
          <a:bodyPr/>
          <a:lstStyle/>
          <a:p>
            <a:fld id="{801D9609-EAAF-45B5-88BD-C4DE4E344FCC}" type="slidenum">
              <a:rPr lang="en-US" smtClean="0"/>
              <a:t>10</a:t>
            </a:fld>
            <a:endParaRPr lang="en-US"/>
          </a:p>
        </p:txBody>
      </p:sp>
    </p:spTree>
    <p:extLst>
      <p:ext uri="{BB962C8B-B14F-4D97-AF65-F5344CB8AC3E}">
        <p14:creationId xmlns:p14="http://schemas.microsoft.com/office/powerpoint/2010/main" val="511157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1D9609-EAAF-45B5-88BD-C4DE4E344FCC}" type="slidenum">
              <a:rPr lang="en-US" smtClean="0"/>
              <a:t>11</a:t>
            </a:fld>
            <a:endParaRPr lang="en-US"/>
          </a:p>
        </p:txBody>
      </p:sp>
      <p:sp>
        <p:nvSpPr>
          <p:cNvPr id="3" name="Rectangle 2"/>
          <p:cNvSpPr/>
          <p:nvPr/>
        </p:nvSpPr>
        <p:spPr>
          <a:xfrm>
            <a:off x="287470" y="711848"/>
            <a:ext cx="11302832" cy="5539978"/>
          </a:xfrm>
          <a:prstGeom prst="rect">
            <a:avLst/>
          </a:prstGeom>
        </p:spPr>
        <p:txBody>
          <a:bodyPr wrap="square">
            <a:spAutoFit/>
          </a:bodyPr>
          <a:lstStyle/>
          <a:p>
            <a:r>
              <a:rPr lang="en-US" b="1" smtClean="0"/>
              <a:t>Example:</a:t>
            </a:r>
            <a:r>
              <a:rPr lang="en-US" smtClean="0"/>
              <a:t> Given a resistive touch screem specs: Resistance </a:t>
            </a:r>
            <a:r>
              <a:rPr lang="en-US"/>
              <a:t>is </a:t>
            </a:r>
            <a:r>
              <a:rPr lang="en-US" smtClean="0"/>
              <a:t>1k</a:t>
            </a:r>
            <a:r>
              <a:rPr lang="el-GR" smtClean="0"/>
              <a:t>Ω</a:t>
            </a:r>
            <a:r>
              <a:rPr lang="en-US" smtClean="0"/>
              <a:t>/cm </a:t>
            </a:r>
            <a:r>
              <a:rPr lang="en-US"/>
              <a:t>of electrode </a:t>
            </a:r>
            <a:r>
              <a:rPr lang="en-US" smtClean="0"/>
              <a:t>line, screen </a:t>
            </a:r>
            <a:r>
              <a:rPr lang="en-US"/>
              <a:t>is </a:t>
            </a:r>
            <a:r>
              <a:rPr lang="en-US" smtClean="0"/>
              <a:t>(H x W) 30cm x 40cm and supply voltage V</a:t>
            </a:r>
            <a:r>
              <a:rPr lang="en-US" baseline="-25000" smtClean="0"/>
              <a:t>Drive</a:t>
            </a:r>
            <a:r>
              <a:rPr lang="en-US" smtClean="0"/>
              <a:t> = 5V.</a:t>
            </a:r>
          </a:p>
          <a:p>
            <a:r>
              <a:rPr lang="en-US" smtClean="0"/>
              <a:t>a) What are the resistor values of R</a:t>
            </a:r>
            <a:r>
              <a:rPr lang="en-US" baseline="-25000" smtClean="0"/>
              <a:t>X1</a:t>
            </a:r>
            <a:r>
              <a:rPr lang="en-US" smtClean="0"/>
              <a:t> &amp; R</a:t>
            </a:r>
            <a:r>
              <a:rPr lang="en-US" baseline="-25000" smtClean="0"/>
              <a:t>Y1</a:t>
            </a:r>
            <a:r>
              <a:rPr lang="en-US" smtClean="0"/>
              <a:t> and voltages at V</a:t>
            </a:r>
            <a:r>
              <a:rPr lang="en-US" baseline="-25000" smtClean="0"/>
              <a:t>X</a:t>
            </a:r>
            <a:r>
              <a:rPr lang="en-US" baseline="-25000"/>
              <a:t>+ </a:t>
            </a:r>
            <a:r>
              <a:rPr lang="en-US" smtClean="0"/>
              <a:t>&amp; </a:t>
            </a:r>
            <a:r>
              <a:rPr lang="en-US"/>
              <a:t>V</a:t>
            </a:r>
            <a:r>
              <a:rPr lang="en-US" baseline="-25000"/>
              <a:t>Y+</a:t>
            </a:r>
            <a:r>
              <a:rPr lang="en-US" smtClean="0"/>
              <a:t> for a touch at:</a:t>
            </a:r>
          </a:p>
          <a:p>
            <a:r>
              <a:rPr lang="en-US" smtClean="0"/>
              <a:t>	i) Center of the screen.</a:t>
            </a:r>
          </a:p>
          <a:p>
            <a:r>
              <a:rPr lang="en-US"/>
              <a:t>	</a:t>
            </a:r>
            <a:r>
              <a:rPr lang="en-US" smtClean="0"/>
              <a:t>ii) Center of bottom-right quadrant</a:t>
            </a:r>
            <a:endParaRPr lang="en-US"/>
          </a:p>
          <a:p>
            <a:r>
              <a:rPr lang="en-US" smtClean="0"/>
              <a:t>b) If V</a:t>
            </a:r>
            <a:r>
              <a:rPr lang="en-US" baseline="-25000" smtClean="0"/>
              <a:t>X+ </a:t>
            </a:r>
            <a:r>
              <a:rPr lang="en-US" smtClean="0"/>
              <a:t>= 2.3V and V</a:t>
            </a:r>
            <a:r>
              <a:rPr lang="en-US" baseline="-25000" smtClean="0"/>
              <a:t>Y+ </a:t>
            </a:r>
            <a:r>
              <a:rPr lang="en-US" smtClean="0"/>
              <a:t>= 1V, what are location of x and y?</a:t>
            </a:r>
            <a:endParaRPr lang="en-US"/>
          </a:p>
          <a:p>
            <a:endParaRPr lang="en-US" smtClean="0"/>
          </a:p>
          <a:p>
            <a:r>
              <a:rPr lang="en-US" b="1" smtClean="0"/>
              <a:t>Solution:</a:t>
            </a:r>
          </a:p>
          <a:p>
            <a:r>
              <a:rPr lang="en-US" smtClean="0"/>
              <a:t>a) </a:t>
            </a:r>
            <a:r>
              <a:rPr lang="en-US"/>
              <a:t>Resistance is 1k</a:t>
            </a:r>
            <a:r>
              <a:rPr lang="el-GR"/>
              <a:t>Ω</a:t>
            </a:r>
            <a:r>
              <a:rPr lang="en-US" smtClean="0"/>
              <a:t>/cm </a:t>
            </a:r>
            <a:r>
              <a:rPr lang="en-US" smtClean="0">
                <a:sym typeface="Wingdings" panose="05000000000000000000" pitchFamily="2" charset="2"/>
              </a:rPr>
              <a:t> Height: (0 – 30cm ≈ 0 – 30k</a:t>
            </a:r>
            <a:r>
              <a:rPr lang="el-GR" smtClean="0">
                <a:sym typeface="Wingdings" panose="05000000000000000000" pitchFamily="2" charset="2"/>
              </a:rPr>
              <a:t>Ω</a:t>
            </a:r>
            <a:r>
              <a:rPr lang="en-US" smtClean="0">
                <a:sym typeface="Wingdings" panose="05000000000000000000" pitchFamily="2" charset="2"/>
              </a:rPr>
              <a:t>),  Width </a:t>
            </a:r>
            <a:r>
              <a:rPr lang="en-US">
                <a:sym typeface="Wingdings" panose="05000000000000000000" pitchFamily="2" charset="2"/>
              </a:rPr>
              <a:t>(0 – </a:t>
            </a:r>
            <a:r>
              <a:rPr lang="en-US" smtClean="0">
                <a:sym typeface="Wingdings" panose="05000000000000000000" pitchFamily="2" charset="2"/>
              </a:rPr>
              <a:t>40cm </a:t>
            </a:r>
            <a:r>
              <a:rPr lang="en-US">
                <a:sym typeface="Wingdings" panose="05000000000000000000" pitchFamily="2" charset="2"/>
              </a:rPr>
              <a:t>≈ 0 – </a:t>
            </a:r>
            <a:r>
              <a:rPr lang="en-US" smtClean="0">
                <a:sym typeface="Wingdings" panose="05000000000000000000" pitchFamily="2" charset="2"/>
              </a:rPr>
              <a:t>40k</a:t>
            </a:r>
            <a:r>
              <a:rPr lang="el-GR">
                <a:sym typeface="Wingdings" panose="05000000000000000000" pitchFamily="2" charset="2"/>
              </a:rPr>
              <a:t>Ω</a:t>
            </a:r>
            <a:endParaRPr lang="en-US" smtClean="0"/>
          </a:p>
          <a:p>
            <a:r>
              <a:rPr lang="en-US"/>
              <a:t> </a:t>
            </a:r>
            <a:r>
              <a:rPr lang="en-US" smtClean="0"/>
              <a:t>  i) At center </a:t>
            </a:r>
            <a:r>
              <a:rPr lang="en-US"/>
              <a:t>of the </a:t>
            </a:r>
            <a:r>
              <a:rPr lang="en-US" smtClean="0"/>
              <a:t>screen: x = 20 cm, y = 15cm  </a:t>
            </a:r>
            <a:r>
              <a:rPr lang="en-US" smtClean="0">
                <a:sym typeface="Wingdings" panose="05000000000000000000" pitchFamily="2" charset="2"/>
              </a:rPr>
              <a:t></a:t>
            </a:r>
            <a:r>
              <a:rPr lang="en-US" smtClean="0"/>
              <a:t> </a:t>
            </a:r>
            <a:r>
              <a:rPr lang="en-US"/>
              <a:t>R</a:t>
            </a:r>
            <a:r>
              <a:rPr lang="en-US" baseline="-25000"/>
              <a:t>X1</a:t>
            </a:r>
            <a:r>
              <a:rPr lang="en-US"/>
              <a:t> </a:t>
            </a:r>
            <a:r>
              <a:rPr lang="en-US" smtClean="0"/>
              <a:t>= 20k</a:t>
            </a:r>
            <a:r>
              <a:rPr lang="el-GR" smtClean="0"/>
              <a:t>Ω</a:t>
            </a:r>
            <a:r>
              <a:rPr lang="en-US" smtClean="0"/>
              <a:t>, R</a:t>
            </a:r>
            <a:r>
              <a:rPr lang="en-US" baseline="-25000" smtClean="0"/>
              <a:t>Y1</a:t>
            </a:r>
            <a:r>
              <a:rPr lang="en-US" smtClean="0"/>
              <a:t> = 15k</a:t>
            </a:r>
            <a:r>
              <a:rPr lang="el-GR" smtClean="0"/>
              <a:t>Ω</a:t>
            </a:r>
            <a:r>
              <a:rPr lang="en-US" smtClean="0"/>
              <a:t> </a:t>
            </a:r>
          </a:p>
          <a:p>
            <a:r>
              <a:rPr lang="en-US"/>
              <a:t> </a:t>
            </a:r>
            <a:r>
              <a:rPr lang="en-US" smtClean="0"/>
              <a:t>     </a:t>
            </a:r>
            <a:r>
              <a:rPr lang="en-US" smtClean="0">
                <a:sym typeface="Wingdings" panose="05000000000000000000" pitchFamily="2" charset="2"/>
              </a:rPr>
              <a:t> </a:t>
            </a:r>
            <a:r>
              <a:rPr lang="en-US"/>
              <a:t>V</a:t>
            </a:r>
            <a:r>
              <a:rPr lang="en-US" baseline="-25000"/>
              <a:t>X+ </a:t>
            </a:r>
            <a:r>
              <a:rPr lang="en-US"/>
              <a:t>= </a:t>
            </a:r>
            <a:r>
              <a:rPr lang="en-US" smtClean="0"/>
              <a:t>(15k</a:t>
            </a:r>
            <a:r>
              <a:rPr lang="el-GR" smtClean="0"/>
              <a:t>Ω</a:t>
            </a:r>
            <a:r>
              <a:rPr lang="en-US" smtClean="0"/>
              <a:t> / 30k</a:t>
            </a:r>
            <a:r>
              <a:rPr lang="el-GR" smtClean="0"/>
              <a:t>Ω</a:t>
            </a:r>
            <a:r>
              <a:rPr lang="en-US" smtClean="0"/>
              <a:t>) x 5V = 2.5V</a:t>
            </a:r>
          </a:p>
          <a:p>
            <a:r>
              <a:rPr lang="en-US"/>
              <a:t> </a:t>
            </a:r>
            <a:r>
              <a:rPr lang="en-US" smtClean="0"/>
              <a:t>     </a:t>
            </a:r>
            <a:r>
              <a:rPr lang="en-US" smtClean="0">
                <a:sym typeface="Wingdings" panose="05000000000000000000" pitchFamily="2" charset="2"/>
              </a:rPr>
              <a:t> </a:t>
            </a:r>
            <a:r>
              <a:rPr lang="en-US" smtClean="0"/>
              <a:t>V</a:t>
            </a:r>
            <a:r>
              <a:rPr lang="en-US" baseline="-25000" smtClean="0"/>
              <a:t>Y</a:t>
            </a:r>
            <a:r>
              <a:rPr lang="en-US" baseline="-25000"/>
              <a:t>+ </a:t>
            </a:r>
            <a:r>
              <a:rPr lang="en-US"/>
              <a:t>= </a:t>
            </a:r>
            <a:r>
              <a:rPr lang="en-US" smtClean="0"/>
              <a:t>(20k</a:t>
            </a:r>
            <a:r>
              <a:rPr lang="el-GR" smtClean="0"/>
              <a:t>Ω</a:t>
            </a:r>
            <a:r>
              <a:rPr lang="en-US" smtClean="0"/>
              <a:t> / 40k</a:t>
            </a:r>
            <a:r>
              <a:rPr lang="el-GR" smtClean="0"/>
              <a:t>Ω</a:t>
            </a:r>
            <a:r>
              <a:rPr lang="en-US" smtClean="0"/>
              <a:t>) x 5V = 2.5V</a:t>
            </a:r>
          </a:p>
          <a:p>
            <a:r>
              <a:rPr lang="en-US"/>
              <a:t> </a:t>
            </a:r>
            <a:r>
              <a:rPr lang="en-US" smtClean="0"/>
              <a:t> ii) At center </a:t>
            </a:r>
            <a:r>
              <a:rPr lang="en-US"/>
              <a:t>of bottom-right quadrant</a:t>
            </a:r>
            <a:endParaRPr lang="en-US" smtClean="0"/>
          </a:p>
          <a:p>
            <a:r>
              <a:rPr lang="en-US" smtClean="0"/>
              <a:t>      x </a:t>
            </a:r>
            <a:r>
              <a:rPr lang="en-US"/>
              <a:t>= </a:t>
            </a:r>
            <a:r>
              <a:rPr lang="en-US" smtClean="0"/>
              <a:t>30 </a:t>
            </a:r>
            <a:r>
              <a:rPr lang="en-US"/>
              <a:t>cm, y = </a:t>
            </a:r>
            <a:r>
              <a:rPr lang="en-US" smtClean="0"/>
              <a:t>7.5cm  </a:t>
            </a:r>
          </a:p>
          <a:p>
            <a:r>
              <a:rPr lang="en-US" smtClean="0">
                <a:sym typeface="Wingdings" panose="05000000000000000000" pitchFamily="2" charset="2"/>
              </a:rPr>
              <a:t>     </a:t>
            </a:r>
            <a:r>
              <a:rPr lang="en-US" smtClean="0"/>
              <a:t> </a:t>
            </a:r>
            <a:r>
              <a:rPr lang="en-US"/>
              <a:t>R</a:t>
            </a:r>
            <a:r>
              <a:rPr lang="en-US" baseline="-25000"/>
              <a:t>X1</a:t>
            </a:r>
            <a:r>
              <a:rPr lang="en-US"/>
              <a:t> = </a:t>
            </a:r>
            <a:r>
              <a:rPr lang="en-US" smtClean="0"/>
              <a:t>30k</a:t>
            </a:r>
            <a:r>
              <a:rPr lang="el-GR"/>
              <a:t>Ω</a:t>
            </a:r>
            <a:r>
              <a:rPr lang="en-US"/>
              <a:t>, R</a:t>
            </a:r>
            <a:r>
              <a:rPr lang="en-US" baseline="-25000"/>
              <a:t>Y1</a:t>
            </a:r>
            <a:r>
              <a:rPr lang="en-US"/>
              <a:t> = </a:t>
            </a:r>
            <a:r>
              <a:rPr lang="en-US" smtClean="0"/>
              <a:t>7.5k</a:t>
            </a:r>
            <a:r>
              <a:rPr lang="el-GR"/>
              <a:t>Ω</a:t>
            </a:r>
            <a:endParaRPr lang="en-US" smtClean="0"/>
          </a:p>
          <a:p>
            <a:r>
              <a:rPr lang="en-US" smtClean="0">
                <a:sym typeface="Wingdings" panose="05000000000000000000" pitchFamily="2" charset="2"/>
              </a:rPr>
              <a:t>      </a:t>
            </a:r>
            <a:r>
              <a:rPr lang="en-US"/>
              <a:t>V</a:t>
            </a:r>
            <a:r>
              <a:rPr lang="en-US" baseline="-25000"/>
              <a:t>X+ </a:t>
            </a:r>
            <a:r>
              <a:rPr lang="en-US"/>
              <a:t>= </a:t>
            </a:r>
            <a:r>
              <a:rPr lang="en-US" smtClean="0"/>
              <a:t>(7.5k</a:t>
            </a:r>
            <a:r>
              <a:rPr lang="el-GR"/>
              <a:t>Ω</a:t>
            </a:r>
            <a:r>
              <a:rPr lang="en-US"/>
              <a:t> / 30k</a:t>
            </a:r>
            <a:r>
              <a:rPr lang="el-GR"/>
              <a:t>Ω</a:t>
            </a:r>
            <a:r>
              <a:rPr lang="en-US"/>
              <a:t>) x 5V = </a:t>
            </a:r>
            <a:r>
              <a:rPr lang="en-US" smtClean="0"/>
              <a:t>1.25V</a:t>
            </a:r>
            <a:endParaRPr lang="en-US"/>
          </a:p>
          <a:p>
            <a:r>
              <a:rPr lang="en-US"/>
              <a:t>    </a:t>
            </a:r>
            <a:r>
              <a:rPr lang="en-US" smtClean="0"/>
              <a:t> </a:t>
            </a:r>
            <a:r>
              <a:rPr lang="en-US">
                <a:sym typeface="Wingdings" panose="05000000000000000000" pitchFamily="2" charset="2"/>
              </a:rPr>
              <a:t> </a:t>
            </a:r>
            <a:r>
              <a:rPr lang="en-US"/>
              <a:t>V</a:t>
            </a:r>
            <a:r>
              <a:rPr lang="en-US" baseline="-25000"/>
              <a:t>Y+ </a:t>
            </a:r>
            <a:r>
              <a:rPr lang="en-US"/>
              <a:t>= </a:t>
            </a:r>
            <a:r>
              <a:rPr lang="en-US" smtClean="0"/>
              <a:t>(30k</a:t>
            </a:r>
            <a:r>
              <a:rPr lang="el-GR"/>
              <a:t>Ω</a:t>
            </a:r>
            <a:r>
              <a:rPr lang="en-US"/>
              <a:t> / 40k</a:t>
            </a:r>
            <a:r>
              <a:rPr lang="el-GR"/>
              <a:t>Ω</a:t>
            </a:r>
            <a:r>
              <a:rPr lang="en-US"/>
              <a:t>) x 5V = </a:t>
            </a:r>
            <a:r>
              <a:rPr lang="en-US" smtClean="0"/>
              <a:t>3.75V</a:t>
            </a:r>
          </a:p>
          <a:p>
            <a:r>
              <a:rPr lang="en-US" smtClean="0"/>
              <a:t>b) y = (2.3V / 5V) x 30cm = 13.8cm</a:t>
            </a:r>
          </a:p>
          <a:p>
            <a:r>
              <a:rPr lang="en-US" smtClean="0"/>
              <a:t>     x = (1V / 5V) x 40cm = 8cm</a:t>
            </a:r>
            <a:endParaRPr lang="en-US"/>
          </a:p>
          <a:p>
            <a:endParaRPr lang="en-US" baseline="-25000">
              <a:effectLst/>
            </a:endParaRPr>
          </a:p>
        </p:txBody>
      </p:sp>
      <p:sp>
        <p:nvSpPr>
          <p:cNvPr id="8" name="TextBox 7"/>
          <p:cNvSpPr txBox="1"/>
          <p:nvPr/>
        </p:nvSpPr>
        <p:spPr>
          <a:xfrm>
            <a:off x="970961" y="235670"/>
            <a:ext cx="9935851" cy="584775"/>
          </a:xfrm>
          <a:prstGeom prst="rect">
            <a:avLst/>
          </a:prstGeom>
          <a:noFill/>
        </p:spPr>
        <p:txBody>
          <a:bodyPr wrap="square" rtlCol="0">
            <a:spAutoFit/>
          </a:bodyPr>
          <a:lstStyle/>
          <a:p>
            <a:r>
              <a:rPr lang="en-US" sz="3200" dirty="0"/>
              <a:t>4-Wire Analog Resistive </a:t>
            </a:r>
            <a:r>
              <a:rPr lang="en-US" sz="3200"/>
              <a:t>Touch </a:t>
            </a:r>
            <a:r>
              <a:rPr lang="en-US" sz="3200" smtClean="0"/>
              <a:t>Screen Formulas</a:t>
            </a:r>
            <a:endParaRPr lang="en-US" sz="3200" dirty="0"/>
          </a:p>
        </p:txBody>
      </p:sp>
      <mc:AlternateContent xmlns:mc="http://schemas.openxmlformats.org/markup-compatibility/2006" xmlns:a14="http://schemas.microsoft.com/office/drawing/2010/main">
        <mc:Choice Requires="a14">
          <p:sp>
            <p:nvSpPr>
              <p:cNvPr id="34" name="Rectangle 33"/>
              <p:cNvSpPr/>
              <p:nvPr/>
            </p:nvSpPr>
            <p:spPr>
              <a:xfrm>
                <a:off x="5335294" y="5911306"/>
                <a:ext cx="6525499" cy="525400"/>
              </a:xfrm>
              <a:prstGeom prst="rect">
                <a:avLst/>
              </a:prstGeom>
            </p:spPr>
            <p:txBody>
              <a:bodyPr wrap="square">
                <a:spAutoFit/>
              </a:bodyPr>
              <a:lstStyle/>
              <a:p>
                <a:r>
                  <a:rPr lang="en-US" smtClean="0"/>
                  <a:t>Location y </a:t>
                </a:r>
                <a:r>
                  <a:rPr lang="en-US"/>
                  <a:t>= </a:t>
                </a:r>
                <a14:m>
                  <m:oMath xmlns:m="http://schemas.openxmlformats.org/officeDocument/2006/math">
                    <m:f>
                      <m:fPr>
                        <m:ctrlPr>
                          <a:rPr lang="en-US" i="1">
                            <a:latin typeface="Cambria Math" panose="02040503050406030204" pitchFamily="18" charset="0"/>
                          </a:rPr>
                        </m:ctrlPr>
                      </m:fPr>
                      <m:num>
                        <m:r>
                          <m:rPr>
                            <m:nor/>
                          </m:rPr>
                          <a:rPr lang="en-US"/>
                          <m:t>V</m:t>
                        </m:r>
                        <m:r>
                          <m:rPr>
                            <m:nor/>
                          </m:rPr>
                          <a:rPr lang="en-US" baseline="-25000"/>
                          <m:t>x</m:t>
                        </m:r>
                        <m:r>
                          <m:rPr>
                            <m:nor/>
                          </m:rPr>
                          <a:rPr lang="en-US" baseline="-25000"/>
                          <m:t>+</m:t>
                        </m:r>
                      </m:num>
                      <m:den>
                        <m:r>
                          <m:rPr>
                            <m:nor/>
                          </m:rPr>
                          <a:rPr lang="en-US"/>
                          <m:t>V</m:t>
                        </m:r>
                        <m:r>
                          <m:rPr>
                            <m:nor/>
                          </m:rPr>
                          <a:rPr lang="en-US" baseline="-25000"/>
                          <m:t>Drive</m:t>
                        </m:r>
                        <m:r>
                          <m:rPr>
                            <m:nor/>
                          </m:rPr>
                          <a:rPr lang="en-US" baseline="-25000"/>
                          <m:t> </m:t>
                        </m:r>
                      </m:den>
                    </m:f>
                  </m:oMath>
                </a14:m>
                <a:r>
                  <a:rPr lang="en-US"/>
                  <a:t> x Height</a:t>
                </a:r>
                <a:r>
                  <a:rPr lang="en-US" baseline="-25000"/>
                  <a:t>screen            </a:t>
                </a:r>
                <a:r>
                  <a:rPr lang="en-US" smtClean="0"/>
                  <a:t>Location</a:t>
                </a:r>
                <a:r>
                  <a:rPr lang="en-US" baseline="-25000" smtClean="0"/>
                  <a:t> </a:t>
                </a:r>
                <a:r>
                  <a:rPr lang="en-US" smtClean="0"/>
                  <a:t>x </a:t>
                </a:r>
                <a:r>
                  <a:rPr lang="en-US"/>
                  <a:t>= </a:t>
                </a:r>
                <a14:m>
                  <m:oMath xmlns:m="http://schemas.openxmlformats.org/officeDocument/2006/math">
                    <m:f>
                      <m:fPr>
                        <m:ctrlPr>
                          <a:rPr lang="en-US" i="1">
                            <a:latin typeface="Cambria Math" panose="02040503050406030204" pitchFamily="18" charset="0"/>
                          </a:rPr>
                        </m:ctrlPr>
                      </m:fPr>
                      <m:num>
                        <m:r>
                          <m:rPr>
                            <m:nor/>
                          </m:rPr>
                          <a:rPr lang="en-US"/>
                          <m:t>V</m:t>
                        </m:r>
                        <m:r>
                          <m:rPr>
                            <m:nor/>
                          </m:rPr>
                          <a:rPr lang="en-US" baseline="-25000"/>
                          <m:t>y</m:t>
                        </m:r>
                        <m:r>
                          <m:rPr>
                            <m:nor/>
                          </m:rPr>
                          <a:rPr lang="en-US" baseline="-25000"/>
                          <m:t>+</m:t>
                        </m:r>
                      </m:num>
                      <m:den>
                        <m:r>
                          <m:rPr>
                            <m:nor/>
                          </m:rPr>
                          <a:rPr lang="en-US"/>
                          <m:t>V</m:t>
                        </m:r>
                        <m:r>
                          <m:rPr>
                            <m:nor/>
                          </m:rPr>
                          <a:rPr lang="en-US" baseline="-25000"/>
                          <m:t>Drive</m:t>
                        </m:r>
                        <m:r>
                          <m:rPr>
                            <m:nor/>
                          </m:rPr>
                          <a:rPr lang="en-US" baseline="-25000"/>
                          <m:t> </m:t>
                        </m:r>
                      </m:den>
                    </m:f>
                  </m:oMath>
                </a14:m>
                <a:r>
                  <a:rPr lang="en-US"/>
                  <a:t> x Width</a:t>
                </a:r>
                <a:r>
                  <a:rPr lang="en-US" baseline="-25000"/>
                  <a:t>screen</a:t>
                </a:r>
              </a:p>
            </p:txBody>
          </p:sp>
        </mc:Choice>
        <mc:Fallback xmlns="">
          <p:sp>
            <p:nvSpPr>
              <p:cNvPr id="34" name="Rectangle 33"/>
              <p:cNvSpPr>
                <a:spLocks noRot="1" noChangeAspect="1" noMove="1" noResize="1" noEditPoints="1" noAdjustHandles="1" noChangeArrowheads="1" noChangeShapeType="1" noTextEdit="1"/>
              </p:cNvSpPr>
              <p:nvPr/>
            </p:nvSpPr>
            <p:spPr>
              <a:xfrm>
                <a:off x="5335294" y="5911306"/>
                <a:ext cx="6525499" cy="525400"/>
              </a:xfrm>
              <a:prstGeom prst="rect">
                <a:avLst/>
              </a:prstGeom>
              <a:blipFill rotWithShape="0">
                <a:blip r:embed="rId2"/>
                <a:stretch>
                  <a:fillRect l="-747" b="-6977"/>
                </a:stretch>
              </a:blipFill>
            </p:spPr>
            <p:txBody>
              <a:bodyPr/>
              <a:lstStyle/>
              <a:p>
                <a:r>
                  <a:rPr lang="en-US">
                    <a:noFill/>
                  </a:rPr>
                  <a:t> </a:t>
                </a:r>
              </a:p>
            </p:txBody>
          </p:sp>
        </mc:Fallback>
      </mc:AlternateContent>
      <p:pic>
        <p:nvPicPr>
          <p:cNvPr id="35" name="Picture 34"/>
          <p:cNvPicPr>
            <a:picLocks noChangeAspect="1"/>
          </p:cNvPicPr>
          <p:nvPr/>
        </p:nvPicPr>
        <p:blipFill>
          <a:blip r:embed="rId3"/>
          <a:stretch>
            <a:fillRect/>
          </a:stretch>
        </p:blipFill>
        <p:spPr>
          <a:xfrm>
            <a:off x="4453467" y="3578974"/>
            <a:ext cx="7574858" cy="2332332"/>
          </a:xfrm>
          <a:prstGeom prst="rect">
            <a:avLst/>
          </a:prstGeom>
        </p:spPr>
      </p:pic>
      <p:sp>
        <p:nvSpPr>
          <p:cNvPr id="36" name="Rectangle 35"/>
          <p:cNvSpPr/>
          <p:nvPr/>
        </p:nvSpPr>
        <p:spPr>
          <a:xfrm>
            <a:off x="10906812" y="4745140"/>
            <a:ext cx="284052" cy="369332"/>
          </a:xfrm>
          <a:prstGeom prst="rect">
            <a:avLst/>
          </a:prstGeom>
        </p:spPr>
        <p:txBody>
          <a:bodyPr wrap="none">
            <a:spAutoFit/>
          </a:bodyPr>
          <a:lstStyle/>
          <a:p>
            <a:r>
              <a:rPr lang="en-US">
                <a:solidFill>
                  <a:srgbClr val="FF0000"/>
                </a:solidFill>
              </a:rPr>
              <a:t>x</a:t>
            </a:r>
          </a:p>
        </p:txBody>
      </p:sp>
      <p:sp>
        <p:nvSpPr>
          <p:cNvPr id="38" name="Rectangle 37"/>
          <p:cNvSpPr/>
          <p:nvPr/>
        </p:nvSpPr>
        <p:spPr>
          <a:xfrm>
            <a:off x="6978278" y="4764279"/>
            <a:ext cx="284052" cy="369332"/>
          </a:xfrm>
          <a:prstGeom prst="rect">
            <a:avLst/>
          </a:prstGeom>
        </p:spPr>
        <p:txBody>
          <a:bodyPr wrap="none">
            <a:spAutoFit/>
          </a:bodyPr>
          <a:lstStyle/>
          <a:p>
            <a:r>
              <a:rPr lang="en-US">
                <a:solidFill>
                  <a:srgbClr val="FF0000"/>
                </a:solidFill>
              </a:rPr>
              <a:t>x</a:t>
            </a:r>
          </a:p>
        </p:txBody>
      </p:sp>
    </p:spTree>
    <p:extLst>
      <p:ext uri="{BB962C8B-B14F-4D97-AF65-F5344CB8AC3E}">
        <p14:creationId xmlns:p14="http://schemas.microsoft.com/office/powerpoint/2010/main" val="287913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354" y="1154513"/>
            <a:ext cx="6655846" cy="4924425"/>
          </a:xfrm>
          <a:prstGeom prst="rect">
            <a:avLst/>
          </a:prstGeom>
        </p:spPr>
        <p:txBody>
          <a:bodyPr wrap="square">
            <a:spAutoFit/>
          </a:bodyPr>
          <a:lstStyle/>
          <a:p>
            <a:r>
              <a:rPr lang="en-US" sz="2000" b="1" dirty="0"/>
              <a:t>Types:</a:t>
            </a:r>
          </a:p>
          <a:p>
            <a:pPr>
              <a:buFont typeface="Arial" pitchFamily="34" charset="0"/>
              <a:buChar char="•"/>
            </a:pPr>
            <a:r>
              <a:rPr lang="en-US" dirty="0"/>
              <a:t> 4-wire (low cost, short life) is common in mobile devices</a:t>
            </a:r>
          </a:p>
          <a:p>
            <a:pPr>
              <a:buFont typeface="Arial" pitchFamily="34" charset="0"/>
              <a:buChar char="•"/>
            </a:pPr>
            <a:r>
              <a:rPr lang="en-US" dirty="0"/>
              <a:t> 5-wire (higher cost, long life) is common in stationary devices</a:t>
            </a:r>
          </a:p>
          <a:p>
            <a:pPr>
              <a:buFont typeface="Arial" pitchFamily="34" charset="0"/>
              <a:buChar char="•"/>
            </a:pPr>
            <a:r>
              <a:rPr lang="en-US" dirty="0"/>
              <a:t> 8-wire operates like 4-wire touch screens but have an additional four sensing points which allows for better accuracy and linearity in larger touch screen sizes. Because of its input flexibility, low power draw, accuracy and low cost, our 8-wire resistive touch screen is a good choice for many interactive applications.</a:t>
            </a:r>
          </a:p>
          <a:p>
            <a:endParaRPr lang="en-US" sz="2000" b="1" dirty="0"/>
          </a:p>
          <a:p>
            <a:r>
              <a:rPr lang="en-US" sz="2000" b="1" dirty="0"/>
              <a:t>Constructions</a:t>
            </a:r>
          </a:p>
          <a:p>
            <a:pPr>
              <a:buFont typeface="Arial" pitchFamily="34" charset="0"/>
              <a:buChar char="•"/>
            </a:pPr>
            <a:r>
              <a:rPr lang="en-US" dirty="0"/>
              <a:t> Film (PET) + glass (previous illustration) is the most common</a:t>
            </a:r>
          </a:p>
          <a:p>
            <a:pPr>
              <a:buFont typeface="Arial" pitchFamily="34" charset="0"/>
              <a:buChar char="•"/>
            </a:pPr>
            <a:r>
              <a:rPr lang="en-US" dirty="0"/>
              <a:t> Film + film (used in some </a:t>
            </a:r>
            <a:r>
              <a:rPr lang="en-US" dirty="0" err="1"/>
              <a:t>cellphones</a:t>
            </a:r>
            <a:r>
              <a:rPr lang="en-US" dirty="0"/>
              <a:t>) can be made flexible</a:t>
            </a:r>
          </a:p>
          <a:p>
            <a:pPr>
              <a:buFont typeface="Arial" pitchFamily="34" charset="0"/>
              <a:buChar char="•"/>
            </a:pPr>
            <a:r>
              <a:rPr lang="en-US" dirty="0"/>
              <a:t> Glass + glass is the most durable; automotive is the primary use</a:t>
            </a:r>
          </a:p>
          <a:p>
            <a:pPr>
              <a:buFont typeface="Arial" pitchFamily="34" charset="0"/>
              <a:buChar char="•"/>
            </a:pPr>
            <a:r>
              <a:rPr lang="en-US" dirty="0"/>
              <a:t> Film + film + glass, others…</a:t>
            </a:r>
          </a:p>
          <a:p>
            <a:pPr>
              <a:buFont typeface="Arial" pitchFamily="34" charset="0"/>
              <a:buChar char="•"/>
            </a:pPr>
            <a:endParaRPr lang="en-US" dirty="0"/>
          </a:p>
          <a:p>
            <a:r>
              <a:rPr lang="en-US" sz="2000" b="1" dirty="0"/>
              <a:t>Size range</a:t>
            </a:r>
          </a:p>
          <a:p>
            <a:pPr>
              <a:buFont typeface="Arial" pitchFamily="34" charset="0"/>
              <a:buChar char="•"/>
            </a:pPr>
            <a:r>
              <a:rPr lang="en-US" dirty="0"/>
              <a:t> 1” to ~24” (&gt;20” is rare)</a:t>
            </a:r>
          </a:p>
        </p:txBody>
      </p:sp>
      <p:sp>
        <p:nvSpPr>
          <p:cNvPr id="3" name="Rectangle 2"/>
          <p:cNvSpPr/>
          <p:nvPr/>
        </p:nvSpPr>
        <p:spPr>
          <a:xfrm>
            <a:off x="3010294" y="157114"/>
            <a:ext cx="5575565" cy="646331"/>
          </a:xfrm>
          <a:prstGeom prst="rect">
            <a:avLst/>
          </a:prstGeom>
        </p:spPr>
        <p:txBody>
          <a:bodyPr wrap="none">
            <a:spAutoFit/>
          </a:bodyPr>
          <a:lstStyle/>
          <a:p>
            <a:r>
              <a:rPr lang="en-US" sz="3600" b="1" dirty="0"/>
              <a:t>Analog Resistive Technology</a:t>
            </a:r>
          </a:p>
        </p:txBody>
      </p:sp>
      <p:sp>
        <p:nvSpPr>
          <p:cNvPr id="4" name="Rectangle 3"/>
          <p:cNvSpPr/>
          <p:nvPr/>
        </p:nvSpPr>
        <p:spPr>
          <a:xfrm>
            <a:off x="7308915" y="1345790"/>
            <a:ext cx="4883085" cy="4616648"/>
          </a:xfrm>
          <a:prstGeom prst="rect">
            <a:avLst/>
          </a:prstGeom>
        </p:spPr>
        <p:txBody>
          <a:bodyPr wrap="square">
            <a:spAutoFit/>
          </a:bodyPr>
          <a:lstStyle/>
          <a:p>
            <a:r>
              <a:rPr lang="en-US" sz="2000" b="1" dirty="0"/>
              <a:t>Controllers</a:t>
            </a:r>
          </a:p>
          <a:p>
            <a:pPr>
              <a:buFont typeface="Arial" pitchFamily="34" charset="0"/>
              <a:buChar char="•"/>
            </a:pPr>
            <a:r>
              <a:rPr lang="en-US" dirty="0"/>
              <a:t> Many sources</a:t>
            </a:r>
          </a:p>
          <a:p>
            <a:pPr>
              <a:buFont typeface="Arial" pitchFamily="34" charset="0"/>
              <a:buChar char="•"/>
            </a:pPr>
            <a:r>
              <a:rPr lang="en-US" dirty="0"/>
              <a:t> Single chip, embedded in chipset/CPU, or “universal” controller board</a:t>
            </a:r>
          </a:p>
          <a:p>
            <a:pPr>
              <a:buFont typeface="Arial" pitchFamily="34" charset="0"/>
              <a:buChar char="•"/>
            </a:pPr>
            <a:endParaRPr lang="en-US" dirty="0"/>
          </a:p>
          <a:p>
            <a:r>
              <a:rPr lang="en-US" sz="2000" b="1" dirty="0"/>
              <a:t>Suppliers</a:t>
            </a:r>
          </a:p>
          <a:p>
            <a:pPr>
              <a:buFont typeface="Arial" pitchFamily="34" charset="0"/>
              <a:buChar char="•"/>
            </a:pPr>
            <a:r>
              <a:rPr lang="en-US" dirty="0"/>
              <a:t> Young Fast, Nissha, Nanjing Wally, Truly, EELY, </a:t>
            </a:r>
            <a:r>
              <a:rPr lang="en-US" dirty="0" err="1"/>
              <a:t>Mutto</a:t>
            </a:r>
            <a:r>
              <a:rPr lang="en-US" dirty="0"/>
              <a:t>, J-Touch…</a:t>
            </a:r>
          </a:p>
          <a:p>
            <a:pPr>
              <a:buFont typeface="Arial" pitchFamily="34" charset="0"/>
              <a:buChar char="•"/>
            </a:pPr>
            <a:r>
              <a:rPr lang="en-US" dirty="0"/>
              <a:t> 60+ suppliers</a:t>
            </a:r>
          </a:p>
          <a:p>
            <a:pPr>
              <a:buFont typeface="Arial" pitchFamily="34" charset="0"/>
              <a:buChar char="•"/>
            </a:pPr>
            <a:endParaRPr lang="en-US" dirty="0"/>
          </a:p>
          <a:p>
            <a:r>
              <a:rPr lang="en-US" sz="2000" b="1" dirty="0"/>
              <a:t>Applications</a:t>
            </a:r>
          </a:p>
          <a:p>
            <a:pPr>
              <a:buFont typeface="Arial" pitchFamily="34" charset="0"/>
              <a:buChar char="•"/>
            </a:pPr>
            <a:r>
              <a:rPr lang="en-US" dirty="0"/>
              <a:t> Mobile devices (shrinking)</a:t>
            </a:r>
          </a:p>
          <a:p>
            <a:pPr>
              <a:buFont typeface="Arial" pitchFamily="34" charset="0"/>
              <a:buChar char="•"/>
            </a:pPr>
            <a:r>
              <a:rPr lang="en-US" dirty="0"/>
              <a:t> Point of sale (POS) terminals</a:t>
            </a:r>
          </a:p>
          <a:p>
            <a:pPr>
              <a:buFont typeface="Arial" pitchFamily="34" charset="0"/>
              <a:buChar char="•"/>
            </a:pPr>
            <a:r>
              <a:rPr lang="en-US" dirty="0"/>
              <a:t> Automotive</a:t>
            </a:r>
          </a:p>
          <a:p>
            <a:pPr>
              <a:buFont typeface="Arial" pitchFamily="34" charset="0"/>
              <a:buChar char="•"/>
            </a:pPr>
            <a:r>
              <a:rPr lang="en-US" dirty="0"/>
              <a:t> Industrial</a:t>
            </a:r>
          </a:p>
          <a:p>
            <a:pPr>
              <a:buFont typeface="Arial" pitchFamily="34" charset="0"/>
              <a:buChar char="•"/>
            </a:pPr>
            <a:r>
              <a:rPr lang="en-US" dirty="0"/>
              <a:t> Wherever cost is #1</a:t>
            </a:r>
            <a:endParaRPr lang="en-US" sz="2000" b="1" dirty="0"/>
          </a:p>
        </p:txBody>
      </p:sp>
      <p:sp>
        <p:nvSpPr>
          <p:cNvPr id="5" name="Slide Number Placeholder 4"/>
          <p:cNvSpPr>
            <a:spLocks noGrp="1"/>
          </p:cNvSpPr>
          <p:nvPr>
            <p:ph type="sldNum" sz="quarter" idx="12"/>
          </p:nvPr>
        </p:nvSpPr>
        <p:spPr/>
        <p:txBody>
          <a:bodyPr/>
          <a:lstStyle/>
          <a:p>
            <a:fld id="{801D9609-EAAF-45B5-88BD-C4DE4E344FCC}" type="slidenum">
              <a:rPr lang="en-US" smtClean="0"/>
              <a:t>12</a:t>
            </a:fld>
            <a:endParaRPr lang="en-US"/>
          </a:p>
        </p:txBody>
      </p:sp>
    </p:spTree>
    <p:extLst>
      <p:ext uri="{BB962C8B-B14F-4D97-AF65-F5344CB8AC3E}">
        <p14:creationId xmlns:p14="http://schemas.microsoft.com/office/powerpoint/2010/main" val="1915199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9766" y="3019520"/>
            <a:ext cx="5165889" cy="3170099"/>
          </a:xfrm>
          <a:prstGeom prst="rect">
            <a:avLst/>
          </a:prstGeom>
        </p:spPr>
        <p:txBody>
          <a:bodyPr wrap="square">
            <a:spAutoFit/>
          </a:bodyPr>
          <a:lstStyle/>
          <a:p>
            <a:r>
              <a:rPr lang="en-US" sz="2000" b="1" dirty="0"/>
              <a:t>Disadvantages</a:t>
            </a:r>
          </a:p>
          <a:p>
            <a:pPr>
              <a:buFont typeface="Arial" pitchFamily="34" charset="0"/>
              <a:buChar char="•"/>
            </a:pPr>
            <a:r>
              <a:rPr lang="en-US" dirty="0"/>
              <a:t> Not durable (PET top surface is easily damaged)</a:t>
            </a:r>
          </a:p>
          <a:p>
            <a:pPr>
              <a:buFont typeface="Arial" pitchFamily="34" charset="0"/>
              <a:buChar char="•"/>
            </a:pPr>
            <a:r>
              <a:rPr lang="en-US" dirty="0"/>
              <a:t> Poor optical quality - The flexible top layer has only 75%-80% clarity</a:t>
            </a:r>
          </a:p>
          <a:p>
            <a:pPr>
              <a:buFont typeface="Arial" pitchFamily="34" charset="0"/>
              <a:buChar char="•"/>
            </a:pPr>
            <a:r>
              <a:rPr lang="en-US" dirty="0"/>
              <a:t> If the ITO layers are not uniform, the resistance will not </a:t>
            </a:r>
            <a:r>
              <a:rPr lang="en-US"/>
              <a:t>vary </a:t>
            </a:r>
            <a:r>
              <a:rPr lang="en-US" smtClean="0"/>
              <a:t>linearly </a:t>
            </a:r>
            <a:r>
              <a:rPr lang="en-US" dirty="0"/>
              <a:t>across the sensor. Measuring voltage to 10 or 12-bit precision is required, which is difficult in many environments. </a:t>
            </a:r>
          </a:p>
          <a:p>
            <a:pPr>
              <a:buFont typeface="Arial" pitchFamily="34" charset="0"/>
              <a:buChar char="•"/>
            </a:pPr>
            <a:r>
              <a:rPr lang="en-US" dirty="0"/>
              <a:t>  No multi-touch</a:t>
            </a:r>
          </a:p>
          <a:p>
            <a:pPr>
              <a:buFont typeface="Arial" pitchFamily="34" charset="0"/>
              <a:buChar char="•"/>
            </a:pPr>
            <a:r>
              <a:rPr lang="en-US" dirty="0"/>
              <a:t> Require periodic calibration to realign the touch points with the underlying LCD image. </a:t>
            </a:r>
          </a:p>
        </p:txBody>
      </p:sp>
      <p:sp>
        <p:nvSpPr>
          <p:cNvPr id="4" name="Rectangle 3"/>
          <p:cNvSpPr/>
          <p:nvPr/>
        </p:nvSpPr>
        <p:spPr>
          <a:xfrm>
            <a:off x="3103776" y="0"/>
            <a:ext cx="5575565" cy="646331"/>
          </a:xfrm>
          <a:prstGeom prst="rect">
            <a:avLst/>
          </a:prstGeom>
        </p:spPr>
        <p:txBody>
          <a:bodyPr wrap="none">
            <a:spAutoFit/>
          </a:bodyPr>
          <a:lstStyle/>
          <a:p>
            <a:r>
              <a:rPr lang="en-US" sz="3600" b="1" dirty="0"/>
              <a:t>Analog Resistive Technology</a:t>
            </a:r>
          </a:p>
        </p:txBody>
      </p:sp>
      <p:sp>
        <p:nvSpPr>
          <p:cNvPr id="2" name="Rectangle 1"/>
          <p:cNvSpPr/>
          <p:nvPr/>
        </p:nvSpPr>
        <p:spPr>
          <a:xfrm>
            <a:off x="589766" y="801874"/>
            <a:ext cx="5360710" cy="2062103"/>
          </a:xfrm>
          <a:prstGeom prst="rect">
            <a:avLst/>
          </a:prstGeom>
        </p:spPr>
        <p:txBody>
          <a:bodyPr wrap="square">
            <a:spAutoFit/>
          </a:bodyPr>
          <a:lstStyle/>
          <a:p>
            <a:r>
              <a:rPr lang="en-US" sz="2000" b="1" dirty="0"/>
              <a:t>Advantages</a:t>
            </a:r>
          </a:p>
          <a:p>
            <a:pPr>
              <a:buFont typeface="Arial" pitchFamily="34" charset="0"/>
              <a:buChar char="•"/>
            </a:pPr>
            <a:r>
              <a:rPr lang="en-US" dirty="0"/>
              <a:t> Works with finger, stylus or any non-sharp object</a:t>
            </a:r>
          </a:p>
          <a:p>
            <a:pPr>
              <a:buFont typeface="Arial" pitchFamily="34" charset="0"/>
              <a:buChar char="•"/>
            </a:pPr>
            <a:r>
              <a:rPr lang="en-US" dirty="0"/>
              <a:t> Lowest-cost touch technology</a:t>
            </a:r>
          </a:p>
          <a:p>
            <a:pPr>
              <a:buFont typeface="Arial" pitchFamily="34" charset="0"/>
              <a:buChar char="•"/>
            </a:pPr>
            <a:r>
              <a:rPr lang="en-US" dirty="0"/>
              <a:t> Widely available (it’s a commodity)</a:t>
            </a:r>
          </a:p>
          <a:p>
            <a:pPr>
              <a:buFont typeface="Arial" pitchFamily="34" charset="0"/>
              <a:buChar char="•"/>
            </a:pPr>
            <a:r>
              <a:rPr lang="en-US" dirty="0"/>
              <a:t> Easily sealable to IP65 or NEMA-4</a:t>
            </a:r>
          </a:p>
          <a:p>
            <a:pPr>
              <a:buFont typeface="Arial" pitchFamily="34" charset="0"/>
              <a:buChar char="•"/>
            </a:pPr>
            <a:r>
              <a:rPr lang="en-US" dirty="0"/>
              <a:t> Resistant to screen contaminants</a:t>
            </a:r>
          </a:p>
          <a:p>
            <a:pPr>
              <a:buFont typeface="Arial" pitchFamily="34" charset="0"/>
              <a:buChar char="•"/>
            </a:pPr>
            <a:r>
              <a:rPr lang="en-US" dirty="0"/>
              <a:t> Low power consumption</a:t>
            </a:r>
          </a:p>
        </p:txBody>
      </p:sp>
      <p:sp>
        <p:nvSpPr>
          <p:cNvPr id="5" name="Rectangle 4"/>
          <p:cNvSpPr/>
          <p:nvPr/>
        </p:nvSpPr>
        <p:spPr>
          <a:xfrm>
            <a:off x="6281393" y="801874"/>
            <a:ext cx="5605807" cy="2062103"/>
          </a:xfrm>
          <a:prstGeom prst="rect">
            <a:avLst/>
          </a:prstGeom>
        </p:spPr>
        <p:txBody>
          <a:bodyPr wrap="square">
            <a:spAutoFit/>
          </a:bodyPr>
          <a:lstStyle/>
          <a:p>
            <a:r>
              <a:rPr lang="en-US" sz="2000" b="1" dirty="0"/>
              <a:t>Market trends</a:t>
            </a:r>
            <a:endParaRPr lang="en-US" b="1" dirty="0"/>
          </a:p>
          <a:p>
            <a:pPr>
              <a:buFont typeface="Arial" pitchFamily="34" charset="0"/>
              <a:buChar char="•"/>
            </a:pPr>
            <a:r>
              <a:rPr lang="en-US" dirty="0"/>
              <a:t> Analog resistive is shrinking in units and revenue</a:t>
            </a:r>
          </a:p>
          <a:p>
            <a:pPr marL="742950" lvl="1" indent="-285750">
              <a:buFont typeface="Arial" panose="020B0604020202020204" pitchFamily="34" charset="0"/>
              <a:buChar char="•"/>
            </a:pPr>
            <a:r>
              <a:rPr lang="en-US" dirty="0"/>
              <a:t>P-cap dominates in most consumer applications</a:t>
            </a:r>
          </a:p>
          <a:p>
            <a:pPr>
              <a:buFont typeface="Arial" pitchFamily="34" charset="0"/>
              <a:buChar char="•"/>
            </a:pPr>
            <a:r>
              <a:rPr lang="en-US" dirty="0"/>
              <a:t> Analog resistive is still significant in commercial applications</a:t>
            </a:r>
          </a:p>
          <a:p>
            <a:pPr marL="742950" lvl="1" indent="-285750">
              <a:buFont typeface="Arial" panose="020B0604020202020204" pitchFamily="34" charset="0"/>
              <a:buChar char="•"/>
            </a:pPr>
            <a:r>
              <a:rPr lang="en-US" dirty="0"/>
              <a:t>Especially POS and industrial-control terminals</a:t>
            </a:r>
          </a:p>
          <a:p>
            <a:endParaRPr lang="en-US" dirty="0"/>
          </a:p>
        </p:txBody>
      </p:sp>
      <p:sp>
        <p:nvSpPr>
          <p:cNvPr id="6" name="Slide Number Placeholder 5"/>
          <p:cNvSpPr>
            <a:spLocks noGrp="1"/>
          </p:cNvSpPr>
          <p:nvPr>
            <p:ph type="sldNum" sz="quarter" idx="12"/>
          </p:nvPr>
        </p:nvSpPr>
        <p:spPr/>
        <p:txBody>
          <a:bodyPr/>
          <a:lstStyle/>
          <a:p>
            <a:fld id="{801D9609-EAAF-45B5-88BD-C4DE4E344FCC}" type="slidenum">
              <a:rPr lang="en-US" smtClean="0"/>
              <a:t>13</a:t>
            </a:fld>
            <a:endParaRPr lang="en-US"/>
          </a:p>
        </p:txBody>
      </p:sp>
    </p:spTree>
    <p:extLst>
      <p:ext uri="{BB962C8B-B14F-4D97-AF65-F5344CB8AC3E}">
        <p14:creationId xmlns:p14="http://schemas.microsoft.com/office/powerpoint/2010/main" val="118615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1D9609-EAAF-45B5-88BD-C4DE4E344FCC}" type="slidenum">
              <a:rPr lang="en-US" smtClean="0"/>
              <a:t>14</a:t>
            </a:fld>
            <a:endParaRPr lang="en-US"/>
          </a:p>
        </p:txBody>
      </p:sp>
      <p:sp>
        <p:nvSpPr>
          <p:cNvPr id="3" name="Rectangle 2"/>
          <p:cNvSpPr/>
          <p:nvPr/>
        </p:nvSpPr>
        <p:spPr>
          <a:xfrm>
            <a:off x="4139432" y="399534"/>
            <a:ext cx="3481338" cy="523220"/>
          </a:xfrm>
          <a:prstGeom prst="rect">
            <a:avLst/>
          </a:prstGeom>
        </p:spPr>
        <p:txBody>
          <a:bodyPr wrap="none">
            <a:spAutoFit/>
          </a:bodyPr>
          <a:lstStyle/>
          <a:p>
            <a:pPr algn="ctr"/>
            <a:r>
              <a:rPr lang="en-US" sz="2800" b="1" dirty="0" smtClean="0"/>
              <a:t>Capacitive </a:t>
            </a:r>
            <a:r>
              <a:rPr lang="en-US" sz="2800" b="1" dirty="0"/>
              <a:t>Technology</a:t>
            </a:r>
            <a:endParaRPr lang="en-US" sz="2400" b="1" dirty="0"/>
          </a:p>
        </p:txBody>
      </p:sp>
      <p:sp>
        <p:nvSpPr>
          <p:cNvPr id="4" name="TextBox 3"/>
          <p:cNvSpPr txBox="1"/>
          <p:nvPr/>
        </p:nvSpPr>
        <p:spPr>
          <a:xfrm>
            <a:off x="1076325" y="1438275"/>
            <a:ext cx="10379075" cy="2554545"/>
          </a:xfrm>
          <a:prstGeom prst="rect">
            <a:avLst/>
          </a:prstGeom>
          <a:noFill/>
        </p:spPr>
        <p:txBody>
          <a:bodyPr wrap="square" rtlCol="0">
            <a:spAutoFit/>
          </a:bodyPr>
          <a:lstStyle/>
          <a:p>
            <a:r>
              <a:rPr lang="en-US" sz="2000" dirty="0"/>
              <a:t>Unlike resistive touch screens, capacitive </a:t>
            </a:r>
            <a:r>
              <a:rPr lang="en-US" sz="2000" dirty="0" smtClean="0"/>
              <a:t>technology does </a:t>
            </a:r>
            <a:r>
              <a:rPr lang="en-US" sz="2000" dirty="0"/>
              <a:t>not use the pressure of your finger to create a change in the flow of electricity. Instead, they work with anything that holds an electrical charge – including human skin. </a:t>
            </a:r>
            <a:endParaRPr lang="en-US" sz="2000" dirty="0" smtClean="0"/>
          </a:p>
          <a:p>
            <a:pPr marL="342900" indent="-342900">
              <a:buFont typeface="+mj-lt"/>
              <a:buAutoNum type="arabicPeriod"/>
            </a:pPr>
            <a:endParaRPr lang="en-US" sz="2000" dirty="0"/>
          </a:p>
          <a:p>
            <a:pPr marL="342900" indent="-342900">
              <a:buFont typeface="+mj-lt"/>
              <a:buAutoNum type="arabicPeriod"/>
            </a:pPr>
            <a:r>
              <a:rPr lang="en-US" sz="2000" dirty="0" smtClean="0"/>
              <a:t>Surface Capacitance</a:t>
            </a:r>
          </a:p>
          <a:p>
            <a:pPr marL="342900" indent="-342900">
              <a:buFont typeface="+mj-lt"/>
              <a:buAutoNum type="arabicPeriod"/>
            </a:pPr>
            <a:r>
              <a:rPr lang="en-US" sz="2000" dirty="0"/>
              <a:t> </a:t>
            </a:r>
            <a:r>
              <a:rPr lang="en-US" sz="2000" dirty="0" smtClean="0"/>
              <a:t>Projected Capacitance</a:t>
            </a:r>
          </a:p>
          <a:p>
            <a:pPr marL="800100" lvl="1" indent="-342900">
              <a:buFont typeface="+mj-lt"/>
              <a:buAutoNum type="alphaLcParenR"/>
            </a:pPr>
            <a:r>
              <a:rPr lang="en-US" sz="2000" dirty="0" smtClean="0"/>
              <a:t>Self Capacitance</a:t>
            </a:r>
          </a:p>
          <a:p>
            <a:pPr marL="800100" lvl="1" indent="-342900">
              <a:buFont typeface="+mj-lt"/>
              <a:buAutoNum type="alphaLcParenR"/>
            </a:pPr>
            <a:r>
              <a:rPr lang="en-US" sz="2000" dirty="0" smtClean="0"/>
              <a:t>Mutual Capacitance</a:t>
            </a:r>
            <a:endParaRPr lang="en-US" sz="2000" dirty="0"/>
          </a:p>
        </p:txBody>
      </p:sp>
    </p:spTree>
    <p:extLst>
      <p:ext uri="{BB962C8B-B14F-4D97-AF65-F5344CB8AC3E}">
        <p14:creationId xmlns:p14="http://schemas.microsoft.com/office/powerpoint/2010/main" val="1056666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87355" y="297887"/>
            <a:ext cx="4123245" cy="523220"/>
          </a:xfrm>
          <a:prstGeom prst="rect">
            <a:avLst/>
          </a:prstGeom>
        </p:spPr>
        <p:txBody>
          <a:bodyPr wrap="none">
            <a:spAutoFit/>
          </a:bodyPr>
          <a:lstStyle/>
          <a:p>
            <a:r>
              <a:rPr lang="en-US" sz="2800" b="1" dirty="0" smtClean="0">
                <a:solidFill>
                  <a:srgbClr val="26343F"/>
                </a:solidFill>
                <a:latin typeface="Proxima Nova"/>
              </a:rPr>
              <a:t>1. Surface </a:t>
            </a:r>
            <a:r>
              <a:rPr lang="en-US" sz="2800" b="1" dirty="0">
                <a:solidFill>
                  <a:srgbClr val="26343F"/>
                </a:solidFill>
                <a:latin typeface="Proxima Nova"/>
              </a:rPr>
              <a:t>Capacitance</a:t>
            </a:r>
          </a:p>
        </p:txBody>
      </p:sp>
      <p:sp>
        <p:nvSpPr>
          <p:cNvPr id="7" name="Rectangle 6"/>
          <p:cNvSpPr/>
          <p:nvPr/>
        </p:nvSpPr>
        <p:spPr>
          <a:xfrm>
            <a:off x="316236" y="2560656"/>
            <a:ext cx="6507897" cy="3477875"/>
          </a:xfrm>
          <a:prstGeom prst="rect">
            <a:avLst/>
          </a:prstGeom>
        </p:spPr>
        <p:txBody>
          <a:bodyPr wrap="square">
            <a:spAutoFit/>
          </a:bodyPr>
          <a:lstStyle/>
          <a:p>
            <a:pPr marL="342900" indent="-342900">
              <a:buFont typeface="Arial" panose="020B0604020202020204" pitchFamily="34" charset="0"/>
              <a:buChar char="•"/>
            </a:pPr>
            <a:r>
              <a:rPr lang="en-US" sz="2000" b="1" u="sng" dirty="0" smtClean="0"/>
              <a:t>Sensing Method:</a:t>
            </a:r>
          </a:p>
          <a:p>
            <a:pPr marL="800100" lvl="1" indent="-342900">
              <a:buFont typeface="Arial" panose="020B0604020202020204" pitchFamily="34" charset="0"/>
              <a:buChar char="•"/>
            </a:pPr>
            <a:r>
              <a:rPr lang="en-US" sz="2000" dirty="0" smtClean="0"/>
              <a:t>The </a:t>
            </a:r>
            <a:r>
              <a:rPr lang="en-US" sz="2000" dirty="0"/>
              <a:t>same phase voltage is imposed to the electrodes on the four </a:t>
            </a:r>
            <a:r>
              <a:rPr lang="en-US" sz="2000" dirty="0" smtClean="0"/>
              <a:t>corners that creates a </a:t>
            </a:r>
            <a:r>
              <a:rPr lang="en-US" sz="2000" dirty="0"/>
              <a:t>uniform electric field will be forming over the panel. </a:t>
            </a:r>
            <a:endParaRPr lang="en-US" sz="2000" dirty="0" smtClean="0"/>
          </a:p>
          <a:p>
            <a:pPr marL="800100" lvl="1" indent="-342900">
              <a:buFont typeface="Arial" panose="020B0604020202020204" pitchFamily="34" charset="0"/>
              <a:buChar char="•"/>
            </a:pPr>
            <a:r>
              <a:rPr lang="en-US" sz="2000" dirty="0" smtClean="0"/>
              <a:t>When </a:t>
            </a:r>
            <a:r>
              <a:rPr lang="en-US" sz="2000"/>
              <a:t>a </a:t>
            </a:r>
            <a:r>
              <a:rPr lang="en-US" sz="2000" smtClean="0"/>
              <a:t>finger touches on </a:t>
            </a:r>
            <a:r>
              <a:rPr lang="en-US" sz="2000" dirty="0"/>
              <a:t>the panel, electrical current will flow from the four corners through the finger. Ratio of the electrical current flowing from the four corners will be measured to detect the touched point. The measured current value will be </a:t>
            </a:r>
            <a:r>
              <a:rPr lang="en-US" sz="2000" u="sng" dirty="0"/>
              <a:t>inversely</a:t>
            </a:r>
            <a:r>
              <a:rPr lang="en-US" sz="2000" dirty="0"/>
              <a:t> proportional to the distance between the touched point and the four corners. </a:t>
            </a:r>
          </a:p>
        </p:txBody>
      </p:sp>
      <p:sp>
        <p:nvSpPr>
          <p:cNvPr id="8" name="Rectangle 7"/>
          <p:cNvSpPr/>
          <p:nvPr/>
        </p:nvSpPr>
        <p:spPr>
          <a:xfrm>
            <a:off x="316236" y="957994"/>
            <a:ext cx="3814194" cy="1323439"/>
          </a:xfrm>
          <a:prstGeom prst="rect">
            <a:avLst/>
          </a:prstGeom>
        </p:spPr>
        <p:txBody>
          <a:bodyPr wrap="square">
            <a:spAutoFit/>
          </a:bodyPr>
          <a:lstStyle/>
          <a:p>
            <a:pPr marL="285750" indent="-285750">
              <a:buFont typeface="Arial" panose="020B0604020202020204" pitchFamily="34" charset="0"/>
              <a:buChar char="•"/>
            </a:pPr>
            <a:r>
              <a:rPr lang="en-US" sz="2000" b="1" u="sng" smtClean="0"/>
              <a:t>Construction:</a:t>
            </a:r>
          </a:p>
          <a:p>
            <a:pPr marL="800100" lvl="1" indent="-342900">
              <a:buFont typeface="Arial" panose="020B0604020202020204" pitchFamily="34" charset="0"/>
              <a:buChar char="•"/>
            </a:pPr>
            <a:r>
              <a:rPr lang="en-US" sz="2000" smtClean="0"/>
              <a:t>Top protective cover</a:t>
            </a:r>
          </a:p>
          <a:p>
            <a:pPr marL="800100" lvl="1" indent="-342900">
              <a:buFont typeface="Arial" panose="020B0604020202020204" pitchFamily="34" charset="0"/>
              <a:buChar char="•"/>
            </a:pPr>
            <a:r>
              <a:rPr lang="en-US" sz="2000" smtClean="0"/>
              <a:t>Transparent electrode film</a:t>
            </a:r>
          </a:p>
          <a:p>
            <a:pPr marL="800100" lvl="1" indent="-342900">
              <a:buFont typeface="Arial" panose="020B0604020202020204" pitchFamily="34" charset="0"/>
              <a:buChar char="•"/>
            </a:pPr>
            <a:r>
              <a:rPr lang="en-US" sz="2000" smtClean="0"/>
              <a:t>Bottom glass substrate</a:t>
            </a:r>
            <a:endParaRPr lang="en-US" sz="2000" dirty="0"/>
          </a:p>
        </p:txBody>
      </p:sp>
      <p:pic>
        <p:nvPicPr>
          <p:cNvPr id="9" name="Picture 8"/>
          <p:cNvPicPr>
            <a:picLocks noChangeAspect="1"/>
          </p:cNvPicPr>
          <p:nvPr/>
        </p:nvPicPr>
        <p:blipFill>
          <a:blip r:embed="rId2"/>
          <a:stretch>
            <a:fillRect/>
          </a:stretch>
        </p:blipFill>
        <p:spPr>
          <a:xfrm>
            <a:off x="4487355" y="887179"/>
            <a:ext cx="5033963" cy="1533866"/>
          </a:xfrm>
          <a:prstGeom prst="rect">
            <a:avLst/>
          </a:prstGeom>
        </p:spPr>
      </p:pic>
      <p:pic>
        <p:nvPicPr>
          <p:cNvPr id="2" name="Picture 1"/>
          <p:cNvPicPr>
            <a:picLocks noChangeAspect="1"/>
          </p:cNvPicPr>
          <p:nvPr/>
        </p:nvPicPr>
        <p:blipFill>
          <a:blip r:embed="rId3"/>
          <a:stretch>
            <a:fillRect/>
          </a:stretch>
        </p:blipFill>
        <p:spPr>
          <a:xfrm>
            <a:off x="6824133" y="2803605"/>
            <a:ext cx="4995333" cy="3182499"/>
          </a:xfrm>
          <a:prstGeom prst="rect">
            <a:avLst/>
          </a:prstGeom>
        </p:spPr>
      </p:pic>
      <p:sp>
        <p:nvSpPr>
          <p:cNvPr id="6" name="Rectangle 5"/>
          <p:cNvSpPr/>
          <p:nvPr/>
        </p:nvSpPr>
        <p:spPr>
          <a:xfrm>
            <a:off x="9313333" y="5894685"/>
            <a:ext cx="2838273" cy="646331"/>
          </a:xfrm>
          <a:prstGeom prst="rect">
            <a:avLst/>
          </a:prstGeom>
        </p:spPr>
        <p:txBody>
          <a:bodyPr wrap="square">
            <a:spAutoFit/>
          </a:bodyPr>
          <a:lstStyle/>
          <a:p>
            <a:r>
              <a:rPr lang="en-US" smtClean="0">
                <a:solidFill>
                  <a:srgbClr val="FF0000"/>
                </a:solidFill>
              </a:rPr>
              <a:t>Close to the touched point – Higher current</a:t>
            </a:r>
            <a:endParaRPr lang="en-US">
              <a:solidFill>
                <a:srgbClr val="FF0000"/>
              </a:solidFill>
            </a:endParaRPr>
          </a:p>
        </p:txBody>
      </p:sp>
      <p:sp>
        <p:nvSpPr>
          <p:cNvPr id="11" name="Rectangle 10"/>
          <p:cNvSpPr/>
          <p:nvPr/>
        </p:nvSpPr>
        <p:spPr>
          <a:xfrm>
            <a:off x="7491697" y="3069242"/>
            <a:ext cx="2497030" cy="646331"/>
          </a:xfrm>
          <a:prstGeom prst="rect">
            <a:avLst/>
          </a:prstGeom>
        </p:spPr>
        <p:txBody>
          <a:bodyPr wrap="square">
            <a:spAutoFit/>
          </a:bodyPr>
          <a:lstStyle/>
          <a:p>
            <a:r>
              <a:rPr lang="en-US" smtClean="0">
                <a:solidFill>
                  <a:srgbClr val="0070C0"/>
                </a:solidFill>
              </a:rPr>
              <a:t>Far from the touched point – Lower current</a:t>
            </a:r>
            <a:endParaRPr lang="en-US">
              <a:solidFill>
                <a:srgbClr val="0070C0"/>
              </a:solidFill>
            </a:endParaRPr>
          </a:p>
        </p:txBody>
      </p:sp>
      <p:sp>
        <p:nvSpPr>
          <p:cNvPr id="10" name="Flowchart: Connector 9"/>
          <p:cNvSpPr/>
          <p:nvPr/>
        </p:nvSpPr>
        <p:spPr>
          <a:xfrm>
            <a:off x="7196667" y="3318934"/>
            <a:ext cx="295030" cy="22013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1243733" y="5232400"/>
            <a:ext cx="287867" cy="237067"/>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906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990600"/>
            <a:ext cx="8610600" cy="5693866"/>
          </a:xfrm>
          <a:prstGeom prst="rect">
            <a:avLst/>
          </a:prstGeom>
        </p:spPr>
        <p:txBody>
          <a:bodyPr wrap="square">
            <a:spAutoFit/>
          </a:bodyPr>
          <a:lstStyle/>
          <a:p>
            <a:r>
              <a:rPr lang="en-US" sz="2800" b="1" dirty="0"/>
              <a:t>Advantages:</a:t>
            </a:r>
          </a:p>
          <a:p>
            <a:pPr>
              <a:buFont typeface="Arial" pitchFamily="34" charset="0"/>
              <a:buChar char="•"/>
            </a:pPr>
            <a:r>
              <a:rPr lang="en-US" sz="2000" dirty="0"/>
              <a:t> Surface capacitive technology is suitable for large size monitors.</a:t>
            </a:r>
          </a:p>
          <a:p>
            <a:pPr>
              <a:buFont typeface="Arial" pitchFamily="34" charset="0"/>
              <a:buChar char="•"/>
            </a:pPr>
            <a:r>
              <a:rPr lang="en-US" sz="2000" dirty="0"/>
              <a:t> Surface capacitive sensor can respond to light touch, and no pressure force is needed for detection</a:t>
            </a:r>
          </a:p>
          <a:p>
            <a:pPr>
              <a:buFont typeface="Arial" pitchFamily="34" charset="0"/>
              <a:buChar char="•"/>
            </a:pPr>
            <a:r>
              <a:rPr lang="en-US" sz="2000" dirty="0"/>
              <a:t> Visibility is high because structure is only one glass layer.</a:t>
            </a:r>
          </a:p>
          <a:p>
            <a:pPr>
              <a:buFont typeface="Arial" pitchFamily="34" charset="0"/>
              <a:buChar char="•"/>
            </a:pPr>
            <a:r>
              <a:rPr lang="en-US" sz="2000" dirty="0"/>
              <a:t> Surface capacitive is structurally tough as it is made of one sheet of glass.</a:t>
            </a:r>
          </a:p>
          <a:p>
            <a:pPr>
              <a:buFont typeface="Arial" pitchFamily="34" charset="0"/>
              <a:buChar char="•"/>
            </a:pPr>
            <a:r>
              <a:rPr lang="en-US" sz="2000" dirty="0"/>
              <a:t> Surface capacitive does not get affected by moist, dust, or grease.</a:t>
            </a:r>
          </a:p>
          <a:p>
            <a:pPr>
              <a:buFont typeface="Arial" pitchFamily="34" charset="0"/>
              <a:buChar char="•"/>
            </a:pPr>
            <a:r>
              <a:rPr lang="en-US" sz="2000" dirty="0"/>
              <a:t> Parallax is minimized in surface capacitive.</a:t>
            </a:r>
          </a:p>
          <a:p>
            <a:pPr>
              <a:buFont typeface="Arial" pitchFamily="34" charset="0"/>
              <a:buChar char="•"/>
            </a:pPr>
            <a:r>
              <a:rPr lang="en-US" sz="2000" dirty="0"/>
              <a:t> Surface capacitive has high resolution and high response speed.</a:t>
            </a:r>
          </a:p>
          <a:p>
            <a:pPr>
              <a:buFont typeface="Arial" pitchFamily="34" charset="0"/>
              <a:buChar char="•"/>
            </a:pPr>
            <a:r>
              <a:rPr lang="en-US" sz="2000" dirty="0"/>
              <a:t> Highly sensitive (very light touch)</a:t>
            </a:r>
          </a:p>
          <a:p>
            <a:endParaRPr lang="en-US" sz="2800" b="1" dirty="0"/>
          </a:p>
          <a:p>
            <a:r>
              <a:rPr lang="en-US" sz="2800" b="1" dirty="0"/>
              <a:t>Disadvantages:</a:t>
            </a:r>
          </a:p>
          <a:p>
            <a:pPr>
              <a:buFont typeface="Arial" pitchFamily="34" charset="0"/>
              <a:buChar char="•"/>
            </a:pPr>
            <a:r>
              <a:rPr lang="en-US" sz="2000" dirty="0"/>
              <a:t> Surface capacitive can detect touches by fingers only</a:t>
            </a:r>
          </a:p>
          <a:p>
            <a:pPr>
              <a:buFont typeface="Arial" pitchFamily="34" charset="0"/>
              <a:buChar char="•"/>
            </a:pPr>
            <a:r>
              <a:rPr lang="en-US" sz="2000" dirty="0"/>
              <a:t> </a:t>
            </a:r>
            <a:r>
              <a:rPr lang="en-US" sz="2000" dirty="0" smtClean="0"/>
              <a:t>Surface </a:t>
            </a:r>
            <a:r>
              <a:rPr lang="en-US" sz="2000" dirty="0"/>
              <a:t>capacitive technology does not support multi-touch.</a:t>
            </a:r>
          </a:p>
          <a:p>
            <a:pPr>
              <a:buFont typeface="Arial" pitchFamily="34" charset="0"/>
              <a:buChar char="•"/>
            </a:pPr>
            <a:r>
              <a:rPr lang="en-US" sz="2000" dirty="0"/>
              <a:t> Surface capacitive touch screen is likely to be affected by noise. Recently, tolerance for noise has been improved with various methods such as noise shielding.</a:t>
            </a:r>
          </a:p>
        </p:txBody>
      </p:sp>
      <p:sp>
        <p:nvSpPr>
          <p:cNvPr id="3" name="Rectangle 2"/>
          <p:cNvSpPr/>
          <p:nvPr/>
        </p:nvSpPr>
        <p:spPr>
          <a:xfrm>
            <a:off x="3581400" y="533400"/>
            <a:ext cx="3403496" cy="523220"/>
          </a:xfrm>
          <a:prstGeom prst="rect">
            <a:avLst/>
          </a:prstGeom>
        </p:spPr>
        <p:txBody>
          <a:bodyPr wrap="none">
            <a:spAutoFit/>
          </a:bodyPr>
          <a:lstStyle/>
          <a:p>
            <a:r>
              <a:rPr lang="en-US" sz="2800" b="1" dirty="0">
                <a:solidFill>
                  <a:srgbClr val="26343F"/>
                </a:solidFill>
                <a:latin typeface="Proxima Nova"/>
              </a:rPr>
              <a:t>Surface Capacitive</a:t>
            </a:r>
          </a:p>
        </p:txBody>
      </p:sp>
      <p:sp>
        <p:nvSpPr>
          <p:cNvPr id="4" name="Slide Number Placeholder 3"/>
          <p:cNvSpPr>
            <a:spLocks noGrp="1"/>
          </p:cNvSpPr>
          <p:nvPr>
            <p:ph type="sldNum" sz="quarter" idx="12"/>
          </p:nvPr>
        </p:nvSpPr>
        <p:spPr/>
        <p:txBody>
          <a:bodyPr/>
          <a:lstStyle/>
          <a:p>
            <a:fld id="{801D9609-EAAF-45B5-88BD-C4DE4E344FCC}" type="slidenum">
              <a:rPr lang="en-US" smtClean="0"/>
              <a:t>16</a:t>
            </a:fld>
            <a:endParaRPr lang="en-US"/>
          </a:p>
        </p:txBody>
      </p:sp>
    </p:spTree>
    <p:extLst>
      <p:ext uri="{BB962C8B-B14F-4D97-AF65-F5344CB8AC3E}">
        <p14:creationId xmlns:p14="http://schemas.microsoft.com/office/powerpoint/2010/main" val="672410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5060" y="114280"/>
            <a:ext cx="7297140" cy="584775"/>
          </a:xfrm>
          <a:prstGeom prst="rect">
            <a:avLst/>
          </a:prstGeom>
        </p:spPr>
        <p:txBody>
          <a:bodyPr wrap="square">
            <a:spAutoFit/>
          </a:bodyPr>
          <a:lstStyle/>
          <a:p>
            <a:r>
              <a:rPr lang="en-US" sz="3200" b="1" smtClean="0"/>
              <a:t>2. Projected Capacitance: Self Capacitance </a:t>
            </a:r>
            <a:endParaRPr lang="en-US" sz="3200" b="1" dirty="0"/>
          </a:p>
        </p:txBody>
      </p:sp>
      <p:sp>
        <p:nvSpPr>
          <p:cNvPr id="4" name="Slide Number Placeholder 3"/>
          <p:cNvSpPr>
            <a:spLocks noGrp="1"/>
          </p:cNvSpPr>
          <p:nvPr>
            <p:ph type="sldNum" sz="quarter" idx="12"/>
          </p:nvPr>
        </p:nvSpPr>
        <p:spPr/>
        <p:txBody>
          <a:bodyPr/>
          <a:lstStyle/>
          <a:p>
            <a:fld id="{801D9609-EAAF-45B5-88BD-C4DE4E344FCC}" type="slidenum">
              <a:rPr lang="en-US" smtClean="0"/>
              <a:t>17</a:t>
            </a:fld>
            <a:endParaRPr lang="en-US" dirty="0"/>
          </a:p>
        </p:txBody>
      </p:sp>
      <p:sp>
        <p:nvSpPr>
          <p:cNvPr id="6" name="Rectangle 5"/>
          <p:cNvSpPr/>
          <p:nvPr/>
        </p:nvSpPr>
        <p:spPr>
          <a:xfrm>
            <a:off x="139624" y="793160"/>
            <a:ext cx="5867476" cy="5940088"/>
          </a:xfrm>
          <a:prstGeom prst="rect">
            <a:avLst/>
          </a:prstGeom>
        </p:spPr>
        <p:txBody>
          <a:bodyPr wrap="square">
            <a:spAutoFit/>
          </a:bodyPr>
          <a:lstStyle/>
          <a:p>
            <a:r>
              <a:rPr lang="en-US" sz="2000" b="1" smtClean="0"/>
              <a:t>Self Capacitance: </a:t>
            </a:r>
            <a:r>
              <a:rPr lang="en-US" sz="2000"/>
              <a:t>In this implementation</a:t>
            </a:r>
            <a:r>
              <a:rPr lang="en-US" sz="2000" smtClean="0"/>
              <a:t>, </a:t>
            </a:r>
            <a:r>
              <a:rPr lang="en-US" sz="2000"/>
              <a:t>each capacitive sensor is a conductive pad laid on a PCB, surrounded by a ground </a:t>
            </a:r>
            <a:r>
              <a:rPr lang="en-US" sz="2000" smtClean="0"/>
              <a:t>pattern. </a:t>
            </a:r>
            <a:r>
              <a:rPr lang="en-US" sz="2000"/>
              <a:t>This sensor forms a parasitic capacitance Cp with the surrounding</a:t>
            </a:r>
          </a:p>
          <a:p>
            <a:r>
              <a:rPr lang="en-US" sz="2000"/>
              <a:t>ground pattern, and the electric field lines can be seen in </a:t>
            </a:r>
            <a:r>
              <a:rPr lang="en-US" sz="2000" smtClean="0"/>
              <a:t>the </a:t>
            </a:r>
            <a:r>
              <a:rPr lang="en-US" sz="2000"/>
              <a:t>area above the sensor. </a:t>
            </a:r>
            <a:endParaRPr lang="en-US" sz="2000" smtClean="0"/>
          </a:p>
          <a:p>
            <a:endParaRPr lang="en-US" sz="2000" smtClean="0"/>
          </a:p>
          <a:p>
            <a:r>
              <a:rPr lang="en-US" sz="2000" b="1"/>
              <a:t>Sensing Method:</a:t>
            </a:r>
          </a:p>
          <a:p>
            <a:pPr marL="285750" indent="-285750">
              <a:buFont typeface="Arial" panose="020B0604020202020204" pitchFamily="34" charset="0"/>
              <a:buChar char="•"/>
            </a:pPr>
            <a:r>
              <a:rPr lang="en-US" sz="2000" smtClean="0"/>
              <a:t>When </a:t>
            </a:r>
            <a:r>
              <a:rPr lang="en-US" sz="2000"/>
              <a:t>a conductor like a finger enters the area above this sensor, it alters the electric field lines and effectively adds a finger capacitance Cf to the sensor Cp </a:t>
            </a:r>
            <a:endParaRPr lang="en-US" sz="2000" smtClean="0"/>
          </a:p>
          <a:p>
            <a:r>
              <a:rPr lang="en-US" sz="2000">
                <a:sym typeface="Wingdings" panose="05000000000000000000" pitchFamily="2" charset="2"/>
              </a:rPr>
              <a:t> </a:t>
            </a:r>
            <a:r>
              <a:rPr lang="en-US" sz="2000" smtClean="0">
                <a:sym typeface="Wingdings" panose="05000000000000000000" pitchFamily="2" charset="2"/>
              </a:rPr>
              <a:t>    </a:t>
            </a:r>
            <a:r>
              <a:rPr lang="en-US" sz="2000" smtClean="0">
                <a:solidFill>
                  <a:srgbClr val="0070C0"/>
                </a:solidFill>
                <a:sym typeface="Wingdings" panose="05000000000000000000" pitchFamily="2" charset="2"/>
              </a:rPr>
              <a:t> </a:t>
            </a:r>
            <a:r>
              <a:rPr lang="en-US" sz="2000" b="1">
                <a:solidFill>
                  <a:srgbClr val="0070C0"/>
                </a:solidFill>
              </a:rPr>
              <a:t>increase in capacitance </a:t>
            </a:r>
            <a:r>
              <a:rPr lang="en-US" sz="2000" b="1" smtClean="0">
                <a:solidFill>
                  <a:srgbClr val="0070C0"/>
                </a:solidFill>
              </a:rPr>
              <a:t>from Cp to </a:t>
            </a:r>
            <a:r>
              <a:rPr lang="en-US" sz="2000" b="1">
                <a:solidFill>
                  <a:srgbClr val="0070C0"/>
                </a:solidFill>
              </a:rPr>
              <a:t>Cp</a:t>
            </a:r>
            <a:r>
              <a:rPr lang="en-US" sz="900" b="1">
                <a:solidFill>
                  <a:srgbClr val="0070C0"/>
                </a:solidFill>
              </a:rPr>
              <a:t> </a:t>
            </a:r>
            <a:r>
              <a:rPr lang="en-US" sz="2000" b="1">
                <a:solidFill>
                  <a:srgbClr val="0070C0"/>
                </a:solidFill>
              </a:rPr>
              <a:t>+ Cf  </a:t>
            </a:r>
            <a:endParaRPr lang="en-US" sz="2000" b="1" smtClean="0">
              <a:solidFill>
                <a:srgbClr val="0070C0"/>
              </a:solidFill>
            </a:endParaRPr>
          </a:p>
          <a:p>
            <a:r>
              <a:rPr lang="en-US" sz="2000" b="1">
                <a:solidFill>
                  <a:srgbClr val="0070C0"/>
                </a:solidFill>
              </a:rPr>
              <a:t> </a:t>
            </a:r>
            <a:r>
              <a:rPr lang="en-US" sz="2000" b="1" smtClean="0">
                <a:solidFill>
                  <a:srgbClr val="0070C0"/>
                </a:solidFill>
              </a:rPr>
              <a:t>    since </a:t>
            </a:r>
            <a:r>
              <a:rPr lang="en-US" sz="2000" b="1">
                <a:solidFill>
                  <a:srgbClr val="0070C0"/>
                </a:solidFill>
              </a:rPr>
              <a:t>Cp//Cf.</a:t>
            </a:r>
          </a:p>
          <a:p>
            <a:pPr marL="285750" indent="-285750">
              <a:buFont typeface="Arial" panose="020B0604020202020204" pitchFamily="34" charset="0"/>
              <a:buChar char="•"/>
            </a:pPr>
            <a:r>
              <a:rPr lang="en-US" sz="2000"/>
              <a:t>A controller detects changes in capacitance for each row &amp; column to determines an (x, y) coordinate based on the capacitance changes.  Self capacitance measure an entire row or column for capacitive </a:t>
            </a:r>
            <a:r>
              <a:rPr lang="en-US" sz="2000" smtClean="0"/>
              <a:t>change</a:t>
            </a:r>
            <a:r>
              <a:rPr lang="en-US" sz="2000"/>
              <a:t>. </a:t>
            </a:r>
            <a:r>
              <a:rPr lang="en-US" sz="2000" b="1" smtClean="0"/>
              <a:t> </a:t>
            </a:r>
            <a:endParaRPr lang="en-US" sz="2000"/>
          </a:p>
        </p:txBody>
      </p:sp>
      <p:pic>
        <p:nvPicPr>
          <p:cNvPr id="10" name="Picture 9"/>
          <p:cNvPicPr>
            <a:picLocks noChangeAspect="1"/>
          </p:cNvPicPr>
          <p:nvPr/>
        </p:nvPicPr>
        <p:blipFill>
          <a:blip r:embed="rId2"/>
          <a:stretch>
            <a:fillRect/>
          </a:stretch>
        </p:blipFill>
        <p:spPr>
          <a:xfrm>
            <a:off x="6007100" y="699055"/>
            <a:ext cx="5565255" cy="1855085"/>
          </a:xfrm>
          <a:prstGeom prst="rect">
            <a:avLst/>
          </a:prstGeom>
        </p:spPr>
      </p:pic>
      <p:pic>
        <p:nvPicPr>
          <p:cNvPr id="11" name="Picture 10"/>
          <p:cNvPicPr>
            <a:picLocks noChangeAspect="1"/>
          </p:cNvPicPr>
          <p:nvPr/>
        </p:nvPicPr>
        <p:blipFill>
          <a:blip r:embed="rId3"/>
          <a:stretch>
            <a:fillRect/>
          </a:stretch>
        </p:blipFill>
        <p:spPr>
          <a:xfrm>
            <a:off x="6170352" y="3732786"/>
            <a:ext cx="5238750" cy="2714625"/>
          </a:xfrm>
          <a:prstGeom prst="rect">
            <a:avLst/>
          </a:prstGeom>
        </p:spPr>
      </p:pic>
      <p:sp>
        <p:nvSpPr>
          <p:cNvPr id="12" name="TextBox 11"/>
          <p:cNvSpPr txBox="1"/>
          <p:nvPr/>
        </p:nvSpPr>
        <p:spPr>
          <a:xfrm>
            <a:off x="6248400" y="2897061"/>
            <a:ext cx="5082654" cy="923330"/>
          </a:xfrm>
          <a:prstGeom prst="rect">
            <a:avLst/>
          </a:prstGeom>
          <a:noFill/>
        </p:spPr>
        <p:txBody>
          <a:bodyPr wrap="square" rtlCol="0">
            <a:spAutoFit/>
          </a:bodyPr>
          <a:lstStyle/>
          <a:p>
            <a:r>
              <a:rPr lang="en-US" smtClean="0"/>
              <a:t>Typical capacitor values: Cp ≈ 15pF and Cf ≈ 0.5pF</a:t>
            </a:r>
          </a:p>
          <a:p>
            <a:endParaRPr lang="en-US"/>
          </a:p>
          <a:p>
            <a:r>
              <a:rPr lang="en-US" smtClean="0"/>
              <a:t>When touch </a:t>
            </a:r>
            <a:r>
              <a:rPr lang="en-US" b="1" smtClean="0">
                <a:solidFill>
                  <a:srgbClr val="0070C0"/>
                </a:solidFill>
              </a:rPr>
              <a:t>Cp </a:t>
            </a:r>
            <a:r>
              <a:rPr lang="en-US" b="1" smtClean="0">
                <a:solidFill>
                  <a:srgbClr val="0070C0"/>
                </a:solidFill>
                <a:sym typeface="Wingdings" panose="05000000000000000000" pitchFamily="2" charset="2"/>
              </a:rPr>
              <a:t>increases to </a:t>
            </a:r>
            <a:r>
              <a:rPr lang="en-US" b="1" smtClean="0">
                <a:solidFill>
                  <a:srgbClr val="0070C0"/>
                </a:solidFill>
              </a:rPr>
              <a:t>Cp + Cf</a:t>
            </a:r>
            <a:endParaRPr lang="en-US" b="1">
              <a:solidFill>
                <a:srgbClr val="0070C0"/>
              </a:solidFill>
            </a:endParaRPr>
          </a:p>
        </p:txBody>
      </p:sp>
    </p:spTree>
    <p:extLst>
      <p:ext uri="{BB962C8B-B14F-4D97-AF65-F5344CB8AC3E}">
        <p14:creationId xmlns:p14="http://schemas.microsoft.com/office/powerpoint/2010/main" val="3861236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1D9609-EAAF-45B5-88BD-C4DE4E344FCC}" type="slidenum">
              <a:rPr lang="en-US" smtClean="0"/>
              <a:t>18</a:t>
            </a:fld>
            <a:endParaRPr lang="en-US" dirty="0"/>
          </a:p>
        </p:txBody>
      </p:sp>
      <p:pic>
        <p:nvPicPr>
          <p:cNvPr id="7" name="Picture 6"/>
          <p:cNvPicPr>
            <a:picLocks noChangeAspect="1"/>
          </p:cNvPicPr>
          <p:nvPr/>
        </p:nvPicPr>
        <p:blipFill>
          <a:blip r:embed="rId2"/>
          <a:stretch>
            <a:fillRect/>
          </a:stretch>
        </p:blipFill>
        <p:spPr>
          <a:xfrm>
            <a:off x="7664001" y="699055"/>
            <a:ext cx="4100799" cy="2799919"/>
          </a:xfrm>
          <a:prstGeom prst="rect">
            <a:avLst/>
          </a:prstGeom>
        </p:spPr>
      </p:pic>
      <p:sp>
        <p:nvSpPr>
          <p:cNvPr id="8" name="Rectangle 7"/>
          <p:cNvSpPr/>
          <p:nvPr/>
        </p:nvSpPr>
        <p:spPr>
          <a:xfrm>
            <a:off x="253923" y="973581"/>
            <a:ext cx="7410077" cy="2308324"/>
          </a:xfrm>
          <a:prstGeom prst="rect">
            <a:avLst/>
          </a:prstGeom>
        </p:spPr>
        <p:txBody>
          <a:bodyPr wrap="square">
            <a:spAutoFit/>
          </a:bodyPr>
          <a:lstStyle/>
          <a:p>
            <a:r>
              <a:rPr lang="en-US" sz="2000" b="1"/>
              <a:t>Self </a:t>
            </a:r>
            <a:r>
              <a:rPr lang="en-US" sz="2000" b="1" smtClean="0"/>
              <a:t>Capacitance: </a:t>
            </a:r>
            <a:endParaRPr lang="en-US" sz="2000"/>
          </a:p>
          <a:p>
            <a:r>
              <a:rPr lang="en-US" sz="2000" smtClean="0"/>
              <a:t>In </a:t>
            </a:r>
            <a:r>
              <a:rPr lang="en-US" sz="2000" dirty="0"/>
              <a:t>this implementation, the electronics measure the current </a:t>
            </a:r>
            <a:r>
              <a:rPr lang="en-US" sz="2400" dirty="0"/>
              <a:t>on</a:t>
            </a:r>
            <a:r>
              <a:rPr lang="en-US" sz="2000" dirty="0"/>
              <a:t> each </a:t>
            </a:r>
            <a:r>
              <a:rPr lang="en-US" sz="2000"/>
              <a:t>electrode </a:t>
            </a:r>
            <a:r>
              <a:rPr lang="en-US" sz="2000" smtClean="0"/>
              <a:t>to </a:t>
            </a:r>
            <a:r>
              <a:rPr lang="en-US" sz="2000" dirty="0"/>
              <a:t>ground and therefore is called “self-capacitance”. </a:t>
            </a:r>
          </a:p>
          <a:p>
            <a:pPr marL="285750" indent="-285750">
              <a:buFont typeface="Arial" panose="020B0604020202020204" pitchFamily="34" charset="0"/>
              <a:buChar char="•"/>
            </a:pPr>
            <a:r>
              <a:rPr lang="en-US" sz="2000" dirty="0"/>
              <a:t>Rows and columns of conductors are </a:t>
            </a:r>
            <a:r>
              <a:rPr lang="en-US" sz="2000" dirty="0" err="1"/>
              <a:t>overlayed</a:t>
            </a:r>
            <a:r>
              <a:rPr lang="en-US" sz="2000" dirty="0"/>
              <a:t> in a grid pattern: One capacitor </a:t>
            </a:r>
            <a:r>
              <a:rPr lang="en-US" sz="2000" dirty="0" smtClean="0"/>
              <a:t>for </a:t>
            </a:r>
            <a:r>
              <a:rPr lang="en-US" sz="2000" dirty="0"/>
              <a:t>each row and for each </a:t>
            </a:r>
            <a:r>
              <a:rPr lang="en-US" sz="2000"/>
              <a:t>column</a:t>
            </a:r>
            <a:r>
              <a:rPr lang="en-US" sz="2000" smtClean="0"/>
              <a:t>.</a:t>
            </a:r>
          </a:p>
          <a:p>
            <a:pPr marL="285750" indent="-285750">
              <a:buFont typeface="Arial" panose="020B0604020202020204" pitchFamily="34" charset="0"/>
              <a:buChar char="•"/>
            </a:pPr>
            <a:r>
              <a:rPr lang="en-US" sz="2000" smtClean="0"/>
              <a:t>Problem with self capacitance when multi-touch cause ghost positions.</a:t>
            </a:r>
            <a:endParaRPr lang="en-US" sz="2000" dirty="0"/>
          </a:p>
        </p:txBody>
      </p:sp>
      <p:sp>
        <p:nvSpPr>
          <p:cNvPr id="10" name="Rectangle 9"/>
          <p:cNvSpPr/>
          <p:nvPr/>
        </p:nvSpPr>
        <p:spPr>
          <a:xfrm>
            <a:off x="2685060" y="114280"/>
            <a:ext cx="7297140" cy="584775"/>
          </a:xfrm>
          <a:prstGeom prst="rect">
            <a:avLst/>
          </a:prstGeom>
        </p:spPr>
        <p:txBody>
          <a:bodyPr wrap="square">
            <a:spAutoFit/>
          </a:bodyPr>
          <a:lstStyle/>
          <a:p>
            <a:r>
              <a:rPr lang="en-US" sz="3200" b="1" smtClean="0"/>
              <a:t>2. Projected Capacitance: Self Capacitance </a:t>
            </a:r>
            <a:endParaRPr lang="en-US" sz="3200" b="1" dirty="0"/>
          </a:p>
        </p:txBody>
      </p:sp>
      <p:pic>
        <p:nvPicPr>
          <p:cNvPr id="12" name="Picture 11"/>
          <p:cNvPicPr>
            <a:picLocks noChangeAspect="1"/>
          </p:cNvPicPr>
          <p:nvPr/>
        </p:nvPicPr>
        <p:blipFill>
          <a:blip r:embed="rId3"/>
          <a:stretch>
            <a:fillRect/>
          </a:stretch>
        </p:blipFill>
        <p:spPr>
          <a:xfrm>
            <a:off x="428624" y="3556431"/>
            <a:ext cx="8337689" cy="3165044"/>
          </a:xfrm>
          <a:prstGeom prst="rect">
            <a:avLst/>
          </a:prstGeom>
        </p:spPr>
      </p:pic>
    </p:spTree>
    <p:extLst>
      <p:ext uri="{BB962C8B-B14F-4D97-AF65-F5344CB8AC3E}">
        <p14:creationId xmlns:p14="http://schemas.microsoft.com/office/powerpoint/2010/main" val="453769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1D9609-EAAF-45B5-88BD-C4DE4E344FCC}" type="slidenum">
              <a:rPr lang="en-US" smtClean="0"/>
              <a:t>19</a:t>
            </a:fld>
            <a:endParaRPr lang="en-US"/>
          </a:p>
        </p:txBody>
      </p:sp>
      <p:sp>
        <p:nvSpPr>
          <p:cNvPr id="5" name="Rectangle 4"/>
          <p:cNvSpPr/>
          <p:nvPr/>
        </p:nvSpPr>
        <p:spPr>
          <a:xfrm>
            <a:off x="279398" y="640918"/>
            <a:ext cx="6807202" cy="5355312"/>
          </a:xfrm>
          <a:prstGeom prst="rect">
            <a:avLst/>
          </a:prstGeom>
        </p:spPr>
        <p:txBody>
          <a:bodyPr wrap="square">
            <a:spAutoFit/>
          </a:bodyPr>
          <a:lstStyle/>
          <a:p>
            <a:pPr marL="285750" indent="-285750">
              <a:buFont typeface="Arial" panose="020B0604020202020204" pitchFamily="34" charset="0"/>
              <a:buChar char="•"/>
            </a:pPr>
            <a:r>
              <a:rPr lang="en-US" b="1" u="sng" smtClean="0"/>
              <a:t>Contruction:</a:t>
            </a:r>
            <a:r>
              <a:rPr lang="en-US" smtClean="0"/>
              <a:t> Mutual capacitance </a:t>
            </a:r>
            <a:r>
              <a:rPr lang="en-US"/>
              <a:t>is the latest addition </a:t>
            </a:r>
            <a:r>
              <a:rPr lang="en-US" smtClean="0"/>
              <a:t>of </a:t>
            </a:r>
            <a:r>
              <a:rPr lang="en-US"/>
              <a:t>capacitive sensing techniques. Such capacitive panels have two conductive </a:t>
            </a:r>
            <a:r>
              <a:rPr lang="en-US" smtClean="0"/>
              <a:t>layers </a:t>
            </a:r>
            <a:r>
              <a:rPr lang="en-US"/>
              <a:t>stacked together with a very thin </a:t>
            </a:r>
            <a:r>
              <a:rPr lang="en-US" smtClean="0"/>
              <a:t>separation.</a:t>
            </a:r>
          </a:p>
          <a:p>
            <a:pPr marL="342900" indent="-342900">
              <a:buFont typeface="Arial" panose="020B0604020202020204" pitchFamily="34" charset="0"/>
              <a:buChar char="•"/>
            </a:pPr>
            <a:r>
              <a:rPr lang="en-US" b="1" u="sng"/>
              <a:t>Sensing method: </a:t>
            </a:r>
            <a:r>
              <a:rPr lang="en-US"/>
              <a:t>In this implementation, mutual capacitance are created between elements of columns and rows in the vicinity where each intersect the other. This allows the system electronics to measure each node (intersection) individually to detect multiple touches on the screen during one screen scan.</a:t>
            </a:r>
            <a:endParaRPr lang="en-US" b="1"/>
          </a:p>
          <a:p>
            <a:pPr marL="742950" lvl="1" indent="-285750">
              <a:buFont typeface="Arial" panose="020B0604020202020204" pitchFamily="34" charset="0"/>
              <a:buChar char="•"/>
            </a:pPr>
            <a:r>
              <a:rPr lang="en-US"/>
              <a:t>When a finger touches near an intersection, the mutual capacitance Cx </a:t>
            </a:r>
            <a:r>
              <a:rPr lang="en-US" smtClean="0"/>
              <a:t>between </a:t>
            </a:r>
            <a:r>
              <a:rPr lang="en-US"/>
              <a:t>the row and column is coupled to the finger capacitance </a:t>
            </a:r>
            <a:r>
              <a:rPr lang="en-US" smtClean="0"/>
              <a:t>Cf (</a:t>
            </a:r>
            <a:r>
              <a:rPr lang="en-US" b="1"/>
              <a:t>Cx in series with </a:t>
            </a:r>
            <a:r>
              <a:rPr lang="en-US" b="1" smtClean="0"/>
              <a:t>Cf</a:t>
            </a:r>
            <a:r>
              <a:rPr lang="en-US" smtClean="0"/>
              <a:t>) </a:t>
            </a:r>
            <a:r>
              <a:rPr lang="en-US"/>
              <a:t>which reduces the capacitance at the intersection as measured by the system electronics. This reduced capacitance crosses the "touch threshold" set by the electronics indicating a touch has occurred. This reduction in capacitance is used to identify the presence of a finger. </a:t>
            </a:r>
          </a:p>
          <a:p>
            <a:pPr marL="742950" lvl="1" indent="-285750">
              <a:buFont typeface="Arial" panose="020B0604020202020204" pitchFamily="34" charset="0"/>
              <a:buChar char="•"/>
            </a:pPr>
            <a:r>
              <a:rPr lang="en-US"/>
              <a:t>Since every intersection has its own mutual capacitance and can be independently tracked, this method provides a distinct advantage for detecting multiple fingers</a:t>
            </a:r>
            <a:r>
              <a:rPr lang="en-US" smtClean="0"/>
              <a:t>.</a:t>
            </a:r>
            <a:endParaRPr lang="en-US" sz="1600" dirty="0"/>
          </a:p>
        </p:txBody>
      </p:sp>
      <p:sp>
        <p:nvSpPr>
          <p:cNvPr id="11" name="Rectangle 10"/>
          <p:cNvSpPr/>
          <p:nvPr/>
        </p:nvSpPr>
        <p:spPr>
          <a:xfrm>
            <a:off x="2295028" y="58084"/>
            <a:ext cx="8093572" cy="584775"/>
          </a:xfrm>
          <a:prstGeom prst="rect">
            <a:avLst/>
          </a:prstGeom>
        </p:spPr>
        <p:txBody>
          <a:bodyPr wrap="square">
            <a:spAutoFit/>
          </a:bodyPr>
          <a:lstStyle/>
          <a:p>
            <a:r>
              <a:rPr lang="en-US" sz="3200" b="1" smtClean="0"/>
              <a:t>2. Projected Capacitance: Mutual Capacitance </a:t>
            </a:r>
            <a:endParaRPr lang="en-US" sz="3200" b="1" dirty="0"/>
          </a:p>
        </p:txBody>
      </p:sp>
      <p:pic>
        <p:nvPicPr>
          <p:cNvPr id="13" name="Picture 12"/>
          <p:cNvPicPr>
            <a:picLocks noChangeAspect="1"/>
          </p:cNvPicPr>
          <p:nvPr/>
        </p:nvPicPr>
        <p:blipFill>
          <a:blip r:embed="rId2"/>
          <a:stretch>
            <a:fillRect/>
          </a:stretch>
        </p:blipFill>
        <p:spPr>
          <a:xfrm>
            <a:off x="7086600" y="574459"/>
            <a:ext cx="3709684" cy="3174523"/>
          </a:xfrm>
          <a:prstGeom prst="rect">
            <a:avLst/>
          </a:prstGeom>
        </p:spPr>
      </p:pic>
      <p:pic>
        <p:nvPicPr>
          <p:cNvPr id="14" name="Picture 13"/>
          <p:cNvPicPr>
            <a:picLocks noChangeAspect="1"/>
          </p:cNvPicPr>
          <p:nvPr/>
        </p:nvPicPr>
        <p:blipFill>
          <a:blip r:embed="rId3"/>
          <a:stretch>
            <a:fillRect/>
          </a:stretch>
        </p:blipFill>
        <p:spPr>
          <a:xfrm>
            <a:off x="9347200" y="492192"/>
            <a:ext cx="2693988" cy="1945719"/>
          </a:xfrm>
          <a:prstGeom prst="rect">
            <a:avLst/>
          </a:prstGeom>
        </p:spPr>
      </p:pic>
      <p:cxnSp>
        <p:nvCxnSpPr>
          <p:cNvPr id="16" name="Straight Arrow Connector 15"/>
          <p:cNvCxnSpPr/>
          <p:nvPr/>
        </p:nvCxnSpPr>
        <p:spPr>
          <a:xfrm flipH="1" flipV="1">
            <a:off x="10134203" y="2238879"/>
            <a:ext cx="559991" cy="106896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24" name="Picture 23"/>
          <p:cNvPicPr>
            <a:picLocks noChangeAspect="1"/>
          </p:cNvPicPr>
          <p:nvPr/>
        </p:nvPicPr>
        <p:blipFill>
          <a:blip r:embed="rId4"/>
          <a:stretch>
            <a:fillRect/>
          </a:stretch>
        </p:blipFill>
        <p:spPr>
          <a:xfrm>
            <a:off x="7713506" y="3820408"/>
            <a:ext cx="3112044" cy="1083051"/>
          </a:xfrm>
          <a:prstGeom prst="rect">
            <a:avLst/>
          </a:prstGeom>
        </p:spPr>
      </p:pic>
      <p:pic>
        <p:nvPicPr>
          <p:cNvPr id="25" name="Picture 24"/>
          <p:cNvPicPr>
            <a:picLocks noChangeAspect="1"/>
          </p:cNvPicPr>
          <p:nvPr/>
        </p:nvPicPr>
        <p:blipFill>
          <a:blip r:embed="rId5"/>
          <a:stretch>
            <a:fillRect/>
          </a:stretch>
        </p:blipFill>
        <p:spPr>
          <a:xfrm>
            <a:off x="7713506" y="5118554"/>
            <a:ext cx="3067050" cy="1572696"/>
          </a:xfrm>
          <a:prstGeom prst="rect">
            <a:avLst/>
          </a:prstGeom>
        </p:spPr>
      </p:pic>
      <p:cxnSp>
        <p:nvCxnSpPr>
          <p:cNvPr id="27" name="Straight Arrow Connector 26"/>
          <p:cNvCxnSpPr/>
          <p:nvPr/>
        </p:nvCxnSpPr>
        <p:spPr>
          <a:xfrm>
            <a:off x="7488272" y="3013314"/>
            <a:ext cx="1874037" cy="147133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385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457201"/>
            <a:ext cx="4419600" cy="646331"/>
          </a:xfrm>
          <a:prstGeom prst="rect">
            <a:avLst/>
          </a:prstGeom>
          <a:noFill/>
        </p:spPr>
        <p:txBody>
          <a:bodyPr wrap="square" rtlCol="0">
            <a:spAutoFit/>
          </a:bodyPr>
          <a:lstStyle/>
          <a:p>
            <a:pPr algn="ctr"/>
            <a:r>
              <a:rPr lang="en-US" sz="3600" b="1" dirty="0">
                <a:latin typeface="+mj-lt"/>
              </a:rPr>
              <a:t>Touch Technologies</a:t>
            </a:r>
            <a:endParaRPr lang="en-US" sz="3200" b="1" dirty="0">
              <a:latin typeface="+mj-lt"/>
            </a:endParaRPr>
          </a:p>
        </p:txBody>
      </p:sp>
      <p:sp>
        <p:nvSpPr>
          <p:cNvPr id="3" name="TextBox 2"/>
          <p:cNvSpPr txBox="1"/>
          <p:nvPr/>
        </p:nvSpPr>
        <p:spPr>
          <a:xfrm>
            <a:off x="1981200" y="1752600"/>
            <a:ext cx="8427720" cy="4154984"/>
          </a:xfrm>
          <a:prstGeom prst="rect">
            <a:avLst/>
          </a:prstGeom>
          <a:noFill/>
        </p:spPr>
        <p:txBody>
          <a:bodyPr wrap="square" rtlCol="0">
            <a:spAutoFit/>
          </a:bodyPr>
          <a:lstStyle/>
          <a:p>
            <a:pPr marL="285750" indent="-285750">
              <a:buFont typeface="Arial" pitchFamily="34" charset="0"/>
              <a:buChar char="•"/>
            </a:pPr>
            <a:r>
              <a:rPr lang="en-US" sz="2400" b="1" dirty="0"/>
              <a:t>Introduction</a:t>
            </a:r>
          </a:p>
          <a:p>
            <a:pPr marL="285750" indent="-285750">
              <a:buFont typeface="Arial" pitchFamily="34" charset="0"/>
              <a:buChar char="•"/>
            </a:pPr>
            <a:r>
              <a:rPr lang="en-US" sz="2400" b="1" smtClean="0"/>
              <a:t>Brief </a:t>
            </a:r>
            <a:r>
              <a:rPr lang="en-US" sz="2400" b="1"/>
              <a:t>History and </a:t>
            </a:r>
            <a:r>
              <a:rPr lang="en-US" sz="2400" b="1" smtClean="0"/>
              <a:t>Development</a:t>
            </a:r>
          </a:p>
          <a:p>
            <a:pPr marL="285750" indent="-285750">
              <a:buFont typeface="Arial" pitchFamily="34" charset="0"/>
              <a:buChar char="•"/>
            </a:pPr>
            <a:r>
              <a:rPr lang="en-US" sz="2400" b="1" smtClean="0"/>
              <a:t>Components of a Touch Screen</a:t>
            </a:r>
            <a:endParaRPr lang="en-US" sz="2400" b="1" dirty="0"/>
          </a:p>
          <a:p>
            <a:pPr marL="285750" indent="-285750">
              <a:buFont typeface="Arial" pitchFamily="34" charset="0"/>
              <a:buChar char="•"/>
            </a:pPr>
            <a:r>
              <a:rPr lang="en-US" sz="2400" b="1" dirty="0" err="1"/>
              <a:t>Touchscreen</a:t>
            </a:r>
            <a:r>
              <a:rPr lang="en-US" sz="2400" b="1" dirty="0"/>
              <a:t> Technology</a:t>
            </a:r>
          </a:p>
          <a:p>
            <a:pPr marL="742950" lvl="1" indent="-285750">
              <a:buFont typeface="Arial" pitchFamily="34" charset="0"/>
              <a:buChar char="•"/>
            </a:pPr>
            <a:r>
              <a:rPr lang="en-US" sz="2400" b="1" dirty="0"/>
              <a:t>Resistive</a:t>
            </a:r>
          </a:p>
          <a:p>
            <a:pPr marL="742950" lvl="1" indent="-285750">
              <a:buFont typeface="Arial" pitchFamily="34" charset="0"/>
              <a:buChar char="•"/>
            </a:pPr>
            <a:r>
              <a:rPr lang="en-US" sz="2400" b="1" dirty="0"/>
              <a:t>Capacitive</a:t>
            </a:r>
          </a:p>
          <a:p>
            <a:pPr marL="742950" lvl="1" indent="-285750">
              <a:buFont typeface="Arial" pitchFamily="34" charset="0"/>
              <a:buChar char="•"/>
            </a:pPr>
            <a:r>
              <a:rPr lang="en-US" sz="2400" b="1" dirty="0"/>
              <a:t>Surface Acoustic Wave (SAW)</a:t>
            </a:r>
          </a:p>
          <a:p>
            <a:pPr marL="742950" lvl="1" indent="-285750">
              <a:buFont typeface="Arial" pitchFamily="34" charset="0"/>
              <a:buChar char="•"/>
            </a:pPr>
            <a:r>
              <a:rPr lang="en-US" sz="2400" b="1" dirty="0"/>
              <a:t>Infrared LED or Optical</a:t>
            </a:r>
          </a:p>
          <a:p>
            <a:pPr marL="285750" indent="-285750">
              <a:buFont typeface="Arial" pitchFamily="34" charset="0"/>
              <a:buChar char="•"/>
            </a:pPr>
            <a:r>
              <a:rPr lang="en-US" sz="2400" b="1" smtClean="0"/>
              <a:t>Applications</a:t>
            </a:r>
          </a:p>
          <a:p>
            <a:pPr marL="285750" indent="-285750">
              <a:buFont typeface="Arial" pitchFamily="34" charset="0"/>
              <a:buChar char="•"/>
            </a:pPr>
            <a:r>
              <a:rPr lang="en-US" sz="2400" b="1"/>
              <a:t>Market and Trends</a:t>
            </a:r>
          </a:p>
          <a:p>
            <a:endParaRPr lang="en-US" sz="2400" b="1" dirty="0"/>
          </a:p>
        </p:txBody>
      </p:sp>
      <p:sp>
        <p:nvSpPr>
          <p:cNvPr id="4" name="Slide Number Placeholder 3"/>
          <p:cNvSpPr>
            <a:spLocks noGrp="1"/>
          </p:cNvSpPr>
          <p:nvPr>
            <p:ph type="sldNum" sz="quarter" idx="12"/>
          </p:nvPr>
        </p:nvSpPr>
        <p:spPr/>
        <p:txBody>
          <a:bodyPr/>
          <a:lstStyle/>
          <a:p>
            <a:fld id="{801D9609-EAAF-45B5-88BD-C4DE4E344FCC}" type="slidenum">
              <a:rPr lang="en-US" smtClean="0"/>
              <a:t>2</a:t>
            </a:fld>
            <a:endParaRPr lang="en-US"/>
          </a:p>
        </p:txBody>
      </p:sp>
    </p:spTree>
    <p:extLst>
      <p:ext uri="{BB962C8B-B14F-4D97-AF65-F5344CB8AC3E}">
        <p14:creationId xmlns:p14="http://schemas.microsoft.com/office/powerpoint/2010/main" val="2190252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0933" y="278826"/>
            <a:ext cx="5634876" cy="584775"/>
          </a:xfrm>
          <a:prstGeom prst="rect">
            <a:avLst/>
          </a:prstGeom>
        </p:spPr>
        <p:txBody>
          <a:bodyPr wrap="none">
            <a:spAutoFit/>
          </a:bodyPr>
          <a:lstStyle/>
          <a:p>
            <a:r>
              <a:rPr lang="en-US" sz="3200" b="1" dirty="0"/>
              <a:t>Self versus Mutual Capacitance</a:t>
            </a:r>
          </a:p>
        </p:txBody>
      </p:sp>
      <p:sp>
        <p:nvSpPr>
          <p:cNvPr id="3" name="Rectangle 2"/>
          <p:cNvSpPr/>
          <p:nvPr/>
        </p:nvSpPr>
        <p:spPr>
          <a:xfrm>
            <a:off x="5796965" y="5042684"/>
            <a:ext cx="4591636" cy="707886"/>
          </a:xfrm>
          <a:prstGeom prst="rect">
            <a:avLst/>
          </a:prstGeom>
        </p:spPr>
        <p:txBody>
          <a:bodyPr wrap="square">
            <a:spAutoFit/>
          </a:bodyPr>
          <a:lstStyle/>
          <a:p>
            <a:r>
              <a:rPr lang="en-US" sz="2000" dirty="0"/>
              <a:t>Capable of recognizing multiple touches (</a:t>
            </a:r>
            <a:r>
              <a:rPr lang="en-US" sz="2000" dirty="0" smtClean="0"/>
              <a:t>Multi-touch)</a:t>
            </a:r>
            <a:endParaRPr lang="en-US" sz="2000" dirty="0"/>
          </a:p>
        </p:txBody>
      </p:sp>
      <p:sp>
        <p:nvSpPr>
          <p:cNvPr id="4" name="TextBox 3"/>
          <p:cNvSpPr txBox="1"/>
          <p:nvPr/>
        </p:nvSpPr>
        <p:spPr>
          <a:xfrm>
            <a:off x="2929023" y="1162804"/>
            <a:ext cx="2236086" cy="3693319"/>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Result:</a:t>
            </a:r>
          </a:p>
          <a:p>
            <a:r>
              <a:rPr lang="en-US" dirty="0">
                <a:latin typeface="Arial" panose="020B0604020202020204" pitchFamily="34" charset="0"/>
                <a:cs typeface="Arial" panose="020B0604020202020204" pitchFamily="34" charset="0"/>
              </a:rPr>
              <a:t>X3 &amp; X0 = 0</a:t>
            </a:r>
          </a:p>
          <a:p>
            <a:r>
              <a:rPr lang="en-US" dirty="0">
                <a:latin typeface="Arial" panose="020B0604020202020204" pitchFamily="34" charset="0"/>
                <a:cs typeface="Arial" panose="020B0604020202020204" pitchFamily="34" charset="0"/>
              </a:rPr>
              <a:t>X2 &amp; X1 = 1</a:t>
            </a:r>
          </a:p>
          <a:p>
            <a:r>
              <a:rPr lang="en-US" dirty="0">
                <a:latin typeface="Arial" panose="020B0604020202020204" pitchFamily="34" charset="0"/>
                <a:cs typeface="Arial" panose="020B0604020202020204" pitchFamily="34" charset="0"/>
              </a:rPr>
              <a:t>Y0 &amp; Y3 = 1</a:t>
            </a:r>
          </a:p>
          <a:p>
            <a:r>
              <a:rPr lang="en-US" dirty="0">
                <a:latin typeface="Arial" panose="020B0604020202020204" pitchFamily="34" charset="0"/>
                <a:cs typeface="Arial" panose="020B0604020202020204" pitchFamily="34" charset="0"/>
              </a:rPr>
              <a:t>Y1 &amp; Y2 = 0</a:t>
            </a:r>
          </a:p>
          <a:p>
            <a:r>
              <a:rPr lang="en-US" dirty="0">
                <a:latin typeface="Arial" panose="020B0604020202020204" pitchFamily="34" charset="0"/>
                <a:cs typeface="Arial" panose="020B0604020202020204" pitchFamily="34" charset="0"/>
              </a:rPr>
              <a:t>Conclusion:</a:t>
            </a:r>
          </a:p>
          <a:p>
            <a:r>
              <a:rPr lang="en-US" dirty="0">
                <a:latin typeface="Arial" panose="020B0604020202020204" pitchFamily="34" charset="0"/>
                <a:cs typeface="Arial" panose="020B0604020202020204" pitchFamily="34" charset="0"/>
              </a:rPr>
              <a:t>X2, Y0 = 1  </a:t>
            </a:r>
          </a:p>
          <a:p>
            <a:r>
              <a:rPr lang="en-US" dirty="0">
                <a:latin typeface="Arial" panose="020B0604020202020204" pitchFamily="34" charset="0"/>
                <a:cs typeface="Arial" panose="020B0604020202020204" pitchFamily="34" charset="0"/>
              </a:rPr>
              <a:t>X2, Y3 = 1 G</a:t>
            </a:r>
          </a:p>
          <a:p>
            <a:r>
              <a:rPr lang="en-US" dirty="0">
                <a:latin typeface="Arial" panose="020B0604020202020204" pitchFamily="34" charset="0"/>
                <a:cs typeface="Arial" panose="020B0604020202020204" pitchFamily="34" charset="0"/>
              </a:rPr>
              <a:t>X1, Y0 = 1 G</a:t>
            </a:r>
          </a:p>
          <a:p>
            <a:r>
              <a:rPr lang="en-US" dirty="0">
                <a:latin typeface="Arial" panose="020B0604020202020204" pitchFamily="34" charset="0"/>
                <a:cs typeface="Arial" panose="020B0604020202020204" pitchFamily="34" charset="0"/>
              </a:rPr>
              <a:t>X1, Y3 = 1</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4 + 4 = 8 </a:t>
            </a:r>
            <a:r>
              <a:rPr lang="en-US" dirty="0" smtClean="0">
                <a:latin typeface="Arial" panose="020B0604020202020204" pitchFamily="34" charset="0"/>
                <a:cs typeface="Arial" panose="020B0604020202020204" pitchFamily="34" charset="0"/>
              </a:rPr>
              <a:t>Sensors:</a:t>
            </a:r>
          </a:p>
          <a:p>
            <a:r>
              <a:rPr lang="en-US" dirty="0" smtClean="0">
                <a:latin typeface="Arial" panose="020B0604020202020204" pitchFamily="34" charset="0"/>
                <a:cs typeface="Arial" panose="020B0604020202020204" pitchFamily="34" charset="0"/>
              </a:rPr>
              <a:t>4 rows + 4 columns</a:t>
            </a:r>
            <a:endParaRPr lang="en-US" dirty="0"/>
          </a:p>
        </p:txBody>
      </p:sp>
      <p:pic>
        <p:nvPicPr>
          <p:cNvPr id="5" name="Picture 4"/>
          <p:cNvPicPr>
            <a:picLocks noChangeAspect="1"/>
          </p:cNvPicPr>
          <p:nvPr/>
        </p:nvPicPr>
        <p:blipFill>
          <a:blip r:embed="rId2"/>
          <a:stretch>
            <a:fillRect/>
          </a:stretch>
        </p:blipFill>
        <p:spPr>
          <a:xfrm>
            <a:off x="308921" y="1148803"/>
            <a:ext cx="2678923" cy="3019586"/>
          </a:xfrm>
          <a:prstGeom prst="rect">
            <a:avLst/>
          </a:prstGeom>
        </p:spPr>
      </p:pic>
      <p:sp>
        <p:nvSpPr>
          <p:cNvPr id="7" name="TextBox 6"/>
          <p:cNvSpPr txBox="1"/>
          <p:nvPr/>
        </p:nvSpPr>
        <p:spPr>
          <a:xfrm>
            <a:off x="8610600" y="1375298"/>
            <a:ext cx="2275114" cy="2862322"/>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Result:</a:t>
            </a:r>
          </a:p>
          <a:p>
            <a:r>
              <a:rPr lang="en-US" dirty="0">
                <a:latin typeface="Arial" panose="020B0604020202020204" pitchFamily="34" charset="0"/>
                <a:cs typeface="Arial" panose="020B0604020202020204" pitchFamily="34" charset="0"/>
              </a:rPr>
              <a:t>X2 * Y0 = 1</a:t>
            </a:r>
          </a:p>
          <a:p>
            <a:r>
              <a:rPr lang="en-US" dirty="0">
                <a:latin typeface="Arial" panose="020B0604020202020204" pitchFamily="34" charset="0"/>
                <a:cs typeface="Arial" panose="020B0604020202020204" pitchFamily="34" charset="0"/>
              </a:rPr>
              <a:t>X1 * Y3 = 1</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Conclusion:</a:t>
            </a:r>
          </a:p>
          <a:p>
            <a:r>
              <a:rPr lang="en-US" dirty="0">
                <a:latin typeface="Arial" panose="020B0604020202020204" pitchFamily="34" charset="0"/>
                <a:cs typeface="Arial" panose="020B0604020202020204" pitchFamily="34" charset="0"/>
              </a:rPr>
              <a:t>X2, Y0 = 1  </a:t>
            </a:r>
          </a:p>
          <a:p>
            <a:r>
              <a:rPr lang="en-US" dirty="0">
                <a:latin typeface="Arial" panose="020B0604020202020204" pitchFamily="34" charset="0"/>
                <a:cs typeface="Arial" panose="020B0604020202020204" pitchFamily="34" charset="0"/>
              </a:rPr>
              <a:t>X1, Y3 = 1</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4 * 4 = 16 </a:t>
            </a:r>
            <a:r>
              <a:rPr lang="en-US" dirty="0" smtClean="0">
                <a:latin typeface="Arial" panose="020B0604020202020204" pitchFamily="34" charset="0"/>
                <a:cs typeface="Arial" panose="020B0604020202020204" pitchFamily="34" charset="0"/>
              </a:rPr>
              <a:t>Sensors: </a:t>
            </a:r>
          </a:p>
          <a:p>
            <a:r>
              <a:rPr lang="en-US" dirty="0" smtClean="0">
                <a:latin typeface="Arial" panose="020B0604020202020204" pitchFamily="34" charset="0"/>
                <a:cs typeface="Arial" panose="020B0604020202020204" pitchFamily="34" charset="0"/>
              </a:rPr>
              <a:t>4 x 4 intersections</a:t>
            </a:r>
            <a:endParaRPr lang="en-US" dirty="0"/>
          </a:p>
        </p:txBody>
      </p:sp>
      <p:pic>
        <p:nvPicPr>
          <p:cNvPr id="6" name="Picture 5"/>
          <p:cNvPicPr>
            <a:picLocks noChangeAspect="1"/>
          </p:cNvPicPr>
          <p:nvPr/>
        </p:nvPicPr>
        <p:blipFill>
          <a:blip r:embed="rId3"/>
          <a:stretch>
            <a:fillRect/>
          </a:stretch>
        </p:blipFill>
        <p:spPr>
          <a:xfrm>
            <a:off x="5106287" y="1231901"/>
            <a:ext cx="3020664" cy="3149117"/>
          </a:xfrm>
          <a:prstGeom prst="rect">
            <a:avLst/>
          </a:prstGeom>
        </p:spPr>
      </p:pic>
      <p:sp>
        <p:nvSpPr>
          <p:cNvPr id="8" name="Rectangle 7"/>
          <p:cNvSpPr/>
          <p:nvPr/>
        </p:nvSpPr>
        <p:spPr>
          <a:xfrm>
            <a:off x="268348" y="5047285"/>
            <a:ext cx="4837939" cy="707886"/>
          </a:xfrm>
          <a:prstGeom prst="rect">
            <a:avLst/>
          </a:prstGeom>
        </p:spPr>
        <p:txBody>
          <a:bodyPr wrap="square">
            <a:spAutoFit/>
          </a:bodyPr>
          <a:lstStyle/>
          <a:p>
            <a:r>
              <a:rPr lang="en-US" sz="2000" dirty="0"/>
              <a:t>Ghost points = False </a:t>
            </a:r>
            <a:r>
              <a:rPr lang="en-US" sz="2000" dirty="0" smtClean="0"/>
              <a:t>touches </a:t>
            </a:r>
            <a:r>
              <a:rPr lang="en-US" sz="2000" dirty="0" err="1" smtClean="0"/>
              <a:t>positionally</a:t>
            </a:r>
            <a:r>
              <a:rPr lang="en-US" sz="2000" dirty="0" smtClean="0"/>
              <a:t> related </a:t>
            </a:r>
            <a:r>
              <a:rPr lang="en-US" sz="2000" dirty="0"/>
              <a:t>to real </a:t>
            </a:r>
            <a:r>
              <a:rPr lang="en-US" sz="2000" dirty="0" smtClean="0"/>
              <a:t>touches: (X1, Y0) and (X2, Y3)</a:t>
            </a:r>
            <a:endParaRPr lang="en-US" sz="2000" dirty="0"/>
          </a:p>
        </p:txBody>
      </p:sp>
      <p:sp>
        <p:nvSpPr>
          <p:cNvPr id="9" name="Slide Number Placeholder 8"/>
          <p:cNvSpPr>
            <a:spLocks noGrp="1"/>
          </p:cNvSpPr>
          <p:nvPr>
            <p:ph type="sldNum" sz="quarter" idx="12"/>
          </p:nvPr>
        </p:nvSpPr>
        <p:spPr/>
        <p:txBody>
          <a:bodyPr/>
          <a:lstStyle/>
          <a:p>
            <a:fld id="{801D9609-EAAF-45B5-88BD-C4DE4E344FCC}" type="slidenum">
              <a:rPr lang="en-US" smtClean="0"/>
              <a:t>20</a:t>
            </a:fld>
            <a:endParaRPr lang="en-US"/>
          </a:p>
        </p:txBody>
      </p:sp>
      <p:pic>
        <p:nvPicPr>
          <p:cNvPr id="11" name="Picture 10"/>
          <p:cNvPicPr>
            <a:picLocks noChangeAspect="1"/>
          </p:cNvPicPr>
          <p:nvPr/>
        </p:nvPicPr>
        <p:blipFill>
          <a:blip r:embed="rId4"/>
          <a:stretch>
            <a:fillRect/>
          </a:stretch>
        </p:blipFill>
        <p:spPr>
          <a:xfrm>
            <a:off x="507147" y="1194724"/>
            <a:ext cx="1993536" cy="361148"/>
          </a:xfrm>
          <a:prstGeom prst="rect">
            <a:avLst/>
          </a:prstGeom>
        </p:spPr>
      </p:pic>
      <p:pic>
        <p:nvPicPr>
          <p:cNvPr id="12" name="Picture 11"/>
          <p:cNvPicPr>
            <a:picLocks noChangeAspect="1"/>
          </p:cNvPicPr>
          <p:nvPr/>
        </p:nvPicPr>
        <p:blipFill>
          <a:blip r:embed="rId5"/>
          <a:stretch>
            <a:fillRect/>
          </a:stretch>
        </p:blipFill>
        <p:spPr>
          <a:xfrm>
            <a:off x="5870456" y="1140780"/>
            <a:ext cx="2063750" cy="317500"/>
          </a:xfrm>
          <a:prstGeom prst="rect">
            <a:avLst/>
          </a:prstGeom>
        </p:spPr>
      </p:pic>
    </p:spTree>
    <p:extLst>
      <p:ext uri="{BB962C8B-B14F-4D97-AF65-F5344CB8AC3E}">
        <p14:creationId xmlns:p14="http://schemas.microsoft.com/office/powerpoint/2010/main" val="3450444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1D9609-EAAF-45B5-88BD-C4DE4E344FCC}" type="slidenum">
              <a:rPr lang="en-US" smtClean="0"/>
              <a:t>21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781157749"/>
              </p:ext>
            </p:extLst>
          </p:nvPr>
        </p:nvGraphicFramePr>
        <p:xfrm>
          <a:off x="613954" y="1219201"/>
          <a:ext cx="10515600" cy="5029200"/>
        </p:xfrm>
        <a:graphic>
          <a:graphicData uri="http://schemas.openxmlformats.org/drawingml/2006/table">
            <a:tbl>
              <a:tblPr firstRow="1" bandRow="1">
                <a:tableStyleId>{5C22544A-7EE6-4342-B048-85BDC9FD1C3A}</a:tableStyleId>
              </a:tblPr>
              <a:tblGrid>
                <a:gridCol w="2219168"/>
                <a:gridCol w="4354339"/>
                <a:gridCol w="3942093"/>
              </a:tblGrid>
              <a:tr h="457200">
                <a:tc>
                  <a:txBody>
                    <a:bodyPr/>
                    <a:lstStyle/>
                    <a:p>
                      <a:endParaRPr lang="en-US"/>
                    </a:p>
                  </a:txBody>
                  <a:tcPr/>
                </a:tc>
                <a:tc>
                  <a:txBody>
                    <a:bodyPr/>
                    <a:lstStyle/>
                    <a:p>
                      <a:r>
                        <a:rPr lang="en-US" smtClean="0"/>
                        <a:t>Mutual Capacitance</a:t>
                      </a:r>
                      <a:endParaRPr lang="en-US"/>
                    </a:p>
                  </a:txBody>
                  <a:tcPr/>
                </a:tc>
                <a:tc>
                  <a:txBody>
                    <a:bodyPr/>
                    <a:lstStyle/>
                    <a:p>
                      <a:r>
                        <a:rPr lang="en-US" smtClean="0"/>
                        <a:t>Self Capacitance</a:t>
                      </a:r>
                      <a:endParaRPr lang="en-US"/>
                    </a:p>
                  </a:txBody>
                  <a:tcPr/>
                </a:tc>
              </a:tr>
              <a:tr h="457200">
                <a:tc>
                  <a:txBody>
                    <a:bodyPr/>
                    <a:lstStyle/>
                    <a:p>
                      <a:r>
                        <a:rPr lang="en-US" smtClean="0"/>
                        <a:t>Light</a:t>
                      </a:r>
                      <a:r>
                        <a:rPr lang="en-US" baseline="0" smtClean="0"/>
                        <a:t> Transmission</a:t>
                      </a:r>
                      <a:endParaRPr lang="en-US"/>
                    </a:p>
                  </a:txBody>
                  <a:tcPr/>
                </a:tc>
                <a:tc>
                  <a:txBody>
                    <a:bodyPr/>
                    <a:lstStyle/>
                    <a:p>
                      <a:pPr algn="ctr"/>
                      <a:r>
                        <a:rPr lang="en-US" smtClean="0"/>
                        <a:t>84% to 90%</a:t>
                      </a:r>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t>84% to 90%</a:t>
                      </a:r>
                    </a:p>
                  </a:txBody>
                  <a:tcPr/>
                </a:tc>
              </a:tr>
              <a:tr h="457200">
                <a:tc>
                  <a:txBody>
                    <a:bodyPr/>
                    <a:lstStyle/>
                    <a:p>
                      <a:r>
                        <a:rPr lang="en-US" smtClean="0"/>
                        <a:t>Stylus Type</a:t>
                      </a:r>
                      <a:endParaRPr lang="en-US"/>
                    </a:p>
                  </a:txBody>
                  <a:tcPr/>
                </a:tc>
                <a:tc>
                  <a:txBody>
                    <a:bodyPr/>
                    <a:lstStyle/>
                    <a:p>
                      <a:pPr algn="ctr"/>
                      <a:r>
                        <a:rPr lang="en-US" smtClean="0"/>
                        <a:t>Finger, Thin Glove, Passive Stylus</a:t>
                      </a:r>
                      <a:endParaRPr lang="en-US"/>
                    </a:p>
                  </a:txBody>
                  <a:tcPr/>
                </a:tc>
                <a:tc>
                  <a:txBody>
                    <a:bodyPr/>
                    <a:lstStyle/>
                    <a:p>
                      <a:pPr algn="ctr"/>
                      <a:r>
                        <a:rPr lang="en-US" smtClean="0"/>
                        <a:t>Finger, Thin Glove, Passive Stylus</a:t>
                      </a:r>
                    </a:p>
                  </a:txBody>
                  <a:tcPr/>
                </a:tc>
              </a:tr>
              <a:tr h="457200">
                <a:tc>
                  <a:txBody>
                    <a:bodyPr/>
                    <a:lstStyle/>
                    <a:p>
                      <a:r>
                        <a:rPr lang="en-US" smtClean="0"/>
                        <a:t>Response Time</a:t>
                      </a:r>
                      <a:endParaRPr lang="en-US"/>
                    </a:p>
                  </a:txBody>
                  <a:tcPr/>
                </a:tc>
                <a:tc>
                  <a:txBody>
                    <a:bodyPr/>
                    <a:lstStyle/>
                    <a:p>
                      <a:pPr algn="ctr"/>
                      <a:r>
                        <a:rPr lang="en-US" smtClean="0"/>
                        <a:t>6 ms</a:t>
                      </a:r>
                      <a:endParaRPr lang="en-US"/>
                    </a:p>
                  </a:txBody>
                  <a:tcPr/>
                </a:tc>
                <a:tc>
                  <a:txBody>
                    <a:bodyPr/>
                    <a:lstStyle/>
                    <a:p>
                      <a:pPr algn="ctr"/>
                      <a:r>
                        <a:rPr lang="en-US" smtClean="0"/>
                        <a:t>10 ms</a:t>
                      </a:r>
                      <a:endParaRPr lang="en-US"/>
                    </a:p>
                  </a:txBody>
                  <a:tcPr/>
                </a:tc>
              </a:tr>
              <a:tr h="457200">
                <a:tc>
                  <a:txBody>
                    <a:bodyPr/>
                    <a:lstStyle/>
                    <a:p>
                      <a:r>
                        <a:rPr lang="en-US" smtClean="0"/>
                        <a:t>Touches</a:t>
                      </a:r>
                      <a:endParaRPr lang="en-US"/>
                    </a:p>
                  </a:txBody>
                  <a:tcPr/>
                </a:tc>
                <a:tc>
                  <a:txBody>
                    <a:bodyPr/>
                    <a:lstStyle/>
                    <a:p>
                      <a:pPr algn="ctr"/>
                      <a:r>
                        <a:rPr lang="en-US" smtClean="0"/>
                        <a:t>20+</a:t>
                      </a:r>
                      <a:endParaRPr lang="en-US"/>
                    </a:p>
                  </a:txBody>
                  <a:tcPr/>
                </a:tc>
                <a:tc>
                  <a:txBody>
                    <a:bodyPr/>
                    <a:lstStyle/>
                    <a:p>
                      <a:pPr algn="ctr"/>
                      <a:r>
                        <a:rPr lang="en-US" smtClean="0"/>
                        <a:t>1</a:t>
                      </a:r>
                      <a:endParaRPr lang="en-US"/>
                    </a:p>
                  </a:txBody>
                  <a:tcPr/>
                </a:tc>
              </a:tr>
              <a:tr h="457200">
                <a:tc>
                  <a:txBody>
                    <a:bodyPr/>
                    <a:lstStyle/>
                    <a:p>
                      <a:r>
                        <a:rPr lang="en-US" smtClean="0"/>
                        <a:t>Accuracy</a:t>
                      </a:r>
                      <a:endParaRPr lang="en-US"/>
                    </a:p>
                  </a:txBody>
                  <a:tcPr/>
                </a:tc>
                <a:tc>
                  <a:txBody>
                    <a:bodyPr/>
                    <a:lstStyle/>
                    <a:p>
                      <a:pPr algn="ctr"/>
                      <a:r>
                        <a:rPr lang="en-US" smtClean="0"/>
                        <a:t>&gt;99%</a:t>
                      </a:r>
                      <a:endParaRPr lang="en-US"/>
                    </a:p>
                  </a:txBody>
                  <a:tcPr/>
                </a:tc>
                <a:tc>
                  <a:txBody>
                    <a:bodyPr/>
                    <a:lstStyle/>
                    <a:p>
                      <a:pPr algn="ctr"/>
                      <a:r>
                        <a:rPr lang="en-US" smtClean="0"/>
                        <a:t>&gt;98.5%</a:t>
                      </a:r>
                      <a:endParaRPr lang="en-US"/>
                    </a:p>
                  </a:txBody>
                  <a:tcPr/>
                </a:tc>
              </a:tr>
              <a:tr h="457200">
                <a:tc>
                  <a:txBody>
                    <a:bodyPr/>
                    <a:lstStyle/>
                    <a:p>
                      <a:r>
                        <a:rPr lang="en-US" smtClean="0"/>
                        <a:t>Number of Layers</a:t>
                      </a:r>
                      <a:endParaRPr lang="en-US"/>
                    </a:p>
                  </a:txBody>
                  <a:tcPr/>
                </a:tc>
                <a:tc>
                  <a:txBody>
                    <a:bodyPr/>
                    <a:lstStyle/>
                    <a:p>
                      <a:pPr algn="ctr"/>
                      <a:r>
                        <a:rPr lang="en-US" smtClean="0"/>
                        <a:t>2</a:t>
                      </a:r>
                      <a:endParaRPr lang="en-US"/>
                    </a:p>
                  </a:txBody>
                  <a:tcPr/>
                </a:tc>
                <a:tc>
                  <a:txBody>
                    <a:bodyPr/>
                    <a:lstStyle/>
                    <a:p>
                      <a:pPr algn="ctr"/>
                      <a:r>
                        <a:rPr lang="en-US" smtClean="0"/>
                        <a:t>1 or 2</a:t>
                      </a:r>
                      <a:endParaRPr lang="en-US"/>
                    </a:p>
                  </a:txBody>
                  <a:tcPr/>
                </a:tc>
              </a:tr>
              <a:tr h="457200">
                <a:tc>
                  <a:txBody>
                    <a:bodyPr/>
                    <a:lstStyle/>
                    <a:p>
                      <a:r>
                        <a:rPr lang="en-US" smtClean="0"/>
                        <a:t>Measurement</a:t>
                      </a:r>
                      <a:endParaRPr lang="en-US"/>
                    </a:p>
                  </a:txBody>
                  <a:tcPr/>
                </a:tc>
                <a:tc>
                  <a:txBody>
                    <a:bodyPr/>
                    <a:lstStyle/>
                    <a:p>
                      <a:pPr algn="ctr"/>
                      <a:r>
                        <a:rPr lang="en-US" smtClean="0"/>
                        <a:t>Capacitance Between Electrodes</a:t>
                      </a:r>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t>Capacitance of Electrodes to Ground</a:t>
                      </a:r>
                    </a:p>
                  </a:txBody>
                  <a:tcPr/>
                </a:tc>
              </a:tr>
              <a:tr h="457200">
                <a:tc>
                  <a:txBody>
                    <a:bodyPr/>
                    <a:lstStyle/>
                    <a:p>
                      <a:r>
                        <a:rPr lang="en-US" smtClean="0"/>
                        <a:t>Scanning Method</a:t>
                      </a:r>
                      <a:endParaRPr lang="en-US"/>
                    </a:p>
                  </a:txBody>
                  <a:tcPr/>
                </a:tc>
                <a:tc>
                  <a:txBody>
                    <a:bodyPr/>
                    <a:lstStyle/>
                    <a:p>
                      <a:pPr algn="ctr"/>
                      <a:r>
                        <a:rPr lang="en-US" smtClean="0"/>
                        <a:t>Each Electrode Intersection</a:t>
                      </a:r>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t>Each</a:t>
                      </a:r>
                      <a:r>
                        <a:rPr lang="en-US" baseline="0" smtClean="0"/>
                        <a:t> Electrode Individually</a:t>
                      </a:r>
                      <a:endParaRPr lang="en-US" smtClean="0"/>
                    </a:p>
                  </a:txBody>
                  <a:tcPr/>
                </a:tc>
              </a:tr>
              <a:tr h="457200">
                <a:tc>
                  <a:txBody>
                    <a:bodyPr/>
                    <a:lstStyle/>
                    <a:p>
                      <a:r>
                        <a:rPr lang="en-US" smtClean="0"/>
                        <a:t>Sensor Design</a:t>
                      </a:r>
                      <a:endParaRPr lang="en-US"/>
                    </a:p>
                  </a:txBody>
                  <a:tcPr/>
                </a:tc>
                <a:tc>
                  <a:txBody>
                    <a:bodyPr/>
                    <a:lstStyle/>
                    <a:p>
                      <a:pPr algn="ctr"/>
                      <a:r>
                        <a:rPr lang="en-US" smtClean="0"/>
                        <a:t>Row and Column</a:t>
                      </a:r>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t>Unique Electrode intersection</a:t>
                      </a:r>
                    </a:p>
                  </a:txBody>
                  <a:tcPr/>
                </a:tc>
              </a:tr>
              <a:tr h="457200">
                <a:tc>
                  <a:txBody>
                    <a:bodyPr/>
                    <a:lstStyle/>
                    <a:p>
                      <a:r>
                        <a:rPr lang="en-US" smtClean="0"/>
                        <a:t>Sealability</a:t>
                      </a:r>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t>NEMA</a:t>
                      </a:r>
                      <a:r>
                        <a:rPr lang="en-US" baseline="0" smtClean="0"/>
                        <a:t> 4/12 and IP 65 Standard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t>NEMA</a:t>
                      </a:r>
                      <a:r>
                        <a:rPr lang="en-US" baseline="0" smtClean="0"/>
                        <a:t> 4/12 and IP 65 Standard</a:t>
                      </a:r>
                    </a:p>
                  </a:txBody>
                  <a:tcPr/>
                </a:tc>
              </a:tr>
            </a:tbl>
          </a:graphicData>
        </a:graphic>
      </p:graphicFrame>
      <p:sp>
        <p:nvSpPr>
          <p:cNvPr id="7" name="Rectangle 6"/>
          <p:cNvSpPr/>
          <p:nvPr/>
        </p:nvSpPr>
        <p:spPr>
          <a:xfrm>
            <a:off x="2064461" y="288064"/>
            <a:ext cx="7614585" cy="584775"/>
          </a:xfrm>
          <a:prstGeom prst="rect">
            <a:avLst/>
          </a:prstGeom>
        </p:spPr>
        <p:txBody>
          <a:bodyPr wrap="none">
            <a:spAutoFit/>
          </a:bodyPr>
          <a:lstStyle/>
          <a:p>
            <a:r>
              <a:rPr lang="en-US" sz="3200" b="1" dirty="0"/>
              <a:t>Self versus </a:t>
            </a:r>
            <a:r>
              <a:rPr lang="en-US" sz="3200" b="1"/>
              <a:t>Mutual </a:t>
            </a:r>
            <a:r>
              <a:rPr lang="en-US" sz="3200" b="1" smtClean="0"/>
              <a:t>Capacitance Comparison</a:t>
            </a:r>
            <a:endParaRPr lang="en-US" sz="3200" b="1" dirty="0"/>
          </a:p>
        </p:txBody>
      </p:sp>
    </p:spTree>
    <p:extLst>
      <p:ext uri="{BB962C8B-B14F-4D97-AF65-F5344CB8AC3E}">
        <p14:creationId xmlns:p14="http://schemas.microsoft.com/office/powerpoint/2010/main" val="1352668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1D9609-EAAF-45B5-88BD-C4DE4E344FCC}" type="slidenum">
              <a:rPr lang="en-US" smtClean="0"/>
              <a:t>22</a:t>
            </a:fld>
            <a:endParaRPr lang="en-US"/>
          </a:p>
        </p:txBody>
      </p:sp>
      <p:sp>
        <p:nvSpPr>
          <p:cNvPr id="3" name="Rectangle 1"/>
          <p:cNvSpPr>
            <a:spLocks noChangeArrowheads="1"/>
          </p:cNvSpPr>
          <p:nvPr/>
        </p:nvSpPr>
        <p:spPr bwMode="auto">
          <a:xfrm>
            <a:off x="359680" y="751438"/>
            <a:ext cx="1132431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t>The discharge time is not much different by human standards, but a modern microcontroller could certainly detect this change</a:t>
            </a:r>
            <a:r>
              <a:rPr lang="en-US" smtClean="0"/>
              <a:t>. </a:t>
            </a:r>
            <a:r>
              <a:rPr kumimoji="0" lang="en-US" altLang="en-US" sz="1800" b="0" i="0" u="none" strike="noStrike" cap="none" normalizeH="0" baseline="0" smtClean="0">
                <a:ln>
                  <a:noFill/>
                </a:ln>
                <a:solidFill>
                  <a:schemeClr val="tx1"/>
                </a:solidFill>
                <a:effectLst/>
              </a:rPr>
              <a:t> Given a RC circuit composed of a 1 MΩ resistor and a capacitive touch sensor 10 pF.  When touch the </a:t>
            </a:r>
          </a:p>
          <a:p>
            <a:pPr lvl="0" eaLnBrk="0" fontAlgn="base" hangingPunct="0">
              <a:spcBef>
                <a:spcPct val="0"/>
              </a:spcBef>
              <a:spcAft>
                <a:spcPct val="0"/>
              </a:spcAft>
            </a:pPr>
            <a:r>
              <a:rPr kumimoji="0" lang="en-US" altLang="en-US" sz="1800" b="0" i="0" u="none" strike="noStrike" cap="none" normalizeH="0" baseline="0" smtClean="0">
                <a:ln>
                  <a:noFill/>
                </a:ln>
                <a:solidFill>
                  <a:schemeClr val="tx1"/>
                </a:solidFill>
                <a:effectLst/>
              </a:rPr>
              <a:t>Ctotal = 10pF + 3 pF = 13 pF.  The high</a:t>
            </a:r>
            <a:r>
              <a:rPr kumimoji="0" lang="en-US" altLang="en-US" sz="1800" b="0" i="0" u="none" strike="noStrike" cap="none" normalizeH="0" smtClean="0">
                <a:ln>
                  <a:noFill/>
                </a:ln>
                <a:solidFill>
                  <a:schemeClr val="tx1"/>
                </a:solidFill>
                <a:effectLst/>
              </a:rPr>
              <a:t> level voltage VH = 3.3V and low level voltage to detect at VL = 0.6V,.</a:t>
            </a:r>
          </a:p>
          <a:p>
            <a:pPr lvl="0" eaLnBrk="0" fontAlgn="base" hangingPunct="0">
              <a:spcBef>
                <a:spcPct val="0"/>
              </a:spcBef>
              <a:spcAft>
                <a:spcPct val="0"/>
              </a:spcAft>
            </a:pPr>
            <a:r>
              <a:rPr lang="en-US" altLang="en-US" smtClean="0"/>
              <a:t>The plot for RC circuit to discharge with touch and no touch is shown below.</a:t>
            </a:r>
          </a:p>
          <a:p>
            <a:pPr eaLnBrk="0" fontAlgn="base" hangingPunct="0">
              <a:spcBef>
                <a:spcPct val="0"/>
              </a:spcBef>
              <a:spcAft>
                <a:spcPct val="0"/>
              </a:spcAft>
            </a:pPr>
            <a:r>
              <a:rPr lang="en-US"/>
              <a:t>The capture event will occur when the discharging voltage crosses the pin’s logic-low threshold, e.g., 0.6 V. As shown in the following plot, the difference in discharge time with a threshold of 0.6 V is ΔT = 5.2 µs.With a timer clock-source period of 1/(25 MHz) = 40 ns, this ΔT corresponds to 130 ticks. Even if the change in capacitance were reduced by a factor of 10, we would still have 13 ticks of difference between an untouched sensor and a touched sensor</a:t>
            </a:r>
            <a:r>
              <a:rPr lang="en-US" smtClean="0"/>
              <a:t>.</a:t>
            </a:r>
            <a:r>
              <a:rPr kumimoji="0" lang="en-US" altLang="en-US" sz="1800" b="0" i="0" u="none" strike="noStrike" cap="none" normalizeH="0" baseline="0" smtClean="0">
                <a:ln>
                  <a:noFill/>
                </a:ln>
                <a:solidFill>
                  <a:schemeClr val="tx1"/>
                </a:solidFill>
                <a:effectLst/>
              </a:rPr>
              <a:t>  </a:t>
            </a:r>
            <a:endParaRPr kumimoji="0" lang="en-US" altLang="en-US" sz="20700" b="0" i="0" u="none" strike="noStrike" cap="none" normalizeH="0" baseline="0" smtClean="0">
              <a:ln>
                <a:noFill/>
              </a:ln>
              <a:solidFill>
                <a:schemeClr val="tx1"/>
              </a:solidFill>
              <a:effectLst/>
            </a:endParaRPr>
          </a:p>
        </p:txBody>
      </p:sp>
      <p:pic>
        <p:nvPicPr>
          <p:cNvPr id="1026" name="Picture 2" descr="https://www.allaboutcircuits.com/uploads/articles/ICTS2_diagra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80" y="4296454"/>
            <a:ext cx="2745651" cy="20598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296977" y="3456391"/>
            <a:ext cx="4191475" cy="3082521"/>
          </a:xfrm>
          <a:prstGeom prst="rect">
            <a:avLst/>
          </a:prstGeom>
        </p:spPr>
      </p:pic>
      <p:pic>
        <p:nvPicPr>
          <p:cNvPr id="5" name="Picture 4"/>
          <p:cNvPicPr>
            <a:picLocks noChangeAspect="1"/>
          </p:cNvPicPr>
          <p:nvPr/>
        </p:nvPicPr>
        <p:blipFill>
          <a:blip r:embed="rId4"/>
          <a:stretch>
            <a:fillRect/>
          </a:stretch>
        </p:blipFill>
        <p:spPr>
          <a:xfrm>
            <a:off x="7488452" y="3455410"/>
            <a:ext cx="4604204" cy="3266065"/>
          </a:xfrm>
          <a:prstGeom prst="rect">
            <a:avLst/>
          </a:prstGeom>
        </p:spPr>
      </p:pic>
      <p:sp>
        <p:nvSpPr>
          <p:cNvPr id="7" name="Rectangle 6"/>
          <p:cNvSpPr/>
          <p:nvPr/>
        </p:nvSpPr>
        <p:spPr>
          <a:xfrm>
            <a:off x="3067628" y="157744"/>
            <a:ext cx="7363937" cy="523220"/>
          </a:xfrm>
          <a:prstGeom prst="rect">
            <a:avLst/>
          </a:prstGeom>
        </p:spPr>
        <p:txBody>
          <a:bodyPr wrap="square">
            <a:spAutoFit/>
          </a:bodyPr>
          <a:lstStyle/>
          <a:p>
            <a:r>
              <a:rPr lang="en-US" sz="2800" b="1" smtClean="0"/>
              <a:t>Example of detecting capacitive touchscreen</a:t>
            </a:r>
            <a:endParaRPr lang="en-US" sz="2800"/>
          </a:p>
        </p:txBody>
      </p:sp>
    </p:spTree>
    <p:extLst>
      <p:ext uri="{BB962C8B-B14F-4D97-AF65-F5344CB8AC3E}">
        <p14:creationId xmlns:p14="http://schemas.microsoft.com/office/powerpoint/2010/main" val="4007399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6428" y="348462"/>
            <a:ext cx="5943600" cy="584775"/>
          </a:xfrm>
          <a:prstGeom prst="rect">
            <a:avLst/>
          </a:prstGeom>
        </p:spPr>
        <p:txBody>
          <a:bodyPr wrap="square">
            <a:spAutoFit/>
          </a:bodyPr>
          <a:lstStyle/>
          <a:p>
            <a:pPr lvl="1"/>
            <a:r>
              <a:rPr lang="en-US" sz="3200" b="1" dirty="0"/>
              <a:t>Surface Acoustic Wave (SAW)</a:t>
            </a:r>
          </a:p>
        </p:txBody>
      </p:sp>
      <p:sp>
        <p:nvSpPr>
          <p:cNvPr id="3" name="Rectangle 2"/>
          <p:cNvSpPr/>
          <p:nvPr/>
        </p:nvSpPr>
        <p:spPr>
          <a:xfrm>
            <a:off x="140492" y="933237"/>
            <a:ext cx="6433458" cy="5693866"/>
          </a:xfrm>
          <a:prstGeom prst="rect">
            <a:avLst/>
          </a:prstGeom>
        </p:spPr>
        <p:txBody>
          <a:bodyPr wrap="square">
            <a:spAutoFit/>
          </a:bodyPr>
          <a:lstStyle/>
          <a:p>
            <a:r>
              <a:rPr lang="en-US" sz="2000" b="1" u="sng"/>
              <a:t>Construction</a:t>
            </a:r>
            <a:r>
              <a:rPr lang="en-US" sz="2000" b="1" u="sng" smtClean="0"/>
              <a:t>:</a:t>
            </a:r>
            <a:r>
              <a:rPr lang="en-US" sz="2000" b="1" smtClean="0"/>
              <a:t>  </a:t>
            </a:r>
          </a:p>
          <a:p>
            <a:pPr marL="285750" indent="-285750">
              <a:buFont typeface="Arial" panose="020B0604020202020204" pitchFamily="34" charset="0"/>
              <a:buChar char="•"/>
            </a:pPr>
            <a:r>
              <a:rPr lang="en-US" smtClean="0"/>
              <a:t>SAW </a:t>
            </a:r>
            <a:r>
              <a:rPr lang="en-US" dirty="0"/>
              <a:t>touch screen consists of one glass sheet with transmitting transducers, receiving transducers, and reflectors. </a:t>
            </a:r>
          </a:p>
          <a:p>
            <a:pPr marL="342900" indent="-342900">
              <a:buFont typeface="Arial" panose="020B0604020202020204" pitchFamily="34" charset="0"/>
              <a:buChar char="•"/>
            </a:pPr>
            <a:r>
              <a:rPr lang="en-US" smtClean="0"/>
              <a:t>SAWs </a:t>
            </a:r>
            <a:r>
              <a:rPr lang="en-US" dirty="0"/>
              <a:t>are sent out from the transmitting transducers, and traveling along the edge of panel. The reflectors located on the edge of the panel change directions of the SAWs at the angle of 90 degrees, thus the SAWs travel over the panel</a:t>
            </a:r>
            <a:r>
              <a:rPr lang="en-US"/>
              <a:t>. Once the SAWs reached the other side of the panel, their directions get changed again by the reflectors located on the other side, and travel toward the receiving transducers. Once the SAWs are received by the receiving transducers, they will be converted into electric signals</a:t>
            </a:r>
            <a:r>
              <a:rPr lang="en-US" smtClean="0"/>
              <a:t>.</a:t>
            </a:r>
          </a:p>
          <a:p>
            <a:r>
              <a:rPr lang="en-US" sz="2000" b="1" u="sng"/>
              <a:t>Sensing Method:</a:t>
            </a:r>
          </a:p>
          <a:p>
            <a:pPr marL="285750" indent="-285750">
              <a:buFont typeface="Arial" panose="020B0604020202020204" pitchFamily="34" charset="0"/>
              <a:buChar char="•"/>
            </a:pPr>
            <a:r>
              <a:rPr lang="en-US"/>
              <a:t>There are routes on which the SAWs travel from the transmitting transducers to the receiving transducers. </a:t>
            </a:r>
            <a:r>
              <a:rPr lang="en-US">
                <a:solidFill>
                  <a:schemeClr val="tx1">
                    <a:lumMod val="95000"/>
                    <a:lumOff val="5000"/>
                  </a:schemeClr>
                </a:solidFill>
              </a:rPr>
              <a:t>Each route has its own distance.</a:t>
            </a:r>
            <a:r>
              <a:rPr lang="en-US"/>
              <a:t> If one of the routes is touched by a finger, the pulse will be absorbed, and the SAW on the route will not be received by the receiving transducers. Thus, the sensor will recognize which route was touched, and locate the </a:t>
            </a:r>
            <a:r>
              <a:rPr lang="en-US" smtClean="0"/>
              <a:t>touched point</a:t>
            </a:r>
            <a:endParaRPr lang="en-US"/>
          </a:p>
        </p:txBody>
      </p:sp>
      <p:pic>
        <p:nvPicPr>
          <p:cNvPr id="6" name="Picture 5"/>
          <p:cNvPicPr>
            <a:picLocks noChangeAspect="1"/>
          </p:cNvPicPr>
          <p:nvPr/>
        </p:nvPicPr>
        <p:blipFill>
          <a:blip r:embed="rId2"/>
          <a:stretch>
            <a:fillRect/>
          </a:stretch>
        </p:blipFill>
        <p:spPr>
          <a:xfrm>
            <a:off x="6573950" y="1091749"/>
            <a:ext cx="5452156" cy="4281683"/>
          </a:xfrm>
          <a:prstGeom prst="rect">
            <a:avLst/>
          </a:prstGeom>
        </p:spPr>
      </p:pic>
      <p:sp>
        <p:nvSpPr>
          <p:cNvPr id="8" name="TextBox 7"/>
          <p:cNvSpPr txBox="1"/>
          <p:nvPr/>
        </p:nvSpPr>
        <p:spPr>
          <a:xfrm>
            <a:off x="7398656" y="5373433"/>
            <a:ext cx="3802743" cy="646331"/>
          </a:xfrm>
          <a:prstGeom prst="rect">
            <a:avLst/>
          </a:prstGeom>
          <a:noFill/>
        </p:spPr>
        <p:txBody>
          <a:bodyPr wrap="square" rtlCol="0">
            <a:spAutoFit/>
          </a:bodyPr>
          <a:lstStyle/>
          <a:p>
            <a:r>
              <a:rPr lang="en-US" smtClean="0"/>
              <a:t>Receiving Transducers will not receive SAW from routes X10 and Y4.</a:t>
            </a:r>
            <a:endParaRPr lang="en-US"/>
          </a:p>
        </p:txBody>
      </p:sp>
    </p:spTree>
    <p:extLst>
      <p:ext uri="{BB962C8B-B14F-4D97-AF65-F5344CB8AC3E}">
        <p14:creationId xmlns:p14="http://schemas.microsoft.com/office/powerpoint/2010/main" val="2211979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066801"/>
            <a:ext cx="8382000" cy="5262979"/>
          </a:xfrm>
          <a:prstGeom prst="rect">
            <a:avLst/>
          </a:prstGeom>
        </p:spPr>
        <p:txBody>
          <a:bodyPr wrap="square">
            <a:spAutoFit/>
          </a:bodyPr>
          <a:lstStyle/>
          <a:p>
            <a:r>
              <a:rPr lang="en-US" sz="2800" b="1" dirty="0"/>
              <a:t>Advantages:</a:t>
            </a:r>
          </a:p>
          <a:p>
            <a:pPr>
              <a:buFont typeface="Arial" pitchFamily="34" charset="0"/>
              <a:buChar char="•"/>
            </a:pPr>
            <a:r>
              <a:rPr lang="en-US" sz="2000" dirty="0"/>
              <a:t> Visibility is excellent because it consists of one glass layer. </a:t>
            </a:r>
          </a:p>
          <a:p>
            <a:pPr>
              <a:buFont typeface="Arial" pitchFamily="34" charset="0"/>
              <a:buChar char="•"/>
            </a:pPr>
            <a:r>
              <a:rPr lang="en-US" sz="2000" dirty="0"/>
              <a:t> SAW touch screen is notable for its durability. Even though the panel surface gets scratched, its sensing function will not be affected.</a:t>
            </a:r>
          </a:p>
          <a:p>
            <a:pPr>
              <a:buFont typeface="Arial" pitchFamily="34" charset="0"/>
              <a:buChar char="•"/>
            </a:pPr>
            <a:r>
              <a:rPr lang="en-US" sz="2000" dirty="0"/>
              <a:t> It is relatively easy to build a large size touch screen in SAW technology.</a:t>
            </a:r>
          </a:p>
          <a:p>
            <a:pPr>
              <a:buFont typeface="Arial" pitchFamily="34" charset="0"/>
              <a:buChar char="•"/>
            </a:pPr>
            <a:r>
              <a:rPr lang="en-US" sz="2000" dirty="0"/>
              <a:t> SAW touch screen does not get affected by external electric noise.</a:t>
            </a:r>
          </a:p>
          <a:p>
            <a:pPr>
              <a:buFont typeface="Arial" pitchFamily="34" charset="0"/>
              <a:buChar char="•"/>
            </a:pPr>
            <a:r>
              <a:rPr lang="en-US" sz="2000" dirty="0"/>
              <a:t> Accuracy of detecting touched points does not get affected by environment nor passage of time. Thus, it is free of maintenance.</a:t>
            </a:r>
          </a:p>
          <a:p>
            <a:pPr>
              <a:buFont typeface="Arial" pitchFamily="34" charset="0"/>
              <a:buChar char="•"/>
            </a:pPr>
            <a:r>
              <a:rPr lang="en-US" sz="2000" dirty="0"/>
              <a:t> Resolution is relatively high.</a:t>
            </a:r>
          </a:p>
          <a:p>
            <a:pPr>
              <a:buFont typeface="Arial" pitchFamily="34" charset="0"/>
              <a:buChar char="•"/>
            </a:pPr>
            <a:endParaRPr lang="en-US" sz="2000" dirty="0"/>
          </a:p>
          <a:p>
            <a:r>
              <a:rPr lang="en-US" sz="2800" b="1" dirty="0"/>
              <a:t>Disadvantage:</a:t>
            </a:r>
          </a:p>
          <a:p>
            <a:pPr>
              <a:buFont typeface="Arial" pitchFamily="34" charset="0"/>
              <a:buChar char="•"/>
            </a:pPr>
            <a:r>
              <a:rPr lang="en-US" sz="2000" dirty="0"/>
              <a:t> The frame areas need to be wide because transducers are located.</a:t>
            </a:r>
          </a:p>
          <a:p>
            <a:pPr>
              <a:buFont typeface="Arial" pitchFamily="34" charset="0"/>
              <a:buChar char="•"/>
            </a:pPr>
            <a:r>
              <a:rPr lang="en-US" sz="2000" dirty="0"/>
              <a:t> Detecting function of SAW technology can be affected by water droplet, oil and so on. Malfunction can be caused by those factors.</a:t>
            </a:r>
          </a:p>
          <a:p>
            <a:pPr>
              <a:buFont typeface="Arial" pitchFamily="34" charset="0"/>
              <a:buChar char="•"/>
            </a:pPr>
            <a:r>
              <a:rPr lang="en-US" sz="2000" dirty="0"/>
              <a:t> SAW touch screen does not detect a touch by hard materials which do not absorb pulse.</a:t>
            </a:r>
          </a:p>
        </p:txBody>
      </p:sp>
      <p:sp>
        <p:nvSpPr>
          <p:cNvPr id="4" name="Rectangle 3"/>
          <p:cNvSpPr/>
          <p:nvPr/>
        </p:nvSpPr>
        <p:spPr>
          <a:xfrm>
            <a:off x="3352800" y="533401"/>
            <a:ext cx="5943600" cy="584775"/>
          </a:xfrm>
          <a:prstGeom prst="rect">
            <a:avLst/>
          </a:prstGeom>
        </p:spPr>
        <p:txBody>
          <a:bodyPr wrap="square">
            <a:spAutoFit/>
          </a:bodyPr>
          <a:lstStyle/>
          <a:p>
            <a:pPr lvl="1"/>
            <a:r>
              <a:rPr lang="en-US" sz="3200" b="1" dirty="0"/>
              <a:t>Surface Acoustic Wave (SAW)</a:t>
            </a:r>
          </a:p>
        </p:txBody>
      </p:sp>
      <p:sp>
        <p:nvSpPr>
          <p:cNvPr id="3" name="Slide Number Placeholder 2"/>
          <p:cNvSpPr>
            <a:spLocks noGrp="1"/>
          </p:cNvSpPr>
          <p:nvPr>
            <p:ph type="sldNum" sz="quarter" idx="12"/>
          </p:nvPr>
        </p:nvSpPr>
        <p:spPr/>
        <p:txBody>
          <a:bodyPr/>
          <a:lstStyle/>
          <a:p>
            <a:fld id="{801D9609-EAAF-45B5-88BD-C4DE4E344FCC}" type="slidenum">
              <a:rPr lang="en-US" smtClean="0"/>
              <a:t>24</a:t>
            </a:fld>
            <a:endParaRPr lang="en-US"/>
          </a:p>
        </p:txBody>
      </p:sp>
    </p:spTree>
    <p:extLst>
      <p:ext uri="{BB962C8B-B14F-4D97-AF65-F5344CB8AC3E}">
        <p14:creationId xmlns:p14="http://schemas.microsoft.com/office/powerpoint/2010/main" val="2961142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685801"/>
            <a:ext cx="5943600" cy="584775"/>
          </a:xfrm>
          <a:prstGeom prst="rect">
            <a:avLst/>
          </a:prstGeom>
        </p:spPr>
        <p:txBody>
          <a:bodyPr wrap="square">
            <a:spAutoFit/>
          </a:bodyPr>
          <a:lstStyle/>
          <a:p>
            <a:pPr lvl="1"/>
            <a:r>
              <a:rPr lang="en-US" sz="3200" b="1" dirty="0"/>
              <a:t>Surface Acoustic Wave (SAW)</a:t>
            </a:r>
          </a:p>
        </p:txBody>
      </p:sp>
      <p:sp>
        <p:nvSpPr>
          <p:cNvPr id="4" name="Rectangle 3"/>
          <p:cNvSpPr/>
          <p:nvPr/>
        </p:nvSpPr>
        <p:spPr>
          <a:xfrm>
            <a:off x="1828800" y="1270576"/>
            <a:ext cx="8610600" cy="4893647"/>
          </a:xfrm>
          <a:prstGeom prst="rect">
            <a:avLst/>
          </a:prstGeom>
        </p:spPr>
        <p:txBody>
          <a:bodyPr wrap="square">
            <a:spAutoFit/>
          </a:bodyPr>
          <a:lstStyle/>
          <a:p>
            <a:r>
              <a:rPr lang="en-US" sz="2400" b="1" dirty="0"/>
              <a:t>Size range</a:t>
            </a:r>
          </a:p>
          <a:p>
            <a:pPr marL="342900" indent="-342900">
              <a:buFont typeface="Arial" panose="020B0604020202020204" pitchFamily="34" charset="0"/>
              <a:buChar char="•"/>
            </a:pPr>
            <a:r>
              <a:rPr lang="en-US" sz="2000" dirty="0"/>
              <a:t>6” to 52”</a:t>
            </a:r>
          </a:p>
          <a:p>
            <a:r>
              <a:rPr lang="en-US" sz="2400" b="1" dirty="0"/>
              <a:t>Advantages</a:t>
            </a:r>
          </a:p>
          <a:p>
            <a:pPr marL="342900" indent="-342900">
              <a:buFont typeface="Arial" panose="020B0604020202020204" pitchFamily="34" charset="0"/>
              <a:buChar char="•"/>
            </a:pPr>
            <a:r>
              <a:rPr lang="en-US" sz="2000" dirty="0"/>
              <a:t>Visibility is excellent because it consists of one glass layer. </a:t>
            </a:r>
          </a:p>
          <a:p>
            <a:pPr marL="342900" indent="-342900">
              <a:buFont typeface="Arial" panose="020B0604020202020204" pitchFamily="34" charset="0"/>
              <a:buChar char="•"/>
            </a:pPr>
            <a:r>
              <a:rPr lang="en-US" sz="2000" dirty="0"/>
              <a:t>Finger, gloved hand &amp; soft-stylus activation</a:t>
            </a:r>
          </a:p>
          <a:p>
            <a:pPr marL="342900" indent="-342900">
              <a:buFont typeface="Arial" panose="020B0604020202020204" pitchFamily="34" charset="0"/>
              <a:buChar char="•"/>
            </a:pPr>
            <a:r>
              <a:rPr lang="en-US" sz="2000" dirty="0"/>
              <a:t>Notable for its durability; can be vandal-proofed with tempered or CS glass</a:t>
            </a:r>
          </a:p>
          <a:p>
            <a:pPr marL="342900" indent="-342900">
              <a:buFont typeface="Arial" panose="020B0604020202020204" pitchFamily="34" charset="0"/>
              <a:buChar char="•"/>
            </a:pPr>
            <a:r>
              <a:rPr lang="en-US" sz="2000" dirty="0"/>
              <a:t>SAW touch screen does not get affected by external electric noise.</a:t>
            </a:r>
          </a:p>
          <a:p>
            <a:pPr marL="342900" indent="-342900">
              <a:buFont typeface="Arial" panose="020B0604020202020204" pitchFamily="34" charset="0"/>
              <a:buChar char="•"/>
            </a:pPr>
            <a:r>
              <a:rPr lang="en-US" sz="2000" dirty="0"/>
              <a:t>Accuracy of detecting touched points does not get affected by environment nor passage of time. Thus, it is free of maintenance.</a:t>
            </a:r>
          </a:p>
          <a:p>
            <a:pPr marL="342900" indent="-342900"/>
            <a:endParaRPr lang="en-US" sz="2000" dirty="0"/>
          </a:p>
          <a:p>
            <a:r>
              <a:rPr lang="en-US" sz="2400" b="1" dirty="0"/>
              <a:t>Disadvantages</a:t>
            </a:r>
          </a:p>
          <a:p>
            <a:pPr marL="342900" indent="-342900">
              <a:buFont typeface="Arial" panose="020B0604020202020204" pitchFamily="34" charset="0"/>
              <a:buChar char="•"/>
            </a:pPr>
            <a:r>
              <a:rPr lang="en-US" sz="2000" dirty="0"/>
              <a:t>Very sensitive to any surface contamination, including water</a:t>
            </a:r>
          </a:p>
          <a:p>
            <a:pPr marL="342900" indent="-342900">
              <a:buFont typeface="Arial" panose="020B0604020202020204" pitchFamily="34" charset="0"/>
              <a:buChar char="•"/>
            </a:pPr>
            <a:r>
              <a:rPr lang="en-US" sz="2000" dirty="0"/>
              <a:t>Relatively high activation force (50-80g typical)</a:t>
            </a:r>
          </a:p>
          <a:p>
            <a:pPr marL="342900" indent="-342900">
              <a:buFont typeface="Arial" panose="020B0604020202020204" pitchFamily="34" charset="0"/>
              <a:buChar char="•"/>
            </a:pPr>
            <a:r>
              <a:rPr lang="en-US" sz="2000" dirty="0"/>
              <a:t>Requires “soft” (sound-absorbing) touch object</a:t>
            </a:r>
          </a:p>
          <a:p>
            <a:pPr marL="342900" indent="-342900">
              <a:buFont typeface="Arial" panose="020B0604020202020204" pitchFamily="34" charset="0"/>
              <a:buChar char="•"/>
            </a:pPr>
            <a:r>
              <a:rPr lang="en-US" sz="2000" dirty="0"/>
              <a:t>Can be challenging to seal</a:t>
            </a:r>
          </a:p>
        </p:txBody>
      </p:sp>
      <p:sp>
        <p:nvSpPr>
          <p:cNvPr id="2" name="Slide Number Placeholder 1"/>
          <p:cNvSpPr>
            <a:spLocks noGrp="1"/>
          </p:cNvSpPr>
          <p:nvPr>
            <p:ph type="sldNum" sz="quarter" idx="12"/>
          </p:nvPr>
        </p:nvSpPr>
        <p:spPr/>
        <p:txBody>
          <a:bodyPr/>
          <a:lstStyle/>
          <a:p>
            <a:fld id="{801D9609-EAAF-45B5-88BD-C4DE4E344FCC}" type="slidenum">
              <a:rPr lang="en-US" smtClean="0"/>
              <a:t>25</a:t>
            </a:fld>
            <a:endParaRPr lang="en-US"/>
          </a:p>
        </p:txBody>
      </p:sp>
    </p:spTree>
    <p:extLst>
      <p:ext uri="{BB962C8B-B14F-4D97-AF65-F5344CB8AC3E}">
        <p14:creationId xmlns:p14="http://schemas.microsoft.com/office/powerpoint/2010/main" val="1036366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685801"/>
            <a:ext cx="5943600" cy="584775"/>
          </a:xfrm>
          <a:prstGeom prst="rect">
            <a:avLst/>
          </a:prstGeom>
        </p:spPr>
        <p:txBody>
          <a:bodyPr wrap="square">
            <a:spAutoFit/>
          </a:bodyPr>
          <a:lstStyle/>
          <a:p>
            <a:pPr lvl="1"/>
            <a:r>
              <a:rPr lang="en-US" sz="3200" b="1" dirty="0"/>
              <a:t>Surface Acoustic Wave (SAW)</a:t>
            </a:r>
          </a:p>
        </p:txBody>
      </p:sp>
      <p:sp>
        <p:nvSpPr>
          <p:cNvPr id="4" name="Rectangle 3"/>
          <p:cNvSpPr/>
          <p:nvPr/>
        </p:nvSpPr>
        <p:spPr>
          <a:xfrm>
            <a:off x="2057400" y="1443842"/>
            <a:ext cx="8305800" cy="4708981"/>
          </a:xfrm>
          <a:prstGeom prst="rect">
            <a:avLst/>
          </a:prstGeom>
        </p:spPr>
        <p:txBody>
          <a:bodyPr wrap="square">
            <a:spAutoFit/>
          </a:bodyPr>
          <a:lstStyle/>
          <a:p>
            <a:r>
              <a:rPr lang="en-US" sz="2800" b="1" dirty="0"/>
              <a:t>Suppliers</a:t>
            </a:r>
          </a:p>
          <a:p>
            <a:pPr marL="342900" indent="-342900">
              <a:buFont typeface="Arial" panose="020B0604020202020204" pitchFamily="34" charset="0"/>
              <a:buChar char="•"/>
            </a:pPr>
            <a:r>
              <a:rPr lang="en-US" sz="2400" dirty="0" err="1"/>
              <a:t>Elo</a:t>
            </a:r>
            <a:r>
              <a:rPr lang="en-US" sz="2400" dirty="0"/>
              <a:t> Touch Solutions and General Touch have &gt;90% share</a:t>
            </a:r>
          </a:p>
          <a:p>
            <a:pPr marL="342900" indent="-342900">
              <a:buFont typeface="Arial" panose="020B0604020202020204" pitchFamily="34" charset="0"/>
              <a:buChar char="•"/>
            </a:pPr>
            <a:r>
              <a:rPr lang="en-US" sz="2400" dirty="0"/>
              <a:t>&lt;10 suppliers</a:t>
            </a:r>
          </a:p>
          <a:p>
            <a:r>
              <a:rPr lang="en-US" sz="2800" b="1" dirty="0"/>
              <a:t>Market trends</a:t>
            </a:r>
          </a:p>
          <a:p>
            <a:pPr marL="342900" indent="-342900">
              <a:buFont typeface="Arial" panose="020B0604020202020204" pitchFamily="34" charset="0"/>
              <a:buChar char="•"/>
            </a:pPr>
            <a:r>
              <a:rPr lang="en-US" sz="2400" dirty="0"/>
              <a:t>Two-touch and zero-bezel SAW should help reduce loss of share to p-cap in commercial applications</a:t>
            </a:r>
          </a:p>
          <a:p>
            <a:pPr marL="342900" indent="-342900">
              <a:buFont typeface="Arial" panose="020B0604020202020204" pitchFamily="34" charset="0"/>
              <a:buChar char="•"/>
            </a:pPr>
            <a:r>
              <a:rPr lang="en-US" sz="2400" dirty="0"/>
              <a:t>SAW will continue to grow moderately through 2017</a:t>
            </a:r>
          </a:p>
          <a:p>
            <a:r>
              <a:rPr lang="en-US" sz="2800" b="1" dirty="0"/>
              <a:t>Applications</a:t>
            </a:r>
            <a:endParaRPr lang="en-US" sz="2400" dirty="0"/>
          </a:p>
          <a:p>
            <a:pPr marL="342900" indent="-342900">
              <a:buFont typeface="Arial" panose="020B0604020202020204" pitchFamily="34" charset="0"/>
              <a:buChar char="•"/>
            </a:pPr>
            <a:r>
              <a:rPr lang="en-US" sz="2400" dirty="0"/>
              <a:t>SAW is usually employed for </a:t>
            </a:r>
            <a:r>
              <a:rPr lang="en-US" sz="2400" dirty="0">
                <a:hlinkClick r:id="rId2"/>
              </a:rPr>
              <a:t>large size applications</a:t>
            </a:r>
            <a:r>
              <a:rPr lang="en-US" sz="2400" dirty="0"/>
              <a:t> such as </a:t>
            </a:r>
            <a:r>
              <a:rPr lang="en-US" sz="2400" dirty="0">
                <a:hlinkClick r:id="rId3"/>
              </a:rPr>
              <a:t>kiosk</a:t>
            </a:r>
            <a:r>
              <a:rPr lang="en-US" sz="2400" dirty="0"/>
              <a:t>, </a:t>
            </a:r>
            <a:r>
              <a:rPr lang="en-US" sz="2400" dirty="0">
                <a:hlinkClick r:id="rId4"/>
              </a:rPr>
              <a:t>arcade game</a:t>
            </a:r>
            <a:r>
              <a:rPr lang="en-US" sz="2400" dirty="0"/>
              <a:t>, automated cash dispenser, </a:t>
            </a:r>
            <a:r>
              <a:rPr lang="en-US" sz="2400" dirty="0">
                <a:hlinkClick r:id="rId5"/>
              </a:rPr>
              <a:t>medical equipment</a:t>
            </a:r>
            <a:r>
              <a:rPr lang="en-US" sz="2400" dirty="0"/>
              <a:t>, </a:t>
            </a:r>
            <a:r>
              <a:rPr lang="en-US" sz="2400" dirty="0">
                <a:hlinkClick r:id="rId6"/>
              </a:rPr>
              <a:t>office automation</a:t>
            </a:r>
            <a:r>
              <a:rPr lang="en-US" sz="2400" dirty="0"/>
              <a:t>, </a:t>
            </a:r>
            <a:r>
              <a:rPr lang="en-US" sz="2400" dirty="0">
                <a:hlinkClick r:id="rId7"/>
              </a:rPr>
              <a:t>factory automation</a:t>
            </a:r>
            <a:r>
              <a:rPr lang="en-US" sz="2400" dirty="0"/>
              <a:t>, financial field, and so on.</a:t>
            </a:r>
          </a:p>
        </p:txBody>
      </p:sp>
      <p:sp>
        <p:nvSpPr>
          <p:cNvPr id="2" name="Slide Number Placeholder 1"/>
          <p:cNvSpPr>
            <a:spLocks noGrp="1"/>
          </p:cNvSpPr>
          <p:nvPr>
            <p:ph type="sldNum" sz="quarter" idx="12"/>
          </p:nvPr>
        </p:nvSpPr>
        <p:spPr/>
        <p:txBody>
          <a:bodyPr/>
          <a:lstStyle/>
          <a:p>
            <a:fld id="{801D9609-EAAF-45B5-88BD-C4DE4E344FCC}" type="slidenum">
              <a:rPr lang="en-US" smtClean="0"/>
              <a:t>26</a:t>
            </a:fld>
            <a:endParaRPr lang="en-US"/>
          </a:p>
        </p:txBody>
      </p:sp>
    </p:spTree>
    <p:extLst>
      <p:ext uri="{BB962C8B-B14F-4D97-AF65-F5344CB8AC3E}">
        <p14:creationId xmlns:p14="http://schemas.microsoft.com/office/powerpoint/2010/main" val="3423824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2342" y="1270576"/>
            <a:ext cx="6595155" cy="4832092"/>
          </a:xfrm>
          <a:prstGeom prst="rect">
            <a:avLst/>
          </a:prstGeom>
        </p:spPr>
        <p:txBody>
          <a:bodyPr wrap="square">
            <a:spAutoFit/>
          </a:bodyPr>
          <a:lstStyle/>
          <a:p>
            <a:pPr>
              <a:buFont typeface="Arial" pitchFamily="34" charset="0"/>
              <a:buChar char="•"/>
            </a:pPr>
            <a:r>
              <a:rPr lang="en-US" sz="2400">
                <a:solidFill>
                  <a:srgbClr val="222222"/>
                </a:solidFill>
              </a:rPr>
              <a:t> </a:t>
            </a:r>
            <a:r>
              <a:rPr lang="en-US" sz="2400" b="1" u="sng" smtClean="0">
                <a:solidFill>
                  <a:srgbClr val="222222"/>
                </a:solidFill>
              </a:rPr>
              <a:t>Construction:</a:t>
            </a:r>
            <a:endParaRPr lang="en-US" sz="2400" b="1" u="sng">
              <a:solidFill>
                <a:srgbClr val="222222"/>
              </a:solidFill>
            </a:endParaRPr>
          </a:p>
          <a:p>
            <a:pPr marL="342900" indent="-342900">
              <a:buFont typeface="Arial" panose="020B0604020202020204" pitchFamily="34" charset="0"/>
              <a:buChar char="•"/>
            </a:pPr>
            <a:r>
              <a:rPr lang="en-US" sz="2000" smtClean="0">
                <a:solidFill>
                  <a:srgbClr val="222222"/>
                </a:solidFill>
              </a:rPr>
              <a:t>An infared touchscreen </a:t>
            </a:r>
            <a:r>
              <a:rPr lang="en-US" sz="2000">
                <a:solidFill>
                  <a:srgbClr val="222222"/>
                </a:solidFill>
              </a:rPr>
              <a:t>uses </a:t>
            </a:r>
            <a:r>
              <a:rPr lang="en-US" sz="2000" smtClean="0">
                <a:solidFill>
                  <a:srgbClr val="222222"/>
                </a:solidFill>
              </a:rPr>
              <a:t>an array of X-Y infared LEDs and photodetector pairs around the screen edges arranged </a:t>
            </a:r>
            <a:r>
              <a:rPr lang="en-US" sz="2000" dirty="0">
                <a:solidFill>
                  <a:srgbClr val="222222"/>
                </a:solidFill>
              </a:rPr>
              <a:t>on opposite sides of the screen. </a:t>
            </a:r>
          </a:p>
          <a:p>
            <a:pPr marL="342900" indent="-342900">
              <a:buFont typeface="Arial" panose="020B0604020202020204" pitchFamily="34" charset="0"/>
              <a:buChar char="•"/>
            </a:pPr>
            <a:r>
              <a:rPr lang="en-US" sz="2000"/>
              <a:t>The LED beams cross each other in vertical and horizontal patterns. </a:t>
            </a:r>
            <a:endParaRPr lang="en-US" sz="2000" smtClean="0"/>
          </a:p>
          <a:p>
            <a:r>
              <a:rPr lang="en-US" sz="2000" smtClean="0"/>
              <a:t> </a:t>
            </a:r>
            <a:endParaRPr lang="en-US" sz="2000" smtClean="0">
              <a:solidFill>
                <a:srgbClr val="222222"/>
              </a:solidFill>
            </a:endParaRPr>
          </a:p>
          <a:p>
            <a:r>
              <a:rPr lang="en-US" sz="2400" b="1" u="sng" smtClean="0">
                <a:solidFill>
                  <a:srgbClr val="222222"/>
                </a:solidFill>
              </a:rPr>
              <a:t>Sensing </a:t>
            </a:r>
            <a:r>
              <a:rPr lang="en-US" sz="2400" b="1" u="sng" dirty="0" smtClean="0">
                <a:solidFill>
                  <a:srgbClr val="222222"/>
                </a:solidFill>
              </a:rPr>
              <a:t>Method:</a:t>
            </a:r>
            <a:endParaRPr lang="en-US" sz="2400" b="1" u="sng" dirty="0">
              <a:solidFill>
                <a:srgbClr val="222222"/>
              </a:solidFill>
            </a:endParaRPr>
          </a:p>
          <a:p>
            <a:pPr marL="342900" indent="-342900">
              <a:buFont typeface="Arial" panose="020B0604020202020204" pitchFamily="34" charset="0"/>
              <a:buChar char="•"/>
            </a:pPr>
            <a:r>
              <a:rPr lang="en-US" sz="2000"/>
              <a:t>When a user touches the screen, the sensors detect an interruption in the X-Y infrared pulses enabling the controller to calculate the touch location.</a:t>
            </a:r>
            <a:endParaRPr lang="en-US" sz="2000">
              <a:solidFill>
                <a:srgbClr val="222222"/>
              </a:solidFill>
            </a:endParaRPr>
          </a:p>
          <a:p>
            <a:pPr marL="342900" indent="-342900">
              <a:buFont typeface="Arial" panose="020B0604020202020204" pitchFamily="34" charset="0"/>
              <a:buChar char="•"/>
            </a:pPr>
            <a:r>
              <a:rPr lang="en-US" sz="2000" smtClean="0">
                <a:solidFill>
                  <a:srgbClr val="222222"/>
                </a:solidFill>
              </a:rPr>
              <a:t>Since </a:t>
            </a:r>
            <a:r>
              <a:rPr lang="en-US" sz="2000" dirty="0">
                <a:solidFill>
                  <a:srgbClr val="222222"/>
                </a:solidFill>
              </a:rPr>
              <a:t>you're interrupting a beam, infrared screens work just as well whether you use your finger or a </a:t>
            </a:r>
            <a:r>
              <a:rPr lang="en-US" sz="2000">
                <a:solidFill>
                  <a:srgbClr val="222222"/>
                </a:solidFill>
              </a:rPr>
              <a:t>stylus</a:t>
            </a:r>
            <a:r>
              <a:rPr lang="en-US" sz="2000" smtClean="0">
                <a:solidFill>
                  <a:srgbClr val="222222"/>
                </a:solidFill>
              </a:rPr>
              <a:t>.</a:t>
            </a:r>
          </a:p>
          <a:p>
            <a:pPr marL="342900" indent="-342900">
              <a:buFont typeface="Arial" panose="020B0604020202020204" pitchFamily="34" charset="0"/>
              <a:buChar char="•"/>
            </a:pPr>
            <a:r>
              <a:rPr lang="en-US" sz="2000"/>
              <a:t>This is similar to SAW technology but infrared uses infrared light beams and not ultrasonic waves</a:t>
            </a:r>
            <a:r>
              <a:rPr lang="en-US" sz="2000" smtClean="0"/>
              <a:t>.</a:t>
            </a:r>
            <a:endParaRPr lang="en-US" sz="2000"/>
          </a:p>
        </p:txBody>
      </p:sp>
      <p:sp>
        <p:nvSpPr>
          <p:cNvPr id="4" name="Rectangle 3"/>
          <p:cNvSpPr/>
          <p:nvPr/>
        </p:nvSpPr>
        <p:spPr>
          <a:xfrm>
            <a:off x="2565400" y="308429"/>
            <a:ext cx="5943600" cy="584775"/>
          </a:xfrm>
          <a:prstGeom prst="rect">
            <a:avLst/>
          </a:prstGeom>
        </p:spPr>
        <p:txBody>
          <a:bodyPr wrap="square">
            <a:spAutoFit/>
          </a:bodyPr>
          <a:lstStyle/>
          <a:p>
            <a:pPr lvl="1" algn="ctr"/>
            <a:r>
              <a:rPr lang="en-US" sz="3200" b="1" dirty="0"/>
              <a:t>Traditional Infrared</a:t>
            </a:r>
          </a:p>
        </p:txBody>
      </p:sp>
      <p:sp>
        <p:nvSpPr>
          <p:cNvPr id="2" name="Slide Number Placeholder 1"/>
          <p:cNvSpPr>
            <a:spLocks noGrp="1"/>
          </p:cNvSpPr>
          <p:nvPr>
            <p:ph type="sldNum" sz="quarter" idx="12"/>
          </p:nvPr>
        </p:nvSpPr>
        <p:spPr/>
        <p:txBody>
          <a:bodyPr/>
          <a:lstStyle/>
          <a:p>
            <a:fld id="{801D9609-EAAF-45B5-88BD-C4DE4E344FCC}" type="slidenum">
              <a:rPr lang="en-US" smtClean="0"/>
              <a:t>27</a:t>
            </a:fld>
            <a:endParaRPr lang="en-US"/>
          </a:p>
        </p:txBody>
      </p:sp>
      <p:pic>
        <p:nvPicPr>
          <p:cNvPr id="14" name="Picture 13"/>
          <p:cNvPicPr>
            <a:picLocks noChangeAspect="1"/>
          </p:cNvPicPr>
          <p:nvPr/>
        </p:nvPicPr>
        <p:blipFill>
          <a:blip r:embed="rId2"/>
          <a:stretch>
            <a:fillRect/>
          </a:stretch>
        </p:blipFill>
        <p:spPr>
          <a:xfrm>
            <a:off x="7197498" y="1110735"/>
            <a:ext cx="3914775" cy="4314825"/>
          </a:xfrm>
          <a:prstGeom prst="rect">
            <a:avLst/>
          </a:prstGeom>
        </p:spPr>
      </p:pic>
      <p:sp>
        <p:nvSpPr>
          <p:cNvPr id="5" name="TextBox 4"/>
          <p:cNvSpPr txBox="1"/>
          <p:nvPr/>
        </p:nvSpPr>
        <p:spPr>
          <a:xfrm>
            <a:off x="7649029" y="5425560"/>
            <a:ext cx="3704771" cy="369332"/>
          </a:xfrm>
          <a:prstGeom prst="rect">
            <a:avLst/>
          </a:prstGeom>
          <a:noFill/>
        </p:spPr>
        <p:txBody>
          <a:bodyPr wrap="square" rtlCol="0">
            <a:spAutoFit/>
          </a:bodyPr>
          <a:lstStyle/>
          <a:p>
            <a:r>
              <a:rPr lang="en-US" smtClean="0"/>
              <a:t>LED Beams X2 and Y4 are interrupted</a:t>
            </a:r>
            <a:endParaRPr lang="en-US"/>
          </a:p>
        </p:txBody>
      </p:sp>
    </p:spTree>
    <p:extLst>
      <p:ext uri="{BB962C8B-B14F-4D97-AF65-F5344CB8AC3E}">
        <p14:creationId xmlns:p14="http://schemas.microsoft.com/office/powerpoint/2010/main" val="2675368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533401"/>
            <a:ext cx="5943600" cy="584775"/>
          </a:xfrm>
          <a:prstGeom prst="rect">
            <a:avLst/>
          </a:prstGeom>
        </p:spPr>
        <p:txBody>
          <a:bodyPr wrap="square">
            <a:spAutoFit/>
          </a:bodyPr>
          <a:lstStyle/>
          <a:p>
            <a:pPr lvl="1" algn="ctr"/>
            <a:r>
              <a:rPr lang="en-US" sz="3200" b="1" dirty="0"/>
              <a:t>Traditional Infrared</a:t>
            </a:r>
          </a:p>
        </p:txBody>
      </p:sp>
      <p:sp>
        <p:nvSpPr>
          <p:cNvPr id="4" name="Rectangle 3"/>
          <p:cNvSpPr/>
          <p:nvPr/>
        </p:nvSpPr>
        <p:spPr>
          <a:xfrm>
            <a:off x="1905000" y="1118175"/>
            <a:ext cx="8458200" cy="5509200"/>
          </a:xfrm>
          <a:prstGeom prst="rect">
            <a:avLst/>
          </a:prstGeom>
        </p:spPr>
        <p:txBody>
          <a:bodyPr wrap="square">
            <a:spAutoFit/>
          </a:bodyPr>
          <a:lstStyle/>
          <a:p>
            <a:r>
              <a:rPr lang="en-US" sz="2800" b="1" dirty="0"/>
              <a:t>Variations</a:t>
            </a:r>
          </a:p>
          <a:p>
            <a:pPr marL="342900" indent="-342900">
              <a:buFont typeface="Arial" panose="020B0604020202020204" pitchFamily="34" charset="0"/>
              <a:buChar char="•"/>
            </a:pPr>
            <a:r>
              <a:rPr lang="en-US" sz="2400" dirty="0"/>
              <a:t>Bare PCB vs. enclosed frame; frame width &amp; profile height;</a:t>
            </a:r>
          </a:p>
          <a:p>
            <a:r>
              <a:rPr lang="en-US" sz="2400" dirty="0"/>
              <a:t>no glass substrate; enhanced sunlight immunity; force-sensing</a:t>
            </a:r>
          </a:p>
          <a:p>
            <a:r>
              <a:rPr lang="en-US" sz="2800" b="1" dirty="0"/>
              <a:t>Size range</a:t>
            </a:r>
          </a:p>
          <a:p>
            <a:pPr marL="342900" indent="-342900">
              <a:buFont typeface="Arial" panose="020B0604020202020204" pitchFamily="34" charset="0"/>
              <a:buChar char="•"/>
            </a:pPr>
            <a:r>
              <a:rPr lang="en-US" sz="2400" dirty="0"/>
              <a:t>8” to 150”</a:t>
            </a:r>
          </a:p>
          <a:p>
            <a:r>
              <a:rPr lang="en-US" sz="2800" b="1" dirty="0"/>
              <a:t>Controllers</a:t>
            </a:r>
          </a:p>
          <a:p>
            <a:pPr marL="342900" indent="-342900">
              <a:buFont typeface="Arial" panose="020B0604020202020204" pitchFamily="34" charset="0"/>
              <a:buChar char="•"/>
            </a:pPr>
            <a:r>
              <a:rPr lang="en-US" sz="2400" dirty="0"/>
              <a:t>Mostly proprietary, except </a:t>
            </a:r>
            <a:r>
              <a:rPr lang="en-US" sz="2400" dirty="0" err="1"/>
              <a:t>IRTouch</a:t>
            </a:r>
            <a:r>
              <a:rPr lang="en-US" sz="2400" dirty="0"/>
              <a:t> (China)</a:t>
            </a:r>
          </a:p>
          <a:p>
            <a:r>
              <a:rPr lang="en-US" sz="2400" b="1" dirty="0"/>
              <a:t>Ad</a:t>
            </a:r>
            <a:r>
              <a:rPr lang="en-US" sz="2800" b="1" dirty="0"/>
              <a:t>vantages</a:t>
            </a:r>
          </a:p>
          <a:p>
            <a:pPr marL="342900" indent="-342900">
              <a:buFont typeface="Arial" panose="020B0604020202020204" pitchFamily="34" charset="0"/>
              <a:buChar char="•"/>
            </a:pPr>
            <a:r>
              <a:rPr lang="en-US" sz="2400" dirty="0"/>
              <a:t>Scalable to very large sizes</a:t>
            </a:r>
          </a:p>
          <a:p>
            <a:pPr marL="342900" indent="-342900">
              <a:buFont typeface="Arial" panose="020B0604020202020204" pitchFamily="34" charset="0"/>
              <a:buChar char="•"/>
            </a:pPr>
            <a:r>
              <a:rPr lang="en-US" sz="2400" dirty="0"/>
              <a:t>Multi-touch capable (only 2 touches, and with some “ghost” points)</a:t>
            </a:r>
          </a:p>
          <a:p>
            <a:pPr marL="342900" indent="-342900">
              <a:buFont typeface="Arial" panose="020B0604020202020204" pitchFamily="34" charset="0"/>
              <a:buChar char="•"/>
            </a:pPr>
            <a:r>
              <a:rPr lang="en-US" sz="2400" dirty="0"/>
              <a:t>Can be activated with any IR-opaque object</a:t>
            </a:r>
          </a:p>
          <a:p>
            <a:pPr marL="342900" indent="-342900">
              <a:buFont typeface="Arial" panose="020B0604020202020204" pitchFamily="34" charset="0"/>
              <a:buChar char="•"/>
            </a:pPr>
            <a:r>
              <a:rPr lang="en-US" sz="2400" dirty="0"/>
              <a:t>High durability, optical performance and </a:t>
            </a:r>
            <a:r>
              <a:rPr lang="en-US" sz="2400" dirty="0" err="1"/>
              <a:t>sealability</a:t>
            </a:r>
            <a:endParaRPr lang="en-US" sz="2400" dirty="0"/>
          </a:p>
          <a:p>
            <a:pPr marL="342900" indent="-342900">
              <a:buFont typeface="Arial" panose="020B0604020202020204" pitchFamily="34" charset="0"/>
              <a:buChar char="•"/>
            </a:pPr>
            <a:r>
              <a:rPr lang="en-US" sz="2400" dirty="0"/>
              <a:t>Doesn’t require a substrate</a:t>
            </a:r>
          </a:p>
        </p:txBody>
      </p:sp>
      <p:sp>
        <p:nvSpPr>
          <p:cNvPr id="2" name="Slide Number Placeholder 1"/>
          <p:cNvSpPr>
            <a:spLocks noGrp="1"/>
          </p:cNvSpPr>
          <p:nvPr>
            <p:ph type="sldNum" sz="quarter" idx="12"/>
          </p:nvPr>
        </p:nvSpPr>
        <p:spPr/>
        <p:txBody>
          <a:bodyPr/>
          <a:lstStyle/>
          <a:p>
            <a:fld id="{801D9609-EAAF-45B5-88BD-C4DE4E344FCC}" type="slidenum">
              <a:rPr lang="en-US" smtClean="0"/>
              <a:t>28</a:t>
            </a:fld>
            <a:endParaRPr lang="en-US"/>
          </a:p>
        </p:txBody>
      </p:sp>
    </p:spTree>
    <p:extLst>
      <p:ext uri="{BB962C8B-B14F-4D97-AF65-F5344CB8AC3E}">
        <p14:creationId xmlns:p14="http://schemas.microsoft.com/office/powerpoint/2010/main" val="3564252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219201"/>
            <a:ext cx="8534400" cy="5447645"/>
          </a:xfrm>
          <a:prstGeom prst="rect">
            <a:avLst/>
          </a:prstGeom>
        </p:spPr>
        <p:txBody>
          <a:bodyPr wrap="square">
            <a:spAutoFit/>
          </a:bodyPr>
          <a:lstStyle/>
          <a:p>
            <a:r>
              <a:rPr lang="en-US" sz="2800" b="1" dirty="0"/>
              <a:t>Disadvantages</a:t>
            </a:r>
          </a:p>
          <a:p>
            <a:pPr marL="342900" indent="-342900">
              <a:buFont typeface="Arial" panose="020B0604020202020204" pitchFamily="34" charset="0"/>
              <a:buChar char="•"/>
            </a:pPr>
            <a:r>
              <a:rPr lang="en-US" sz="2400" dirty="0"/>
              <a:t>Profile height (IR transceivers project above touch surface)</a:t>
            </a:r>
          </a:p>
          <a:p>
            <a:pPr marL="342900" indent="-342900">
              <a:buFont typeface="Arial" panose="020B0604020202020204" pitchFamily="34" charset="0"/>
              <a:buChar char="•"/>
            </a:pPr>
            <a:r>
              <a:rPr lang="en-US" sz="2400" dirty="0"/>
              <a:t>Bezel must be designed to include IR-transparent window</a:t>
            </a:r>
          </a:p>
          <a:p>
            <a:pPr marL="342900" indent="-342900">
              <a:buFont typeface="Arial" panose="020B0604020202020204" pitchFamily="34" charset="0"/>
              <a:buChar char="•"/>
            </a:pPr>
            <a:r>
              <a:rPr lang="en-US" sz="2400" dirty="0"/>
              <a:t>Sunlight immunity can be a problem in extreme environments</a:t>
            </a:r>
          </a:p>
          <a:p>
            <a:pPr marL="342900" indent="-342900">
              <a:buFont typeface="Arial" panose="020B0604020202020204" pitchFamily="34" charset="0"/>
              <a:buChar char="•"/>
            </a:pPr>
            <a:r>
              <a:rPr lang="en-US" sz="2400" dirty="0"/>
              <a:t>Surface obstruction or hover can cause a false touch</a:t>
            </a:r>
          </a:p>
          <a:p>
            <a:pPr marL="342900" indent="-342900">
              <a:buFont typeface="Arial" panose="020B0604020202020204" pitchFamily="34" charset="0"/>
              <a:buChar char="•"/>
            </a:pPr>
            <a:r>
              <a:rPr lang="en-US" sz="2400" dirty="0"/>
              <a:t>Low resolution</a:t>
            </a:r>
          </a:p>
          <a:p>
            <a:pPr marL="342900" indent="-342900">
              <a:buFont typeface="Arial" panose="020B0604020202020204" pitchFamily="34" charset="0"/>
              <a:buChar char="•"/>
            </a:pPr>
            <a:r>
              <a:rPr lang="en-US" sz="2400" dirty="0"/>
              <a:t>High cost</a:t>
            </a:r>
          </a:p>
          <a:p>
            <a:r>
              <a:rPr lang="en-US" sz="2800" b="1" dirty="0"/>
              <a:t>Applications</a:t>
            </a:r>
          </a:p>
          <a:p>
            <a:pPr marL="342900" indent="-342900">
              <a:buFont typeface="Arial" panose="020B0604020202020204" pitchFamily="34" charset="0"/>
              <a:buChar char="•"/>
            </a:pPr>
            <a:r>
              <a:rPr lang="en-US" sz="2400" dirty="0"/>
              <a:t>Large displays (digital signage)</a:t>
            </a:r>
          </a:p>
          <a:p>
            <a:pPr marL="342900" indent="-342900">
              <a:buFont typeface="Arial" panose="020B0604020202020204" pitchFamily="34" charset="0"/>
              <a:buChar char="•"/>
            </a:pPr>
            <a:r>
              <a:rPr lang="en-US" sz="2400" dirty="0"/>
              <a:t>POS (limited)</a:t>
            </a:r>
          </a:p>
          <a:p>
            <a:pPr marL="342900" indent="-342900">
              <a:buFont typeface="Arial" panose="020B0604020202020204" pitchFamily="34" charset="0"/>
              <a:buChar char="•"/>
            </a:pPr>
            <a:r>
              <a:rPr lang="en-US" sz="2400" dirty="0"/>
              <a:t>Kiosks</a:t>
            </a:r>
          </a:p>
          <a:p>
            <a:r>
              <a:rPr lang="en-US" sz="2800" b="1" dirty="0"/>
              <a:t>Suppliers</a:t>
            </a:r>
          </a:p>
          <a:p>
            <a:pPr marL="342900" indent="-342900">
              <a:buFont typeface="Arial" panose="020B0604020202020204" pitchFamily="34" charset="0"/>
              <a:buChar char="•"/>
            </a:pPr>
            <a:r>
              <a:rPr lang="en-US" sz="2400" dirty="0" err="1"/>
              <a:t>IRTouch</a:t>
            </a:r>
            <a:r>
              <a:rPr lang="en-US" sz="2400" dirty="0"/>
              <a:t> Systems, Minato, </a:t>
            </a:r>
            <a:r>
              <a:rPr lang="en-US" sz="2400" dirty="0" err="1"/>
              <a:t>Nexio</a:t>
            </a:r>
            <a:r>
              <a:rPr lang="en-US" sz="2400" dirty="0"/>
              <a:t>, OneTouch, SMK, </a:t>
            </a:r>
            <a:r>
              <a:rPr lang="en-US" sz="2400" dirty="0" err="1"/>
              <a:t>Neonode</a:t>
            </a:r>
            <a:r>
              <a:rPr lang="en-US" sz="2400" dirty="0"/>
              <a:t>…</a:t>
            </a:r>
          </a:p>
          <a:p>
            <a:pPr marL="342900" indent="-342900">
              <a:buFont typeface="Arial" panose="020B0604020202020204" pitchFamily="34" charset="0"/>
              <a:buChar char="•"/>
            </a:pPr>
            <a:r>
              <a:rPr lang="en-US" sz="2400" dirty="0"/>
              <a:t>10+ suppliers</a:t>
            </a:r>
          </a:p>
        </p:txBody>
      </p:sp>
      <p:sp>
        <p:nvSpPr>
          <p:cNvPr id="3" name="Rectangle 2"/>
          <p:cNvSpPr/>
          <p:nvPr/>
        </p:nvSpPr>
        <p:spPr>
          <a:xfrm>
            <a:off x="3429000" y="533401"/>
            <a:ext cx="5943600" cy="584775"/>
          </a:xfrm>
          <a:prstGeom prst="rect">
            <a:avLst/>
          </a:prstGeom>
        </p:spPr>
        <p:txBody>
          <a:bodyPr wrap="square">
            <a:spAutoFit/>
          </a:bodyPr>
          <a:lstStyle/>
          <a:p>
            <a:pPr lvl="1" algn="ctr"/>
            <a:r>
              <a:rPr lang="en-US" sz="3200" b="1" dirty="0"/>
              <a:t>Traditional Infrared</a:t>
            </a:r>
          </a:p>
        </p:txBody>
      </p:sp>
      <p:sp>
        <p:nvSpPr>
          <p:cNvPr id="4" name="Slide Number Placeholder 3"/>
          <p:cNvSpPr>
            <a:spLocks noGrp="1"/>
          </p:cNvSpPr>
          <p:nvPr>
            <p:ph type="sldNum" sz="quarter" idx="12"/>
          </p:nvPr>
        </p:nvSpPr>
        <p:spPr/>
        <p:txBody>
          <a:bodyPr/>
          <a:lstStyle/>
          <a:p>
            <a:fld id="{801D9609-EAAF-45B5-88BD-C4DE4E344FCC}" type="slidenum">
              <a:rPr lang="en-US" smtClean="0"/>
              <a:t>29</a:t>
            </a:fld>
            <a:endParaRPr lang="en-US"/>
          </a:p>
        </p:txBody>
      </p:sp>
    </p:spTree>
    <p:extLst>
      <p:ext uri="{BB962C8B-B14F-4D97-AF65-F5344CB8AC3E}">
        <p14:creationId xmlns:p14="http://schemas.microsoft.com/office/powerpoint/2010/main" val="27127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39701"/>
            <a:ext cx="4419600" cy="646331"/>
          </a:xfrm>
          <a:prstGeom prst="rect">
            <a:avLst/>
          </a:prstGeom>
          <a:noFill/>
        </p:spPr>
        <p:txBody>
          <a:bodyPr wrap="square" rtlCol="0">
            <a:spAutoFit/>
          </a:bodyPr>
          <a:lstStyle/>
          <a:p>
            <a:pPr algn="ctr"/>
            <a:r>
              <a:rPr lang="en-US" sz="3600" b="1" dirty="0">
                <a:latin typeface="+mj-lt"/>
              </a:rPr>
              <a:t>Introduction</a:t>
            </a:r>
            <a:endParaRPr lang="en-US" sz="3200" b="1" dirty="0">
              <a:latin typeface="+mj-lt"/>
            </a:endParaRPr>
          </a:p>
        </p:txBody>
      </p:sp>
      <p:sp>
        <p:nvSpPr>
          <p:cNvPr id="3" name="Rectangle 2"/>
          <p:cNvSpPr/>
          <p:nvPr/>
        </p:nvSpPr>
        <p:spPr>
          <a:xfrm>
            <a:off x="620486" y="1213756"/>
            <a:ext cx="10646227" cy="4524315"/>
          </a:xfrm>
          <a:prstGeom prst="rect">
            <a:avLst/>
          </a:prstGeom>
        </p:spPr>
        <p:txBody>
          <a:bodyPr wrap="square">
            <a:spAutoFit/>
          </a:bodyPr>
          <a:lstStyle/>
          <a:p>
            <a:pPr marL="342900" indent="-342900">
              <a:buFont typeface="Arial" panose="020B0604020202020204" pitchFamily="34" charset="0"/>
              <a:buChar char="•"/>
            </a:pPr>
            <a:r>
              <a:rPr lang="en-US" sz="2400" smtClean="0"/>
              <a:t>A </a:t>
            </a:r>
            <a:r>
              <a:rPr lang="en-US" sz="2400" dirty="0"/>
              <a:t>touch screen </a:t>
            </a:r>
            <a:r>
              <a:rPr lang="en-US" sz="2400"/>
              <a:t>is </a:t>
            </a:r>
            <a:r>
              <a:rPr lang="en-US" sz="2400" smtClean="0"/>
              <a:t>the most user friendly </a:t>
            </a:r>
            <a:r>
              <a:rPr lang="en-US" sz="2400" dirty="0"/>
              <a:t>input </a:t>
            </a:r>
            <a:r>
              <a:rPr lang="en-US" sz="2400"/>
              <a:t>device </a:t>
            </a:r>
            <a:r>
              <a:rPr lang="en-US" sz="2400" smtClean="0"/>
              <a:t>used to interface with a </a:t>
            </a:r>
            <a:r>
              <a:rPr lang="en-US" sz="2400" dirty="0"/>
              <a:t>PC by simply touching </a:t>
            </a:r>
            <a:r>
              <a:rPr lang="en-US" sz="2400"/>
              <a:t>the </a:t>
            </a:r>
            <a:r>
              <a:rPr lang="en-US" sz="2400" smtClean="0"/>
              <a:t>screen </a:t>
            </a:r>
            <a:r>
              <a:rPr lang="af-ZA" sz="2400">
                <a:cs typeface="Times New Roman" pitchFamily="18" charset="0"/>
              </a:rPr>
              <a:t>to select options presented on it, where associated hardware and software locate that touch. </a:t>
            </a:r>
            <a:endParaRPr lang="af-ZA" sz="2400" smtClean="0">
              <a:cs typeface="Times New Roman" pitchFamily="18" charset="0"/>
            </a:endParaRPr>
          </a:p>
          <a:p>
            <a:endParaRPr lang="en-US" sz="2400" smtClean="0"/>
          </a:p>
          <a:p>
            <a:pPr marL="342900" indent="-342900">
              <a:buFont typeface="Arial" panose="020B0604020202020204" pitchFamily="34" charset="0"/>
              <a:buChar char="•"/>
            </a:pPr>
            <a:r>
              <a:rPr lang="en-US" sz="2400" smtClean="0"/>
              <a:t>A touch screen is being </a:t>
            </a:r>
            <a:r>
              <a:rPr lang="en-US" sz="2400"/>
              <a:t>used in a wide variety of applications to improve human-computer interaction.</a:t>
            </a:r>
          </a:p>
          <a:p>
            <a:endParaRPr lang="en-US" sz="2400" smtClean="0"/>
          </a:p>
          <a:p>
            <a:pPr marL="342900" indent="-342900">
              <a:buFont typeface="Arial" panose="020B0604020202020204" pitchFamily="34" charset="0"/>
              <a:buChar char="•"/>
            </a:pPr>
            <a:r>
              <a:rPr lang="en-US" sz="2400" smtClean="0"/>
              <a:t>Because </a:t>
            </a:r>
            <a:r>
              <a:rPr lang="en-US" sz="2400"/>
              <a:t>of its convenience, touchscreen technology solutions has been applied more and more to industries, applications, products and services, such as modern smartphones, video games, kiosks, navigation systems, POS, tablets, etc. . .</a:t>
            </a:r>
          </a:p>
          <a:p>
            <a:pPr>
              <a:defRPr/>
            </a:pPr>
            <a:r>
              <a:rPr lang="en-US" sz="2400" smtClean="0"/>
              <a:t> </a:t>
            </a:r>
          </a:p>
          <a:p>
            <a:endParaRPr lang="en-US" sz="2400" dirty="0"/>
          </a:p>
        </p:txBody>
      </p:sp>
      <p:sp>
        <p:nvSpPr>
          <p:cNvPr id="4" name="Slide Number Placeholder 3"/>
          <p:cNvSpPr>
            <a:spLocks noGrp="1"/>
          </p:cNvSpPr>
          <p:nvPr>
            <p:ph type="sldNum" sz="quarter" idx="12"/>
          </p:nvPr>
        </p:nvSpPr>
        <p:spPr/>
        <p:txBody>
          <a:bodyPr/>
          <a:lstStyle/>
          <a:p>
            <a:fld id="{801D9609-EAAF-45B5-88BD-C4DE4E344FCC}" type="slidenum">
              <a:rPr lang="en-US" smtClean="0"/>
              <a:t>3</a:t>
            </a:fld>
            <a:endParaRPr lang="en-US"/>
          </a:p>
        </p:txBody>
      </p:sp>
    </p:spTree>
    <p:extLst>
      <p:ext uri="{BB962C8B-B14F-4D97-AF65-F5344CB8AC3E}">
        <p14:creationId xmlns:p14="http://schemas.microsoft.com/office/powerpoint/2010/main" val="4037042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533400"/>
            <a:ext cx="8382000" cy="523220"/>
          </a:xfrm>
          <a:prstGeom prst="rect">
            <a:avLst/>
          </a:prstGeom>
        </p:spPr>
        <p:txBody>
          <a:bodyPr wrap="square">
            <a:spAutoFit/>
          </a:bodyPr>
          <a:lstStyle/>
          <a:p>
            <a:pPr algn="ctr"/>
            <a:r>
              <a:rPr lang="en-US" sz="2800" b="1" dirty="0"/>
              <a:t>Touch Technologies by Size &amp; Application</a:t>
            </a:r>
          </a:p>
        </p:txBody>
      </p:sp>
      <p:pic>
        <p:nvPicPr>
          <p:cNvPr id="3" name="Picture 2"/>
          <p:cNvPicPr>
            <a:picLocks noChangeAspect="1"/>
          </p:cNvPicPr>
          <p:nvPr/>
        </p:nvPicPr>
        <p:blipFill>
          <a:blip r:embed="rId2" cstate="print"/>
          <a:stretch>
            <a:fillRect/>
          </a:stretch>
        </p:blipFill>
        <p:spPr>
          <a:xfrm>
            <a:off x="2133600" y="1150774"/>
            <a:ext cx="8153400" cy="5444712"/>
          </a:xfrm>
          <a:prstGeom prst="rect">
            <a:avLst/>
          </a:prstGeom>
        </p:spPr>
      </p:pic>
      <p:sp>
        <p:nvSpPr>
          <p:cNvPr id="4" name="Slide Number Placeholder 3"/>
          <p:cNvSpPr>
            <a:spLocks noGrp="1"/>
          </p:cNvSpPr>
          <p:nvPr>
            <p:ph type="sldNum" sz="quarter" idx="12"/>
          </p:nvPr>
        </p:nvSpPr>
        <p:spPr/>
        <p:txBody>
          <a:bodyPr/>
          <a:lstStyle/>
          <a:p>
            <a:fld id="{801D9609-EAAF-45B5-88BD-C4DE4E344FCC}" type="slidenum">
              <a:rPr lang="en-US" smtClean="0"/>
              <a:t>30</a:t>
            </a:fld>
            <a:endParaRPr lang="en-US"/>
          </a:p>
        </p:txBody>
      </p:sp>
    </p:spTree>
    <p:extLst>
      <p:ext uri="{BB962C8B-B14F-4D97-AF65-F5344CB8AC3E}">
        <p14:creationId xmlns:p14="http://schemas.microsoft.com/office/powerpoint/2010/main" val="3357770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0" y="1219200"/>
            <a:ext cx="8220842" cy="5181600"/>
          </a:xfrm>
          <a:prstGeom prst="rect">
            <a:avLst/>
          </a:prstGeom>
        </p:spPr>
      </p:pic>
      <p:sp>
        <p:nvSpPr>
          <p:cNvPr id="3" name="Rectangle 2"/>
          <p:cNvSpPr/>
          <p:nvPr/>
        </p:nvSpPr>
        <p:spPr>
          <a:xfrm>
            <a:off x="1905000" y="533400"/>
            <a:ext cx="8382000" cy="523220"/>
          </a:xfrm>
          <a:prstGeom prst="rect">
            <a:avLst/>
          </a:prstGeom>
        </p:spPr>
        <p:txBody>
          <a:bodyPr wrap="square">
            <a:spAutoFit/>
          </a:bodyPr>
          <a:lstStyle/>
          <a:p>
            <a:pPr algn="ctr"/>
            <a:r>
              <a:rPr lang="en-US" sz="2800" b="1" dirty="0"/>
              <a:t>Touch Technologies Comparisons</a:t>
            </a:r>
          </a:p>
        </p:txBody>
      </p:sp>
      <p:sp>
        <p:nvSpPr>
          <p:cNvPr id="4" name="Slide Number Placeholder 3"/>
          <p:cNvSpPr>
            <a:spLocks noGrp="1"/>
          </p:cNvSpPr>
          <p:nvPr>
            <p:ph type="sldNum" sz="quarter" idx="12"/>
          </p:nvPr>
        </p:nvSpPr>
        <p:spPr/>
        <p:txBody>
          <a:bodyPr/>
          <a:lstStyle/>
          <a:p>
            <a:fld id="{801D9609-EAAF-45B5-88BD-C4DE4E344FCC}" type="slidenum">
              <a:rPr lang="en-US" smtClean="0"/>
              <a:t>31</a:t>
            </a:fld>
            <a:endParaRPr lang="en-US"/>
          </a:p>
        </p:txBody>
      </p:sp>
    </p:spTree>
    <p:extLst>
      <p:ext uri="{BB962C8B-B14F-4D97-AF65-F5344CB8AC3E}">
        <p14:creationId xmlns:p14="http://schemas.microsoft.com/office/powerpoint/2010/main" val="2351700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0" y="533400"/>
            <a:ext cx="5434116" cy="523220"/>
          </a:xfrm>
          <a:prstGeom prst="rect">
            <a:avLst/>
          </a:prstGeom>
        </p:spPr>
        <p:txBody>
          <a:bodyPr wrap="none">
            <a:spAutoFit/>
          </a:bodyPr>
          <a:lstStyle/>
          <a:p>
            <a:r>
              <a:rPr lang="en-US" sz="2800" b="1" dirty="0"/>
              <a:t>Touch Is An Indirect Measurement</a:t>
            </a:r>
          </a:p>
        </p:txBody>
      </p:sp>
      <p:pic>
        <p:nvPicPr>
          <p:cNvPr id="3" name="Picture 2"/>
          <p:cNvPicPr>
            <a:picLocks noChangeAspect="1"/>
          </p:cNvPicPr>
          <p:nvPr/>
        </p:nvPicPr>
        <p:blipFill>
          <a:blip r:embed="rId2" cstate="print"/>
          <a:stretch>
            <a:fillRect/>
          </a:stretch>
        </p:blipFill>
        <p:spPr>
          <a:xfrm>
            <a:off x="1981200" y="1447801"/>
            <a:ext cx="8401050" cy="5019675"/>
          </a:xfrm>
          <a:prstGeom prst="rect">
            <a:avLst/>
          </a:prstGeom>
        </p:spPr>
      </p:pic>
      <p:sp>
        <p:nvSpPr>
          <p:cNvPr id="4" name="Slide Number Placeholder 3"/>
          <p:cNvSpPr>
            <a:spLocks noGrp="1"/>
          </p:cNvSpPr>
          <p:nvPr>
            <p:ph type="sldNum" sz="quarter" idx="12"/>
          </p:nvPr>
        </p:nvSpPr>
        <p:spPr/>
        <p:txBody>
          <a:bodyPr/>
          <a:lstStyle/>
          <a:p>
            <a:fld id="{801D9609-EAAF-45B5-88BD-C4DE4E344FCC}" type="slidenum">
              <a:rPr lang="en-US" smtClean="0"/>
              <a:t>32</a:t>
            </a:fld>
            <a:endParaRPr lang="en-US"/>
          </a:p>
        </p:txBody>
      </p:sp>
    </p:spTree>
    <p:extLst>
      <p:ext uri="{BB962C8B-B14F-4D97-AF65-F5344CB8AC3E}">
        <p14:creationId xmlns:p14="http://schemas.microsoft.com/office/powerpoint/2010/main" val="27091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0" y="457201"/>
            <a:ext cx="6781800" cy="584775"/>
          </a:xfrm>
          <a:prstGeom prst="rect">
            <a:avLst/>
          </a:prstGeom>
        </p:spPr>
        <p:txBody>
          <a:bodyPr wrap="square">
            <a:spAutoFit/>
          </a:bodyPr>
          <a:lstStyle/>
          <a:p>
            <a:r>
              <a:rPr lang="en-US" sz="3200" b="1" dirty="0"/>
              <a:t>Overall Touchscreen Market 2012-2017</a:t>
            </a:r>
          </a:p>
        </p:txBody>
      </p:sp>
      <p:pic>
        <p:nvPicPr>
          <p:cNvPr id="4" name="Picture 3"/>
          <p:cNvPicPr>
            <a:picLocks noChangeAspect="1"/>
          </p:cNvPicPr>
          <p:nvPr/>
        </p:nvPicPr>
        <p:blipFill>
          <a:blip r:embed="rId2" cstate="print"/>
          <a:stretch>
            <a:fillRect/>
          </a:stretch>
        </p:blipFill>
        <p:spPr>
          <a:xfrm>
            <a:off x="990600" y="1371600"/>
            <a:ext cx="9880600" cy="5188568"/>
          </a:xfrm>
          <a:prstGeom prst="rect">
            <a:avLst/>
          </a:prstGeom>
        </p:spPr>
      </p:pic>
      <p:pic>
        <p:nvPicPr>
          <p:cNvPr id="2" name="Picture 1"/>
          <p:cNvPicPr>
            <a:picLocks noChangeAspect="1"/>
          </p:cNvPicPr>
          <p:nvPr/>
        </p:nvPicPr>
        <p:blipFill>
          <a:blip r:embed="rId3"/>
          <a:stretch>
            <a:fillRect/>
          </a:stretch>
        </p:blipFill>
        <p:spPr>
          <a:xfrm>
            <a:off x="114300" y="6096000"/>
            <a:ext cx="3145971" cy="609600"/>
          </a:xfrm>
          <a:prstGeom prst="rect">
            <a:avLst/>
          </a:prstGeom>
        </p:spPr>
      </p:pic>
      <p:sp>
        <p:nvSpPr>
          <p:cNvPr id="6" name="TextBox 5"/>
          <p:cNvSpPr txBox="1"/>
          <p:nvPr/>
        </p:nvSpPr>
        <p:spPr>
          <a:xfrm>
            <a:off x="114300" y="5965195"/>
            <a:ext cx="2557462" cy="261610"/>
          </a:xfrm>
          <a:prstGeom prst="rect">
            <a:avLst/>
          </a:prstGeom>
          <a:noFill/>
        </p:spPr>
        <p:txBody>
          <a:bodyPr wrap="square" rtlCol="0">
            <a:spAutoFit/>
          </a:bodyPr>
          <a:lstStyle/>
          <a:p>
            <a:r>
              <a:rPr lang="en-US" sz="1100" dirty="0"/>
              <a:t>Compound Annual Growth Rate</a:t>
            </a:r>
          </a:p>
        </p:txBody>
      </p:sp>
      <p:sp>
        <p:nvSpPr>
          <p:cNvPr id="5" name="Slide Number Placeholder 4"/>
          <p:cNvSpPr>
            <a:spLocks noGrp="1"/>
          </p:cNvSpPr>
          <p:nvPr>
            <p:ph type="sldNum" sz="quarter" idx="12"/>
          </p:nvPr>
        </p:nvSpPr>
        <p:spPr/>
        <p:txBody>
          <a:bodyPr/>
          <a:lstStyle/>
          <a:p>
            <a:fld id="{801D9609-EAAF-45B5-88BD-C4DE4E344FCC}" type="slidenum">
              <a:rPr lang="en-US" smtClean="0"/>
              <a:t>33</a:t>
            </a:fld>
            <a:endParaRPr lang="en-US"/>
          </a:p>
        </p:txBody>
      </p:sp>
    </p:spTree>
    <p:extLst>
      <p:ext uri="{BB962C8B-B14F-4D97-AF65-F5344CB8AC3E}">
        <p14:creationId xmlns:p14="http://schemas.microsoft.com/office/powerpoint/2010/main" val="2964690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533400"/>
            <a:ext cx="8382000" cy="523220"/>
          </a:xfrm>
          <a:prstGeom prst="rect">
            <a:avLst/>
          </a:prstGeom>
        </p:spPr>
        <p:txBody>
          <a:bodyPr wrap="square">
            <a:spAutoFit/>
          </a:bodyPr>
          <a:lstStyle/>
          <a:p>
            <a:r>
              <a:rPr lang="en-US" sz="2800" b="1" dirty="0"/>
              <a:t>Touchscreen Market 2007-2018 by Technology (Units)</a:t>
            </a:r>
          </a:p>
        </p:txBody>
      </p:sp>
      <p:pic>
        <p:nvPicPr>
          <p:cNvPr id="3" name="Picture 2"/>
          <p:cNvPicPr>
            <a:picLocks noChangeAspect="1"/>
          </p:cNvPicPr>
          <p:nvPr/>
        </p:nvPicPr>
        <p:blipFill>
          <a:blip r:embed="rId2" cstate="print"/>
          <a:stretch>
            <a:fillRect/>
          </a:stretch>
        </p:blipFill>
        <p:spPr>
          <a:xfrm>
            <a:off x="1792959" y="1061680"/>
            <a:ext cx="8606083" cy="5496580"/>
          </a:xfrm>
          <a:prstGeom prst="rect">
            <a:avLst/>
          </a:prstGeom>
        </p:spPr>
      </p:pic>
      <p:sp>
        <p:nvSpPr>
          <p:cNvPr id="4" name="Slide Number Placeholder 3"/>
          <p:cNvSpPr>
            <a:spLocks noGrp="1"/>
          </p:cNvSpPr>
          <p:nvPr>
            <p:ph type="sldNum" sz="quarter" idx="12"/>
          </p:nvPr>
        </p:nvSpPr>
        <p:spPr/>
        <p:txBody>
          <a:bodyPr/>
          <a:lstStyle/>
          <a:p>
            <a:fld id="{801D9609-EAAF-45B5-88BD-C4DE4E344FCC}" type="slidenum">
              <a:rPr lang="en-US" smtClean="0"/>
              <a:t>34</a:t>
            </a:fld>
            <a:endParaRPr lang="en-US"/>
          </a:p>
        </p:txBody>
      </p:sp>
    </p:spTree>
    <p:extLst>
      <p:ext uri="{BB962C8B-B14F-4D97-AF65-F5344CB8AC3E}">
        <p14:creationId xmlns:p14="http://schemas.microsoft.com/office/powerpoint/2010/main" val="381687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65776"/>
            <a:ext cx="10769600" cy="6340197"/>
          </a:xfrm>
          <a:prstGeom prst="rect">
            <a:avLst/>
          </a:prstGeom>
        </p:spPr>
        <p:txBody>
          <a:bodyPr wrap="square">
            <a:spAutoFit/>
          </a:bodyPr>
          <a:lstStyle/>
          <a:p>
            <a:r>
              <a:rPr lang="en-US" sz="1400" dirty="0">
                <a:hlinkClick r:id="rId2"/>
              </a:rPr>
              <a:t>http://www.walkermobile.com/Touch_Technologies_Tutorial_Latest_Version.pdf</a:t>
            </a:r>
          </a:p>
          <a:p>
            <a:r>
              <a:rPr lang="en-US" sz="1400" dirty="0">
                <a:hlinkClick r:id="rId2"/>
              </a:rPr>
              <a:t>http://ww1.microchip.com/downloads/en/DeviceDoc/93064A.pdf</a:t>
            </a:r>
            <a:endParaRPr lang="en-US" sz="1400" dirty="0">
              <a:hlinkClick r:id="" action="ppaction://noaction"/>
            </a:endParaRPr>
          </a:p>
          <a:p>
            <a:r>
              <a:rPr lang="en-US" sz="1400" dirty="0">
                <a:hlinkClick r:id="" action="ppaction://noaction"/>
              </a:rPr>
              <a:t>http://ijcaonline.net/volume6/number8/pxc3871433.pdf</a:t>
            </a:r>
          </a:p>
          <a:p>
            <a:r>
              <a:rPr lang="en-US" sz="1400" dirty="0">
                <a:hlinkClick r:id="" action="ppaction://noaction"/>
              </a:rPr>
              <a:t>http://www.dmccoltd.com/english/museum/touchscreens/technologies/</a:t>
            </a:r>
          </a:p>
          <a:p>
            <a:r>
              <a:rPr lang="en-US" sz="1400" dirty="0">
                <a:hlinkClick r:id="" action="ppaction://noaction"/>
              </a:rPr>
              <a:t>https://</a:t>
            </a:r>
            <a:r>
              <a:rPr lang="en-US" sz="1400" dirty="0">
                <a:hlinkClick r:id="rId2"/>
              </a:rPr>
              <a:t>www.touchsystems.com/surfacecapacitive</a:t>
            </a:r>
          </a:p>
          <a:p>
            <a:r>
              <a:rPr lang="en-US" sz="1400" dirty="0">
                <a:hlinkClick r:id="rId2"/>
              </a:rPr>
              <a:t>http://www.cypress.com/file/114081/download</a:t>
            </a:r>
          </a:p>
          <a:p>
            <a:r>
              <a:rPr lang="en-US" sz="1400" dirty="0">
                <a:solidFill>
                  <a:schemeClr val="accent1"/>
                </a:solidFill>
              </a:rPr>
              <a:t>slideplayer.com/slide/1722274/</a:t>
            </a:r>
          </a:p>
          <a:p>
            <a:r>
              <a:rPr lang="en-US" sz="1400" dirty="0">
                <a:hlinkClick r:id="" action="ppaction://noaction"/>
              </a:rPr>
              <a:t>https://www.sparkfun.com/datasheets/LCD/HOW%20DOES%20IT%20WORK.pdf</a:t>
            </a:r>
          </a:p>
          <a:p>
            <a:r>
              <a:rPr lang="en-US" sz="1400" dirty="0">
                <a:hlinkClick r:id="" action="ppaction://noaction"/>
              </a:rPr>
              <a:t>https://www.google.com/search?q=ibm+simon+ebay&amp;rlz=1C1AVNC_enUS582US583&amp;oq=ibm+sim&amp;aqs=chrome.2.0j69i57j0l4.12508j0j8&amp;sourceid=chrome&amp;es_sm=122&amp;ie=UTF-8#q=royal+radar+establishment+touch+screen+picture</a:t>
            </a:r>
          </a:p>
          <a:p>
            <a:r>
              <a:rPr lang="en-US" sz="1400" dirty="0">
                <a:hlinkClick r:id="" action="ppaction://noaction"/>
              </a:rPr>
              <a:t>http://www.elotouch.com/resources/newtotouch/hardware.asp</a:t>
            </a:r>
            <a:endParaRPr lang="en-US" sz="1400" dirty="0">
              <a:hlinkClick r:id="rId2"/>
            </a:endParaRPr>
          </a:p>
          <a:p>
            <a:r>
              <a:rPr lang="en-US" sz="1400" dirty="0">
                <a:hlinkClick r:id="rId2"/>
              </a:rPr>
              <a:t>http://www.dawar.com/touch-screen-tools</a:t>
            </a:r>
            <a:r>
              <a:rPr lang="en-US" sz="1400" dirty="0"/>
              <a:t> </a:t>
            </a:r>
          </a:p>
          <a:p>
            <a:r>
              <a:rPr lang="en-US" sz="1400" dirty="0">
                <a:hlinkClick r:id="rId3"/>
              </a:rPr>
              <a:t>Http://www.cypress.com/?docID=17212</a:t>
            </a:r>
            <a:endParaRPr lang="en-US" sz="1400" dirty="0"/>
          </a:p>
          <a:p>
            <a:r>
              <a:rPr lang="en-US" sz="1400" dirty="0">
                <a:hlinkClick r:id="rId4"/>
              </a:rPr>
              <a:t>http://www.computerworld.com/article/2491831/computer-hardware/how-it-works--the-technology-of-touch-screens.html</a:t>
            </a:r>
            <a:endParaRPr lang="en-US" sz="1400" dirty="0"/>
          </a:p>
          <a:p>
            <a:r>
              <a:rPr lang="en-US" sz="1400" dirty="0">
                <a:hlinkClick r:id="rId5"/>
              </a:rPr>
              <a:t>http://www.explainthatstuff.com/touchscreens.html</a:t>
            </a:r>
            <a:endParaRPr lang="en-US" sz="1400" dirty="0"/>
          </a:p>
          <a:p>
            <a:r>
              <a:rPr lang="en-US" sz="1400" dirty="0">
                <a:hlinkClick r:id="rId6"/>
              </a:rPr>
              <a:t>http://www.eecs.umich.edu/eecs/courses/eecs373/Lec/F13Student/CapacitiveTouchScreens.pdf</a:t>
            </a:r>
            <a:endParaRPr lang="en-US" sz="1400" dirty="0"/>
          </a:p>
          <a:p>
            <a:r>
              <a:rPr lang="en-US" sz="1400" dirty="0">
                <a:hlinkClick r:id="rId7"/>
              </a:rPr>
              <a:t>http://www.atmel.com/Images/article_enabling_capacitive_touchscreens.pdf</a:t>
            </a:r>
            <a:endParaRPr lang="en-US" sz="1400" dirty="0"/>
          </a:p>
          <a:p>
            <a:r>
              <a:rPr lang="en-US" sz="1400" dirty="0">
                <a:hlinkClick r:id="rId8"/>
              </a:rPr>
              <a:t>https://www.sparkfun.com/datasheets/LCD/HOW%20DOES%20IT%20WORK.pdf</a:t>
            </a:r>
            <a:endParaRPr lang="en-US" sz="1400" dirty="0"/>
          </a:p>
          <a:p>
            <a:r>
              <a:rPr lang="en-US" sz="1400" dirty="0">
                <a:hlinkClick r:id="rId9"/>
              </a:rPr>
              <a:t>https://www.slideshare.net/MrQaz996/touch-screen-technology-presentation</a:t>
            </a:r>
            <a:endParaRPr lang="en-US" sz="1400" dirty="0"/>
          </a:p>
          <a:p>
            <a:r>
              <a:rPr lang="en-US" sz="1400" dirty="0">
                <a:hlinkClick r:id="rId10"/>
              </a:rPr>
              <a:t>http://</a:t>
            </a:r>
            <a:r>
              <a:rPr lang="en-US" sz="1400" dirty="0" smtClean="0">
                <a:hlinkClick r:id="rId10"/>
              </a:rPr>
              <a:t>www.dawar.com/Product-5-Wire-touch-screens</a:t>
            </a:r>
            <a:endParaRPr lang="en-US" sz="1400" dirty="0" smtClean="0"/>
          </a:p>
          <a:p>
            <a:r>
              <a:rPr lang="en-US" sz="1400" dirty="0">
                <a:hlinkClick r:id="rId11"/>
              </a:rPr>
              <a:t>https://</a:t>
            </a:r>
            <a:r>
              <a:rPr lang="en-US" sz="1400" dirty="0" smtClean="0">
                <a:hlinkClick r:id="rId11"/>
              </a:rPr>
              <a:t>www.dmccoltd.com/english/museum/touchscreens/technologies/Surface.asp</a:t>
            </a:r>
            <a:endParaRPr lang="en-US" sz="1400" dirty="0" smtClean="0"/>
          </a:p>
          <a:p>
            <a:r>
              <a:rPr lang="en-US" sz="1400" dirty="0">
                <a:hlinkClick r:id="rId12"/>
              </a:rPr>
              <a:t>http://</a:t>
            </a:r>
            <a:r>
              <a:rPr lang="en-US" sz="1400" dirty="0" smtClean="0">
                <a:hlinkClick r:id="rId12"/>
              </a:rPr>
              <a:t>www.accuview.com/cmspage.php?page_id=22</a:t>
            </a:r>
            <a:endParaRPr lang="en-US" sz="1400" dirty="0" smtClean="0"/>
          </a:p>
          <a:p>
            <a:r>
              <a:rPr lang="en-US" sz="1400" dirty="0">
                <a:hlinkClick r:id="rId13"/>
              </a:rPr>
              <a:t>http://studymafia.org/touch-screen-technology-seminar-ppt-and-pdf-report</a:t>
            </a:r>
            <a:r>
              <a:rPr lang="en-US" sz="1400" dirty="0" smtClean="0">
                <a:hlinkClick r:id="rId13"/>
              </a:rPr>
              <a:t>/</a:t>
            </a:r>
            <a:endParaRPr lang="en-US" sz="1400" dirty="0" smtClean="0"/>
          </a:p>
          <a:p>
            <a:r>
              <a:rPr lang="en-US" sz="1400" dirty="0">
                <a:hlinkClick r:id="rId14"/>
              </a:rPr>
              <a:t>https://</a:t>
            </a:r>
            <a:r>
              <a:rPr lang="en-US" sz="1400" dirty="0" smtClean="0">
                <a:hlinkClick r:id="rId14"/>
              </a:rPr>
              <a:t>www.dmccoltd.com/english/contact_us/faq08.asp</a:t>
            </a:r>
            <a:endParaRPr lang="en-US" sz="1400" dirty="0" smtClean="0"/>
          </a:p>
          <a:p>
            <a:r>
              <a:rPr lang="en-US" sz="1400" dirty="0">
                <a:hlinkClick r:id="rId15"/>
              </a:rPr>
              <a:t>http://</a:t>
            </a:r>
            <a:r>
              <a:rPr lang="en-US" sz="1400" dirty="0" smtClean="0">
                <a:hlinkClick r:id="rId15"/>
              </a:rPr>
              <a:t>www.cypress.com/file/114081/download</a:t>
            </a:r>
            <a:endParaRPr lang="en-US" sz="1400" dirty="0" smtClean="0"/>
          </a:p>
          <a:p>
            <a:r>
              <a:rPr lang="en-US" sz="1400">
                <a:hlinkClick r:id="rId16"/>
              </a:rPr>
              <a:t>https://arstechnica.com/gadgets/2013/04/from-touch-displays-to-the-surface-a-brief-history-of-touchscreen-technology</a:t>
            </a:r>
            <a:r>
              <a:rPr lang="en-US" sz="1400" smtClean="0">
                <a:hlinkClick r:id="rId16"/>
              </a:rPr>
              <a:t>/</a:t>
            </a:r>
            <a:endParaRPr lang="en-US" sz="1400" smtClean="0"/>
          </a:p>
          <a:p>
            <a:r>
              <a:rPr lang="en-US" sz="1400">
                <a:hlinkClick r:id="rId17"/>
              </a:rPr>
              <a:t>https://www.allaboutcircuits.com/technical-articles/circuits-and-techniques-for-implementing-capacitive-touch-sensing</a:t>
            </a:r>
            <a:r>
              <a:rPr lang="en-US" sz="1400" smtClean="0">
                <a:hlinkClick r:id="rId17"/>
              </a:rPr>
              <a:t>/</a:t>
            </a:r>
            <a:endParaRPr lang="en-US" sz="1400" smtClean="0"/>
          </a:p>
          <a:p>
            <a:endParaRPr lang="en-US" sz="1400" smtClean="0"/>
          </a:p>
          <a:p>
            <a:endParaRPr lang="en-US" sz="1400" smtClean="0"/>
          </a:p>
        </p:txBody>
      </p:sp>
      <p:sp>
        <p:nvSpPr>
          <p:cNvPr id="3" name="TextBox 2"/>
          <p:cNvSpPr txBox="1"/>
          <p:nvPr/>
        </p:nvSpPr>
        <p:spPr>
          <a:xfrm>
            <a:off x="3962400" y="381001"/>
            <a:ext cx="4038600" cy="584775"/>
          </a:xfrm>
          <a:prstGeom prst="rect">
            <a:avLst/>
          </a:prstGeom>
          <a:noFill/>
        </p:spPr>
        <p:txBody>
          <a:bodyPr wrap="square" rtlCol="0">
            <a:spAutoFit/>
          </a:bodyPr>
          <a:lstStyle/>
          <a:p>
            <a:r>
              <a:rPr lang="en-US" sz="3200" dirty="0"/>
              <a:t>References:</a:t>
            </a:r>
          </a:p>
        </p:txBody>
      </p:sp>
      <p:sp>
        <p:nvSpPr>
          <p:cNvPr id="4" name="Slide Number Placeholder 3"/>
          <p:cNvSpPr>
            <a:spLocks noGrp="1"/>
          </p:cNvSpPr>
          <p:nvPr>
            <p:ph type="sldNum" sz="quarter" idx="12"/>
          </p:nvPr>
        </p:nvSpPr>
        <p:spPr>
          <a:xfrm>
            <a:off x="8610600" y="6370865"/>
            <a:ext cx="2743200" cy="365125"/>
          </a:xfrm>
        </p:spPr>
        <p:txBody>
          <a:bodyPr/>
          <a:lstStyle/>
          <a:p>
            <a:endParaRPr lang="en-US" smtClean="0"/>
          </a:p>
          <a:p>
            <a:fld id="{801D9609-EAAF-45B5-88BD-C4DE4E344FCC}" type="slidenum">
              <a:rPr lang="en-US" smtClean="0"/>
              <a:t>35</a:t>
            </a:fld>
            <a:endParaRPr lang="en-US"/>
          </a:p>
        </p:txBody>
      </p:sp>
    </p:spTree>
    <p:extLst>
      <p:ext uri="{BB962C8B-B14F-4D97-AF65-F5344CB8AC3E}">
        <p14:creationId xmlns:p14="http://schemas.microsoft.com/office/powerpoint/2010/main" val="2529025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362" y="797835"/>
            <a:ext cx="11187807" cy="3046988"/>
          </a:xfrm>
          <a:prstGeom prst="rect">
            <a:avLst/>
          </a:prstGeom>
        </p:spPr>
        <p:txBody>
          <a:bodyPr wrap="square">
            <a:spAutoFit/>
          </a:bodyPr>
          <a:lstStyle/>
          <a:p>
            <a:pPr marL="342900" indent="-342900">
              <a:lnSpc>
                <a:spcPct val="80000"/>
              </a:lnSpc>
              <a:buFont typeface="Arial" panose="020B0604020202020204" pitchFamily="34" charset="0"/>
              <a:buChar char="•"/>
            </a:pPr>
            <a:r>
              <a:rPr lang="en-US" sz="2000" dirty="0" smtClean="0"/>
              <a:t>1965 First finger-driven touch screen invented </a:t>
            </a:r>
            <a:r>
              <a:rPr lang="en-US" sz="2000" dirty="0"/>
              <a:t>by E.A. Johnson (Royal Radar Est.) </a:t>
            </a:r>
            <a:r>
              <a:rPr lang="en-US" sz="2000" dirty="0" smtClean="0"/>
              <a:t>for </a:t>
            </a:r>
            <a:r>
              <a:rPr lang="en-US" sz="2000" dirty="0"/>
              <a:t>air traffic </a:t>
            </a:r>
            <a:r>
              <a:rPr lang="en-US" sz="2000" dirty="0" smtClean="0"/>
              <a:t>control.</a:t>
            </a:r>
          </a:p>
          <a:p>
            <a:pPr marL="342900" indent="-342900">
              <a:lnSpc>
                <a:spcPct val="80000"/>
              </a:lnSpc>
              <a:buFont typeface="Arial" panose="020B0604020202020204" pitchFamily="34" charset="0"/>
              <a:buChar char="•"/>
            </a:pPr>
            <a:r>
              <a:rPr lang="en-US" sz="2000" dirty="0" smtClean="0"/>
              <a:t>1971 </a:t>
            </a:r>
            <a:r>
              <a:rPr lang="en-US" sz="2000" dirty="0" smtClean="0">
                <a:cs typeface="Times New Roman" pitchFamily="18" charset="0"/>
              </a:rPr>
              <a:t>Dr</a:t>
            </a:r>
            <a:r>
              <a:rPr lang="en-US" sz="2000" dirty="0">
                <a:cs typeface="Times New Roman" pitchFamily="18" charset="0"/>
              </a:rPr>
              <a:t>. Sam Hurst, founder of </a:t>
            </a:r>
            <a:r>
              <a:rPr lang="en-US" sz="2000" dirty="0" err="1">
                <a:cs typeface="Times New Roman" pitchFamily="18" charset="0"/>
              </a:rPr>
              <a:t>Elographics</a:t>
            </a:r>
            <a:r>
              <a:rPr lang="en-US" sz="2000" dirty="0">
                <a:cs typeface="Times New Roman" pitchFamily="18" charset="0"/>
              </a:rPr>
              <a:t> developed the first touch opaque sensor “</a:t>
            </a:r>
            <a:r>
              <a:rPr lang="en-US" sz="2000" dirty="0" err="1">
                <a:cs typeface="Times New Roman" pitchFamily="18" charset="0"/>
              </a:rPr>
              <a:t>Elograph</a:t>
            </a:r>
            <a:r>
              <a:rPr lang="en-US" sz="2000" dirty="0">
                <a:cs typeface="Times New Roman" pitchFamily="18" charset="0"/>
              </a:rPr>
              <a:t>” at the University of Kentucky. </a:t>
            </a:r>
            <a:r>
              <a:rPr lang="en-US" sz="2000" dirty="0" smtClean="0">
                <a:cs typeface="Times New Roman" pitchFamily="18" charset="0"/>
              </a:rPr>
              <a:t>In </a:t>
            </a:r>
            <a:r>
              <a:rPr lang="en-US" sz="2000" dirty="0">
                <a:cs typeface="Times New Roman" pitchFamily="18" charset="0"/>
              </a:rPr>
              <a:t>1974 He developed the first real touch screen. </a:t>
            </a:r>
          </a:p>
          <a:p>
            <a:pPr marL="342900" indent="-342900">
              <a:lnSpc>
                <a:spcPct val="90000"/>
              </a:lnSpc>
              <a:buFont typeface="Arial" panose="020B0604020202020204" pitchFamily="34" charset="0"/>
              <a:buChar char="•"/>
              <a:defRPr/>
            </a:pPr>
            <a:r>
              <a:rPr lang="en-US" sz="2000" dirty="0" smtClean="0">
                <a:cs typeface="Times New Roman" pitchFamily="18" charset="0"/>
              </a:rPr>
              <a:t>1977</a:t>
            </a:r>
            <a:r>
              <a:rPr lang="en-US" sz="2000" dirty="0">
                <a:cs typeface="Times New Roman" pitchFamily="18" charset="0"/>
              </a:rPr>
              <a:t>, </a:t>
            </a:r>
            <a:r>
              <a:rPr lang="en-US" sz="2000" dirty="0" err="1">
                <a:cs typeface="Times New Roman" pitchFamily="18" charset="0"/>
              </a:rPr>
              <a:t>Elographics</a:t>
            </a:r>
            <a:r>
              <a:rPr lang="en-US" sz="2000" dirty="0">
                <a:cs typeface="Times New Roman" pitchFamily="18" charset="0"/>
              </a:rPr>
              <a:t> developed the five-wire resistive technology then with the backing of Siemens Corporation, developed a curved glass sensor called the </a:t>
            </a:r>
            <a:r>
              <a:rPr lang="en-US" sz="2000" b="1" dirty="0">
                <a:cs typeface="Times New Roman" pitchFamily="18" charset="0"/>
              </a:rPr>
              <a:t>touch screen</a:t>
            </a:r>
            <a:r>
              <a:rPr lang="en-US" sz="2000" dirty="0">
                <a:cs typeface="Times New Roman" pitchFamily="18" charset="0"/>
              </a:rPr>
              <a:t>. </a:t>
            </a:r>
            <a:endParaRPr lang="en-US" sz="2000" dirty="0" smtClean="0">
              <a:cs typeface="Times New Roman" pitchFamily="18" charset="0"/>
            </a:endParaRPr>
          </a:p>
          <a:p>
            <a:pPr marL="342900" indent="-342900">
              <a:lnSpc>
                <a:spcPct val="90000"/>
              </a:lnSpc>
              <a:buFont typeface="Arial" panose="020B0604020202020204" pitchFamily="34" charset="0"/>
              <a:buChar char="•"/>
              <a:defRPr/>
            </a:pPr>
            <a:r>
              <a:rPr lang="en-US" sz="2000" dirty="0" smtClean="0"/>
              <a:t>1983 HP-150 </a:t>
            </a:r>
            <a:r>
              <a:rPr lang="en-US" sz="2000" dirty="0"/>
              <a:t>home computer using infrared </a:t>
            </a:r>
            <a:r>
              <a:rPr lang="en-US" sz="2000" dirty="0" smtClean="0"/>
              <a:t>technology.</a:t>
            </a:r>
          </a:p>
          <a:p>
            <a:pPr marL="342900" indent="-342900">
              <a:lnSpc>
                <a:spcPct val="90000"/>
              </a:lnSpc>
              <a:buFont typeface="Arial" panose="020B0604020202020204" pitchFamily="34" charset="0"/>
              <a:buChar char="•"/>
              <a:defRPr/>
            </a:pPr>
            <a:r>
              <a:rPr lang="en-US" sz="2000" dirty="0" smtClean="0"/>
              <a:t>1993 </a:t>
            </a:r>
            <a:r>
              <a:rPr lang="en-US" sz="2000" dirty="0"/>
              <a:t>Apple’s touch-capable </a:t>
            </a:r>
            <a:r>
              <a:rPr lang="en-US" sz="2000" dirty="0" smtClean="0"/>
              <a:t>Newton </a:t>
            </a:r>
            <a:r>
              <a:rPr lang="en-US" sz="2000" dirty="0"/>
              <a:t>and IBM’s </a:t>
            </a:r>
            <a:r>
              <a:rPr lang="en-US" sz="2000" dirty="0" smtClean="0"/>
              <a:t>Simon first touchscreen phone.</a:t>
            </a:r>
          </a:p>
          <a:p>
            <a:pPr marL="342900" indent="-342900">
              <a:lnSpc>
                <a:spcPct val="90000"/>
              </a:lnSpc>
              <a:buFont typeface="Arial" panose="020B0604020202020204" pitchFamily="34" charset="0"/>
              <a:buChar char="•"/>
              <a:defRPr/>
            </a:pPr>
            <a:r>
              <a:rPr lang="en-US" sz="2000" dirty="0" smtClean="0"/>
              <a:t>1998 Palm Inc. released Pilot Personal Digital Assistance (PDA).</a:t>
            </a:r>
          </a:p>
          <a:p>
            <a:pPr marL="342900" indent="-342900">
              <a:lnSpc>
                <a:spcPct val="90000"/>
              </a:lnSpc>
              <a:buFont typeface="Arial" panose="020B0604020202020204" pitchFamily="34" charset="0"/>
              <a:buChar char="•"/>
              <a:defRPr/>
            </a:pPr>
            <a:r>
              <a:rPr lang="en-US" sz="2000" dirty="0" smtClean="0"/>
              <a:t>2002 Microsoft introduces </a:t>
            </a:r>
            <a:r>
              <a:rPr lang="en-US" sz="2000" dirty="0"/>
              <a:t>Windows XP </a:t>
            </a:r>
            <a:r>
              <a:rPr lang="en-US" sz="2000" dirty="0" smtClean="0"/>
              <a:t>Tablet</a:t>
            </a:r>
          </a:p>
          <a:p>
            <a:pPr marL="342900" indent="-342900">
              <a:lnSpc>
                <a:spcPct val="90000"/>
              </a:lnSpc>
              <a:buFont typeface="Arial" panose="020B0604020202020204" pitchFamily="34" charset="0"/>
              <a:buChar char="•"/>
              <a:defRPr/>
            </a:pPr>
            <a:r>
              <a:rPr lang="en-US" sz="2000" dirty="0" smtClean="0"/>
              <a:t>2007 </a:t>
            </a:r>
            <a:r>
              <a:rPr lang="en-US" sz="2000" dirty="0"/>
              <a:t>Apple’s iPhone (Multi-touch</a:t>
            </a:r>
            <a:r>
              <a:rPr lang="en-US" sz="2000" dirty="0" smtClean="0"/>
              <a:t>)</a:t>
            </a:r>
          </a:p>
          <a:p>
            <a:pPr marL="342900" indent="-342900">
              <a:lnSpc>
                <a:spcPct val="90000"/>
              </a:lnSpc>
              <a:buFont typeface="Arial" panose="020B0604020202020204" pitchFamily="34" charset="0"/>
              <a:buChar char="•"/>
              <a:defRPr/>
            </a:pPr>
            <a:r>
              <a:rPr lang="en-US" sz="2000" dirty="0" smtClean="0"/>
              <a:t>2008 Microsoft introduces the Surface Tablet </a:t>
            </a:r>
            <a:endParaRPr lang="en-US" sz="2000" dirty="0"/>
          </a:p>
        </p:txBody>
      </p:sp>
      <p:sp>
        <p:nvSpPr>
          <p:cNvPr id="3" name="TextBox 2"/>
          <p:cNvSpPr txBox="1"/>
          <p:nvPr/>
        </p:nvSpPr>
        <p:spPr>
          <a:xfrm>
            <a:off x="2482850" y="151504"/>
            <a:ext cx="6616700" cy="646331"/>
          </a:xfrm>
          <a:prstGeom prst="rect">
            <a:avLst/>
          </a:prstGeom>
          <a:noFill/>
        </p:spPr>
        <p:txBody>
          <a:bodyPr wrap="square" rtlCol="0">
            <a:spAutoFit/>
          </a:bodyPr>
          <a:lstStyle/>
          <a:p>
            <a:pPr algn="ctr"/>
            <a:r>
              <a:rPr lang="en-US" sz="3600" b="1" smtClean="0">
                <a:latin typeface="+mj-lt"/>
              </a:rPr>
              <a:t>Brief History and Development</a:t>
            </a:r>
            <a:endParaRPr lang="en-US" sz="3200" b="1" dirty="0">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3231357" y="5672137"/>
            <a:ext cx="1171575" cy="8667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558382" y="4481513"/>
            <a:ext cx="819150" cy="8477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35027" y="4481513"/>
            <a:ext cx="847725" cy="11144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125664" y="4440238"/>
            <a:ext cx="838200" cy="115570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4972050" y="4481513"/>
            <a:ext cx="990600" cy="969745"/>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6718300" y="4332749"/>
            <a:ext cx="1066800" cy="190901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801D9609-EAAF-45B5-88BD-C4DE4E344FCC}" type="slidenum">
              <a:rPr lang="en-US" smtClean="0"/>
              <a:t>4</a:t>
            </a:fld>
            <a:endParaRPr lang="en-US"/>
          </a:p>
        </p:txBody>
      </p:sp>
      <p:pic>
        <p:nvPicPr>
          <p:cNvPr id="5" name="Picture 4"/>
          <p:cNvPicPr>
            <a:picLocks noChangeAspect="1"/>
          </p:cNvPicPr>
          <p:nvPr/>
        </p:nvPicPr>
        <p:blipFill>
          <a:blip r:embed="rId8"/>
          <a:stretch>
            <a:fillRect/>
          </a:stretch>
        </p:blipFill>
        <p:spPr>
          <a:xfrm>
            <a:off x="6199187" y="3116688"/>
            <a:ext cx="5800725" cy="1285348"/>
          </a:xfrm>
          <a:prstGeom prst="rect">
            <a:avLst/>
          </a:prstGeom>
        </p:spPr>
      </p:pic>
    </p:spTree>
    <p:extLst>
      <p:ext uri="{BB962C8B-B14F-4D97-AF65-F5344CB8AC3E}">
        <p14:creationId xmlns:p14="http://schemas.microsoft.com/office/powerpoint/2010/main" val="1184685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1D9609-EAAF-45B5-88BD-C4DE4E344FCC}" type="slidenum">
              <a:rPr lang="en-US" smtClean="0"/>
              <a:t>5</a:t>
            </a:fld>
            <a:endParaRPr lang="en-US"/>
          </a:p>
        </p:txBody>
      </p:sp>
      <p:sp>
        <p:nvSpPr>
          <p:cNvPr id="3" name="Rectangle 2"/>
          <p:cNvSpPr/>
          <p:nvPr/>
        </p:nvSpPr>
        <p:spPr>
          <a:xfrm>
            <a:off x="901700" y="1008339"/>
            <a:ext cx="10337800" cy="4524315"/>
          </a:xfrm>
          <a:prstGeom prst="rect">
            <a:avLst/>
          </a:prstGeom>
        </p:spPr>
        <p:txBody>
          <a:bodyPr wrap="square">
            <a:spAutoFit/>
          </a:bodyPr>
          <a:lstStyle/>
          <a:p>
            <a:pPr marL="342900" indent="-342900">
              <a:lnSpc>
                <a:spcPct val="80000"/>
              </a:lnSpc>
              <a:buFont typeface="Arial" panose="020B0604020202020204" pitchFamily="34" charset="0"/>
              <a:buChar char="•"/>
              <a:defRPr/>
            </a:pPr>
            <a:r>
              <a:rPr lang="en-US" sz="2400" smtClean="0"/>
              <a:t>Improve </a:t>
            </a:r>
            <a:r>
              <a:rPr lang="en-US" sz="2400"/>
              <a:t>human-computer interaction </a:t>
            </a:r>
            <a:r>
              <a:rPr lang="af-ZA" sz="2400" smtClean="0">
                <a:cs typeface="Times New Roman" pitchFamily="18" charset="0"/>
              </a:rPr>
              <a:t>for </a:t>
            </a:r>
            <a:r>
              <a:rPr lang="af-ZA" sz="2400">
                <a:cs typeface="Times New Roman" pitchFamily="18" charset="0"/>
              </a:rPr>
              <a:t>first-time users to interface with computers </a:t>
            </a:r>
            <a:r>
              <a:rPr lang="af-ZA" sz="2400" smtClean="0">
                <a:cs typeface="Times New Roman" pitchFamily="18" charset="0"/>
              </a:rPr>
              <a:t>instantly</a:t>
            </a:r>
            <a:r>
              <a:rPr lang="en-US" sz="2400" smtClean="0"/>
              <a:t>.</a:t>
            </a:r>
            <a:endParaRPr lang="en-US" sz="2400"/>
          </a:p>
          <a:p>
            <a:pPr marL="342900" indent="-342900">
              <a:lnSpc>
                <a:spcPct val="80000"/>
              </a:lnSpc>
              <a:buFont typeface="Arial" panose="020B0604020202020204" pitchFamily="34" charset="0"/>
              <a:buChar char="•"/>
              <a:defRPr/>
            </a:pPr>
            <a:endParaRPr lang="af-ZA" sz="2400">
              <a:cs typeface="Times New Roman" pitchFamily="18" charset="0"/>
            </a:endParaRPr>
          </a:p>
          <a:p>
            <a:pPr marL="342900" indent="-342900">
              <a:lnSpc>
                <a:spcPct val="80000"/>
              </a:lnSpc>
              <a:buFont typeface="Arial" panose="020B0604020202020204" pitchFamily="34" charset="0"/>
              <a:buChar char="•"/>
              <a:defRPr/>
            </a:pPr>
            <a:r>
              <a:rPr lang="af-ZA" sz="2400">
                <a:cs typeface="Times New Roman" pitchFamily="18" charset="0"/>
              </a:rPr>
              <a:t>Eliminate operator errors because users make selections from clearly defined </a:t>
            </a:r>
            <a:r>
              <a:rPr lang="af-ZA" sz="2400" smtClean="0">
                <a:cs typeface="Times New Roman" pitchFamily="18" charset="0"/>
              </a:rPr>
              <a:t>menus on screen. </a:t>
            </a:r>
          </a:p>
          <a:p>
            <a:pPr>
              <a:lnSpc>
                <a:spcPct val="80000"/>
              </a:lnSpc>
              <a:defRPr/>
            </a:pPr>
            <a:endParaRPr lang="af-ZA" sz="2400">
              <a:cs typeface="Times New Roman" pitchFamily="18" charset="0"/>
            </a:endParaRPr>
          </a:p>
          <a:p>
            <a:pPr marL="342900" indent="-342900">
              <a:lnSpc>
                <a:spcPct val="80000"/>
              </a:lnSpc>
              <a:buFont typeface="Arial" panose="020B0604020202020204" pitchFamily="34" charset="0"/>
              <a:buChar char="•"/>
              <a:defRPr/>
            </a:pPr>
            <a:r>
              <a:rPr lang="af-ZA" sz="2400">
                <a:cs typeface="Times New Roman" pitchFamily="18" charset="0"/>
              </a:rPr>
              <a:t>Eliminate keyboards and mice, which many novice users find difficult to use. </a:t>
            </a:r>
            <a:endParaRPr lang="af-ZA" sz="2400" smtClean="0">
              <a:cs typeface="Times New Roman" pitchFamily="18" charset="0"/>
            </a:endParaRPr>
          </a:p>
          <a:p>
            <a:pPr>
              <a:lnSpc>
                <a:spcPct val="80000"/>
              </a:lnSpc>
              <a:defRPr/>
            </a:pPr>
            <a:endParaRPr lang="af-ZA" sz="2400">
              <a:cs typeface="Times New Roman" pitchFamily="18" charset="0"/>
            </a:endParaRPr>
          </a:p>
          <a:p>
            <a:pPr marL="342900" indent="-342900">
              <a:lnSpc>
                <a:spcPct val="80000"/>
              </a:lnSpc>
              <a:buFont typeface="Arial" panose="020B0604020202020204" pitchFamily="34" charset="0"/>
              <a:buChar char="•"/>
              <a:defRPr/>
            </a:pPr>
            <a:r>
              <a:rPr lang="af-ZA" sz="2400">
                <a:cs typeface="Times New Roman" pitchFamily="18" charset="0"/>
              </a:rPr>
              <a:t>Rugged enough to stand up to harsh conditions where keyboards and mice can be damaged. </a:t>
            </a:r>
            <a:endParaRPr lang="af-ZA" sz="2400" smtClean="0">
              <a:cs typeface="Times New Roman" pitchFamily="18" charset="0"/>
            </a:endParaRPr>
          </a:p>
          <a:p>
            <a:pPr>
              <a:lnSpc>
                <a:spcPct val="80000"/>
              </a:lnSpc>
              <a:defRPr/>
            </a:pPr>
            <a:endParaRPr lang="af-ZA" sz="2400">
              <a:cs typeface="Times New Roman" pitchFamily="18" charset="0"/>
            </a:endParaRPr>
          </a:p>
          <a:p>
            <a:pPr marL="342900" indent="-342900">
              <a:lnSpc>
                <a:spcPct val="80000"/>
              </a:lnSpc>
              <a:buFont typeface="Arial" panose="020B0604020202020204" pitchFamily="34" charset="0"/>
              <a:buChar char="•"/>
              <a:defRPr/>
            </a:pPr>
            <a:r>
              <a:rPr lang="af-ZA" sz="2400">
                <a:cs typeface="Times New Roman" pitchFamily="18" charset="0"/>
              </a:rPr>
              <a:t>Provide fast access to all types of digital content. </a:t>
            </a:r>
            <a:endParaRPr lang="af-ZA" sz="2400" smtClean="0">
              <a:cs typeface="Times New Roman" pitchFamily="18" charset="0"/>
            </a:endParaRPr>
          </a:p>
          <a:p>
            <a:pPr>
              <a:lnSpc>
                <a:spcPct val="80000"/>
              </a:lnSpc>
              <a:defRPr/>
            </a:pPr>
            <a:endParaRPr lang="af-ZA" sz="2400">
              <a:cs typeface="Times New Roman" pitchFamily="18" charset="0"/>
            </a:endParaRPr>
          </a:p>
          <a:p>
            <a:pPr marL="342900" indent="-342900">
              <a:lnSpc>
                <a:spcPct val="80000"/>
              </a:lnSpc>
              <a:buFont typeface="Arial" panose="020B0604020202020204" pitchFamily="34" charset="0"/>
              <a:buChar char="•"/>
              <a:defRPr/>
            </a:pPr>
            <a:r>
              <a:rPr lang="af-ZA" sz="2400">
                <a:cs typeface="Times New Roman" pitchFamily="18" charset="0"/>
              </a:rPr>
              <a:t>Ensure that no space is wasted since the input device is completely integrated into the monitor.</a:t>
            </a:r>
            <a:endParaRPr lang="af-ZA" sz="2400" dirty="0">
              <a:cs typeface="Times New Roman" pitchFamily="18" charset="0"/>
            </a:endParaRPr>
          </a:p>
        </p:txBody>
      </p:sp>
      <p:sp>
        <p:nvSpPr>
          <p:cNvPr id="4" name="TextBox 3"/>
          <p:cNvSpPr txBox="1"/>
          <p:nvPr/>
        </p:nvSpPr>
        <p:spPr>
          <a:xfrm>
            <a:off x="2482850" y="151504"/>
            <a:ext cx="6616700" cy="646331"/>
          </a:xfrm>
          <a:prstGeom prst="rect">
            <a:avLst/>
          </a:prstGeom>
          <a:noFill/>
        </p:spPr>
        <p:txBody>
          <a:bodyPr wrap="square" rtlCol="0">
            <a:spAutoFit/>
          </a:bodyPr>
          <a:lstStyle/>
          <a:p>
            <a:pPr algn="ctr"/>
            <a:r>
              <a:rPr lang="en-US" sz="3600" b="1" smtClean="0">
                <a:latin typeface="+mj-lt"/>
              </a:rPr>
              <a:t>Why use Touch Screens?</a:t>
            </a:r>
            <a:endParaRPr lang="en-US" sz="3200" b="1" dirty="0">
              <a:latin typeface="+mj-lt"/>
            </a:endParaRPr>
          </a:p>
        </p:txBody>
      </p:sp>
    </p:spTree>
    <p:extLst>
      <p:ext uri="{BB962C8B-B14F-4D97-AF65-F5344CB8AC3E}">
        <p14:creationId xmlns:p14="http://schemas.microsoft.com/office/powerpoint/2010/main" val="1165007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962167"/>
            <a:ext cx="10502900" cy="1938992"/>
          </a:xfrm>
          <a:prstGeom prst="rect">
            <a:avLst/>
          </a:prstGeom>
        </p:spPr>
        <p:txBody>
          <a:bodyPr wrap="square">
            <a:spAutoFit/>
          </a:bodyPr>
          <a:lstStyle/>
          <a:p>
            <a:r>
              <a:rPr lang="en-US" sz="2000"/>
              <a:t> </a:t>
            </a:r>
            <a:r>
              <a:rPr lang="en-US" sz="2000" smtClean="0"/>
              <a:t>A basic touchscreen system has three main components: </a:t>
            </a:r>
          </a:p>
          <a:p>
            <a:pPr>
              <a:buFont typeface="Arial" pitchFamily="34" charset="0"/>
              <a:buChar char="•"/>
            </a:pPr>
            <a:r>
              <a:rPr lang="en-US" sz="2000" smtClean="0"/>
              <a:t> </a:t>
            </a:r>
            <a:r>
              <a:rPr lang="en-US" sz="2000"/>
              <a:t>A </a:t>
            </a:r>
            <a:r>
              <a:rPr lang="en-US" sz="2000" smtClean="0"/>
              <a:t>touch screen sensor.</a:t>
            </a:r>
            <a:endParaRPr lang="en-US" sz="2000" dirty="0"/>
          </a:p>
          <a:p>
            <a:pPr>
              <a:buFont typeface="Arial" pitchFamily="34" charset="0"/>
              <a:buChar char="•"/>
            </a:pPr>
            <a:r>
              <a:rPr lang="en-US" sz="2000" dirty="0"/>
              <a:t> </a:t>
            </a:r>
            <a:r>
              <a:rPr lang="en-US" sz="2000"/>
              <a:t>A </a:t>
            </a:r>
            <a:r>
              <a:rPr lang="en-US" sz="2000" smtClean="0"/>
              <a:t>controller.</a:t>
            </a:r>
            <a:endParaRPr lang="en-US" sz="2000" dirty="0"/>
          </a:p>
          <a:p>
            <a:pPr>
              <a:buFont typeface="Arial" pitchFamily="34" charset="0"/>
              <a:buChar char="•"/>
            </a:pPr>
            <a:r>
              <a:rPr lang="en-US" sz="2000" dirty="0"/>
              <a:t> Software driver. </a:t>
            </a:r>
          </a:p>
          <a:p>
            <a:r>
              <a:rPr lang="en-US" sz="2000" smtClean="0"/>
              <a:t>The </a:t>
            </a:r>
            <a:r>
              <a:rPr lang="en-US" sz="2000" dirty="0" err="1"/>
              <a:t>touchscreen</a:t>
            </a:r>
            <a:r>
              <a:rPr lang="en-US" sz="2000" dirty="0"/>
              <a:t> is an input device, so it needs to be combined with a display and a PC or other device to make a complete touch input system. </a:t>
            </a:r>
          </a:p>
        </p:txBody>
      </p:sp>
      <p:sp>
        <p:nvSpPr>
          <p:cNvPr id="3" name="Slide Number Placeholder 2"/>
          <p:cNvSpPr>
            <a:spLocks noGrp="1"/>
          </p:cNvSpPr>
          <p:nvPr>
            <p:ph type="sldNum" sz="quarter" idx="12"/>
          </p:nvPr>
        </p:nvSpPr>
        <p:spPr/>
        <p:txBody>
          <a:bodyPr/>
          <a:lstStyle/>
          <a:p>
            <a:fld id="{801D9609-EAAF-45B5-88BD-C4DE4E344FCC}" type="slidenum">
              <a:rPr lang="en-US" smtClean="0"/>
              <a:t>6</a:t>
            </a:fld>
            <a:endParaRPr lang="en-US"/>
          </a:p>
        </p:txBody>
      </p:sp>
      <p:sp>
        <p:nvSpPr>
          <p:cNvPr id="4" name="TextBox 3"/>
          <p:cNvSpPr txBox="1"/>
          <p:nvPr/>
        </p:nvSpPr>
        <p:spPr>
          <a:xfrm>
            <a:off x="1993900" y="164204"/>
            <a:ext cx="6616700" cy="646331"/>
          </a:xfrm>
          <a:prstGeom prst="rect">
            <a:avLst/>
          </a:prstGeom>
          <a:noFill/>
        </p:spPr>
        <p:txBody>
          <a:bodyPr wrap="square" rtlCol="0">
            <a:spAutoFit/>
          </a:bodyPr>
          <a:lstStyle/>
          <a:p>
            <a:pPr algn="ctr"/>
            <a:r>
              <a:rPr lang="en-US" sz="3600" b="1" smtClean="0">
                <a:latin typeface="+mj-lt"/>
              </a:rPr>
              <a:t>Components of Touch </a:t>
            </a:r>
            <a:r>
              <a:rPr lang="en-US" sz="3600" b="1" smtClean="0">
                <a:latin typeface="+mj-lt"/>
              </a:rPr>
              <a:t>Screens </a:t>
            </a:r>
            <a:endParaRPr lang="en-US" sz="3200" b="1" dirty="0">
              <a:latin typeface="+mj-lt"/>
            </a:endParaRPr>
          </a:p>
        </p:txBody>
      </p:sp>
      <p:pic>
        <p:nvPicPr>
          <p:cNvPr id="10" name="Picture 9"/>
          <p:cNvPicPr>
            <a:picLocks noChangeAspect="1"/>
          </p:cNvPicPr>
          <p:nvPr/>
        </p:nvPicPr>
        <p:blipFill>
          <a:blip r:embed="rId2"/>
          <a:stretch>
            <a:fillRect/>
          </a:stretch>
        </p:blipFill>
        <p:spPr>
          <a:xfrm>
            <a:off x="2138095" y="3052791"/>
            <a:ext cx="7463414" cy="3486121"/>
          </a:xfrm>
          <a:prstGeom prst="rect">
            <a:avLst/>
          </a:prstGeom>
        </p:spPr>
      </p:pic>
    </p:spTree>
    <p:extLst>
      <p:ext uri="{BB962C8B-B14F-4D97-AF65-F5344CB8AC3E}">
        <p14:creationId xmlns:p14="http://schemas.microsoft.com/office/powerpoint/2010/main" val="139701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1D9609-EAAF-45B5-88BD-C4DE4E344FCC}" type="slidenum">
              <a:rPr lang="en-US" smtClean="0"/>
              <a:t>7</a:t>
            </a:fld>
            <a:endParaRPr lang="en-US"/>
          </a:p>
        </p:txBody>
      </p:sp>
      <p:sp>
        <p:nvSpPr>
          <p:cNvPr id="3" name="Rectangle 2"/>
          <p:cNvSpPr/>
          <p:nvPr/>
        </p:nvSpPr>
        <p:spPr>
          <a:xfrm>
            <a:off x="419100" y="1253341"/>
            <a:ext cx="10934700" cy="4524315"/>
          </a:xfrm>
          <a:prstGeom prst="rect">
            <a:avLst/>
          </a:prstGeom>
        </p:spPr>
        <p:txBody>
          <a:bodyPr wrap="square">
            <a:spAutoFit/>
          </a:bodyPr>
          <a:lstStyle/>
          <a:p>
            <a:pPr algn="just"/>
            <a:r>
              <a:rPr lang="en-US" b="1"/>
              <a:t>Touch sensor:</a:t>
            </a:r>
            <a:endParaRPr lang="en-US"/>
          </a:p>
          <a:p>
            <a:pPr marL="285750" indent="-285750" algn="just">
              <a:buFont typeface="Arial" panose="020B0604020202020204" pitchFamily="34" charset="0"/>
              <a:buChar char="•"/>
            </a:pPr>
            <a:r>
              <a:rPr lang="en-US"/>
              <a:t>The touch screen is the face of a touchsystem and the user's first contact point with the system. </a:t>
            </a:r>
          </a:p>
          <a:p>
            <a:pPr marL="285750" indent="-285750" algn="just">
              <a:buFont typeface="Arial" panose="020B0604020202020204" pitchFamily="34" charset="0"/>
              <a:buChar char="•"/>
            </a:pPr>
            <a:r>
              <a:rPr lang="en-US" smtClean="0"/>
              <a:t>The </a:t>
            </a:r>
            <a:r>
              <a:rPr lang="en-US"/>
              <a:t>sensor generally has an electrical current or signal going through it and touching the screen causes a change in the signal. This change is used to determine the location of the touch of the screen.</a:t>
            </a:r>
          </a:p>
          <a:p>
            <a:pPr algn="just"/>
            <a:r>
              <a:rPr lang="en-US" b="1"/>
              <a:t>Controller:</a:t>
            </a:r>
            <a:endParaRPr lang="en-US"/>
          </a:p>
          <a:p>
            <a:pPr marL="285750" indent="-285750" algn="just">
              <a:buFont typeface="Arial" panose="020B0604020202020204" pitchFamily="34" charset="0"/>
              <a:buChar char="•"/>
            </a:pPr>
            <a:r>
              <a:rPr lang="en-US"/>
              <a:t>The controller - essentially the brain of the touch system – typically a PC board contains a microprocessor, analog-to-digital converters, and microchips that connects between the touch sensor and </a:t>
            </a:r>
            <a:r>
              <a:rPr lang="en-US"/>
              <a:t>the </a:t>
            </a:r>
            <a:r>
              <a:rPr lang="en-US" smtClean="0"/>
              <a:t>PC.  </a:t>
            </a:r>
          </a:p>
          <a:p>
            <a:pPr marL="285750" indent="-285750" algn="just">
              <a:buFont typeface="Arial" panose="020B0604020202020204" pitchFamily="34" charset="0"/>
              <a:buChar char="•"/>
            </a:pPr>
            <a:r>
              <a:rPr lang="en-US" smtClean="0"/>
              <a:t>It </a:t>
            </a:r>
            <a:r>
              <a:rPr lang="en-US"/>
              <a:t>takes information from sensor and translates it for understanding of PC. The controller determines what type of connection is needed.</a:t>
            </a:r>
          </a:p>
          <a:p>
            <a:pPr algn="just"/>
            <a:r>
              <a:rPr lang="en-US" b="1"/>
              <a:t>Software </a:t>
            </a:r>
            <a:r>
              <a:rPr lang="en-US" b="1" smtClean="0"/>
              <a:t>driver:</a:t>
            </a:r>
            <a:endParaRPr lang="en-US" smtClean="0"/>
          </a:p>
          <a:p>
            <a:pPr marL="285750" indent="-285750">
              <a:buFont typeface="Arial" panose="020B0604020202020204" pitchFamily="34" charset="0"/>
              <a:buChar char="•"/>
            </a:pPr>
            <a:r>
              <a:rPr lang="en-US"/>
              <a:t>It allows computer and touch screen to work together. It tells OS how to interact the touch event information that is sent from the controller</a:t>
            </a:r>
            <a:r>
              <a:rPr lang="en-US"/>
              <a:t>. </a:t>
            </a:r>
            <a:endParaRPr lang="en-US" smtClean="0"/>
          </a:p>
          <a:p>
            <a:pPr marL="285750" indent="-285750">
              <a:buFont typeface="Arial" panose="020B0604020202020204" pitchFamily="34" charset="0"/>
              <a:buChar char="•"/>
            </a:pPr>
            <a:r>
              <a:rPr lang="en-US" smtClean="0">
                <a:cs typeface="Times New Roman" pitchFamily="18" charset="0"/>
              </a:rPr>
              <a:t>Most </a:t>
            </a:r>
            <a:r>
              <a:rPr lang="en-US">
                <a:cs typeface="Times New Roman" pitchFamily="18" charset="0"/>
              </a:rPr>
              <a:t>touch screen drivers today are a mouse-emulation type driver. This makes touching the screen the same as clicking your mouse at the same location on the </a:t>
            </a:r>
            <a:r>
              <a:rPr lang="en-US">
                <a:cs typeface="Times New Roman" pitchFamily="18" charset="0"/>
              </a:rPr>
              <a:t>screen</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a:p>
            <a:pPr marL="285750" indent="-285750">
              <a:buFont typeface="Arial" panose="020B0604020202020204" pitchFamily="34" charset="0"/>
              <a:buChar char="•"/>
            </a:pPr>
            <a:r>
              <a:rPr lang="en-US"/>
              <a:t>The driver software, residing on the host PC, is required to manage the raw coordinate data coming from the controller, apply calibration algorithms, position the mouse cursor, and generate </a:t>
            </a:r>
            <a:r>
              <a:rPr lang="en-US"/>
              <a:t>mouse </a:t>
            </a:r>
            <a:r>
              <a:rPr lang="en-US" smtClean="0"/>
              <a:t>clicks.</a:t>
            </a:r>
            <a:endParaRPr lang="en-US">
              <a:effectLst/>
            </a:endParaRPr>
          </a:p>
        </p:txBody>
      </p:sp>
      <p:sp>
        <p:nvSpPr>
          <p:cNvPr id="4" name="TextBox 3"/>
          <p:cNvSpPr txBox="1"/>
          <p:nvPr/>
        </p:nvSpPr>
        <p:spPr>
          <a:xfrm>
            <a:off x="2724150" y="430904"/>
            <a:ext cx="6616700" cy="646331"/>
          </a:xfrm>
          <a:prstGeom prst="rect">
            <a:avLst/>
          </a:prstGeom>
          <a:noFill/>
        </p:spPr>
        <p:txBody>
          <a:bodyPr wrap="square" rtlCol="0">
            <a:spAutoFit/>
          </a:bodyPr>
          <a:lstStyle/>
          <a:p>
            <a:pPr algn="ctr"/>
            <a:r>
              <a:rPr lang="en-US" sz="3600" b="1" smtClean="0">
                <a:latin typeface="+mj-lt"/>
              </a:rPr>
              <a:t>Components of Touch </a:t>
            </a:r>
            <a:r>
              <a:rPr lang="en-US" sz="3600" b="1" smtClean="0">
                <a:latin typeface="+mj-lt"/>
              </a:rPr>
              <a:t>Screens </a:t>
            </a:r>
            <a:endParaRPr lang="en-US" sz="3200" b="1" dirty="0">
              <a:latin typeface="+mj-lt"/>
            </a:endParaRPr>
          </a:p>
        </p:txBody>
      </p:sp>
    </p:spTree>
    <p:extLst>
      <p:ext uri="{BB962C8B-B14F-4D97-AF65-F5344CB8AC3E}">
        <p14:creationId xmlns:p14="http://schemas.microsoft.com/office/powerpoint/2010/main" val="3379532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0700" y="381001"/>
            <a:ext cx="10718800" cy="4031873"/>
          </a:xfrm>
          <a:prstGeom prst="rect">
            <a:avLst/>
          </a:prstGeom>
        </p:spPr>
        <p:txBody>
          <a:bodyPr wrap="square">
            <a:spAutoFit/>
          </a:bodyPr>
          <a:lstStyle/>
          <a:p>
            <a:pPr marL="285750" indent="-285750" algn="ctr"/>
            <a:r>
              <a:rPr lang="en-US" sz="3600" b="1" dirty="0" err="1"/>
              <a:t>Touchscreen</a:t>
            </a:r>
            <a:r>
              <a:rPr lang="en-US" sz="3600" b="1" dirty="0"/>
              <a:t> Technology</a:t>
            </a:r>
          </a:p>
          <a:p>
            <a:pPr marL="285750" indent="-285750"/>
            <a:endParaRPr lang="en-US" sz="2800" b="1" dirty="0"/>
          </a:p>
          <a:p>
            <a:pPr marL="285750" indent="-285750"/>
            <a:r>
              <a:rPr lang="en-US" sz="2400" dirty="0"/>
              <a:t>There are four different technologies used to make touchscreens today: </a:t>
            </a:r>
          </a:p>
          <a:p>
            <a:pPr marL="742950" lvl="1" indent="-285750">
              <a:buFont typeface="Arial" pitchFamily="34" charset="0"/>
              <a:buChar char="•"/>
            </a:pPr>
            <a:r>
              <a:rPr lang="en-US" sz="2400" dirty="0"/>
              <a:t>Resistive Sensing</a:t>
            </a:r>
          </a:p>
          <a:p>
            <a:pPr marL="742950" lvl="1" indent="-285750">
              <a:buFont typeface="Arial" pitchFamily="34" charset="0"/>
              <a:buChar char="•"/>
            </a:pPr>
            <a:r>
              <a:rPr lang="en-US" sz="2400" dirty="0"/>
              <a:t>Capacitive Sensing </a:t>
            </a:r>
          </a:p>
          <a:p>
            <a:pPr marL="1200150" lvl="2" indent="-285750">
              <a:buFont typeface="Arial" pitchFamily="34" charset="0"/>
              <a:buChar char="•"/>
            </a:pPr>
            <a:r>
              <a:rPr lang="en-US" sz="2400" dirty="0"/>
              <a:t>Surface Capacitance</a:t>
            </a:r>
          </a:p>
          <a:p>
            <a:pPr marL="1200150" lvl="2" indent="-285750">
              <a:buFont typeface="Arial" pitchFamily="34" charset="0"/>
              <a:buChar char="•"/>
            </a:pPr>
            <a:r>
              <a:rPr lang="en-US" sz="2400" dirty="0"/>
              <a:t>Projected Capacitance (Self and Mutual Capacitance)</a:t>
            </a:r>
          </a:p>
          <a:p>
            <a:pPr marL="742950" lvl="1" indent="-285750">
              <a:buFont typeface="Arial" pitchFamily="34" charset="0"/>
              <a:buChar char="•"/>
            </a:pPr>
            <a:r>
              <a:rPr lang="en-US" sz="2400" dirty="0"/>
              <a:t>Surface Acoustic Wave (SAW)</a:t>
            </a:r>
          </a:p>
          <a:p>
            <a:pPr marL="742950" lvl="1" indent="-285750">
              <a:buFont typeface="Arial" pitchFamily="34" charset="0"/>
              <a:buChar char="•"/>
            </a:pPr>
            <a:r>
              <a:rPr lang="en-US" sz="2400" dirty="0"/>
              <a:t>Infrared LED or Optical</a:t>
            </a:r>
          </a:p>
          <a:p>
            <a:pPr marL="285750" indent="-285750"/>
            <a:endParaRPr lang="en-US" sz="24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01D9609-EAAF-45B5-88BD-C4DE4E344FCC}" type="slidenum">
              <a:rPr lang="en-US" smtClean="0"/>
              <a:t>8</a:t>
            </a:fld>
            <a:endParaRPr lang="en-US"/>
          </a:p>
        </p:txBody>
      </p:sp>
    </p:spTree>
    <p:extLst>
      <p:ext uri="{BB962C8B-B14F-4D97-AF65-F5344CB8AC3E}">
        <p14:creationId xmlns:p14="http://schemas.microsoft.com/office/powerpoint/2010/main" val="3105866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3985" y="84559"/>
            <a:ext cx="4419600" cy="646331"/>
          </a:xfrm>
          <a:prstGeom prst="rect">
            <a:avLst/>
          </a:prstGeom>
          <a:noFill/>
        </p:spPr>
        <p:txBody>
          <a:bodyPr wrap="square" rtlCol="0">
            <a:spAutoFit/>
          </a:bodyPr>
          <a:lstStyle/>
          <a:p>
            <a:pPr algn="ctr"/>
            <a:r>
              <a:rPr lang="en-US" sz="3600" b="1" dirty="0">
                <a:latin typeface="+mj-lt"/>
              </a:rPr>
              <a:t>Resistive Technology</a:t>
            </a:r>
            <a:endParaRPr lang="en-US" sz="3200" b="1" dirty="0">
              <a:latin typeface="+mj-lt"/>
            </a:endParaRPr>
          </a:p>
        </p:txBody>
      </p:sp>
      <p:sp>
        <p:nvSpPr>
          <p:cNvPr id="5" name="Rectangle 4"/>
          <p:cNvSpPr/>
          <p:nvPr/>
        </p:nvSpPr>
        <p:spPr>
          <a:xfrm>
            <a:off x="0" y="3447881"/>
            <a:ext cx="5867531" cy="2246769"/>
          </a:xfrm>
          <a:prstGeom prst="rect">
            <a:avLst/>
          </a:prstGeom>
        </p:spPr>
        <p:txBody>
          <a:bodyPr wrap="square">
            <a:spAutoFit/>
          </a:bodyPr>
          <a:lstStyle/>
          <a:p>
            <a:pPr marL="285750" indent="-285750">
              <a:buFont typeface="Arial" panose="020B0604020202020204" pitchFamily="34" charset="0"/>
              <a:buChar char="•"/>
            </a:pPr>
            <a:r>
              <a:rPr lang="en-US" sz="2000" b="1" u="sng" smtClean="0"/>
              <a:t>Sensing Method:</a:t>
            </a:r>
            <a:r>
              <a:rPr lang="en-US" sz="2000" u="sng" smtClean="0"/>
              <a:t> </a:t>
            </a:r>
            <a:r>
              <a:rPr lang="en-US" sz="2000" smtClean="0"/>
              <a:t>Use </a:t>
            </a:r>
            <a:r>
              <a:rPr lang="en-US" sz="2000" dirty="0"/>
              <a:t>the pressure </a:t>
            </a:r>
            <a:r>
              <a:rPr lang="en-US" sz="2000" dirty="0" smtClean="0"/>
              <a:t>to </a:t>
            </a:r>
            <a:r>
              <a:rPr lang="en-US" sz="2000" dirty="0"/>
              <a:t>create contact between resistive layers completing circuit </a:t>
            </a:r>
            <a:r>
              <a:rPr lang="en-US" sz="2000" dirty="0" smtClean="0"/>
              <a:t>which causes a </a:t>
            </a:r>
            <a:r>
              <a:rPr lang="en-US" sz="2000" dirty="0"/>
              <a:t>change in the flow of </a:t>
            </a:r>
            <a:r>
              <a:rPr lang="en-US" sz="2000" dirty="0" smtClean="0"/>
              <a:t>electricity.</a:t>
            </a:r>
          </a:p>
          <a:p>
            <a:pPr lvl="1">
              <a:buFont typeface="Arial" pitchFamily="34" charset="0"/>
              <a:buChar char="•"/>
            </a:pPr>
            <a:r>
              <a:rPr lang="en-US" sz="2000" dirty="0" smtClean="0"/>
              <a:t> </a:t>
            </a:r>
            <a:r>
              <a:rPr lang="en-US" sz="2000" dirty="0"/>
              <a:t>Two layers of conductive </a:t>
            </a:r>
            <a:r>
              <a:rPr lang="en-US" sz="2000" dirty="0" smtClean="0"/>
              <a:t>material</a:t>
            </a:r>
          </a:p>
          <a:p>
            <a:pPr lvl="1">
              <a:buFont typeface="Arial" pitchFamily="34" charset="0"/>
              <a:buChar char="•"/>
            </a:pPr>
            <a:r>
              <a:rPr lang="en-US" sz="2000" dirty="0" smtClean="0"/>
              <a:t> Voltage </a:t>
            </a:r>
            <a:r>
              <a:rPr lang="en-US" sz="2000" dirty="0"/>
              <a:t>in circuit changes based on </a:t>
            </a:r>
            <a:r>
              <a:rPr lang="en-US" sz="2000" dirty="0" smtClean="0"/>
              <a:t>position</a:t>
            </a:r>
          </a:p>
          <a:p>
            <a:pPr lvl="1">
              <a:buFont typeface="Arial" pitchFamily="34" charset="0"/>
              <a:buChar char="•"/>
            </a:pPr>
            <a:r>
              <a:rPr lang="en-US" sz="2000" dirty="0"/>
              <a:t> </a:t>
            </a:r>
            <a:r>
              <a:rPr lang="en-US" sz="2000" dirty="0" smtClean="0"/>
              <a:t>Controller </a:t>
            </a:r>
            <a:r>
              <a:rPr lang="en-US" sz="2000" dirty="0"/>
              <a:t>determines location based on </a:t>
            </a:r>
            <a:r>
              <a:rPr lang="en-US" sz="2000" dirty="0" smtClean="0"/>
              <a:t>voltages</a:t>
            </a:r>
          </a:p>
          <a:p>
            <a:pPr lvl="1">
              <a:buFont typeface="Arial" pitchFamily="34" charset="0"/>
              <a:buChar char="•"/>
            </a:pPr>
            <a:r>
              <a:rPr lang="en-US" sz="2000" dirty="0"/>
              <a:t> </a:t>
            </a:r>
            <a:r>
              <a:rPr lang="en-US" sz="2000" dirty="0" smtClean="0"/>
              <a:t>Any </a:t>
            </a:r>
            <a:r>
              <a:rPr lang="en-US" sz="2000" dirty="0"/>
              <a:t>material can trigger sensors</a:t>
            </a:r>
          </a:p>
        </p:txBody>
      </p:sp>
      <p:pic>
        <p:nvPicPr>
          <p:cNvPr id="2050" name="Picture 2"/>
          <p:cNvPicPr>
            <a:picLocks noChangeAspect="1" noChangeArrowheads="1"/>
          </p:cNvPicPr>
          <p:nvPr/>
        </p:nvPicPr>
        <p:blipFill>
          <a:blip r:embed="rId2" cstate="print"/>
          <a:srcRect/>
          <a:stretch>
            <a:fillRect/>
          </a:stretch>
        </p:blipFill>
        <p:spPr bwMode="auto">
          <a:xfrm>
            <a:off x="5867531" y="3447881"/>
            <a:ext cx="5778631" cy="2706568"/>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801D9609-EAAF-45B5-88BD-C4DE4E344FCC}" type="slidenum">
              <a:rPr lang="en-US" smtClean="0"/>
              <a:t>9</a:t>
            </a:fld>
            <a:endParaRPr lang="en-US"/>
          </a:p>
        </p:txBody>
      </p:sp>
      <p:sp>
        <p:nvSpPr>
          <p:cNvPr id="11" name="TextBox 10"/>
          <p:cNvSpPr txBox="1"/>
          <p:nvPr/>
        </p:nvSpPr>
        <p:spPr>
          <a:xfrm>
            <a:off x="244488" y="691270"/>
            <a:ext cx="5864212" cy="400110"/>
          </a:xfrm>
          <a:prstGeom prst="rect">
            <a:avLst/>
          </a:prstGeom>
          <a:noFill/>
        </p:spPr>
        <p:txBody>
          <a:bodyPr wrap="square" rtlCol="0">
            <a:spAutoFit/>
          </a:bodyPr>
          <a:lstStyle/>
          <a:p>
            <a:pPr marL="285750" indent="-285750">
              <a:buFont typeface="Arial" panose="020B0604020202020204" pitchFamily="34" charset="0"/>
              <a:buChar char="•"/>
            </a:pPr>
            <a:r>
              <a:rPr lang="en-US" sz="2000" b="1" u="sng" smtClean="0"/>
              <a:t>Construction</a:t>
            </a:r>
            <a:r>
              <a:rPr lang="en-US" sz="2000" u="sng" smtClean="0"/>
              <a:t>:</a:t>
            </a:r>
            <a:r>
              <a:rPr lang="en-US" sz="2000" smtClean="0"/>
              <a:t> Typical Analog Resistive Touch Screen</a:t>
            </a:r>
            <a:endParaRPr lang="en-US" sz="2000"/>
          </a:p>
        </p:txBody>
      </p:sp>
      <p:pic>
        <p:nvPicPr>
          <p:cNvPr id="13" name="Picture 12"/>
          <p:cNvPicPr>
            <a:picLocks noChangeAspect="1"/>
          </p:cNvPicPr>
          <p:nvPr/>
        </p:nvPicPr>
        <p:blipFill>
          <a:blip r:embed="rId3"/>
          <a:stretch>
            <a:fillRect/>
          </a:stretch>
        </p:blipFill>
        <p:spPr>
          <a:xfrm>
            <a:off x="297229" y="1161283"/>
            <a:ext cx="11033112" cy="1950038"/>
          </a:xfrm>
          <a:prstGeom prst="rect">
            <a:avLst/>
          </a:prstGeom>
        </p:spPr>
      </p:pic>
      <p:sp>
        <p:nvSpPr>
          <p:cNvPr id="2" name="Rectangle 1"/>
          <p:cNvSpPr/>
          <p:nvPr/>
        </p:nvSpPr>
        <p:spPr>
          <a:xfrm>
            <a:off x="3497629" y="6121677"/>
            <a:ext cx="8465772" cy="369332"/>
          </a:xfrm>
          <a:prstGeom prst="rect">
            <a:avLst/>
          </a:prstGeom>
        </p:spPr>
        <p:txBody>
          <a:bodyPr wrap="square">
            <a:spAutoFit/>
          </a:bodyPr>
          <a:lstStyle/>
          <a:p>
            <a:r>
              <a:rPr lang="en-US">
                <a:solidFill>
                  <a:srgbClr val="0070C0"/>
                </a:solidFill>
              </a:rPr>
              <a:t>When we press at some point on the screen, we “tap</a:t>
            </a:r>
            <a:r>
              <a:rPr lang="en-US" smtClean="0">
                <a:solidFill>
                  <a:srgbClr val="0070C0"/>
                </a:solidFill>
              </a:rPr>
              <a:t>” into </a:t>
            </a:r>
            <a:r>
              <a:rPr lang="en-US">
                <a:solidFill>
                  <a:srgbClr val="0070C0"/>
                </a:solidFill>
              </a:rPr>
              <a:t>a the middle of a long resistor</a:t>
            </a:r>
          </a:p>
        </p:txBody>
      </p:sp>
    </p:spTree>
    <p:extLst>
      <p:ext uri="{BB962C8B-B14F-4D97-AF65-F5344CB8AC3E}">
        <p14:creationId xmlns:p14="http://schemas.microsoft.com/office/powerpoint/2010/main" val="799388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11465</TotalTime>
  <Words>3329</Words>
  <Application>Microsoft Office PowerPoint</Application>
  <PresentationFormat>Widescreen</PresentationFormat>
  <Paragraphs>416</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Cambria Math</vt:lpstr>
      <vt:lpstr>Proxima Nova</vt:lpstr>
      <vt:lpstr>Times New Roman</vt:lpstr>
      <vt:lpstr>Wingdings</vt:lpstr>
      <vt:lpstr>Office Theme</vt:lpstr>
      <vt:lpstr>Introduction of Touch Technologies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 Jose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 Van Nguyen</dc:creator>
  <cp:lastModifiedBy>ADMINIBM</cp:lastModifiedBy>
  <cp:revision>136</cp:revision>
  <cp:lastPrinted>2017-12-01T21:23:15Z</cp:lastPrinted>
  <dcterms:created xsi:type="dcterms:W3CDTF">2016-04-21T02:08:11Z</dcterms:created>
  <dcterms:modified xsi:type="dcterms:W3CDTF">2017-12-04T03:23:51Z</dcterms:modified>
</cp:coreProperties>
</file>