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8" r:id="rId3"/>
    <p:sldId id="292" r:id="rId4"/>
    <p:sldId id="291" r:id="rId5"/>
    <p:sldId id="264" r:id="rId6"/>
    <p:sldId id="257" r:id="rId7"/>
    <p:sldId id="262" r:id="rId8"/>
    <p:sldId id="263" r:id="rId9"/>
    <p:sldId id="259" r:id="rId10"/>
    <p:sldId id="266" r:id="rId11"/>
    <p:sldId id="267" r:id="rId12"/>
    <p:sldId id="260" r:id="rId13"/>
    <p:sldId id="268" r:id="rId14"/>
    <p:sldId id="279" r:id="rId15"/>
    <p:sldId id="293" r:id="rId16"/>
    <p:sldId id="294" r:id="rId17"/>
    <p:sldId id="261" r:id="rId18"/>
    <p:sldId id="280" r:id="rId19"/>
    <p:sldId id="281" r:id="rId20"/>
    <p:sldId id="295" r:id="rId21"/>
    <p:sldId id="269" r:id="rId22"/>
    <p:sldId id="271" r:id="rId23"/>
    <p:sldId id="272" r:id="rId24"/>
    <p:sldId id="273" r:id="rId25"/>
    <p:sldId id="282" r:id="rId26"/>
    <p:sldId id="283" r:id="rId27"/>
    <p:sldId id="296" r:id="rId28"/>
    <p:sldId id="284" r:id="rId29"/>
    <p:sldId id="285" r:id="rId30"/>
    <p:sldId id="297" r:id="rId31"/>
    <p:sldId id="298" r:id="rId32"/>
    <p:sldId id="299" r:id="rId33"/>
    <p:sldId id="300" r:id="rId34"/>
    <p:sldId id="303" r:id="rId35"/>
    <p:sldId id="304" r:id="rId36"/>
    <p:sldId id="301" r:id="rId37"/>
    <p:sldId id="305" r:id="rId38"/>
    <p:sldId id="306" r:id="rId39"/>
    <p:sldId id="310" r:id="rId40"/>
    <p:sldId id="311" r:id="rId41"/>
    <p:sldId id="312" r:id="rId42"/>
    <p:sldId id="313" r:id="rId43"/>
    <p:sldId id="314" r:id="rId44"/>
    <p:sldId id="316" r:id="rId45"/>
    <p:sldId id="315" r:id="rId46"/>
    <p:sldId id="317" r:id="rId47"/>
    <p:sldId id="318" r:id="rId48"/>
    <p:sldId id="307" r:id="rId49"/>
    <p:sldId id="302" r:id="rId50"/>
    <p:sldId id="286" r:id="rId51"/>
    <p:sldId id="287" r:id="rId52"/>
    <p:sldId id="275" r:id="rId53"/>
    <p:sldId id="308" r:id="rId54"/>
    <p:sldId id="309"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4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6BA7F35-743C-1B43-8DF8-644B19FDCA71}" type="datetimeFigureOut">
              <a:rPr lang="en-US" smtClean="0"/>
              <a:t>4/11/13</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B6BA7F35-743C-1B43-8DF8-644B19FDCA71}" type="datetimeFigureOut">
              <a:rPr lang="en-US" smtClean="0"/>
              <a:t>4/11/13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3484AF-EB27-E84E-89D4-3508EF9CB425}" type="slidenum">
              <a:rPr lang="en-US" smtClean="0"/>
              <a:t>‹#›</a:t>
            </a:fld>
            <a:endParaRPr lang="en-US" dirty="0"/>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6BA7F35-743C-1B43-8DF8-644B19FDCA71}" type="datetimeFigureOut">
              <a:rPr lang="en-US" smtClean="0"/>
              <a:t>4/11/13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3484AF-EB27-E84E-89D4-3508EF9CB425}" type="slidenum">
              <a:rPr lang="en-US" smtClean="0"/>
              <a:t>‹#›</a:t>
            </a:fld>
            <a:endParaRPr lang="en-US" dirty="0"/>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6BA7F35-743C-1B43-8DF8-644B19FDCA71}" type="datetimeFigureOut">
              <a:rPr lang="en-US" smtClean="0"/>
              <a:t>4/11/13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3484AF-EB27-E84E-89D4-3508EF9CB425}" type="slidenum">
              <a:rPr lang="en-US" smtClean="0"/>
              <a:t>‹#›</a:t>
            </a:fld>
            <a:endParaRPr lang="en-US" dirty="0"/>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6BA7F35-743C-1B43-8DF8-644B19FDCA71}" type="datetimeFigureOut">
              <a:rPr lang="en-US" smtClean="0"/>
              <a:t>4/11/13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3484AF-EB27-E84E-89D4-3508EF9CB425}" type="slidenum">
              <a:rPr lang="en-US" smtClean="0"/>
              <a:t>‹#›</a:t>
            </a:fld>
            <a:endParaRPr lang="en-US" dirty="0"/>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A7F35-743C-1B43-8DF8-644B19FDCA71}" type="datetimeFigureOut">
              <a:rPr lang="en-US" smtClean="0"/>
              <a:t>4/11/13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3484AF-EB27-E84E-89D4-3508EF9CB425}" type="slidenum">
              <a:rPr lang="en-US" smtClean="0"/>
              <a:t>‹#›</a:t>
            </a:fld>
            <a:endParaRPr lang="en-US" dirty="0"/>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6BA7F35-743C-1B43-8DF8-644B19FDCA71}" type="datetimeFigureOut">
              <a:rPr lang="en-US" smtClean="0"/>
              <a:t>4/11/13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3484AF-EB27-E84E-89D4-3508EF9CB425}" type="slidenum">
              <a:rPr lang="en-US" smtClean="0"/>
              <a:t>‹#›</a:t>
            </a:fld>
            <a:endParaRPr lang="en-US" dirty="0"/>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6BA7F35-743C-1B43-8DF8-644B19FDCA71}" type="datetimeFigureOut">
              <a:rPr lang="en-US" smtClean="0"/>
              <a:t>4/11/13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3484AF-EB27-E84E-89D4-3508EF9CB425}" type="slidenum">
              <a:rPr lang="en-US" smtClean="0"/>
              <a:t>‹#›</a:t>
            </a:fld>
            <a:endParaRPr lang="en-US" dirty="0"/>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6BA7F35-743C-1B43-8DF8-644B19FDCA71}" type="datetimeFigureOut">
              <a:rPr lang="en-US" smtClean="0"/>
              <a:t>4/11/13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3484AF-EB27-E84E-89D4-3508EF9CB425}" type="slidenum">
              <a:rPr lang="en-US" smtClean="0"/>
              <a:t>‹#›</a:t>
            </a:fld>
            <a:endParaRPr lang="en-US" dirty="0"/>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A7F35-743C-1B43-8DF8-644B19FDCA71}" type="datetimeFigureOut">
              <a:rPr lang="en-US" smtClean="0"/>
              <a:t>4/11/13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3484AF-EB27-E84E-89D4-3508EF9CB42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A7F35-743C-1B43-8DF8-644B19FDCA71}" type="datetimeFigureOut">
              <a:rPr lang="en-US" smtClean="0"/>
              <a:t>4/11/13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3484AF-EB27-E84E-89D4-3508EF9CB425}" type="slidenum">
              <a:rPr lang="en-US" smtClean="0"/>
              <a:t>‹#›</a:t>
            </a:fld>
            <a:endParaRPr lang="en-US" dirty="0"/>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B6BA7F35-743C-1B43-8DF8-644B19FDCA71}" type="datetimeFigureOut">
              <a:rPr lang="en-US" smtClean="0"/>
              <a:t>4/11/13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3484AF-EB27-E84E-89D4-3508EF9CB425}" type="slidenum">
              <a:rPr lang="en-US" smtClean="0"/>
              <a:t>‹#›</a:t>
            </a:fld>
            <a:endParaRPr lang="en-US" dirty="0"/>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3D3484AF-EB27-E84E-89D4-3508EF9CB425}" type="slidenum">
              <a:rPr lang="en-US" smtClean="0"/>
              <a:t>‹#›</a:t>
            </a:fld>
            <a:endParaRPr lang="en-US" dirty="0"/>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A7F35-743C-1B43-8DF8-644B19FDCA71}" type="datetimeFigureOut">
              <a:rPr lang="en-US" smtClean="0"/>
              <a:t>4/11/13</a:t>
            </a:fld>
            <a:endParaRPr lang="en-US" dirty="0"/>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Conditions on Knowledge</a:t>
            </a:r>
            <a:endParaRPr lang="en-US" dirty="0"/>
          </a:p>
        </p:txBody>
      </p:sp>
      <p:sp>
        <p:nvSpPr>
          <p:cNvPr id="3" name="Subtitle 2"/>
          <p:cNvSpPr>
            <a:spLocks noGrp="1"/>
          </p:cNvSpPr>
          <p:nvPr>
            <p:ph type="subTitle" idx="1"/>
          </p:nvPr>
        </p:nvSpPr>
        <p:spPr>
          <a:xfrm>
            <a:off x="1371600" y="4176762"/>
            <a:ext cx="6400800" cy="1462037"/>
          </a:xfrm>
        </p:spPr>
        <p:txBody>
          <a:bodyPr/>
          <a:lstStyle/>
          <a:p>
            <a:endParaRPr lang="en-US" dirty="0"/>
          </a:p>
        </p:txBody>
      </p:sp>
    </p:spTree>
    <p:extLst>
      <p:ext uri="{BB962C8B-B14F-4D97-AF65-F5344CB8AC3E}">
        <p14:creationId xmlns:p14="http://schemas.microsoft.com/office/powerpoint/2010/main" val="1187777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be Doxastic?</a:t>
            </a:r>
            <a:endParaRPr lang="en-US" sz="3200" dirty="0"/>
          </a:p>
        </p:txBody>
      </p:sp>
      <p:sp>
        <p:nvSpPr>
          <p:cNvPr id="3" name="Content Placeholder 2"/>
          <p:cNvSpPr>
            <a:spLocks noGrp="1"/>
          </p:cNvSpPr>
          <p:nvPr>
            <p:ph idx="1"/>
          </p:nvPr>
        </p:nvSpPr>
        <p:spPr/>
        <p:txBody>
          <a:bodyPr>
            <a:normAutofit/>
          </a:bodyPr>
          <a:lstStyle/>
          <a:p>
            <a:r>
              <a:rPr lang="en-US" dirty="0" smtClean="0"/>
              <a:t>Semantic / Pragmatic Data:</a:t>
            </a:r>
          </a:p>
          <a:p>
            <a:r>
              <a:rPr lang="en-US" dirty="0" smtClean="0"/>
              <a:t>John knows that 2 +2 = 4, but John does not believe that 2 + 2 = 4.</a:t>
            </a:r>
          </a:p>
          <a:p>
            <a:r>
              <a:rPr lang="en-US" b="1" dirty="0" smtClean="0"/>
              <a:t>Knowledge is a complex mind to world relation</a:t>
            </a:r>
            <a:r>
              <a:rPr lang="en-US" dirty="0" smtClean="0"/>
              <a:t>. Thus it requires an internal component, some mental state, and an external world component. Belief appears to be the appropriate internal state. Truth the appropriate external condition.</a:t>
            </a:r>
          </a:p>
          <a:p>
            <a:endParaRPr lang="en-US" dirty="0" smtClean="0"/>
          </a:p>
          <a:p>
            <a:endParaRPr lang="en-US" dirty="0" smtClean="0"/>
          </a:p>
          <a:p>
            <a:endParaRPr lang="en-US" dirty="0"/>
          </a:p>
        </p:txBody>
      </p:sp>
    </p:spTree>
    <p:extLst>
      <p:ext uri="{BB962C8B-B14F-4D97-AF65-F5344CB8AC3E}">
        <p14:creationId xmlns:p14="http://schemas.microsoft.com/office/powerpoint/2010/main" val="4136137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be Non-doxastic?</a:t>
            </a:r>
            <a:endParaRPr lang="en-US" sz="3200" dirty="0"/>
          </a:p>
        </p:txBody>
      </p:sp>
      <p:sp>
        <p:nvSpPr>
          <p:cNvPr id="3" name="Content Placeholder 2"/>
          <p:cNvSpPr>
            <a:spLocks noGrp="1"/>
          </p:cNvSpPr>
          <p:nvPr>
            <p:ph idx="1"/>
          </p:nvPr>
        </p:nvSpPr>
        <p:spPr>
          <a:xfrm>
            <a:off x="685800" y="2209799"/>
            <a:ext cx="7770813" cy="4199615"/>
          </a:xfrm>
        </p:spPr>
        <p:txBody>
          <a:bodyPr>
            <a:normAutofit lnSpcReduction="10000"/>
          </a:bodyPr>
          <a:lstStyle/>
          <a:p>
            <a:r>
              <a:rPr lang="en-US" dirty="0" smtClean="0"/>
              <a:t>Your colleagues at work tell you that the bridge on the way to work is closed. So, it is plausible that you know that the bridge on the way to work is closed. But out of habit the next day you simply drive your car on your normal route to work. As you approach the bridge you, say, “oh no, I forgot that the bridge is closed.”</a:t>
            </a:r>
            <a:endParaRPr lang="en-US" dirty="0"/>
          </a:p>
          <a:p>
            <a:r>
              <a:rPr lang="en-US" dirty="0" smtClean="0"/>
              <a:t>From your behavior it looks like you believe that the bridge is open, but from what your colleagues told you it appears that you know that the bridge is closed.  </a:t>
            </a:r>
          </a:p>
          <a:p>
            <a:r>
              <a:rPr lang="en-US" dirty="0" smtClean="0"/>
              <a:t>So, knowledge does not imply belief.  </a:t>
            </a:r>
          </a:p>
          <a:p>
            <a:endParaRPr lang="en-US" dirty="0" smtClean="0"/>
          </a:p>
          <a:p>
            <a:endParaRPr lang="en-US" dirty="0"/>
          </a:p>
        </p:txBody>
      </p:sp>
    </p:spTree>
    <p:extLst>
      <p:ext uri="{BB962C8B-B14F-4D97-AF65-F5344CB8AC3E}">
        <p14:creationId xmlns:p14="http://schemas.microsoft.com/office/powerpoint/2010/main" val="1601910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and Justification</a:t>
            </a:r>
            <a:endParaRPr lang="en-US" sz="3200" dirty="0"/>
          </a:p>
        </p:txBody>
      </p:sp>
      <p:sp>
        <p:nvSpPr>
          <p:cNvPr id="3" name="Content Placeholder 2"/>
          <p:cNvSpPr>
            <a:spLocks noGrp="1"/>
          </p:cNvSpPr>
          <p:nvPr>
            <p:ph idx="1"/>
          </p:nvPr>
        </p:nvSpPr>
        <p:spPr/>
        <p:txBody>
          <a:bodyPr>
            <a:normAutofit/>
          </a:bodyPr>
          <a:lstStyle/>
          <a:p>
            <a:r>
              <a:rPr lang="en-US" b="1" dirty="0" smtClean="0"/>
              <a:t>Question: </a:t>
            </a:r>
            <a:r>
              <a:rPr lang="en-US" dirty="0" smtClean="0"/>
              <a:t>Does S’s knowledge that p imply that S is justified in believing that p?</a:t>
            </a:r>
            <a:endParaRPr lang="en-US" b="1" dirty="0" smtClean="0"/>
          </a:p>
          <a:p>
            <a:r>
              <a:rPr lang="en-US" b="1" dirty="0" smtClean="0"/>
              <a:t>Justification</a:t>
            </a:r>
            <a:r>
              <a:rPr lang="en-US" dirty="0" smtClean="0"/>
              <a:t>: If S knows that p, then S is justified in believing that p. </a:t>
            </a:r>
          </a:p>
          <a:p>
            <a:r>
              <a:rPr lang="en-US" b="1" dirty="0" smtClean="0"/>
              <a:t>Non-Justification: </a:t>
            </a:r>
            <a:r>
              <a:rPr lang="en-US" dirty="0" smtClean="0"/>
              <a:t>S knows that p, but it is possible that S is not justified in believing that p.</a:t>
            </a:r>
            <a:endParaRPr lang="en-US" b="1" dirty="0"/>
          </a:p>
        </p:txBody>
      </p:sp>
    </p:spTree>
    <p:extLst>
      <p:ext uri="{BB962C8B-B14F-4D97-AF65-F5344CB8AC3E}">
        <p14:creationId xmlns:p14="http://schemas.microsoft.com/office/powerpoint/2010/main" val="706836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Accept Justification?</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Anti-Luck Intuition: Knowledge is inconsistent with luck.</a:t>
            </a:r>
          </a:p>
          <a:p>
            <a:r>
              <a:rPr lang="en-US" dirty="0" smtClean="0"/>
              <a:t>What does a guess have in common with a piece of knowledge? The fact that both involve true beliefs. What distinguishes knowledge from a guess, is the fact that the knower is not lucky with respect to the true-belief. </a:t>
            </a:r>
            <a:endParaRPr lang="en-US" dirty="0"/>
          </a:p>
          <a:p>
            <a:r>
              <a:rPr lang="en-US" dirty="0" smtClean="0"/>
              <a:t>Justification could be the added element that turns true belief into knowledge. </a:t>
            </a:r>
            <a:endParaRPr lang="en-US" dirty="0"/>
          </a:p>
          <a:p>
            <a:endParaRPr lang="en-US" dirty="0"/>
          </a:p>
        </p:txBody>
      </p:sp>
      <p:sp>
        <p:nvSpPr>
          <p:cNvPr id="4" name="TextBox 3"/>
          <p:cNvSpPr txBox="1"/>
          <p:nvPr/>
        </p:nvSpPr>
        <p:spPr>
          <a:xfrm>
            <a:off x="3617731" y="239245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42643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Reject Justification?</a:t>
            </a:r>
            <a:endParaRPr lang="en-US" sz="3200" dirty="0"/>
          </a:p>
        </p:txBody>
      </p:sp>
      <p:sp>
        <p:nvSpPr>
          <p:cNvPr id="3" name="Content Placeholder 2"/>
          <p:cNvSpPr>
            <a:spLocks noGrp="1"/>
          </p:cNvSpPr>
          <p:nvPr>
            <p:ph idx="1"/>
          </p:nvPr>
        </p:nvSpPr>
        <p:spPr/>
        <p:txBody>
          <a:bodyPr>
            <a:normAutofit/>
          </a:bodyPr>
          <a:lstStyle/>
          <a:p>
            <a:r>
              <a:rPr lang="en-US" dirty="0" smtClean="0"/>
              <a:t>Knowledge is inconsistent with luck.</a:t>
            </a:r>
          </a:p>
          <a:p>
            <a:r>
              <a:rPr lang="en-US" dirty="0" smtClean="0"/>
              <a:t>But, distinguishing knowledge from true-belief does not require that one use justification as the distinguishing feature.</a:t>
            </a:r>
          </a:p>
          <a:p>
            <a:r>
              <a:rPr lang="en-US" dirty="0" smtClean="0"/>
              <a:t>Justification is a loaded notion that is tied to other epistemic ideas. It might be easier to eliminate the anti-luck component of knowledge by avoiding appeal to justification. </a:t>
            </a:r>
            <a:endParaRPr lang="en-US" dirty="0"/>
          </a:p>
        </p:txBody>
      </p:sp>
      <p:sp>
        <p:nvSpPr>
          <p:cNvPr id="4" name="TextBox 3"/>
          <p:cNvSpPr txBox="1"/>
          <p:nvPr/>
        </p:nvSpPr>
        <p:spPr>
          <a:xfrm>
            <a:off x="3617731" y="239245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3486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Two Kinds of Justification</a:t>
            </a:r>
            <a:endParaRPr lang="en-US" sz="3200" dirty="0"/>
          </a:p>
        </p:txBody>
      </p:sp>
      <p:sp>
        <p:nvSpPr>
          <p:cNvPr id="3" name="Content Placeholder 2"/>
          <p:cNvSpPr>
            <a:spLocks noGrp="1"/>
          </p:cNvSpPr>
          <p:nvPr>
            <p:ph idx="1"/>
          </p:nvPr>
        </p:nvSpPr>
        <p:spPr>
          <a:xfrm>
            <a:off x="685800" y="2002455"/>
            <a:ext cx="7770813" cy="3864945"/>
          </a:xfrm>
        </p:spPr>
        <p:txBody>
          <a:bodyPr>
            <a:normAutofit/>
          </a:bodyPr>
          <a:lstStyle/>
          <a:p>
            <a:r>
              <a:rPr lang="en-US" b="1" dirty="0" smtClean="0"/>
              <a:t>Internalism</a:t>
            </a:r>
            <a:r>
              <a:rPr lang="en-US" b="1" dirty="0"/>
              <a:t> </a:t>
            </a:r>
            <a:r>
              <a:rPr lang="en-US" dirty="0" smtClean="0"/>
              <a:t>about justification is the view if S is justified in believing that p, then S has access to the basis of S’s justification. </a:t>
            </a:r>
          </a:p>
          <a:p>
            <a:r>
              <a:rPr lang="en-US" b="1" dirty="0" smtClean="0"/>
              <a:t>Externalism </a:t>
            </a:r>
            <a:r>
              <a:rPr lang="en-US" dirty="0" smtClean="0"/>
              <a:t>about justification is the view that it is possible for S to be justified in believing that p, even though S does not have access to the basis of S’s justification.</a:t>
            </a:r>
            <a:endParaRPr lang="en-US" b="1" dirty="0"/>
          </a:p>
        </p:txBody>
      </p:sp>
      <p:sp>
        <p:nvSpPr>
          <p:cNvPr id="4" name="TextBox 3"/>
          <p:cNvSpPr txBox="1"/>
          <p:nvPr/>
        </p:nvSpPr>
        <p:spPr>
          <a:xfrm>
            <a:off x="3617731" y="239245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61472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Two Kinds of Internalism</a:t>
            </a:r>
            <a:endParaRPr lang="en-US" sz="3200" dirty="0"/>
          </a:p>
        </p:txBody>
      </p:sp>
      <p:sp>
        <p:nvSpPr>
          <p:cNvPr id="3" name="Content Placeholder 2"/>
          <p:cNvSpPr>
            <a:spLocks noGrp="1"/>
          </p:cNvSpPr>
          <p:nvPr>
            <p:ph idx="1"/>
          </p:nvPr>
        </p:nvSpPr>
        <p:spPr>
          <a:xfrm>
            <a:off x="685800" y="2002455"/>
            <a:ext cx="7770813" cy="3864945"/>
          </a:xfrm>
        </p:spPr>
        <p:txBody>
          <a:bodyPr>
            <a:normAutofit/>
          </a:bodyPr>
          <a:lstStyle/>
          <a:p>
            <a:r>
              <a:rPr lang="en-US" b="1" dirty="0" smtClean="0"/>
              <a:t>Actual Internalism: </a:t>
            </a:r>
            <a:r>
              <a:rPr lang="en-US" dirty="0" smtClean="0"/>
              <a:t>S is justified in believing that p, then S actually has present the basis of S’s justification. </a:t>
            </a:r>
          </a:p>
          <a:p>
            <a:endParaRPr lang="en-US" b="1" dirty="0"/>
          </a:p>
          <a:p>
            <a:r>
              <a:rPr lang="en-US" b="1" dirty="0" smtClean="0"/>
              <a:t>Access Internalism:</a:t>
            </a:r>
            <a:r>
              <a:rPr lang="en-US" dirty="0" smtClean="0"/>
              <a:t> S is justified in believing that p, then S has access by reflection to the basis of S’s justification. </a:t>
            </a:r>
          </a:p>
          <a:p>
            <a:pPr marL="0" indent="0">
              <a:buNone/>
            </a:pPr>
            <a:r>
              <a:rPr lang="en-US" b="1" dirty="0" smtClean="0"/>
              <a:t>Internalism requires of justification that one be able to provide a justification for their belief. </a:t>
            </a:r>
            <a:endParaRPr lang="en-US" b="1" dirty="0"/>
          </a:p>
        </p:txBody>
      </p:sp>
      <p:sp>
        <p:nvSpPr>
          <p:cNvPr id="4" name="TextBox 3"/>
          <p:cNvSpPr txBox="1"/>
          <p:nvPr/>
        </p:nvSpPr>
        <p:spPr>
          <a:xfrm>
            <a:off x="3617731" y="239245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37069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and Self-Illumination</a:t>
            </a:r>
            <a:endParaRPr lang="en-US" sz="3200" dirty="0"/>
          </a:p>
        </p:txBody>
      </p:sp>
      <p:sp>
        <p:nvSpPr>
          <p:cNvPr id="3" name="Content Placeholder 2"/>
          <p:cNvSpPr>
            <a:spLocks noGrp="1"/>
          </p:cNvSpPr>
          <p:nvPr>
            <p:ph idx="1"/>
          </p:nvPr>
        </p:nvSpPr>
        <p:spPr/>
        <p:txBody>
          <a:bodyPr>
            <a:normAutofit/>
          </a:bodyPr>
          <a:lstStyle/>
          <a:p>
            <a:r>
              <a:rPr lang="en-US" b="1" dirty="0" smtClean="0"/>
              <a:t>Question: </a:t>
            </a:r>
            <a:r>
              <a:rPr lang="en-US" dirty="0" smtClean="0"/>
              <a:t>Does knowledge of a proposition p, by S imply that S knows that S’ knows that p?</a:t>
            </a:r>
            <a:endParaRPr lang="en-US" b="1" dirty="0" smtClean="0"/>
          </a:p>
          <a:p>
            <a:r>
              <a:rPr lang="en-US" b="1" dirty="0" smtClean="0"/>
              <a:t>Self-Illumination</a:t>
            </a:r>
            <a:r>
              <a:rPr lang="en-US" dirty="0" smtClean="0"/>
              <a:t>: If S knows that p, then S knows that S knows that p. </a:t>
            </a:r>
          </a:p>
          <a:p>
            <a:r>
              <a:rPr lang="en-US" b="1" dirty="0" smtClean="0"/>
              <a:t>Non-Self-Illuminating: </a:t>
            </a:r>
            <a:r>
              <a:rPr lang="en-US" dirty="0" smtClean="0"/>
              <a:t>S knows that p, but it is possible that S does not know that S knows that p.</a:t>
            </a:r>
            <a:endParaRPr lang="en-US" b="1" dirty="0"/>
          </a:p>
        </p:txBody>
      </p:sp>
    </p:spTree>
    <p:extLst>
      <p:ext uri="{BB962C8B-B14F-4D97-AF65-F5344CB8AC3E}">
        <p14:creationId xmlns:p14="http://schemas.microsoft.com/office/powerpoint/2010/main" val="2479542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Accept Self-Illumination?</a:t>
            </a:r>
            <a:endParaRPr lang="en-US" sz="3200" dirty="0"/>
          </a:p>
        </p:txBody>
      </p:sp>
      <p:sp>
        <p:nvSpPr>
          <p:cNvPr id="3" name="Content Placeholder 2"/>
          <p:cNvSpPr>
            <a:spLocks noGrp="1"/>
          </p:cNvSpPr>
          <p:nvPr>
            <p:ph idx="1"/>
          </p:nvPr>
        </p:nvSpPr>
        <p:spPr>
          <a:xfrm>
            <a:off x="685800" y="1807093"/>
            <a:ext cx="7770813" cy="4060307"/>
          </a:xfrm>
        </p:spPr>
        <p:txBody>
          <a:bodyPr>
            <a:normAutofit fontScale="92500"/>
          </a:bodyPr>
          <a:lstStyle/>
          <a:p>
            <a:r>
              <a:rPr lang="en-US" dirty="0"/>
              <a:t> </a:t>
            </a:r>
            <a:r>
              <a:rPr lang="en-US" dirty="0" smtClean="0"/>
              <a:t>S knows that p = S has a true belief that p with justification that is content wise accessible to the agent. </a:t>
            </a:r>
          </a:p>
          <a:p>
            <a:r>
              <a:rPr lang="en-US" dirty="0" smtClean="0"/>
              <a:t>Since S knows that p, and the content of S’s justification for believing that p is content wise accessible, then S’s has access to the elements that jointly provide him with justification strong enough for having knowledge. </a:t>
            </a:r>
          </a:p>
          <a:p>
            <a:r>
              <a:rPr lang="en-US" dirty="0" smtClean="0"/>
              <a:t>So, S can deduce that S knows that S knows that P, from the elements of S’s knowledge that p that provide him with justification for believing that p, strong enough for knowledge.</a:t>
            </a:r>
            <a:endParaRPr lang="en-US" dirty="0"/>
          </a:p>
        </p:txBody>
      </p:sp>
    </p:spTree>
    <p:extLst>
      <p:ext uri="{BB962C8B-B14F-4D97-AF65-F5344CB8AC3E}">
        <p14:creationId xmlns:p14="http://schemas.microsoft.com/office/powerpoint/2010/main" val="4043148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Reject Self-Illumination?</a:t>
            </a:r>
            <a:endParaRPr lang="en-US" sz="3200" dirty="0"/>
          </a:p>
        </p:txBody>
      </p:sp>
      <p:sp>
        <p:nvSpPr>
          <p:cNvPr id="3" name="Content Placeholder 2"/>
          <p:cNvSpPr>
            <a:spLocks noGrp="1"/>
          </p:cNvSpPr>
          <p:nvPr>
            <p:ph idx="1"/>
          </p:nvPr>
        </p:nvSpPr>
        <p:spPr>
          <a:xfrm>
            <a:off x="685800" y="1807093"/>
            <a:ext cx="7770813" cy="4060307"/>
          </a:xfrm>
        </p:spPr>
        <p:txBody>
          <a:bodyPr>
            <a:normAutofit lnSpcReduction="10000"/>
          </a:bodyPr>
          <a:lstStyle/>
          <a:p>
            <a:r>
              <a:rPr lang="en-US" dirty="0"/>
              <a:t> </a:t>
            </a:r>
            <a:r>
              <a:rPr lang="en-US" dirty="0" smtClean="0"/>
              <a:t>Reliability considerations. It is possible for an instrument to be reliable in measuring a feature of its environment in virtue of its design without knowing how it does measure the environmental feature. Consider a thermometer. </a:t>
            </a:r>
          </a:p>
          <a:p>
            <a:r>
              <a:rPr lang="en-US" dirty="0" smtClean="0"/>
              <a:t>By analogy if knowing the world for us is like a thermometer measuring its environment, then it is possible that we know things about the world without knowing we know them. That is because we satisfy the conditions for reliably measuring the environment without knowing we satisfy these conditions. </a:t>
            </a:r>
            <a:endParaRPr lang="en-US" dirty="0"/>
          </a:p>
        </p:txBody>
      </p:sp>
    </p:spTree>
    <p:extLst>
      <p:ext uri="{BB962C8B-B14F-4D97-AF65-F5344CB8AC3E}">
        <p14:creationId xmlns:p14="http://schemas.microsoft.com/office/powerpoint/2010/main" val="2749099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Epistemology</a:t>
            </a:r>
            <a:endParaRPr lang="en-US" sz="3200" dirty="0"/>
          </a:p>
        </p:txBody>
      </p:sp>
      <p:sp>
        <p:nvSpPr>
          <p:cNvPr id="3" name="Content Placeholder 2"/>
          <p:cNvSpPr>
            <a:spLocks noGrp="1"/>
          </p:cNvSpPr>
          <p:nvPr>
            <p:ph idx="1"/>
          </p:nvPr>
        </p:nvSpPr>
        <p:spPr>
          <a:xfrm>
            <a:off x="685800" y="1921054"/>
            <a:ext cx="7770813" cy="4384983"/>
          </a:xfrm>
        </p:spPr>
        <p:txBody>
          <a:bodyPr>
            <a:normAutofit/>
          </a:bodyPr>
          <a:lstStyle/>
          <a:p>
            <a:pPr marL="0" indent="0">
              <a:buNone/>
            </a:pPr>
            <a:r>
              <a:rPr lang="en-US" dirty="0" smtClean="0"/>
              <a:t>Epistemology is the philosophical field in which one studies knowledge, understanding, wisdom, justification, the ethics of belief, and various domains of knowledge, such as moral, modal, mathematical, self, and external world knowledge. </a:t>
            </a:r>
          </a:p>
          <a:p>
            <a:pPr marL="0" indent="0">
              <a:buNone/>
            </a:pPr>
            <a:r>
              <a:rPr lang="en-US" dirty="0" smtClean="0"/>
              <a:t>At least one central point of departure in epistemology is the the general human condition question: what is the extent of human knowledge? What is it that we can know?</a:t>
            </a:r>
          </a:p>
          <a:p>
            <a:pPr marL="0" indent="0">
              <a:buNone/>
            </a:pPr>
            <a:r>
              <a:rPr lang="en-US" dirty="0" smtClean="0"/>
              <a:t>The human condition question is related to the issues of what we do know and whether we can know at all. </a:t>
            </a:r>
            <a:endParaRPr lang="en-US" dirty="0"/>
          </a:p>
        </p:txBody>
      </p:sp>
    </p:spTree>
    <p:extLst>
      <p:ext uri="{BB962C8B-B14F-4D97-AF65-F5344CB8AC3E}">
        <p14:creationId xmlns:p14="http://schemas.microsoft.com/office/powerpoint/2010/main" val="1827150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Connecting Justification with Self-Illumination</a:t>
            </a:r>
            <a:endParaRPr lang="en-US" sz="3200" dirty="0"/>
          </a:p>
        </p:txBody>
      </p:sp>
      <p:sp>
        <p:nvSpPr>
          <p:cNvPr id="3" name="Content Placeholder 2"/>
          <p:cNvSpPr>
            <a:spLocks noGrp="1"/>
          </p:cNvSpPr>
          <p:nvPr>
            <p:ph idx="1"/>
          </p:nvPr>
        </p:nvSpPr>
        <p:spPr>
          <a:xfrm>
            <a:off x="685800" y="1807093"/>
            <a:ext cx="7770813" cy="4060307"/>
          </a:xfrm>
        </p:spPr>
        <p:txBody>
          <a:bodyPr>
            <a:normAutofit/>
          </a:bodyPr>
          <a:lstStyle/>
          <a:p>
            <a:r>
              <a:rPr lang="en-US" i="1" dirty="0" smtClean="0"/>
              <a:t>Access internalism </a:t>
            </a:r>
            <a:r>
              <a:rPr lang="en-US" dirty="0" smtClean="0"/>
              <a:t>maintains, where </a:t>
            </a:r>
            <a:r>
              <a:rPr lang="en-US" i="1" dirty="0" smtClean="0"/>
              <a:t>externalism</a:t>
            </a:r>
            <a:r>
              <a:rPr lang="en-US" dirty="0" smtClean="0"/>
              <a:t> denies, that a necessary condition on being justified is that S have access to the basis of their justification.</a:t>
            </a:r>
          </a:p>
          <a:p>
            <a:endParaRPr lang="en-US" dirty="0"/>
          </a:p>
          <a:p>
            <a:r>
              <a:rPr lang="en-US" dirty="0" smtClean="0"/>
              <a:t>Question: Can one deduce from access internalism the thesis of self-illumination?</a:t>
            </a:r>
          </a:p>
          <a:p>
            <a:r>
              <a:rPr lang="en-US" dirty="0" smtClean="0"/>
              <a:t>Does a commitment to externalism require a rejection of self-illumination?</a:t>
            </a:r>
            <a:endParaRPr lang="en-US" dirty="0"/>
          </a:p>
        </p:txBody>
      </p:sp>
    </p:spTree>
    <p:extLst>
      <p:ext uri="{BB962C8B-B14F-4D97-AF65-F5344CB8AC3E}">
        <p14:creationId xmlns:p14="http://schemas.microsoft.com/office/powerpoint/2010/main" val="2528706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as Justified True Belief</a:t>
            </a:r>
            <a:endParaRPr lang="en-US" sz="3200" dirty="0"/>
          </a:p>
        </p:txBody>
      </p:sp>
      <p:sp>
        <p:nvSpPr>
          <p:cNvPr id="3" name="Content Placeholder 2"/>
          <p:cNvSpPr>
            <a:spLocks noGrp="1"/>
          </p:cNvSpPr>
          <p:nvPr>
            <p:ph idx="1"/>
          </p:nvPr>
        </p:nvSpPr>
        <p:spPr/>
        <p:txBody>
          <a:bodyPr>
            <a:normAutofit/>
          </a:bodyPr>
          <a:lstStyle/>
          <a:p>
            <a:r>
              <a:rPr lang="en-US" b="1" dirty="0" smtClean="0"/>
              <a:t>Assumption: </a:t>
            </a:r>
            <a:r>
              <a:rPr lang="en-US" dirty="0" smtClean="0"/>
              <a:t>Knowledge is a complex kind.</a:t>
            </a:r>
          </a:p>
          <a:p>
            <a:r>
              <a:rPr lang="en-US" b="1" dirty="0" smtClean="0"/>
              <a:t>Tripartite Analysis:</a:t>
            </a:r>
          </a:p>
          <a:p>
            <a:pPr marL="0" indent="0">
              <a:buNone/>
            </a:pPr>
            <a:r>
              <a:rPr lang="en-US" dirty="0" smtClean="0"/>
              <a:t>S knows that P if and only if</a:t>
            </a:r>
          </a:p>
          <a:p>
            <a:pPr marL="0" indent="0">
              <a:buNone/>
            </a:pPr>
            <a:r>
              <a:rPr lang="en-US" dirty="0"/>
              <a:t>p</a:t>
            </a:r>
            <a:r>
              <a:rPr lang="en-US" dirty="0" smtClean="0"/>
              <a:t> is true				</a:t>
            </a:r>
            <a:r>
              <a:rPr lang="en-US" i="1" dirty="0" smtClean="0"/>
              <a:t>Infallibilism</a:t>
            </a:r>
            <a:endParaRPr lang="en-US" dirty="0" smtClean="0"/>
          </a:p>
          <a:p>
            <a:pPr marL="0" indent="0">
              <a:buNone/>
            </a:pPr>
            <a:r>
              <a:rPr lang="en-US" dirty="0" smtClean="0"/>
              <a:t>S believes that p			</a:t>
            </a:r>
            <a:r>
              <a:rPr lang="en-US" i="1" dirty="0" smtClean="0"/>
              <a:t>Doxasticism</a:t>
            </a:r>
            <a:endParaRPr lang="en-US" dirty="0" smtClean="0"/>
          </a:p>
          <a:p>
            <a:pPr marL="0" indent="0">
              <a:buNone/>
            </a:pPr>
            <a:r>
              <a:rPr lang="en-US" dirty="0" smtClean="0"/>
              <a:t>S is justified in believing that p.	</a:t>
            </a:r>
            <a:r>
              <a:rPr lang="en-US" i="1" dirty="0" smtClean="0"/>
              <a:t>Justification</a:t>
            </a:r>
            <a:r>
              <a:rPr lang="en-US" dirty="0" smtClean="0"/>
              <a:t>	 </a:t>
            </a:r>
            <a:endParaRPr lang="en-US" dirty="0"/>
          </a:p>
        </p:txBody>
      </p:sp>
    </p:spTree>
    <p:extLst>
      <p:ext uri="{BB962C8B-B14F-4D97-AF65-F5344CB8AC3E}">
        <p14:creationId xmlns:p14="http://schemas.microsoft.com/office/powerpoint/2010/main" val="3957962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Against Sufficiency</a:t>
            </a:r>
            <a:endParaRPr lang="en-US" sz="3200" dirty="0"/>
          </a:p>
        </p:txBody>
      </p:sp>
      <p:sp>
        <p:nvSpPr>
          <p:cNvPr id="3" name="Content Placeholder 2"/>
          <p:cNvSpPr>
            <a:spLocks noGrp="1"/>
          </p:cNvSpPr>
          <p:nvPr>
            <p:ph idx="1"/>
          </p:nvPr>
        </p:nvSpPr>
        <p:spPr>
          <a:xfrm>
            <a:off x="685800" y="2051295"/>
            <a:ext cx="7770813" cy="3816105"/>
          </a:xfrm>
        </p:spPr>
        <p:txBody>
          <a:bodyPr>
            <a:normAutofit fontScale="92500" lnSpcReduction="10000"/>
          </a:bodyPr>
          <a:lstStyle/>
          <a:p>
            <a:pPr marL="0" indent="0">
              <a:buNone/>
            </a:pPr>
            <a:r>
              <a:rPr lang="en-US" b="1" dirty="0" smtClean="0"/>
              <a:t>Gettier Cases </a:t>
            </a:r>
            <a:r>
              <a:rPr lang="en-US" dirty="0" smtClean="0"/>
              <a:t>(aim) to show that S can have a justified true belief that p, even though S does not know that p. </a:t>
            </a:r>
          </a:p>
          <a:p>
            <a:pPr marL="0" indent="0">
              <a:buNone/>
            </a:pPr>
            <a:r>
              <a:rPr lang="en-US" dirty="0" smtClean="0"/>
              <a:t>Gettier cases are investigated against two assumptions about the nature of justification:</a:t>
            </a:r>
          </a:p>
          <a:p>
            <a:pPr marL="0" indent="0">
              <a:buNone/>
            </a:pPr>
            <a:r>
              <a:rPr lang="en-US" i="1" dirty="0" smtClean="0"/>
              <a:t>Fallibilism about Justification</a:t>
            </a:r>
            <a:r>
              <a:rPr lang="en-US" dirty="0" smtClean="0"/>
              <a:t>: S can be justified in believing that p even though p is false. </a:t>
            </a:r>
          </a:p>
          <a:p>
            <a:pPr marL="0" indent="0">
              <a:buNone/>
            </a:pPr>
            <a:r>
              <a:rPr lang="en-US" i="1" dirty="0" smtClean="0"/>
              <a:t>Closure of Justification</a:t>
            </a:r>
            <a:r>
              <a:rPr lang="en-US" dirty="0" smtClean="0"/>
              <a:t>: If S is justified in believing that p, and q follows from p deductively, and S is justified in believing that q follows from p deductively, then S is justified in believing that q. </a:t>
            </a:r>
            <a:endParaRPr lang="en-US" i="1" dirty="0"/>
          </a:p>
        </p:txBody>
      </p:sp>
    </p:spTree>
    <p:extLst>
      <p:ext uri="{BB962C8B-B14F-4D97-AF65-F5344CB8AC3E}">
        <p14:creationId xmlns:p14="http://schemas.microsoft.com/office/powerpoint/2010/main" val="814094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Gettier’s Deduction Case</a:t>
            </a:r>
            <a:endParaRPr lang="en-US" sz="3200" dirty="0"/>
          </a:p>
        </p:txBody>
      </p:sp>
      <p:sp>
        <p:nvSpPr>
          <p:cNvPr id="3" name="Content Placeholder 2"/>
          <p:cNvSpPr>
            <a:spLocks noGrp="1"/>
          </p:cNvSpPr>
          <p:nvPr>
            <p:ph idx="1"/>
          </p:nvPr>
        </p:nvSpPr>
        <p:spPr>
          <a:xfrm>
            <a:off x="685800" y="1855934"/>
            <a:ext cx="7770813" cy="4656859"/>
          </a:xfrm>
        </p:spPr>
        <p:txBody>
          <a:bodyPr>
            <a:normAutofit/>
          </a:bodyPr>
          <a:lstStyle/>
          <a:p>
            <a:pPr marL="0" indent="0">
              <a:buNone/>
            </a:pPr>
            <a:r>
              <a:rPr lang="en-US" dirty="0" smtClean="0"/>
              <a:t>Jones believes that: (p) Smith owns a Ford.</a:t>
            </a:r>
          </a:p>
          <a:p>
            <a:pPr marL="0" indent="0">
              <a:buNone/>
            </a:pPr>
            <a:r>
              <a:rPr lang="en-US" dirty="0" smtClean="0"/>
              <a:t>Jones deduces from (p) that </a:t>
            </a:r>
          </a:p>
          <a:p>
            <a:pPr marL="0" indent="0">
              <a:buNone/>
            </a:pPr>
            <a:r>
              <a:rPr lang="en-US" dirty="0" smtClean="0"/>
              <a:t>(q) Either Smith owns a Ford or Brown is in Barcelona.</a:t>
            </a:r>
          </a:p>
          <a:p>
            <a:pPr marL="0" indent="0">
              <a:buNone/>
            </a:pPr>
            <a:r>
              <a:rPr lang="en-US" dirty="0" smtClean="0"/>
              <a:t>However, Smith does not own a Ford, but Brown is in Barcelona.</a:t>
            </a:r>
          </a:p>
          <a:p>
            <a:pPr marL="0" indent="0">
              <a:buNone/>
            </a:pPr>
            <a:r>
              <a:rPr lang="en-US" dirty="0" smtClean="0"/>
              <a:t>q follows from p by the rule of addition, p is a justified false belief for Jones, but q is a justified true belief for Jones, since one disjunct of q is true. </a:t>
            </a:r>
          </a:p>
          <a:p>
            <a:pPr marL="0" indent="0">
              <a:buNone/>
            </a:pPr>
            <a:r>
              <a:rPr lang="en-US" dirty="0" smtClean="0"/>
              <a:t>Question: Does Jones know that q?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56404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Solving Gettier</a:t>
            </a:r>
            <a:endParaRPr lang="en-US" sz="3200" dirty="0"/>
          </a:p>
        </p:txBody>
      </p:sp>
      <p:sp>
        <p:nvSpPr>
          <p:cNvPr id="3" name="Content Placeholder 2"/>
          <p:cNvSpPr>
            <a:spLocks noGrp="1"/>
          </p:cNvSpPr>
          <p:nvPr>
            <p:ph idx="1"/>
          </p:nvPr>
        </p:nvSpPr>
        <p:spPr>
          <a:xfrm>
            <a:off x="685800" y="2209799"/>
            <a:ext cx="7770813" cy="4302993"/>
          </a:xfrm>
        </p:spPr>
        <p:txBody>
          <a:bodyPr>
            <a:normAutofit/>
          </a:bodyPr>
          <a:lstStyle/>
          <a:p>
            <a:r>
              <a:rPr lang="en-US" dirty="0" smtClean="0"/>
              <a:t>Fix justification to rule out Gettier cases.</a:t>
            </a:r>
          </a:p>
          <a:p>
            <a:endParaRPr lang="en-US" dirty="0" smtClean="0"/>
          </a:p>
          <a:p>
            <a:r>
              <a:rPr lang="en-US" dirty="0" smtClean="0"/>
              <a:t>Add fourth condition to rule out Gettier cases. </a:t>
            </a:r>
          </a:p>
          <a:p>
            <a:endParaRPr lang="en-US" dirty="0" smtClean="0"/>
          </a:p>
          <a:p>
            <a:r>
              <a:rPr lang="en-US" dirty="0" smtClean="0"/>
              <a:t>Drop assumption that knowledge is decomposable.</a:t>
            </a:r>
          </a:p>
          <a:p>
            <a:endParaRPr lang="en-US" dirty="0"/>
          </a:p>
          <a:p>
            <a:r>
              <a:rPr lang="en-US" dirty="0" smtClean="0"/>
              <a:t>Maintain that Gettier does not refute JTB analysis. </a:t>
            </a:r>
          </a:p>
          <a:p>
            <a:endParaRPr lang="en-US" dirty="0" smtClean="0"/>
          </a:p>
          <a:p>
            <a:pPr marL="0" indent="0">
              <a:buNone/>
            </a:pPr>
            <a:endParaRPr lang="en-US" dirty="0"/>
          </a:p>
        </p:txBody>
      </p:sp>
    </p:spTree>
    <p:extLst>
      <p:ext uri="{BB962C8B-B14F-4D97-AF65-F5344CB8AC3E}">
        <p14:creationId xmlns:p14="http://schemas.microsoft.com/office/powerpoint/2010/main" val="125147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 False Lemmas </a:t>
            </a:r>
            <a:endParaRPr lang="en-US" sz="3200" dirty="0"/>
          </a:p>
        </p:txBody>
      </p:sp>
      <p:sp>
        <p:nvSpPr>
          <p:cNvPr id="3" name="Content Placeholder 2"/>
          <p:cNvSpPr>
            <a:spLocks noGrp="1"/>
          </p:cNvSpPr>
          <p:nvPr>
            <p:ph idx="1"/>
          </p:nvPr>
        </p:nvSpPr>
        <p:spPr>
          <a:xfrm>
            <a:off x="685800" y="2209799"/>
            <a:ext cx="7770813" cy="4302993"/>
          </a:xfrm>
        </p:spPr>
        <p:txBody>
          <a:bodyPr>
            <a:normAutofit/>
          </a:bodyPr>
          <a:lstStyle/>
          <a:p>
            <a:pPr marL="0" indent="0">
              <a:buNone/>
            </a:pPr>
            <a:r>
              <a:rPr lang="en-US" dirty="0" smtClean="0"/>
              <a:t>Gettier maintains that </a:t>
            </a:r>
          </a:p>
          <a:p>
            <a:pPr marL="514350" indent="-514350">
              <a:buAutoNum type="romanLcParenBoth"/>
            </a:pPr>
            <a:r>
              <a:rPr lang="en-US" dirty="0" smtClean="0"/>
              <a:t>Justification is fallible</a:t>
            </a:r>
          </a:p>
          <a:p>
            <a:pPr marL="514350" indent="-514350">
              <a:buAutoNum type="romanLcParenBoth"/>
            </a:pPr>
            <a:r>
              <a:rPr lang="en-US" dirty="0" smtClean="0"/>
              <a:t>Justification is closed under justified deduction.</a:t>
            </a:r>
          </a:p>
          <a:p>
            <a:pPr marL="0" indent="0">
              <a:buNone/>
            </a:pPr>
            <a:r>
              <a:rPr lang="en-US" dirty="0" smtClean="0"/>
              <a:t>To eliminate the problem case we can add:</a:t>
            </a:r>
          </a:p>
          <a:p>
            <a:pPr marL="514350" indent="-514350">
              <a:buAutoNum type="romanLcParenBoth"/>
            </a:pPr>
            <a:r>
              <a:rPr lang="en-US" dirty="0" smtClean="0"/>
              <a:t>Knowledge cannot be produced from a justified false belief. One must have no false justified beliefs in their pathway to knowledge. The chain must involve only true beliefs.</a:t>
            </a:r>
          </a:p>
        </p:txBody>
      </p:sp>
    </p:spTree>
    <p:extLst>
      <p:ext uri="{BB962C8B-B14F-4D97-AF65-F5344CB8AC3E}">
        <p14:creationId xmlns:p14="http://schemas.microsoft.com/office/powerpoint/2010/main" val="1982041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Barn Façade County </a:t>
            </a:r>
            <a:endParaRPr lang="en-US" sz="3200" dirty="0"/>
          </a:p>
        </p:txBody>
      </p:sp>
      <p:sp>
        <p:nvSpPr>
          <p:cNvPr id="3" name="Content Placeholder 2"/>
          <p:cNvSpPr>
            <a:spLocks noGrp="1"/>
          </p:cNvSpPr>
          <p:nvPr>
            <p:ph idx="1"/>
          </p:nvPr>
        </p:nvSpPr>
        <p:spPr>
          <a:xfrm>
            <a:off x="685800" y="1904775"/>
            <a:ext cx="7770813" cy="4608018"/>
          </a:xfrm>
        </p:spPr>
        <p:txBody>
          <a:bodyPr>
            <a:normAutofit fontScale="92500" lnSpcReduction="10000"/>
          </a:bodyPr>
          <a:lstStyle/>
          <a:p>
            <a:r>
              <a:rPr lang="en-US" dirty="0" smtClean="0"/>
              <a:t>A </a:t>
            </a:r>
            <a:r>
              <a:rPr lang="en-US" b="1" dirty="0" smtClean="0"/>
              <a:t>Barn Façade</a:t>
            </a:r>
            <a:r>
              <a:rPr lang="en-US" dirty="0" smtClean="0"/>
              <a:t> is the front portion of a barn, with no back. </a:t>
            </a:r>
            <a:r>
              <a:rPr lang="en-US" dirty="0"/>
              <a:t>F</a:t>
            </a:r>
            <a:r>
              <a:rPr lang="en-US" dirty="0" smtClean="0"/>
              <a:t>rom a certain angle it looks just like a barn, from another angle it is revealed to be a fake barn.</a:t>
            </a:r>
          </a:p>
          <a:p>
            <a:r>
              <a:rPr lang="en-US" dirty="0" smtClean="0"/>
              <a:t>Barn county, is a fictional county in which there is a road leading through the county, by the side of the road there are numerous barn-facades. From the angle at which one is driving through the county, one cannot see that the fake barns are fake.</a:t>
            </a:r>
          </a:p>
          <a:p>
            <a:r>
              <a:rPr lang="en-US" dirty="0" smtClean="0"/>
              <a:t>There is only one real barn in barn façade county, but from the front it is indistinguishable from all the fake barns.</a:t>
            </a:r>
          </a:p>
          <a:p>
            <a:r>
              <a:rPr lang="en-US" dirty="0" smtClean="0"/>
              <a:t>In general, while driving through the county one would form many false beliefs that there are barns in front of them. </a:t>
            </a:r>
          </a:p>
        </p:txBody>
      </p:sp>
    </p:spTree>
    <p:extLst>
      <p:ext uri="{BB962C8B-B14F-4D97-AF65-F5344CB8AC3E}">
        <p14:creationId xmlns:p14="http://schemas.microsoft.com/office/powerpoint/2010/main" val="746549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Barn Façade County and Reliability </a:t>
            </a:r>
            <a:endParaRPr lang="en-US" sz="3200" dirty="0"/>
          </a:p>
        </p:txBody>
      </p:sp>
      <p:sp>
        <p:nvSpPr>
          <p:cNvPr id="3" name="Content Placeholder 2"/>
          <p:cNvSpPr>
            <a:spLocks noGrp="1"/>
          </p:cNvSpPr>
          <p:nvPr>
            <p:ph idx="1"/>
          </p:nvPr>
        </p:nvSpPr>
        <p:spPr>
          <a:xfrm>
            <a:off x="685800" y="1904775"/>
            <a:ext cx="7770813" cy="4608018"/>
          </a:xfrm>
        </p:spPr>
        <p:txBody>
          <a:bodyPr>
            <a:normAutofit/>
          </a:bodyPr>
          <a:lstStyle/>
          <a:p>
            <a:r>
              <a:rPr lang="en-US" dirty="0" smtClean="0"/>
              <a:t> Suppose you are driving through Barn façade county, and you look at the one and only real barn, B, in the area that is an actual barn.</a:t>
            </a:r>
            <a:endParaRPr lang="en-US" dirty="0"/>
          </a:p>
          <a:p>
            <a:r>
              <a:rPr lang="en-US" dirty="0" smtClean="0"/>
              <a:t>Assume that you know what a barn is, and that you generally can identify barns from other objects, which are not similar. You are reliable with respect to basic discrimination.</a:t>
            </a:r>
            <a:endParaRPr lang="en-US" dirty="0"/>
          </a:p>
          <a:p>
            <a:r>
              <a:rPr lang="en-US" dirty="0" smtClean="0"/>
              <a:t>Are you justified in believing that </a:t>
            </a:r>
            <a:r>
              <a:rPr lang="en-US" dirty="0"/>
              <a:t>B</a:t>
            </a:r>
            <a:r>
              <a:rPr lang="en-US" dirty="0" smtClean="0"/>
              <a:t> is a barn based on your perception of the barn?</a:t>
            </a:r>
          </a:p>
          <a:p>
            <a:endParaRPr lang="en-US" dirty="0"/>
          </a:p>
          <a:p>
            <a:pPr marL="0" indent="0">
              <a:buNone/>
            </a:pPr>
            <a:endParaRPr lang="en-US" dirty="0" smtClean="0"/>
          </a:p>
        </p:txBody>
      </p:sp>
    </p:spTree>
    <p:extLst>
      <p:ext uri="{BB962C8B-B14F-4D97-AF65-F5344CB8AC3E}">
        <p14:creationId xmlns:p14="http://schemas.microsoft.com/office/powerpoint/2010/main" val="184680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 False Lemmas and Barn Façade County </a:t>
            </a:r>
            <a:endParaRPr lang="en-US" sz="3200" dirty="0"/>
          </a:p>
        </p:txBody>
      </p:sp>
      <p:sp>
        <p:nvSpPr>
          <p:cNvPr id="3" name="Content Placeholder 2"/>
          <p:cNvSpPr>
            <a:spLocks noGrp="1"/>
          </p:cNvSpPr>
          <p:nvPr>
            <p:ph idx="1"/>
          </p:nvPr>
        </p:nvSpPr>
        <p:spPr>
          <a:xfrm>
            <a:off x="685800" y="1904775"/>
            <a:ext cx="7770813" cy="4608018"/>
          </a:xfrm>
        </p:spPr>
        <p:txBody>
          <a:bodyPr>
            <a:normAutofit/>
          </a:bodyPr>
          <a:lstStyle/>
          <a:p>
            <a:r>
              <a:rPr lang="en-US" dirty="0" smtClean="0"/>
              <a:t>Suppose: S has a justified true belief in believing that B is a barn. Does S know that B is a barn?</a:t>
            </a:r>
          </a:p>
          <a:p>
            <a:r>
              <a:rPr lang="en-US" dirty="0" smtClean="0"/>
              <a:t>If one thinks that S has a justified true belief that B is a barn, but S does not know that B is a barn, one can argue that adding the no false lemma condition to the JTB analysis is not sufficient to solve the problem. </a:t>
            </a:r>
          </a:p>
          <a:p>
            <a:r>
              <a:rPr lang="en-US" dirty="0" smtClean="0"/>
              <a:t>By analyzing the Gettier deduction case and the perceptual Barn Façade case one can see that there are at least two kinds of luck. </a:t>
            </a:r>
          </a:p>
        </p:txBody>
      </p:sp>
    </p:spTree>
    <p:extLst>
      <p:ext uri="{BB962C8B-B14F-4D97-AF65-F5344CB8AC3E}">
        <p14:creationId xmlns:p14="http://schemas.microsoft.com/office/powerpoint/2010/main" val="56751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Anti-Luck</a:t>
            </a:r>
            <a:endParaRPr lang="en-US" sz="3200" dirty="0"/>
          </a:p>
        </p:txBody>
      </p:sp>
      <p:sp>
        <p:nvSpPr>
          <p:cNvPr id="3" name="Content Placeholder 2"/>
          <p:cNvSpPr>
            <a:spLocks noGrp="1"/>
          </p:cNvSpPr>
          <p:nvPr>
            <p:ph idx="1"/>
          </p:nvPr>
        </p:nvSpPr>
        <p:spPr>
          <a:xfrm>
            <a:off x="685800" y="1904775"/>
            <a:ext cx="7770813" cy="4608018"/>
          </a:xfrm>
        </p:spPr>
        <p:txBody>
          <a:bodyPr>
            <a:normAutofit lnSpcReduction="10000"/>
          </a:bodyPr>
          <a:lstStyle/>
          <a:p>
            <a:r>
              <a:rPr lang="en-US" b="1" dirty="0" smtClean="0"/>
              <a:t>Pathway luck</a:t>
            </a:r>
            <a:r>
              <a:rPr lang="en-US" dirty="0" smtClean="0"/>
              <a:t>: the process by which you form your belief is reliable, but you start in the wrong place, and end up in a place that gives you a true justified belief.</a:t>
            </a:r>
            <a:endParaRPr lang="en-US" dirty="0"/>
          </a:p>
          <a:p>
            <a:r>
              <a:rPr lang="en-US" b="1" dirty="0" smtClean="0"/>
              <a:t>Environmental luck</a:t>
            </a:r>
            <a:r>
              <a:rPr lang="en-US" dirty="0" smtClean="0"/>
              <a:t>: the process by which you form your belief is reliable, and the place where you start is good, however, something about the environment undermines the reliability of your belief forming process. </a:t>
            </a:r>
          </a:p>
          <a:p>
            <a:r>
              <a:rPr lang="en-US" dirty="0" smtClean="0"/>
              <a:t>Compare: your eye sight is good at judging shape in normal conditions, but not so good when you are in a room with mirrors that stretch objects. You don’t know because something about the environment is off.  </a:t>
            </a:r>
          </a:p>
          <a:p>
            <a:endParaRPr lang="en-US" dirty="0" smtClean="0"/>
          </a:p>
        </p:txBody>
      </p:sp>
    </p:spTree>
    <p:extLst>
      <p:ext uri="{BB962C8B-B14F-4D97-AF65-F5344CB8AC3E}">
        <p14:creationId xmlns:p14="http://schemas.microsoft.com/office/powerpoint/2010/main" val="199616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Two Kinds of Knowledge</a:t>
            </a:r>
            <a:endParaRPr lang="en-US" sz="3200" dirty="0"/>
          </a:p>
        </p:txBody>
      </p:sp>
      <p:sp>
        <p:nvSpPr>
          <p:cNvPr id="3" name="Content Placeholder 2"/>
          <p:cNvSpPr>
            <a:spLocks noGrp="1"/>
          </p:cNvSpPr>
          <p:nvPr>
            <p:ph idx="1"/>
          </p:nvPr>
        </p:nvSpPr>
        <p:spPr>
          <a:xfrm>
            <a:off x="685800" y="2082320"/>
            <a:ext cx="7770813" cy="4223717"/>
          </a:xfrm>
        </p:spPr>
        <p:txBody>
          <a:bodyPr>
            <a:normAutofit fontScale="92500" lnSpcReduction="10000"/>
          </a:bodyPr>
          <a:lstStyle/>
          <a:p>
            <a:r>
              <a:rPr lang="en-US" b="1" dirty="0" smtClean="0"/>
              <a:t>Knowing How</a:t>
            </a:r>
            <a:r>
              <a:rPr lang="en-US" dirty="0" smtClean="0"/>
              <a:t>: ability-knowledge</a:t>
            </a:r>
          </a:p>
          <a:p>
            <a:r>
              <a:rPr lang="en-US" dirty="0" smtClean="0"/>
              <a:t>John knows how to ride a bike.</a:t>
            </a:r>
          </a:p>
          <a:p>
            <a:r>
              <a:rPr lang="en-US" dirty="0" smtClean="0"/>
              <a:t>John knows how to bake a cake.</a:t>
            </a:r>
          </a:p>
          <a:p>
            <a:r>
              <a:rPr lang="en-US" b="1" dirty="0" smtClean="0"/>
              <a:t>Knowing That</a:t>
            </a:r>
            <a:r>
              <a:rPr lang="en-US" dirty="0" smtClean="0"/>
              <a:t>: propositional knowledge</a:t>
            </a:r>
          </a:p>
          <a:p>
            <a:r>
              <a:rPr lang="en-US" dirty="0" smtClean="0"/>
              <a:t>John knows that 2 + 2 = 4.</a:t>
            </a:r>
          </a:p>
          <a:p>
            <a:r>
              <a:rPr lang="en-US" dirty="0" smtClean="0"/>
              <a:t>John knows that fire engines are red.</a:t>
            </a:r>
          </a:p>
          <a:p>
            <a:pPr marL="0" indent="0">
              <a:buNone/>
            </a:pPr>
            <a:r>
              <a:rPr lang="en-US" dirty="0" smtClean="0"/>
              <a:t>Question: Can all knowledge of one kind be reduced to knowledge of the other kind?</a:t>
            </a:r>
            <a:endParaRPr lang="en-US" dirty="0"/>
          </a:p>
        </p:txBody>
      </p:sp>
    </p:spTree>
    <p:extLst>
      <p:ext uri="{BB962C8B-B14F-4D97-AF65-F5344CB8AC3E}">
        <p14:creationId xmlns:p14="http://schemas.microsoft.com/office/powerpoint/2010/main" val="2777468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and Relevant Alternatives</a:t>
            </a:r>
            <a:endParaRPr lang="en-US" sz="3200" dirty="0"/>
          </a:p>
        </p:txBody>
      </p:sp>
      <p:sp>
        <p:nvSpPr>
          <p:cNvPr id="3" name="Content Placeholder 2"/>
          <p:cNvSpPr>
            <a:spLocks noGrp="1"/>
          </p:cNvSpPr>
          <p:nvPr>
            <p:ph idx="1"/>
          </p:nvPr>
        </p:nvSpPr>
        <p:spPr>
          <a:xfrm>
            <a:off x="685800" y="2209799"/>
            <a:ext cx="7770813" cy="4302993"/>
          </a:xfrm>
        </p:spPr>
        <p:txBody>
          <a:bodyPr>
            <a:normAutofit/>
          </a:bodyPr>
          <a:lstStyle/>
          <a:p>
            <a:pPr marL="0" indent="0">
              <a:buNone/>
            </a:pPr>
            <a:r>
              <a:rPr lang="en-US" dirty="0" smtClean="0"/>
              <a:t>On the Relevant Alternatives Approach to Knowledge:</a:t>
            </a:r>
            <a:endParaRPr lang="en-US" dirty="0"/>
          </a:p>
          <a:p>
            <a:pPr marL="0" indent="0">
              <a:buNone/>
            </a:pPr>
            <a:r>
              <a:rPr lang="en-US" dirty="0" smtClean="0"/>
              <a:t>S knows that p, then S can rule out all relevant alternatives to p. </a:t>
            </a:r>
          </a:p>
          <a:p>
            <a:pPr marL="0" indent="0">
              <a:buNone/>
            </a:pPr>
            <a:r>
              <a:rPr lang="en-US" dirty="0" smtClean="0"/>
              <a:t>For every proposition p there is a set R of relevant alternatives to p, which are such that were any member of R true, S would not know that p.</a:t>
            </a:r>
          </a:p>
          <a:p>
            <a:pPr marL="0" indent="0">
              <a:buNone/>
            </a:pPr>
            <a:r>
              <a:rPr lang="en-US" dirty="0" smtClean="0"/>
              <a:t>The relevant alternatives approach is a modification of the view that S knows that p only if s can rule out </a:t>
            </a:r>
            <a:r>
              <a:rPr lang="en-US" i="1" dirty="0" smtClean="0"/>
              <a:t>all</a:t>
            </a:r>
            <a:r>
              <a:rPr lang="en-US" dirty="0" smtClean="0"/>
              <a:t> alternatives to p. </a:t>
            </a:r>
            <a:endParaRPr lang="en-US" dirty="0"/>
          </a:p>
        </p:txBody>
      </p:sp>
    </p:spTree>
    <p:extLst>
      <p:ext uri="{BB962C8B-B14F-4D97-AF65-F5344CB8AC3E}">
        <p14:creationId xmlns:p14="http://schemas.microsoft.com/office/powerpoint/2010/main" val="20798417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Accept Relevant Alternatives (RA)?</a:t>
            </a:r>
            <a:endParaRPr lang="en-US" sz="3200" dirty="0"/>
          </a:p>
        </p:txBody>
      </p:sp>
      <p:sp>
        <p:nvSpPr>
          <p:cNvPr id="3" name="Content Placeholder 2"/>
          <p:cNvSpPr>
            <a:spLocks noGrp="1"/>
          </p:cNvSpPr>
          <p:nvPr>
            <p:ph idx="1"/>
          </p:nvPr>
        </p:nvSpPr>
        <p:spPr>
          <a:xfrm>
            <a:off x="685800" y="2209799"/>
            <a:ext cx="7770813" cy="4302993"/>
          </a:xfrm>
        </p:spPr>
        <p:txBody>
          <a:bodyPr>
            <a:normAutofit lnSpcReduction="10000"/>
          </a:bodyPr>
          <a:lstStyle/>
          <a:p>
            <a:pPr marL="0" indent="0">
              <a:buNone/>
            </a:pPr>
            <a:r>
              <a:rPr lang="en-US" dirty="0" smtClean="0"/>
              <a:t>One supposed key advantage of RA is that it provides a mechanism for answering skeptical challenges based on the idea that knowledge requires the elimination of doubt. </a:t>
            </a:r>
          </a:p>
          <a:p>
            <a:pPr marL="0" indent="0">
              <a:buNone/>
            </a:pPr>
            <a:r>
              <a:rPr lang="en-US" dirty="0" smtClean="0"/>
              <a:t>The RA theorist is in effect arguing that knowledge only requires elimination of relevant doubts, not all doubts. Some doubts are not relevant for making a knowledge attribution. Knowledge is contextually relative to certain doubts.</a:t>
            </a:r>
          </a:p>
          <a:p>
            <a:pPr marL="0" indent="0">
              <a:buNone/>
            </a:pPr>
            <a:r>
              <a:rPr lang="en-US" dirty="0" smtClean="0"/>
              <a:t>Knowledge is the ability to select the relevant competing hypotheses to a scenario, and rule them out from being actual.</a:t>
            </a:r>
            <a:endParaRPr lang="en-US" dirty="0"/>
          </a:p>
        </p:txBody>
      </p:sp>
    </p:spTree>
    <p:extLst>
      <p:ext uri="{BB962C8B-B14F-4D97-AF65-F5344CB8AC3E}">
        <p14:creationId xmlns:p14="http://schemas.microsoft.com/office/powerpoint/2010/main" val="147346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Reject Relevant Alternatives (RA)?</a:t>
            </a:r>
            <a:endParaRPr lang="en-US" sz="3200" dirty="0"/>
          </a:p>
        </p:txBody>
      </p:sp>
      <p:sp>
        <p:nvSpPr>
          <p:cNvPr id="3" name="Content Placeholder 2"/>
          <p:cNvSpPr>
            <a:spLocks noGrp="1"/>
          </p:cNvSpPr>
          <p:nvPr>
            <p:ph idx="1"/>
          </p:nvPr>
        </p:nvSpPr>
        <p:spPr>
          <a:xfrm>
            <a:off x="685800" y="2209799"/>
            <a:ext cx="7770813" cy="4302993"/>
          </a:xfrm>
        </p:spPr>
        <p:txBody>
          <a:bodyPr>
            <a:normAutofit/>
          </a:bodyPr>
          <a:lstStyle/>
          <a:p>
            <a:r>
              <a:rPr lang="en-US" dirty="0" smtClean="0"/>
              <a:t>Is there a mechanism for identifying what the relevant alternatives are for any given proposition? </a:t>
            </a:r>
          </a:p>
          <a:p>
            <a:r>
              <a:rPr lang="en-US" dirty="0" smtClean="0"/>
              <a:t>Does (RA) really present a valid response to skeptical threats?</a:t>
            </a:r>
          </a:p>
          <a:p>
            <a:r>
              <a:rPr lang="en-US" dirty="0" smtClean="0"/>
              <a:t>Is (RA) coherent with the semantic and pragmatic data?</a:t>
            </a:r>
          </a:p>
          <a:p>
            <a:r>
              <a:rPr lang="en-US" dirty="0" smtClean="0"/>
              <a:t>How does one motivate relevant alternatives for knowledge?</a:t>
            </a:r>
          </a:p>
          <a:p>
            <a:endParaRPr lang="en-US" dirty="0"/>
          </a:p>
        </p:txBody>
      </p:sp>
    </p:spTree>
    <p:extLst>
      <p:ext uri="{BB962C8B-B14F-4D97-AF65-F5344CB8AC3E}">
        <p14:creationId xmlns:p14="http://schemas.microsoft.com/office/powerpoint/2010/main" val="27465889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and Reliability</a:t>
            </a:r>
            <a:endParaRPr lang="en-US" sz="3200" dirty="0"/>
          </a:p>
        </p:txBody>
      </p:sp>
      <p:sp>
        <p:nvSpPr>
          <p:cNvPr id="3" name="Content Placeholder 2"/>
          <p:cNvSpPr>
            <a:spLocks noGrp="1"/>
          </p:cNvSpPr>
          <p:nvPr>
            <p:ph idx="1"/>
          </p:nvPr>
        </p:nvSpPr>
        <p:spPr>
          <a:xfrm>
            <a:off x="685800" y="2209799"/>
            <a:ext cx="7770813" cy="4302993"/>
          </a:xfrm>
        </p:spPr>
        <p:txBody>
          <a:bodyPr>
            <a:normAutofit/>
          </a:bodyPr>
          <a:lstStyle/>
          <a:p>
            <a:pPr marL="0" indent="0">
              <a:buNone/>
            </a:pPr>
            <a:r>
              <a:rPr lang="en-US" dirty="0" smtClean="0"/>
              <a:t>On the simple Reliabilist Account of Knowledge:</a:t>
            </a:r>
          </a:p>
          <a:p>
            <a:pPr marL="0" indent="0">
              <a:buNone/>
            </a:pPr>
            <a:r>
              <a:rPr lang="en-US" dirty="0" smtClean="0"/>
              <a:t>S knows that p if and only if</a:t>
            </a:r>
          </a:p>
          <a:p>
            <a:pPr marL="0" indent="0">
              <a:buNone/>
            </a:pPr>
            <a:r>
              <a:rPr lang="en-US" dirty="0" smtClean="0"/>
              <a:t>p is true</a:t>
            </a:r>
          </a:p>
          <a:p>
            <a:pPr marL="0" indent="0">
              <a:buNone/>
            </a:pPr>
            <a:r>
              <a:rPr lang="en-US" dirty="0" smtClean="0"/>
              <a:t>S believes that p</a:t>
            </a:r>
          </a:p>
          <a:p>
            <a:pPr marL="0" indent="0">
              <a:buNone/>
            </a:pPr>
            <a:r>
              <a:rPr lang="en-US" dirty="0" smtClean="0"/>
              <a:t>S’s belief that p is the product of a reliable cognitive process.</a:t>
            </a:r>
            <a:endParaRPr lang="en-US" dirty="0"/>
          </a:p>
        </p:txBody>
      </p:sp>
    </p:spTree>
    <p:extLst>
      <p:ext uri="{BB962C8B-B14F-4D97-AF65-F5344CB8AC3E}">
        <p14:creationId xmlns:p14="http://schemas.microsoft.com/office/powerpoint/2010/main" val="1113291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Accept Reliability?</a:t>
            </a:r>
            <a:endParaRPr lang="en-US" sz="3200" dirty="0"/>
          </a:p>
        </p:txBody>
      </p:sp>
      <p:sp>
        <p:nvSpPr>
          <p:cNvPr id="3" name="Content Placeholder 2"/>
          <p:cNvSpPr>
            <a:spLocks noGrp="1"/>
          </p:cNvSpPr>
          <p:nvPr>
            <p:ph idx="1"/>
          </p:nvPr>
        </p:nvSpPr>
        <p:spPr>
          <a:xfrm>
            <a:off x="685800" y="1916647"/>
            <a:ext cx="7770813" cy="4596146"/>
          </a:xfrm>
        </p:spPr>
        <p:txBody>
          <a:bodyPr>
            <a:normAutofit/>
          </a:bodyPr>
          <a:lstStyle/>
          <a:p>
            <a:pPr marL="0" indent="0">
              <a:buNone/>
            </a:pPr>
            <a:r>
              <a:rPr lang="en-US" dirty="0" smtClean="0"/>
              <a:t>Reliability appears to matter. Having your belief be the output of a reliable process appears to be important. </a:t>
            </a:r>
          </a:p>
          <a:p>
            <a:pPr marL="0" indent="0">
              <a:buNone/>
            </a:pPr>
            <a:r>
              <a:rPr lang="en-US" dirty="0" smtClean="0"/>
              <a:t>We don’t trust unreliable sources when making knowledge claims, such as faulty thermometers.  </a:t>
            </a:r>
          </a:p>
          <a:p>
            <a:pPr marL="0" indent="0">
              <a:buNone/>
            </a:pPr>
            <a:r>
              <a:rPr lang="en-US" dirty="0" smtClean="0"/>
              <a:t>We don’t trust unreliable sources of testimony, such as known liars.</a:t>
            </a:r>
          </a:p>
          <a:p>
            <a:pPr marL="0" indent="0">
              <a:buNone/>
            </a:pPr>
            <a:r>
              <a:rPr lang="en-US" dirty="0" smtClean="0"/>
              <a:t>We look to reliability when making decisions.</a:t>
            </a:r>
          </a:p>
          <a:p>
            <a:pPr marL="0" indent="0">
              <a:buNone/>
            </a:pPr>
            <a:r>
              <a:rPr lang="en-US" dirty="0" smtClean="0"/>
              <a:t>We care about reliable processes.  </a:t>
            </a:r>
            <a:endParaRPr lang="en-US" dirty="0"/>
          </a:p>
        </p:txBody>
      </p:sp>
    </p:spTree>
    <p:extLst>
      <p:ext uri="{BB962C8B-B14F-4D97-AF65-F5344CB8AC3E}">
        <p14:creationId xmlns:p14="http://schemas.microsoft.com/office/powerpoint/2010/main" val="4059689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Reject Reliability?</a:t>
            </a:r>
            <a:endParaRPr lang="en-US" sz="3200" dirty="0"/>
          </a:p>
        </p:txBody>
      </p:sp>
      <p:sp>
        <p:nvSpPr>
          <p:cNvPr id="3" name="Content Placeholder 2"/>
          <p:cNvSpPr>
            <a:spLocks noGrp="1"/>
          </p:cNvSpPr>
          <p:nvPr>
            <p:ph idx="1"/>
          </p:nvPr>
        </p:nvSpPr>
        <p:spPr>
          <a:xfrm>
            <a:off x="685800" y="1916647"/>
            <a:ext cx="7770813" cy="4596146"/>
          </a:xfrm>
        </p:spPr>
        <p:txBody>
          <a:bodyPr>
            <a:normAutofit/>
          </a:bodyPr>
          <a:lstStyle/>
          <a:p>
            <a:pPr marL="0" indent="0">
              <a:buNone/>
            </a:pPr>
            <a:r>
              <a:rPr lang="en-US" dirty="0" smtClean="0"/>
              <a:t>Reliability could plausibly be a necessary condition on knowledge, but it does not seem to be sufficient. </a:t>
            </a:r>
            <a:endParaRPr lang="en-US" dirty="0"/>
          </a:p>
          <a:p>
            <a:pPr marL="0" indent="0">
              <a:buNone/>
            </a:pPr>
            <a:r>
              <a:rPr lang="en-US" dirty="0" smtClean="0"/>
              <a:t>Consider a broken thermometer.</a:t>
            </a:r>
          </a:p>
          <a:p>
            <a:pPr marL="0" indent="0">
              <a:buNone/>
            </a:pPr>
            <a:r>
              <a:rPr lang="en-US" dirty="0" smtClean="0"/>
              <a:t>Consider Barn Façade County.</a:t>
            </a:r>
          </a:p>
          <a:p>
            <a:pPr marL="0" indent="0">
              <a:buNone/>
            </a:pPr>
            <a:r>
              <a:rPr lang="en-US" dirty="0" smtClean="0"/>
              <a:t>Consider a person who can tell the time with 100% accuracy, without knowing why he can tell the time with 100% accuracy.</a:t>
            </a:r>
          </a:p>
          <a:p>
            <a:pPr marL="0" indent="0">
              <a:buNone/>
            </a:pPr>
            <a:r>
              <a:rPr lang="en-US" dirty="0" smtClean="0"/>
              <a:t>What about the generality problem: how do we define the appropriate level for capturing reliability? </a:t>
            </a:r>
            <a:endParaRPr lang="en-US" dirty="0"/>
          </a:p>
        </p:txBody>
      </p:sp>
    </p:spTree>
    <p:extLst>
      <p:ext uri="{BB962C8B-B14F-4D97-AF65-F5344CB8AC3E}">
        <p14:creationId xmlns:p14="http://schemas.microsoft.com/office/powerpoint/2010/main" val="2216510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and Causation</a:t>
            </a:r>
            <a:endParaRPr lang="en-US" sz="3200" dirty="0"/>
          </a:p>
        </p:txBody>
      </p:sp>
      <p:sp>
        <p:nvSpPr>
          <p:cNvPr id="3" name="Content Placeholder 2"/>
          <p:cNvSpPr>
            <a:spLocks noGrp="1"/>
          </p:cNvSpPr>
          <p:nvPr>
            <p:ph idx="1"/>
          </p:nvPr>
        </p:nvSpPr>
        <p:spPr>
          <a:xfrm>
            <a:off x="685800" y="2209799"/>
            <a:ext cx="7770813" cy="4302993"/>
          </a:xfrm>
        </p:spPr>
        <p:txBody>
          <a:bodyPr>
            <a:normAutofit/>
          </a:bodyPr>
          <a:lstStyle/>
          <a:p>
            <a:pPr marL="0" indent="0">
              <a:buNone/>
            </a:pPr>
            <a:r>
              <a:rPr lang="en-US" dirty="0" smtClean="0"/>
              <a:t>On the simple Causal Account of Knowledge:</a:t>
            </a:r>
          </a:p>
          <a:p>
            <a:pPr marL="0" indent="0">
              <a:buNone/>
            </a:pPr>
            <a:r>
              <a:rPr lang="en-US" dirty="0" smtClean="0"/>
              <a:t>S knows that p if and only if</a:t>
            </a:r>
          </a:p>
          <a:p>
            <a:pPr marL="0" indent="0">
              <a:buNone/>
            </a:pPr>
            <a:r>
              <a:rPr lang="en-US" dirty="0" smtClean="0"/>
              <a:t>p is true</a:t>
            </a:r>
          </a:p>
          <a:p>
            <a:pPr marL="0" indent="0">
              <a:buNone/>
            </a:pPr>
            <a:r>
              <a:rPr lang="en-US" dirty="0" smtClean="0"/>
              <a:t>S believes that p</a:t>
            </a:r>
          </a:p>
          <a:p>
            <a:pPr marL="0" indent="0">
              <a:buNone/>
            </a:pPr>
            <a:r>
              <a:rPr lang="en-US" dirty="0" smtClean="0"/>
              <a:t>The fact that p causes S belief that p.</a:t>
            </a:r>
            <a:endParaRPr lang="en-US" dirty="0"/>
          </a:p>
        </p:txBody>
      </p:sp>
    </p:spTree>
    <p:extLst>
      <p:ext uri="{BB962C8B-B14F-4D97-AF65-F5344CB8AC3E}">
        <p14:creationId xmlns:p14="http://schemas.microsoft.com/office/powerpoint/2010/main" val="3339664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Accept Causation?</a:t>
            </a:r>
            <a:endParaRPr lang="en-US" sz="3200" dirty="0"/>
          </a:p>
        </p:txBody>
      </p:sp>
      <p:sp>
        <p:nvSpPr>
          <p:cNvPr id="3" name="Content Placeholder 2"/>
          <p:cNvSpPr>
            <a:spLocks noGrp="1"/>
          </p:cNvSpPr>
          <p:nvPr>
            <p:ph idx="1"/>
          </p:nvPr>
        </p:nvSpPr>
        <p:spPr>
          <a:xfrm>
            <a:off x="685800" y="2209799"/>
            <a:ext cx="7770813" cy="4302993"/>
          </a:xfrm>
        </p:spPr>
        <p:txBody>
          <a:bodyPr>
            <a:normAutofit/>
          </a:bodyPr>
          <a:lstStyle/>
          <a:p>
            <a:pPr marL="0" indent="0">
              <a:buNone/>
            </a:pPr>
            <a:r>
              <a:rPr lang="en-US" dirty="0" smtClean="0"/>
              <a:t>Causation makes sense because we want our justification to trace back to the truth-maker of our belief.</a:t>
            </a:r>
          </a:p>
          <a:p>
            <a:pPr marL="0" indent="0">
              <a:buNone/>
            </a:pPr>
            <a:r>
              <a:rPr lang="en-US" dirty="0" smtClean="0"/>
              <a:t>What goes wrong in a Gettier deduction case is that the truth-maker, that Brown is in Barcelona, makes true the belief that either Smith owns a Ford or Brown is in Barcelona, while the justification comes from Jones’ interactions with Smith.</a:t>
            </a:r>
          </a:p>
          <a:p>
            <a:pPr marL="0" indent="0">
              <a:buNone/>
            </a:pPr>
            <a:r>
              <a:rPr lang="en-US" dirty="0" smtClean="0"/>
              <a:t>Causation can block this, by requiring that justification for Jones’s belief come from the truth-maker.</a:t>
            </a:r>
            <a:endParaRPr lang="en-US" dirty="0"/>
          </a:p>
        </p:txBody>
      </p:sp>
    </p:spTree>
    <p:extLst>
      <p:ext uri="{BB962C8B-B14F-4D97-AF65-F5344CB8AC3E}">
        <p14:creationId xmlns:p14="http://schemas.microsoft.com/office/powerpoint/2010/main" val="28569944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Reject Causation?</a:t>
            </a:r>
            <a:endParaRPr lang="en-US" sz="3200" dirty="0"/>
          </a:p>
        </p:txBody>
      </p:sp>
      <p:sp>
        <p:nvSpPr>
          <p:cNvPr id="3" name="Content Placeholder 2"/>
          <p:cNvSpPr>
            <a:spLocks noGrp="1"/>
          </p:cNvSpPr>
          <p:nvPr>
            <p:ph idx="1"/>
          </p:nvPr>
        </p:nvSpPr>
        <p:spPr>
          <a:xfrm>
            <a:off x="685800" y="1905103"/>
            <a:ext cx="7770813" cy="4607689"/>
          </a:xfrm>
        </p:spPr>
        <p:txBody>
          <a:bodyPr>
            <a:normAutofit fontScale="92500" lnSpcReduction="10000"/>
          </a:bodyPr>
          <a:lstStyle/>
          <a:p>
            <a:pPr marL="0" indent="0">
              <a:buNone/>
            </a:pPr>
            <a:r>
              <a:rPr lang="en-US" dirty="0" smtClean="0"/>
              <a:t>Causation appears to be a plausible necessary condition on certain kinds of knowledge, but it appears to fail in the direction of sufficiency. </a:t>
            </a:r>
          </a:p>
          <a:p>
            <a:pPr marL="0" indent="0">
              <a:buNone/>
            </a:pPr>
            <a:r>
              <a:rPr lang="en-US" dirty="0" smtClean="0"/>
              <a:t>Suppose you are sleeping and someone hits you over the head with a baseball bat, and you wake up and the first thing you think is: someone just hit me over the head with a baseball bat. Do you know that you were hit over the head with a baseball bat? Or do you just have good evidence from your beliefs about what it would feel like to be hit over the head by a baseball bat. </a:t>
            </a:r>
          </a:p>
          <a:p>
            <a:pPr marL="0" indent="0">
              <a:buNone/>
            </a:pPr>
            <a:r>
              <a:rPr lang="en-US" dirty="0" smtClean="0"/>
              <a:t>The problem of abstract objects: if there are abstract objects then we would know of them without causation, since they are not spatially and temporally related to us.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16225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as Apt Belief</a:t>
            </a:r>
            <a:endParaRPr lang="en-US" sz="3200" dirty="0"/>
          </a:p>
        </p:txBody>
      </p:sp>
      <p:sp>
        <p:nvSpPr>
          <p:cNvPr id="3" name="Content Placeholder 2"/>
          <p:cNvSpPr>
            <a:spLocks noGrp="1"/>
          </p:cNvSpPr>
          <p:nvPr>
            <p:ph idx="1"/>
          </p:nvPr>
        </p:nvSpPr>
        <p:spPr>
          <a:xfrm>
            <a:off x="685800" y="1905103"/>
            <a:ext cx="7770813" cy="4607689"/>
          </a:xfrm>
        </p:spPr>
        <p:txBody>
          <a:bodyPr>
            <a:normAutofit lnSpcReduction="10000"/>
          </a:bodyPr>
          <a:lstStyle/>
          <a:p>
            <a:pPr marL="0" indent="0">
              <a:buNone/>
            </a:pPr>
            <a:r>
              <a:rPr lang="en-US" dirty="0" smtClean="0"/>
              <a:t>The AAA evaluation of goal directed action:</a:t>
            </a:r>
          </a:p>
          <a:p>
            <a:pPr marL="0" indent="0">
              <a:buNone/>
            </a:pPr>
            <a:r>
              <a:rPr lang="en-US" dirty="0" smtClean="0"/>
              <a:t>Consider </a:t>
            </a:r>
            <a:r>
              <a:rPr lang="en-US" dirty="0" smtClean="0"/>
              <a:t>an Archer’s, A’s Shot at a Target T.</a:t>
            </a:r>
          </a:p>
          <a:p>
            <a:pPr marL="0" indent="0">
              <a:buNone/>
            </a:pPr>
            <a:r>
              <a:rPr lang="en-US" dirty="0" smtClean="0"/>
              <a:t>Was </a:t>
            </a:r>
            <a:r>
              <a:rPr lang="en-US" dirty="0" smtClean="0"/>
              <a:t>A’s </a:t>
            </a:r>
            <a:r>
              <a:rPr lang="en-US" dirty="0" smtClean="0"/>
              <a:t>shot successful?</a:t>
            </a:r>
          </a:p>
          <a:p>
            <a:pPr marL="0" indent="0">
              <a:buNone/>
            </a:pPr>
            <a:r>
              <a:rPr lang="en-US" dirty="0" smtClean="0"/>
              <a:t>If it is successful, then A’s shot is </a:t>
            </a:r>
            <a:r>
              <a:rPr lang="en-US" i="1" dirty="0" smtClean="0"/>
              <a:t>accurate</a:t>
            </a:r>
            <a:r>
              <a:rPr lang="en-US" dirty="0" smtClean="0"/>
              <a:t>.</a:t>
            </a:r>
          </a:p>
          <a:p>
            <a:pPr marL="0" indent="0">
              <a:buNone/>
            </a:pPr>
            <a:r>
              <a:rPr lang="en-US" dirty="0" smtClean="0"/>
              <a:t>Did A’s shot manifest A’s skill?</a:t>
            </a:r>
          </a:p>
          <a:p>
            <a:pPr marL="0" indent="0">
              <a:buNone/>
            </a:pPr>
            <a:r>
              <a:rPr lang="en-US" dirty="0" smtClean="0"/>
              <a:t>If it manifests A’s skill, then A’s shot is </a:t>
            </a:r>
            <a:r>
              <a:rPr lang="en-US" i="1" dirty="0" smtClean="0"/>
              <a:t>adroit</a:t>
            </a:r>
            <a:r>
              <a:rPr lang="en-US" dirty="0" smtClean="0"/>
              <a:t>.</a:t>
            </a:r>
          </a:p>
          <a:p>
            <a:pPr marL="0" indent="0">
              <a:buNone/>
            </a:pPr>
            <a:r>
              <a:rPr lang="en-US" dirty="0" smtClean="0"/>
              <a:t>Putting the two together we get </a:t>
            </a:r>
            <a:r>
              <a:rPr lang="en-US" i="1" dirty="0" smtClean="0"/>
              <a:t>aptness</a:t>
            </a:r>
            <a:endParaRPr lang="en-US" dirty="0" smtClean="0"/>
          </a:p>
          <a:p>
            <a:pPr marL="0" indent="0">
              <a:buNone/>
            </a:pPr>
            <a:r>
              <a:rPr lang="en-US" dirty="0" smtClean="0"/>
              <a:t>A’s shot is </a:t>
            </a:r>
            <a:r>
              <a:rPr lang="en-US" i="1" dirty="0" smtClean="0"/>
              <a:t>accurate</a:t>
            </a:r>
            <a:r>
              <a:rPr lang="en-US" dirty="0" smtClean="0"/>
              <a:t> because </a:t>
            </a:r>
            <a:r>
              <a:rPr lang="en-US" i="1" dirty="0" smtClean="0"/>
              <a:t>adroit.</a:t>
            </a:r>
            <a:endParaRPr lang="en-US" dirty="0"/>
          </a:p>
          <a:p>
            <a:pPr marL="0" indent="0">
              <a:buNone/>
            </a:pPr>
            <a:endParaRPr lang="en-US" dirty="0"/>
          </a:p>
        </p:txBody>
      </p:sp>
    </p:spTree>
    <p:extLst>
      <p:ext uri="{BB962C8B-B14F-4D97-AF65-F5344CB8AC3E}">
        <p14:creationId xmlns:p14="http://schemas.microsoft.com/office/powerpoint/2010/main" val="3864217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Skepticism</a:t>
            </a:r>
            <a:endParaRPr lang="en-US" sz="3200" dirty="0"/>
          </a:p>
        </p:txBody>
      </p:sp>
      <p:sp>
        <p:nvSpPr>
          <p:cNvPr id="3" name="Content Placeholder 2"/>
          <p:cNvSpPr>
            <a:spLocks noGrp="1"/>
          </p:cNvSpPr>
          <p:nvPr>
            <p:ph idx="1"/>
          </p:nvPr>
        </p:nvSpPr>
        <p:spPr>
          <a:xfrm>
            <a:off x="685800" y="1890334"/>
            <a:ext cx="7770813" cy="4415703"/>
          </a:xfrm>
        </p:spPr>
        <p:txBody>
          <a:bodyPr>
            <a:normAutofit lnSpcReduction="10000"/>
          </a:bodyPr>
          <a:lstStyle/>
          <a:p>
            <a:pPr marL="0" indent="0">
              <a:buNone/>
            </a:pPr>
            <a:r>
              <a:rPr lang="en-US" b="1" dirty="0" smtClean="0"/>
              <a:t>Epistemological skepticism </a:t>
            </a:r>
            <a:r>
              <a:rPr lang="en-US" dirty="0" smtClean="0"/>
              <a:t>in it’s classical form is the position that humans in fact know nothing, and cannot know anything.</a:t>
            </a:r>
          </a:p>
          <a:p>
            <a:pPr marL="0" indent="0">
              <a:buNone/>
            </a:pPr>
            <a:r>
              <a:rPr lang="en-US" sz="2000" dirty="0" smtClean="0"/>
              <a:t>Skepticism is grounded at least partly on the view that one can argue against a putative claim to know by showing that no one ever satisfies the conditions on knowledge. Where S is a knower, p a proposition, and </a:t>
            </a:r>
            <a:r>
              <a:rPr lang="en-US" sz="2000" i="1" dirty="0" smtClean="0"/>
              <a:t>F</a:t>
            </a:r>
            <a:r>
              <a:rPr lang="en-US" sz="2000" dirty="0" smtClean="0"/>
              <a:t> a condition on knowing, the skeptic argues, generally that:</a:t>
            </a:r>
          </a:p>
          <a:p>
            <a:pPr>
              <a:buFont typeface="+mj-lt"/>
              <a:buAutoNum type="arabicPeriod"/>
            </a:pPr>
            <a:r>
              <a:rPr lang="en-US" dirty="0" smtClean="0"/>
              <a:t>S knows that p, only if S satisfies </a:t>
            </a:r>
            <a:r>
              <a:rPr lang="en-US" i="1" dirty="0" smtClean="0"/>
              <a:t>F</a:t>
            </a:r>
            <a:r>
              <a:rPr lang="en-US" dirty="0" smtClean="0"/>
              <a:t>.</a:t>
            </a:r>
          </a:p>
          <a:p>
            <a:pPr>
              <a:buFont typeface="+mj-lt"/>
              <a:buAutoNum type="arabicPeriod"/>
            </a:pPr>
            <a:r>
              <a:rPr lang="en-US" dirty="0" smtClean="0"/>
              <a:t>S does not satisfy </a:t>
            </a:r>
            <a:r>
              <a:rPr lang="en-US" i="1" dirty="0" smtClean="0"/>
              <a:t>F</a:t>
            </a:r>
            <a:r>
              <a:rPr lang="en-US" dirty="0" smtClean="0"/>
              <a:t>.</a:t>
            </a:r>
          </a:p>
          <a:p>
            <a:pPr>
              <a:buFont typeface="+mj-lt"/>
              <a:buAutoNum type="arabicPeriod"/>
            </a:pPr>
            <a:r>
              <a:rPr lang="en-US" dirty="0" smtClean="0"/>
              <a:t>So, S does not</a:t>
            </a:r>
            <a:r>
              <a:rPr lang="en-US" dirty="0"/>
              <a:t> </a:t>
            </a:r>
            <a:r>
              <a:rPr lang="en-US" dirty="0" smtClean="0"/>
              <a:t>know that p.  </a:t>
            </a:r>
            <a:endParaRPr lang="en-US" dirty="0"/>
          </a:p>
        </p:txBody>
      </p:sp>
    </p:spTree>
    <p:extLst>
      <p:ext uri="{BB962C8B-B14F-4D97-AF65-F5344CB8AC3E}">
        <p14:creationId xmlns:p14="http://schemas.microsoft.com/office/powerpoint/2010/main" val="40147245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as Apt Belief</a:t>
            </a:r>
            <a:endParaRPr lang="en-US" sz="3200" dirty="0"/>
          </a:p>
        </p:txBody>
      </p:sp>
      <p:sp>
        <p:nvSpPr>
          <p:cNvPr id="3" name="Content Placeholder 2"/>
          <p:cNvSpPr>
            <a:spLocks noGrp="1"/>
          </p:cNvSpPr>
          <p:nvPr>
            <p:ph idx="1"/>
          </p:nvPr>
        </p:nvSpPr>
        <p:spPr>
          <a:xfrm>
            <a:off x="685800" y="1905103"/>
            <a:ext cx="7770813" cy="4607689"/>
          </a:xfrm>
        </p:spPr>
        <p:txBody>
          <a:bodyPr>
            <a:normAutofit lnSpcReduction="10000"/>
          </a:bodyPr>
          <a:lstStyle/>
          <a:p>
            <a:pPr marL="0" indent="0">
              <a:buNone/>
            </a:pPr>
            <a:r>
              <a:rPr lang="en-US" dirty="0" smtClean="0"/>
              <a:t>On the AAA account of Knowledge</a:t>
            </a:r>
          </a:p>
          <a:p>
            <a:pPr marL="0" indent="0">
              <a:buNone/>
            </a:pPr>
            <a:r>
              <a:rPr lang="en-US" dirty="0" smtClean="0"/>
              <a:t>S knows that P if and only if</a:t>
            </a:r>
          </a:p>
          <a:p>
            <a:pPr marL="0" indent="0">
              <a:buNone/>
            </a:pPr>
            <a:r>
              <a:rPr lang="en-US" dirty="0" smtClean="0"/>
              <a:t>S belief that P </a:t>
            </a:r>
            <a:r>
              <a:rPr lang="en-US" dirty="0" smtClean="0"/>
              <a:t>is </a:t>
            </a:r>
            <a:r>
              <a:rPr lang="en-US" i="1" dirty="0" smtClean="0"/>
              <a:t>accurate</a:t>
            </a:r>
            <a:r>
              <a:rPr lang="en-US" dirty="0" smtClean="0"/>
              <a:t> – true</a:t>
            </a:r>
            <a:endParaRPr lang="en-US" dirty="0" smtClean="0"/>
          </a:p>
          <a:p>
            <a:pPr marL="0" indent="0">
              <a:buNone/>
            </a:pPr>
            <a:r>
              <a:rPr lang="en-US" dirty="0" smtClean="0"/>
              <a:t>S belief that P is </a:t>
            </a:r>
            <a:r>
              <a:rPr lang="en-US" i="1" dirty="0" smtClean="0"/>
              <a:t>adroit – </a:t>
            </a:r>
            <a:r>
              <a:rPr lang="en-US" dirty="0" smtClean="0"/>
              <a:t>produced skillfully</a:t>
            </a:r>
          </a:p>
          <a:p>
            <a:pPr marL="0" indent="0">
              <a:buNone/>
            </a:pPr>
            <a:r>
              <a:rPr lang="en-US" dirty="0" smtClean="0"/>
              <a:t>S belief that P is </a:t>
            </a:r>
            <a:r>
              <a:rPr lang="en-US" i="1" dirty="0" smtClean="0"/>
              <a:t>apt</a:t>
            </a:r>
            <a:r>
              <a:rPr lang="en-US" dirty="0" smtClean="0"/>
              <a:t> – S’s belief that P manifests S skill.</a:t>
            </a:r>
          </a:p>
          <a:p>
            <a:pPr marL="0" indent="0">
              <a:buNone/>
            </a:pPr>
            <a:r>
              <a:rPr lang="en-US" dirty="0" smtClean="0"/>
              <a:t>Knowledge as </a:t>
            </a:r>
            <a:r>
              <a:rPr lang="en-US" i="1" dirty="0" smtClean="0"/>
              <a:t>apt</a:t>
            </a:r>
            <a:r>
              <a:rPr lang="en-US" dirty="0" smtClean="0"/>
              <a:t> belief requires that there is a connection between the truth of the belief and </a:t>
            </a:r>
            <a:r>
              <a:rPr lang="en-US" dirty="0" smtClean="0"/>
              <a:t>the </a:t>
            </a:r>
            <a:r>
              <a:rPr lang="en-US" dirty="0" smtClean="0"/>
              <a:t>skill of the </a:t>
            </a:r>
            <a:r>
              <a:rPr lang="en-US" dirty="0" smtClean="0"/>
              <a:t>believer in forming the belief. </a:t>
            </a:r>
            <a:r>
              <a:rPr lang="en-US" dirty="0" smtClean="0"/>
              <a:t>Knowledge requires skill on the part of the believer. </a:t>
            </a:r>
            <a:endParaRPr lang="en-US" dirty="0"/>
          </a:p>
        </p:txBody>
      </p:sp>
    </p:spTree>
    <p:extLst>
      <p:ext uri="{BB962C8B-B14F-4D97-AF65-F5344CB8AC3E}">
        <p14:creationId xmlns:p14="http://schemas.microsoft.com/office/powerpoint/2010/main" val="30586007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Accept Apt Belief?</a:t>
            </a:r>
            <a:endParaRPr lang="en-US" sz="3200" dirty="0"/>
          </a:p>
        </p:txBody>
      </p:sp>
      <p:sp>
        <p:nvSpPr>
          <p:cNvPr id="3" name="Content Placeholder 2"/>
          <p:cNvSpPr>
            <a:spLocks noGrp="1"/>
          </p:cNvSpPr>
          <p:nvPr>
            <p:ph idx="1"/>
          </p:nvPr>
        </p:nvSpPr>
        <p:spPr>
          <a:xfrm>
            <a:off x="685800" y="1905103"/>
            <a:ext cx="7770813" cy="4607689"/>
          </a:xfrm>
        </p:spPr>
        <p:txBody>
          <a:bodyPr>
            <a:normAutofit/>
          </a:bodyPr>
          <a:lstStyle/>
          <a:p>
            <a:pPr marL="0" indent="0">
              <a:buNone/>
            </a:pPr>
            <a:r>
              <a:rPr lang="en-US" dirty="0" smtClean="0"/>
              <a:t>The Apt belief account solves the Gettier deduction case, and cases that are due to pathway luck. </a:t>
            </a:r>
          </a:p>
          <a:p>
            <a:pPr marL="0" indent="0">
              <a:buNone/>
            </a:pPr>
            <a:r>
              <a:rPr lang="en-US" dirty="0" smtClean="0"/>
              <a:t>Jones’s </a:t>
            </a:r>
            <a:r>
              <a:rPr lang="en-US" i="1" dirty="0" smtClean="0"/>
              <a:t>doesn’t</a:t>
            </a:r>
            <a:r>
              <a:rPr lang="en-US" dirty="0" smtClean="0"/>
              <a:t> </a:t>
            </a:r>
            <a:r>
              <a:rPr lang="en-US" i="1" dirty="0" smtClean="0"/>
              <a:t>know</a:t>
            </a:r>
            <a:r>
              <a:rPr lang="en-US" dirty="0" smtClean="0"/>
              <a:t> that either Smith owns a Ford or Brown is in Barcelona </a:t>
            </a:r>
          </a:p>
          <a:p>
            <a:pPr marL="0" indent="0">
              <a:buNone/>
            </a:pPr>
            <a:r>
              <a:rPr lang="en-US" dirty="0" smtClean="0"/>
              <a:t>Because: (a) Jones’s belief is </a:t>
            </a:r>
            <a:r>
              <a:rPr lang="en-US" i="1" dirty="0" smtClean="0"/>
              <a:t>accurate</a:t>
            </a:r>
            <a:r>
              <a:rPr lang="en-US" dirty="0" smtClean="0"/>
              <a:t> (true)</a:t>
            </a:r>
            <a:r>
              <a:rPr lang="en-US" i="1" dirty="0" smtClean="0"/>
              <a:t>, </a:t>
            </a:r>
            <a:r>
              <a:rPr lang="en-US" dirty="0" smtClean="0"/>
              <a:t>but (b) Jones’s belief is not </a:t>
            </a:r>
            <a:r>
              <a:rPr lang="en-US" i="1" dirty="0" smtClean="0"/>
              <a:t>adroit </a:t>
            </a:r>
            <a:r>
              <a:rPr lang="en-US" dirty="0" smtClean="0"/>
              <a:t>(not </a:t>
            </a:r>
            <a:r>
              <a:rPr lang="en-US" dirty="0" smtClean="0"/>
              <a:t>due to Jones’s skill).</a:t>
            </a:r>
          </a:p>
          <a:p>
            <a:pPr marL="0" indent="0">
              <a:buNone/>
            </a:pPr>
            <a:endParaRPr lang="en-US" dirty="0"/>
          </a:p>
          <a:p>
            <a:pPr marL="0" indent="0">
              <a:buNone/>
            </a:pPr>
            <a:r>
              <a:rPr lang="en-US" dirty="0" smtClean="0"/>
              <a:t>Thus, Jones’s belief is not apt. </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8256143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Reject Apt Belief?</a:t>
            </a:r>
            <a:endParaRPr lang="en-US" sz="3200" dirty="0"/>
          </a:p>
        </p:txBody>
      </p:sp>
      <p:sp>
        <p:nvSpPr>
          <p:cNvPr id="3" name="Content Placeholder 2"/>
          <p:cNvSpPr>
            <a:spLocks noGrp="1"/>
          </p:cNvSpPr>
          <p:nvPr>
            <p:ph idx="1"/>
          </p:nvPr>
        </p:nvSpPr>
        <p:spPr>
          <a:xfrm>
            <a:off x="685800" y="1905103"/>
            <a:ext cx="7770813" cy="4607689"/>
          </a:xfrm>
        </p:spPr>
        <p:txBody>
          <a:bodyPr>
            <a:normAutofit/>
          </a:bodyPr>
          <a:lstStyle/>
          <a:p>
            <a:pPr marL="0" indent="0">
              <a:buNone/>
            </a:pPr>
            <a:r>
              <a:rPr lang="en-US" dirty="0" smtClean="0"/>
              <a:t>The Apt belief account does not appear to be able to solve problems due to environmental luck. </a:t>
            </a:r>
          </a:p>
          <a:p>
            <a:pPr marL="0" indent="0">
              <a:buNone/>
            </a:pPr>
            <a:r>
              <a:rPr lang="en-US" dirty="0" smtClean="0"/>
              <a:t>In Barn façade county, Jones appears to have an accurate, and adroit belief that there is a barn in front of him. He has a competence for picking out barns, and correctly forms a belief that the barn in front of him is real. The belief is a function of his skill. </a:t>
            </a:r>
          </a:p>
          <a:p>
            <a:pPr marL="0" indent="0">
              <a:buNone/>
            </a:pPr>
            <a:r>
              <a:rPr lang="en-US" dirty="0" smtClean="0"/>
              <a:t>However, if one maintains that Jones does not know in the Barn case, then the Apt belief view appears to give the wrong result. </a:t>
            </a:r>
            <a:endParaRPr lang="en-US" dirty="0"/>
          </a:p>
          <a:p>
            <a:pPr marL="0" indent="0">
              <a:buNone/>
            </a:pPr>
            <a:endParaRPr lang="en-US" dirty="0" smtClean="0"/>
          </a:p>
        </p:txBody>
      </p:sp>
    </p:spTree>
    <p:extLst>
      <p:ext uri="{BB962C8B-B14F-4D97-AF65-F5344CB8AC3E}">
        <p14:creationId xmlns:p14="http://schemas.microsoft.com/office/powerpoint/2010/main" val="6731641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Pragmatic Encroachment</a:t>
            </a:r>
            <a:endParaRPr lang="en-US" sz="3200" dirty="0"/>
          </a:p>
        </p:txBody>
      </p:sp>
      <p:sp>
        <p:nvSpPr>
          <p:cNvPr id="3" name="Content Placeholder 2"/>
          <p:cNvSpPr>
            <a:spLocks noGrp="1"/>
          </p:cNvSpPr>
          <p:nvPr>
            <p:ph idx="1"/>
          </p:nvPr>
        </p:nvSpPr>
        <p:spPr>
          <a:xfrm>
            <a:off x="685800" y="1905103"/>
            <a:ext cx="7770813" cy="4607689"/>
          </a:xfrm>
        </p:spPr>
        <p:txBody>
          <a:bodyPr>
            <a:normAutofit fontScale="92500"/>
          </a:bodyPr>
          <a:lstStyle/>
          <a:p>
            <a:pPr marL="0" indent="0">
              <a:buNone/>
            </a:pPr>
            <a:r>
              <a:rPr lang="en-US" b="1" dirty="0" smtClean="0"/>
              <a:t>Pragmatic Encroachment</a:t>
            </a:r>
            <a:r>
              <a:rPr lang="en-US" dirty="0" smtClean="0"/>
              <a:t> is not an analysis of knowledge, but it is a claim about what factors may be </a:t>
            </a:r>
            <a:r>
              <a:rPr lang="en-US" i="1" dirty="0" smtClean="0"/>
              <a:t>relevant</a:t>
            </a:r>
            <a:r>
              <a:rPr lang="en-US" dirty="0" smtClean="0"/>
              <a:t> to analyzing knowledge. </a:t>
            </a:r>
          </a:p>
          <a:p>
            <a:pPr marL="0" indent="0">
              <a:buNone/>
            </a:pPr>
            <a:r>
              <a:rPr lang="en-US" dirty="0" smtClean="0"/>
              <a:t>The central claim is that: </a:t>
            </a:r>
            <a:r>
              <a:rPr lang="en-US" b="1" dirty="0" smtClean="0"/>
              <a:t>a difference in pragmatic circumstances can constitute a difference in knowledge</a:t>
            </a:r>
            <a:r>
              <a:rPr lang="en-US" dirty="0" smtClean="0"/>
              <a:t>.</a:t>
            </a:r>
            <a:endParaRPr lang="en-US" b="1" dirty="0" smtClean="0"/>
          </a:p>
          <a:p>
            <a:pPr marL="0" indent="0">
              <a:buNone/>
            </a:pPr>
            <a:r>
              <a:rPr lang="en-US" dirty="0" smtClean="0"/>
              <a:t>Historically, it was thought that S knows that p was immune to </a:t>
            </a:r>
            <a:r>
              <a:rPr lang="en-US" dirty="0" smtClean="0"/>
              <a:t>factors </a:t>
            </a:r>
            <a:r>
              <a:rPr lang="en-US" dirty="0" smtClean="0"/>
              <a:t>pertaining to what was at stake practically. </a:t>
            </a:r>
          </a:p>
          <a:p>
            <a:pPr marL="0" indent="0">
              <a:buNone/>
            </a:pPr>
            <a:r>
              <a:rPr lang="en-US" dirty="0" smtClean="0"/>
              <a:t>For example, it would seem that my knowledge of what time it is cannot change depending on whether something for me that is important depends on </a:t>
            </a:r>
            <a:r>
              <a:rPr lang="en-US" dirty="0" smtClean="0"/>
              <a:t>me being </a:t>
            </a:r>
            <a:r>
              <a:rPr lang="en-US" dirty="0" smtClean="0"/>
              <a:t>at a certain location at a certain time. </a:t>
            </a:r>
          </a:p>
        </p:txBody>
      </p:sp>
    </p:spTree>
    <p:extLst>
      <p:ext uri="{BB962C8B-B14F-4D97-AF65-F5344CB8AC3E}">
        <p14:creationId xmlns:p14="http://schemas.microsoft.com/office/powerpoint/2010/main" val="1483285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Pragmatic Encroachment</a:t>
            </a:r>
            <a:endParaRPr lang="en-US" sz="3200" dirty="0"/>
          </a:p>
        </p:txBody>
      </p:sp>
      <p:sp>
        <p:nvSpPr>
          <p:cNvPr id="3" name="Content Placeholder 2"/>
          <p:cNvSpPr>
            <a:spLocks noGrp="1"/>
          </p:cNvSpPr>
          <p:nvPr>
            <p:ph idx="1"/>
          </p:nvPr>
        </p:nvSpPr>
        <p:spPr>
          <a:xfrm>
            <a:off x="685800" y="1905103"/>
            <a:ext cx="7770813" cy="4607689"/>
          </a:xfrm>
        </p:spPr>
        <p:txBody>
          <a:bodyPr>
            <a:normAutofit/>
          </a:bodyPr>
          <a:lstStyle/>
          <a:p>
            <a:pPr marL="0" indent="0">
              <a:buNone/>
            </a:pPr>
            <a:r>
              <a:rPr lang="en-US" b="1" dirty="0" smtClean="0"/>
              <a:t>Low Stakes:</a:t>
            </a:r>
            <a:r>
              <a:rPr lang="en-US" dirty="0" smtClean="0"/>
              <a:t> Hannah and her wife Sarah are driving home on Friday afternoon. They plan to stop at the bank on the way home to deposit their paychecks. It is not important that they do so, as they have no impending bills. But as they drive past the bank, they notice that the lines inside are very long, as they often are on Friday afternoons. Realizing that it wasn’t very important that their paychecks are deposited right away, Hannah says, </a:t>
            </a:r>
          </a:p>
          <a:p>
            <a:pPr marL="0" indent="0">
              <a:buNone/>
            </a:pPr>
            <a:r>
              <a:rPr lang="en-US" dirty="0" smtClean="0"/>
              <a:t>“</a:t>
            </a:r>
            <a:r>
              <a:rPr lang="en-US" b="1" dirty="0" smtClean="0"/>
              <a:t>I know the bank will be open tomorrow, since I was there just two weeks ago on Saturday morning. So we can deposit our paychecks tomorrow morning.</a:t>
            </a:r>
            <a:r>
              <a:rPr lang="en-US" dirty="0" smtClean="0"/>
              <a:t>”</a:t>
            </a:r>
            <a:endParaRPr lang="en-US" b="1" dirty="0" smtClean="0"/>
          </a:p>
        </p:txBody>
      </p:sp>
    </p:spTree>
    <p:extLst>
      <p:ext uri="{BB962C8B-B14F-4D97-AF65-F5344CB8AC3E}">
        <p14:creationId xmlns:p14="http://schemas.microsoft.com/office/powerpoint/2010/main" val="606178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Pragmatic Encroachment</a:t>
            </a:r>
            <a:endParaRPr lang="en-US" sz="3200" dirty="0"/>
          </a:p>
        </p:txBody>
      </p:sp>
      <p:sp>
        <p:nvSpPr>
          <p:cNvPr id="3" name="Content Placeholder 2"/>
          <p:cNvSpPr>
            <a:spLocks noGrp="1"/>
          </p:cNvSpPr>
          <p:nvPr>
            <p:ph idx="1"/>
          </p:nvPr>
        </p:nvSpPr>
        <p:spPr>
          <a:xfrm>
            <a:off x="685800" y="1905103"/>
            <a:ext cx="7770813" cy="4607689"/>
          </a:xfrm>
        </p:spPr>
        <p:txBody>
          <a:bodyPr>
            <a:normAutofit/>
          </a:bodyPr>
          <a:lstStyle/>
          <a:p>
            <a:pPr marL="0" indent="0">
              <a:buNone/>
            </a:pPr>
            <a:r>
              <a:rPr lang="en-US" b="1" dirty="0" smtClean="0"/>
              <a:t>High Stakes:</a:t>
            </a:r>
            <a:r>
              <a:rPr lang="en-US" dirty="0" smtClean="0"/>
              <a:t> Hannah and her wife Sarah are driving home on Friday afternoon. They plan to stop at the bank on the way home to deposit their paychecks. Since they have an impending bill coming due, and very little in their account, it is very important that they deposit their paychecks by Saturday. Hannah notes that she was at the bank two weeks before on a Saturday morning, when it was open. But, as Sarah points out, banks do change their hours. Hannah says,</a:t>
            </a:r>
          </a:p>
          <a:p>
            <a:pPr marL="0" indent="0">
              <a:buNone/>
            </a:pPr>
            <a:r>
              <a:rPr lang="en-US" b="1" dirty="0" smtClean="0"/>
              <a:t>“I guess you’re right. I don’t know that the bank will be open tomorrow.”</a:t>
            </a:r>
          </a:p>
        </p:txBody>
      </p:sp>
    </p:spTree>
    <p:extLst>
      <p:ext uri="{BB962C8B-B14F-4D97-AF65-F5344CB8AC3E}">
        <p14:creationId xmlns:p14="http://schemas.microsoft.com/office/powerpoint/2010/main" val="20772872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Pragmatic Encroachment</a:t>
            </a:r>
            <a:endParaRPr lang="en-US" sz="3200" dirty="0"/>
          </a:p>
        </p:txBody>
      </p:sp>
      <p:sp>
        <p:nvSpPr>
          <p:cNvPr id="3" name="Content Placeholder 2"/>
          <p:cNvSpPr>
            <a:spLocks noGrp="1"/>
          </p:cNvSpPr>
          <p:nvPr>
            <p:ph idx="1"/>
          </p:nvPr>
        </p:nvSpPr>
        <p:spPr>
          <a:xfrm>
            <a:off x="685800" y="1905103"/>
            <a:ext cx="7770813" cy="4607689"/>
          </a:xfrm>
        </p:spPr>
        <p:txBody>
          <a:bodyPr>
            <a:normAutofit/>
          </a:bodyPr>
          <a:lstStyle/>
          <a:p>
            <a:pPr marL="0" indent="0">
              <a:buNone/>
            </a:pPr>
            <a:endParaRPr lang="en-US" dirty="0" smtClean="0"/>
          </a:p>
          <a:p>
            <a:pPr marL="0" indent="0">
              <a:buNone/>
            </a:pPr>
            <a:r>
              <a:rPr lang="en-US" dirty="0" smtClean="0"/>
              <a:t>Those in favor of Pragmatic Encroachment will argue that in the low stakes case Hannah does </a:t>
            </a:r>
            <a:r>
              <a:rPr lang="en-US" i="1" dirty="0" smtClean="0"/>
              <a:t>know</a:t>
            </a:r>
            <a:r>
              <a:rPr lang="en-US" dirty="0" smtClean="0"/>
              <a:t>, but in the high stakes case it is true that Hannah does </a:t>
            </a:r>
            <a:r>
              <a:rPr lang="en-US" i="1" dirty="0" smtClean="0"/>
              <a:t>not know</a:t>
            </a:r>
            <a:r>
              <a:rPr lang="en-US" dirty="0" smtClean="0"/>
              <a:t>. That is the utterances in both cases are correct. </a:t>
            </a:r>
            <a:endParaRPr lang="en-US" dirty="0"/>
          </a:p>
          <a:p>
            <a:pPr marL="0" indent="0">
              <a:buNone/>
            </a:pPr>
            <a:r>
              <a:rPr lang="en-US" dirty="0" smtClean="0"/>
              <a:t>Those against Pragmatic Encroachment will argue either that Hannah does not know in both cases, or Hannah does know in both cases. </a:t>
            </a:r>
          </a:p>
        </p:txBody>
      </p:sp>
    </p:spTree>
    <p:extLst>
      <p:ext uri="{BB962C8B-B14F-4D97-AF65-F5344CB8AC3E}">
        <p14:creationId xmlns:p14="http://schemas.microsoft.com/office/powerpoint/2010/main" val="33927192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Virtue Theoreti</a:t>
            </a:r>
            <a:r>
              <a:rPr lang="en-US" sz="3200" dirty="0" smtClean="0"/>
              <a:t>c Approaches</a:t>
            </a:r>
            <a:endParaRPr lang="en-US" sz="3200" dirty="0"/>
          </a:p>
        </p:txBody>
      </p:sp>
      <p:sp>
        <p:nvSpPr>
          <p:cNvPr id="3" name="Content Placeholder 2"/>
          <p:cNvSpPr>
            <a:spLocks noGrp="1"/>
          </p:cNvSpPr>
          <p:nvPr>
            <p:ph idx="1"/>
          </p:nvPr>
        </p:nvSpPr>
        <p:spPr>
          <a:xfrm>
            <a:off x="685800" y="1905103"/>
            <a:ext cx="7770813" cy="4607689"/>
          </a:xfrm>
        </p:spPr>
        <p:txBody>
          <a:bodyPr>
            <a:normAutofit lnSpcReduction="10000"/>
          </a:bodyPr>
          <a:lstStyle/>
          <a:p>
            <a:pPr marL="0" indent="0">
              <a:buNone/>
            </a:pPr>
            <a:r>
              <a:rPr lang="en-US" dirty="0" smtClean="0"/>
              <a:t>Traditional theories of knowledge and justification</a:t>
            </a:r>
            <a:r>
              <a:rPr lang="en-US" dirty="0"/>
              <a:t> </a:t>
            </a:r>
            <a:r>
              <a:rPr lang="en-US" dirty="0" smtClean="0"/>
              <a:t>typically analyze:</a:t>
            </a:r>
          </a:p>
          <a:p>
            <a:pPr marL="0" indent="0">
              <a:buNone/>
            </a:pPr>
            <a:r>
              <a:rPr lang="en-US" dirty="0" smtClean="0"/>
              <a:t>S knows that p and S is justified in believing that p </a:t>
            </a:r>
          </a:p>
          <a:p>
            <a:pPr marL="0" indent="0">
              <a:buNone/>
            </a:pPr>
            <a:r>
              <a:rPr lang="en-US" dirty="0" smtClean="0"/>
              <a:t>by looking on at the nature of knowledge and justification.</a:t>
            </a:r>
          </a:p>
          <a:p>
            <a:pPr marL="0" indent="0">
              <a:buNone/>
            </a:pPr>
            <a:r>
              <a:rPr lang="en-US" b="1" dirty="0" smtClean="0"/>
              <a:t>Virtue theoretic approaches </a:t>
            </a:r>
            <a:r>
              <a:rPr lang="en-US" dirty="0" smtClean="0"/>
              <a:t>by contrast say that the primary object of epistemic evaluation is the knower, and not the abstract state of knowing or being justified. </a:t>
            </a:r>
          </a:p>
          <a:p>
            <a:pPr marL="0" indent="0">
              <a:buNone/>
            </a:pPr>
            <a:r>
              <a:rPr lang="en-US" b="1" dirty="0" smtClean="0"/>
              <a:t>Primary justification</a:t>
            </a:r>
            <a:r>
              <a:rPr lang="en-US" dirty="0" smtClean="0"/>
              <a:t> attaches to dispositions of knowers, specific acts of knowing inherit positive status through the dispositions. </a:t>
            </a:r>
            <a:endParaRPr lang="en-US" b="1" dirty="0" smtClean="0"/>
          </a:p>
        </p:txBody>
      </p:sp>
    </p:spTree>
    <p:extLst>
      <p:ext uri="{BB962C8B-B14F-4D97-AF65-F5344CB8AC3E}">
        <p14:creationId xmlns:p14="http://schemas.microsoft.com/office/powerpoint/2010/main" val="245212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Modal Conditions on Knowledge</a:t>
            </a:r>
            <a:endParaRPr lang="en-US" sz="3200" dirty="0"/>
          </a:p>
        </p:txBody>
      </p:sp>
      <p:sp>
        <p:nvSpPr>
          <p:cNvPr id="3" name="Content Placeholder 2"/>
          <p:cNvSpPr>
            <a:spLocks noGrp="1"/>
          </p:cNvSpPr>
          <p:nvPr>
            <p:ph idx="1"/>
          </p:nvPr>
        </p:nvSpPr>
        <p:spPr>
          <a:xfrm>
            <a:off x="685800" y="2012479"/>
            <a:ext cx="7770813" cy="4500313"/>
          </a:xfrm>
        </p:spPr>
        <p:txBody>
          <a:bodyPr>
            <a:normAutofit/>
          </a:bodyPr>
          <a:lstStyle/>
          <a:p>
            <a:pPr marL="0" indent="0">
              <a:buNone/>
            </a:pPr>
            <a:r>
              <a:rPr lang="en-US" dirty="0" smtClean="0"/>
              <a:t>Modal conditions on knowledge, unlike non-modal conditions on knowledge, attempt to characterize knowledge in terms of counterfactual conditions.</a:t>
            </a:r>
          </a:p>
          <a:p>
            <a:pPr marL="0" indent="0">
              <a:buNone/>
            </a:pPr>
            <a:r>
              <a:rPr lang="en-US" dirty="0" smtClean="0"/>
              <a:t>Counterfactual conditions are specified as follows: </a:t>
            </a:r>
          </a:p>
          <a:p>
            <a:pPr marL="0" indent="0">
              <a:buNone/>
            </a:pPr>
            <a:r>
              <a:rPr lang="en-US" dirty="0" smtClean="0"/>
              <a:t>If it were the case that A, it would be the case that B. </a:t>
            </a:r>
            <a:endParaRPr lang="en-US" dirty="0"/>
          </a:p>
          <a:p>
            <a:pPr marL="0" indent="0">
              <a:buNone/>
            </a:pPr>
            <a:r>
              <a:rPr lang="en-US" dirty="0" smtClean="0"/>
              <a:t>If it were not the case that B, it would not be the case that A.</a:t>
            </a:r>
          </a:p>
          <a:p>
            <a:pPr marL="0" indent="0">
              <a:buNone/>
            </a:pPr>
            <a:r>
              <a:rPr lang="en-US" dirty="0" smtClean="0"/>
              <a:t>It is crucial to modal theories that some account of the semantics of counterfactual is provided. </a:t>
            </a:r>
            <a:endParaRPr lang="en-US" dirty="0"/>
          </a:p>
        </p:txBody>
      </p:sp>
    </p:spTree>
    <p:extLst>
      <p:ext uri="{BB962C8B-B14F-4D97-AF65-F5344CB8AC3E}">
        <p14:creationId xmlns:p14="http://schemas.microsoft.com/office/powerpoint/2010/main" val="15002808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and Sensitivity</a:t>
            </a:r>
            <a:endParaRPr lang="en-US" sz="3200" dirty="0"/>
          </a:p>
        </p:txBody>
      </p:sp>
      <p:sp>
        <p:nvSpPr>
          <p:cNvPr id="3" name="Content Placeholder 2"/>
          <p:cNvSpPr>
            <a:spLocks noGrp="1"/>
          </p:cNvSpPr>
          <p:nvPr>
            <p:ph idx="1"/>
          </p:nvPr>
        </p:nvSpPr>
        <p:spPr>
          <a:xfrm>
            <a:off x="685800" y="1953615"/>
            <a:ext cx="7770813" cy="4559178"/>
          </a:xfrm>
        </p:spPr>
        <p:txBody>
          <a:bodyPr>
            <a:normAutofit/>
          </a:bodyPr>
          <a:lstStyle/>
          <a:p>
            <a:pPr marL="0" indent="0">
              <a:buNone/>
            </a:pPr>
            <a:r>
              <a:rPr lang="en-US" b="1" dirty="0" smtClean="0"/>
              <a:t>Sensitivity</a:t>
            </a:r>
            <a:r>
              <a:rPr lang="en-US" dirty="0" smtClean="0"/>
              <a:t> is a modal condition on knowledge expressed through a counterfactual relation. The sensitivity is about truth.</a:t>
            </a:r>
          </a:p>
          <a:p>
            <a:pPr marL="0" indent="0">
              <a:buNone/>
            </a:pPr>
            <a:r>
              <a:rPr lang="en-US" dirty="0" smtClean="0"/>
              <a:t>(S’s belief that p is </a:t>
            </a:r>
            <a:r>
              <a:rPr lang="en-US" i="1" dirty="0" smtClean="0"/>
              <a:t>sensitive</a:t>
            </a:r>
            <a:r>
              <a:rPr lang="en-US" dirty="0" smtClean="0"/>
              <a:t>) if and only if (were p false, S would not believe that p).</a:t>
            </a:r>
            <a:endParaRPr lang="en-US" dirty="0"/>
          </a:p>
          <a:p>
            <a:pPr marL="0" indent="0">
              <a:buNone/>
            </a:pPr>
            <a:r>
              <a:rPr lang="en-US" dirty="0" smtClean="0"/>
              <a:t>John belief that the truck is red is </a:t>
            </a:r>
            <a:r>
              <a:rPr lang="en-US" i="1" dirty="0" smtClean="0"/>
              <a:t>sensitive</a:t>
            </a:r>
            <a:r>
              <a:rPr lang="en-US" dirty="0" smtClean="0"/>
              <a:t> if and only if were the truck any color other than red, John would not believe that the truck is red.</a:t>
            </a:r>
          </a:p>
          <a:p>
            <a:pPr marL="0" indent="0">
              <a:buNone/>
            </a:pPr>
            <a:r>
              <a:rPr lang="en-US" dirty="0" smtClean="0"/>
              <a:t>Sensitivity is about tracking the truth.  </a:t>
            </a:r>
          </a:p>
        </p:txBody>
      </p:sp>
    </p:spTree>
    <p:extLst>
      <p:ext uri="{BB962C8B-B14F-4D97-AF65-F5344CB8AC3E}">
        <p14:creationId xmlns:p14="http://schemas.microsoft.com/office/powerpoint/2010/main" val="51709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Conditions on Propositional Knowledge</a:t>
            </a:r>
            <a:endParaRPr lang="en-US" sz="3200" dirty="0"/>
          </a:p>
        </p:txBody>
      </p:sp>
      <p:sp>
        <p:nvSpPr>
          <p:cNvPr id="3" name="Content Placeholder 2"/>
          <p:cNvSpPr>
            <a:spLocks noGrp="1"/>
          </p:cNvSpPr>
          <p:nvPr>
            <p:ph idx="1"/>
          </p:nvPr>
        </p:nvSpPr>
        <p:spPr>
          <a:xfrm>
            <a:off x="685800" y="2082320"/>
            <a:ext cx="7770813" cy="4223717"/>
          </a:xfrm>
        </p:spPr>
        <p:txBody>
          <a:bodyPr>
            <a:normAutofit/>
          </a:bodyPr>
          <a:lstStyle/>
          <a:p>
            <a:r>
              <a:rPr lang="en-US" b="1" dirty="0" smtClean="0"/>
              <a:t>Analysis of propositional knowledge</a:t>
            </a:r>
            <a:r>
              <a:rPr lang="en-US" dirty="0"/>
              <a:t>:</a:t>
            </a:r>
            <a:r>
              <a:rPr lang="en-US" dirty="0" smtClean="0"/>
              <a:t> what conditions are individually necessary and jointly sufficient for propositional knowledge.</a:t>
            </a:r>
          </a:p>
          <a:p>
            <a:r>
              <a:rPr lang="en-US" b="1" dirty="0" smtClean="0"/>
              <a:t>Assumption of decomposition</a:t>
            </a:r>
            <a:r>
              <a:rPr lang="en-US" dirty="0" smtClean="0"/>
              <a:t>: propositional knowledge is a complex relation that admits of an informative decomposition. </a:t>
            </a:r>
          </a:p>
          <a:p>
            <a:r>
              <a:rPr lang="en-US" dirty="0" smtClean="0"/>
              <a:t>Where S is a </a:t>
            </a:r>
            <a:r>
              <a:rPr lang="en-US" i="1" dirty="0" smtClean="0"/>
              <a:t>knower</a:t>
            </a:r>
            <a:r>
              <a:rPr lang="en-US" dirty="0" smtClean="0"/>
              <a:t>, and p is a </a:t>
            </a:r>
            <a:r>
              <a:rPr lang="en-US" i="1" dirty="0" smtClean="0"/>
              <a:t>proposition</a:t>
            </a:r>
            <a:r>
              <a:rPr lang="en-US" dirty="0" smtClean="0"/>
              <a:t>:</a:t>
            </a:r>
          </a:p>
          <a:p>
            <a:pPr marL="0" indent="0">
              <a:buNone/>
            </a:pPr>
            <a:r>
              <a:rPr lang="en-US" dirty="0" smtClean="0"/>
              <a:t>S knows that p if and only if ______________</a:t>
            </a:r>
            <a:endParaRPr lang="en-US" dirty="0"/>
          </a:p>
        </p:txBody>
      </p:sp>
    </p:spTree>
    <p:extLst>
      <p:ext uri="{BB962C8B-B14F-4D97-AF65-F5344CB8AC3E}">
        <p14:creationId xmlns:p14="http://schemas.microsoft.com/office/powerpoint/2010/main" val="10432936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Accept Sensitivity</a:t>
            </a:r>
            <a:endParaRPr lang="en-US" sz="3200" dirty="0"/>
          </a:p>
        </p:txBody>
      </p:sp>
      <p:sp>
        <p:nvSpPr>
          <p:cNvPr id="3" name="Content Placeholder 2"/>
          <p:cNvSpPr>
            <a:spLocks noGrp="1"/>
          </p:cNvSpPr>
          <p:nvPr>
            <p:ph idx="1"/>
          </p:nvPr>
        </p:nvSpPr>
        <p:spPr>
          <a:xfrm>
            <a:off x="685800" y="1953615"/>
            <a:ext cx="7770813" cy="4559178"/>
          </a:xfrm>
        </p:spPr>
        <p:txBody>
          <a:bodyPr>
            <a:normAutofit lnSpcReduction="10000"/>
          </a:bodyPr>
          <a:lstStyle/>
          <a:p>
            <a:pPr marL="0" indent="0">
              <a:buNone/>
            </a:pPr>
            <a:r>
              <a:rPr lang="en-US" dirty="0" smtClean="0"/>
              <a:t>Sensitivity can eliminate some cases of luck.</a:t>
            </a:r>
          </a:p>
          <a:p>
            <a:pPr marL="0" indent="0">
              <a:buNone/>
            </a:pPr>
            <a:r>
              <a:rPr lang="en-US" dirty="0" smtClean="0"/>
              <a:t>Jones believes that (p): Smith owns a Ford</a:t>
            </a:r>
            <a:r>
              <a:rPr lang="en-US" dirty="0" smtClean="0"/>
              <a:t>.</a:t>
            </a:r>
            <a:endParaRPr lang="en-US" dirty="0" smtClean="0"/>
          </a:p>
          <a:p>
            <a:pPr marL="0" indent="0">
              <a:buNone/>
            </a:pPr>
            <a:r>
              <a:rPr lang="en-US" dirty="0" smtClean="0"/>
              <a:t>Jones believes that (q): either Smith owns a Ford or Brown is in Barcelona.</a:t>
            </a:r>
            <a:endParaRPr lang="en-US" dirty="0"/>
          </a:p>
          <a:p>
            <a:pPr marL="0" indent="0">
              <a:buNone/>
            </a:pPr>
            <a:r>
              <a:rPr lang="en-US" dirty="0" smtClean="0"/>
              <a:t>Assume that both p and q are false, given the nature of Jones’s evidence he would still believe q, since his belief that q is based on evidence which is insensitive to the falsity of q.</a:t>
            </a:r>
          </a:p>
          <a:p>
            <a:pPr marL="0" indent="0">
              <a:buNone/>
            </a:pPr>
            <a:r>
              <a:rPr lang="en-US" dirty="0" smtClean="0"/>
              <a:t>Sensitivity or tracking is good because it can eliminate luck due to non-tracking of the relevant facts.  </a:t>
            </a:r>
          </a:p>
        </p:txBody>
      </p:sp>
    </p:spTree>
    <p:extLst>
      <p:ext uri="{BB962C8B-B14F-4D97-AF65-F5344CB8AC3E}">
        <p14:creationId xmlns:p14="http://schemas.microsoft.com/office/powerpoint/2010/main" val="10465785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Reject Sensitivity?</a:t>
            </a:r>
            <a:endParaRPr lang="en-US" sz="3200" dirty="0"/>
          </a:p>
        </p:txBody>
      </p:sp>
      <p:sp>
        <p:nvSpPr>
          <p:cNvPr id="3" name="Content Placeholder 2"/>
          <p:cNvSpPr>
            <a:spLocks noGrp="1"/>
          </p:cNvSpPr>
          <p:nvPr>
            <p:ph idx="1"/>
          </p:nvPr>
        </p:nvSpPr>
        <p:spPr>
          <a:xfrm>
            <a:off x="685800" y="1953615"/>
            <a:ext cx="7770813" cy="4559178"/>
          </a:xfrm>
        </p:spPr>
        <p:txBody>
          <a:bodyPr>
            <a:normAutofit/>
          </a:bodyPr>
          <a:lstStyle/>
          <a:p>
            <a:pPr marL="0" indent="0">
              <a:buNone/>
            </a:pPr>
            <a:r>
              <a:rPr lang="en-US" dirty="0" smtClean="0"/>
              <a:t>Although sensitivity is good for getting rid of some luck, such as pathway luck, it is not good at getting rid of all luck, such as environmental  luck. </a:t>
            </a:r>
          </a:p>
          <a:p>
            <a:pPr marL="0" indent="0">
              <a:buNone/>
            </a:pPr>
            <a:r>
              <a:rPr lang="en-US" dirty="0" smtClean="0"/>
              <a:t>Consider Barn County. It is plausible that one’s belief that there is a barn in front of them while looking at the one true barn, is a justified true belief, without knowledge. Is the belief in question </a:t>
            </a:r>
            <a:r>
              <a:rPr lang="en-US" i="1" dirty="0" smtClean="0"/>
              <a:t>sensitive</a:t>
            </a:r>
            <a:r>
              <a:rPr lang="en-US" dirty="0" smtClean="0"/>
              <a:t>. </a:t>
            </a:r>
          </a:p>
          <a:p>
            <a:pPr marL="0" indent="0">
              <a:buNone/>
            </a:pPr>
            <a:r>
              <a:rPr lang="en-US" dirty="0" smtClean="0"/>
              <a:t>Would one still have believed that B is at location L, were there no actual barn? If so, then it is possible for there to be sensitive belief without knowledge. </a:t>
            </a:r>
          </a:p>
        </p:txBody>
      </p:sp>
    </p:spTree>
    <p:extLst>
      <p:ext uri="{BB962C8B-B14F-4D97-AF65-F5344CB8AC3E}">
        <p14:creationId xmlns:p14="http://schemas.microsoft.com/office/powerpoint/2010/main" val="8090096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and Safety</a:t>
            </a:r>
            <a:endParaRPr lang="en-US" sz="3200" dirty="0"/>
          </a:p>
        </p:txBody>
      </p:sp>
      <p:sp>
        <p:nvSpPr>
          <p:cNvPr id="3" name="Content Placeholder 2"/>
          <p:cNvSpPr>
            <a:spLocks noGrp="1"/>
          </p:cNvSpPr>
          <p:nvPr>
            <p:ph idx="1"/>
          </p:nvPr>
        </p:nvSpPr>
        <p:spPr>
          <a:xfrm>
            <a:off x="685800" y="1964563"/>
            <a:ext cx="7770813" cy="4548230"/>
          </a:xfrm>
        </p:spPr>
        <p:txBody>
          <a:bodyPr>
            <a:normAutofit fontScale="92500"/>
          </a:bodyPr>
          <a:lstStyle/>
          <a:p>
            <a:pPr marL="0" indent="0">
              <a:buNone/>
            </a:pPr>
            <a:r>
              <a:rPr lang="en-US" b="1" dirty="0" smtClean="0"/>
              <a:t>Safety</a:t>
            </a:r>
            <a:r>
              <a:rPr lang="en-US" dirty="0" smtClean="0"/>
              <a:t> is a modal condition on knowledge:</a:t>
            </a:r>
          </a:p>
          <a:p>
            <a:pPr marL="0" indent="0">
              <a:buNone/>
            </a:pPr>
            <a:r>
              <a:rPr lang="en-US" dirty="0" smtClean="0"/>
              <a:t>S’s belief that p is </a:t>
            </a:r>
            <a:r>
              <a:rPr lang="en-US" i="1" dirty="0" smtClean="0"/>
              <a:t>safe</a:t>
            </a:r>
            <a:r>
              <a:rPr lang="en-US" dirty="0" smtClean="0"/>
              <a:t> if and only if were </a:t>
            </a:r>
            <a:r>
              <a:rPr lang="en-US" dirty="0"/>
              <a:t>S</a:t>
            </a:r>
            <a:r>
              <a:rPr lang="en-US" dirty="0" smtClean="0"/>
              <a:t> to believe that p, p would not be false. </a:t>
            </a:r>
          </a:p>
          <a:p>
            <a:pPr marL="0" indent="0">
              <a:buNone/>
            </a:pPr>
            <a:r>
              <a:rPr lang="en-US" dirty="0" smtClean="0"/>
              <a:t>Another way to state it is:</a:t>
            </a:r>
          </a:p>
          <a:p>
            <a:pPr marL="0" indent="0">
              <a:buNone/>
            </a:pPr>
            <a:r>
              <a:rPr lang="en-US" dirty="0" smtClean="0"/>
              <a:t>S’s belief that p is </a:t>
            </a:r>
            <a:r>
              <a:rPr lang="en-US" i="1" dirty="0" smtClean="0"/>
              <a:t>safe </a:t>
            </a:r>
            <a:r>
              <a:rPr lang="en-US" dirty="0" smtClean="0"/>
              <a:t> if and only if </a:t>
            </a:r>
            <a:r>
              <a:rPr lang="en-US" dirty="0"/>
              <a:t>i</a:t>
            </a:r>
            <a:r>
              <a:rPr lang="en-US" dirty="0" smtClean="0"/>
              <a:t>n all possible worlds </a:t>
            </a:r>
            <a:r>
              <a:rPr lang="en-US" i="1" dirty="0" smtClean="0"/>
              <a:t>near</a:t>
            </a:r>
            <a:r>
              <a:rPr lang="en-US" dirty="0" smtClean="0"/>
              <a:t> the actual world where S believes that p, p is not false.</a:t>
            </a:r>
          </a:p>
          <a:p>
            <a:pPr marL="0" indent="0">
              <a:buNone/>
            </a:pPr>
            <a:r>
              <a:rPr lang="en-US" dirty="0" smtClean="0"/>
              <a:t>Safety is about how easily a belief could have been false. </a:t>
            </a:r>
            <a:endParaRPr lang="en-US" dirty="0"/>
          </a:p>
          <a:p>
            <a:pPr marL="0" indent="0">
              <a:buNone/>
            </a:pPr>
            <a:r>
              <a:rPr lang="en-US" dirty="0" smtClean="0"/>
              <a:t>How we measure distance between possible worlds is crucial to the issue of how safety as a modal condition works out.  </a:t>
            </a:r>
            <a:endParaRPr lang="en-US" dirty="0"/>
          </a:p>
        </p:txBody>
      </p:sp>
    </p:spTree>
    <p:extLst>
      <p:ext uri="{BB962C8B-B14F-4D97-AF65-F5344CB8AC3E}">
        <p14:creationId xmlns:p14="http://schemas.microsoft.com/office/powerpoint/2010/main" val="36156043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Accept Safety?</a:t>
            </a:r>
            <a:endParaRPr lang="en-US" sz="3200" dirty="0"/>
          </a:p>
        </p:txBody>
      </p:sp>
      <p:sp>
        <p:nvSpPr>
          <p:cNvPr id="3" name="Content Placeholder 2"/>
          <p:cNvSpPr>
            <a:spLocks noGrp="1"/>
          </p:cNvSpPr>
          <p:nvPr>
            <p:ph idx="1"/>
          </p:nvPr>
        </p:nvSpPr>
        <p:spPr>
          <a:xfrm>
            <a:off x="685800" y="1964563"/>
            <a:ext cx="7770813" cy="4548230"/>
          </a:xfrm>
        </p:spPr>
        <p:txBody>
          <a:bodyPr>
            <a:normAutofit/>
          </a:bodyPr>
          <a:lstStyle/>
          <a:p>
            <a:pPr marL="0" indent="0">
              <a:buNone/>
            </a:pPr>
            <a:r>
              <a:rPr lang="en-US" dirty="0" smtClean="0"/>
              <a:t>Safety is good because knowledge is not lucky.</a:t>
            </a:r>
          </a:p>
          <a:p>
            <a:pPr marL="0" indent="0">
              <a:buNone/>
            </a:pPr>
            <a:r>
              <a:rPr lang="en-US" dirty="0" smtClean="0"/>
              <a:t>A belief that is lucky is one that could have been false easily.</a:t>
            </a:r>
          </a:p>
          <a:p>
            <a:pPr marL="0" indent="0">
              <a:buNone/>
            </a:pPr>
            <a:r>
              <a:rPr lang="en-US" dirty="0" smtClean="0"/>
              <a:t>So requiring </a:t>
            </a:r>
            <a:r>
              <a:rPr lang="en-US" dirty="0" smtClean="0"/>
              <a:t>that </a:t>
            </a:r>
            <a:r>
              <a:rPr lang="en-US" dirty="0" smtClean="0"/>
              <a:t>knowledge </a:t>
            </a:r>
            <a:r>
              <a:rPr lang="en-US" dirty="0" smtClean="0"/>
              <a:t>be safe, can rule out some cases of luck, cases where were things just a little different, one would not have a true belief.  </a:t>
            </a:r>
            <a:endParaRPr lang="en-US" dirty="0"/>
          </a:p>
        </p:txBody>
      </p:sp>
    </p:spTree>
    <p:extLst>
      <p:ext uri="{BB962C8B-B14F-4D97-AF65-F5344CB8AC3E}">
        <p14:creationId xmlns:p14="http://schemas.microsoft.com/office/powerpoint/2010/main" val="10224229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Reject Safety?</a:t>
            </a:r>
            <a:endParaRPr lang="en-US" sz="3200" dirty="0"/>
          </a:p>
        </p:txBody>
      </p:sp>
      <p:sp>
        <p:nvSpPr>
          <p:cNvPr id="3" name="Content Placeholder 2"/>
          <p:cNvSpPr>
            <a:spLocks noGrp="1"/>
          </p:cNvSpPr>
          <p:nvPr>
            <p:ph idx="1"/>
          </p:nvPr>
        </p:nvSpPr>
        <p:spPr>
          <a:xfrm>
            <a:off x="685800" y="1964563"/>
            <a:ext cx="7770813" cy="4548230"/>
          </a:xfrm>
        </p:spPr>
        <p:txBody>
          <a:bodyPr>
            <a:normAutofit/>
          </a:bodyPr>
          <a:lstStyle/>
          <a:p>
            <a:pPr marL="0" indent="0">
              <a:buNone/>
            </a:pPr>
            <a:r>
              <a:rPr lang="en-US" dirty="0" smtClean="0"/>
              <a:t>Safety appears to be a good necessary condition on knowledge, but it appears to be a bad sufficient condition on knowledge.</a:t>
            </a:r>
          </a:p>
          <a:p>
            <a:pPr marL="0" indent="0">
              <a:buNone/>
            </a:pPr>
            <a:r>
              <a:rPr lang="en-US" dirty="0" smtClean="0"/>
              <a:t>If S belief that p is safe, then S knows that p. </a:t>
            </a:r>
          </a:p>
          <a:p>
            <a:pPr marL="0" indent="0">
              <a:buNone/>
            </a:pPr>
            <a:r>
              <a:rPr lang="en-US" dirty="0" smtClean="0"/>
              <a:t>S belief that p is safe if and only if were S to believe that p, then p would not be false.</a:t>
            </a:r>
          </a:p>
          <a:p>
            <a:pPr marL="0" indent="0">
              <a:buNone/>
            </a:pPr>
            <a:r>
              <a:rPr lang="en-US" dirty="0" smtClean="0"/>
              <a:t>So, </a:t>
            </a:r>
            <a:r>
              <a:rPr lang="en-US" dirty="0" smtClean="0"/>
              <a:t>if </a:t>
            </a:r>
            <a:r>
              <a:rPr lang="en-US" dirty="0" smtClean="0"/>
              <a:t>were S to believe that p, p would not be false, then S knows that p. </a:t>
            </a:r>
          </a:p>
          <a:p>
            <a:pPr marL="0" indent="0">
              <a:buNone/>
            </a:pPr>
            <a:endParaRPr lang="en-US" dirty="0"/>
          </a:p>
        </p:txBody>
      </p:sp>
    </p:spTree>
    <p:extLst>
      <p:ext uri="{BB962C8B-B14F-4D97-AF65-F5344CB8AC3E}">
        <p14:creationId xmlns:p14="http://schemas.microsoft.com/office/powerpoint/2010/main" val="315869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and Truth</a:t>
            </a:r>
            <a:endParaRPr lang="en-US" sz="3200" dirty="0"/>
          </a:p>
        </p:txBody>
      </p:sp>
      <p:sp>
        <p:nvSpPr>
          <p:cNvPr id="3" name="Content Placeholder 2"/>
          <p:cNvSpPr>
            <a:spLocks noGrp="1"/>
          </p:cNvSpPr>
          <p:nvPr>
            <p:ph idx="1"/>
          </p:nvPr>
        </p:nvSpPr>
        <p:spPr/>
        <p:txBody>
          <a:bodyPr>
            <a:normAutofit/>
          </a:bodyPr>
          <a:lstStyle/>
          <a:p>
            <a:r>
              <a:rPr lang="en-US" b="1" dirty="0" smtClean="0"/>
              <a:t>Question: </a:t>
            </a:r>
            <a:r>
              <a:rPr lang="en-US" dirty="0" smtClean="0"/>
              <a:t>Does knowledge of a proposition imply that the proposition is true?</a:t>
            </a:r>
            <a:endParaRPr lang="en-US" b="1" dirty="0" smtClean="0"/>
          </a:p>
          <a:p>
            <a:r>
              <a:rPr lang="en-US" b="1" dirty="0" smtClean="0"/>
              <a:t>Infalibilism</a:t>
            </a:r>
            <a:r>
              <a:rPr lang="en-US" dirty="0" smtClean="0"/>
              <a:t>: If S knows that p, then p is true. </a:t>
            </a:r>
          </a:p>
          <a:p>
            <a:r>
              <a:rPr lang="en-US" b="1" dirty="0" smtClean="0"/>
              <a:t>Falibilism: </a:t>
            </a:r>
            <a:r>
              <a:rPr lang="en-US" dirty="0" smtClean="0"/>
              <a:t>S knows that p, but it is possible that p is false.</a:t>
            </a:r>
            <a:endParaRPr lang="en-US" b="1" dirty="0"/>
          </a:p>
        </p:txBody>
      </p:sp>
    </p:spTree>
    <p:extLst>
      <p:ext uri="{BB962C8B-B14F-4D97-AF65-F5344CB8AC3E}">
        <p14:creationId xmlns:p14="http://schemas.microsoft.com/office/powerpoint/2010/main" val="7173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be an infalibilist?</a:t>
            </a:r>
            <a:endParaRPr lang="en-US" sz="3200" dirty="0"/>
          </a:p>
        </p:txBody>
      </p:sp>
      <p:sp>
        <p:nvSpPr>
          <p:cNvPr id="3" name="Content Placeholder 2"/>
          <p:cNvSpPr>
            <a:spLocks noGrp="1"/>
          </p:cNvSpPr>
          <p:nvPr>
            <p:ph idx="1"/>
          </p:nvPr>
        </p:nvSpPr>
        <p:spPr>
          <a:xfrm>
            <a:off x="685800" y="2209799"/>
            <a:ext cx="7770813" cy="4229151"/>
          </a:xfrm>
        </p:spPr>
        <p:txBody>
          <a:bodyPr>
            <a:normAutofit lnSpcReduction="10000"/>
          </a:bodyPr>
          <a:lstStyle/>
          <a:p>
            <a:r>
              <a:rPr lang="en-US" dirty="0" smtClean="0"/>
              <a:t>Semantic / Pragmatic Data:</a:t>
            </a:r>
          </a:p>
          <a:p>
            <a:pPr marL="0" indent="0">
              <a:buNone/>
            </a:pPr>
            <a:r>
              <a:rPr lang="en-US" dirty="0" smtClean="0"/>
              <a:t>1</a:t>
            </a:r>
            <a:r>
              <a:rPr lang="en-US" baseline="30000" dirty="0" smtClean="0"/>
              <a:t>st</a:t>
            </a:r>
            <a:r>
              <a:rPr lang="en-US" dirty="0" smtClean="0"/>
              <a:t> person: I know that 2 + 2 = 4, but I could be wrong.</a:t>
            </a:r>
          </a:p>
          <a:p>
            <a:pPr marL="0" indent="0">
              <a:buNone/>
            </a:pPr>
            <a:r>
              <a:rPr lang="en-US" dirty="0" smtClean="0"/>
              <a:t>3</a:t>
            </a:r>
            <a:r>
              <a:rPr lang="en-US" baseline="30000" dirty="0" smtClean="0"/>
              <a:t>rd</a:t>
            </a:r>
            <a:r>
              <a:rPr lang="en-US" dirty="0" smtClean="0"/>
              <a:t> person: Jane knows that Mark loves her, but she could be wrong.</a:t>
            </a:r>
          </a:p>
          <a:p>
            <a:r>
              <a:rPr lang="en-US" dirty="0" smtClean="0"/>
              <a:t>Other mental states do the work:</a:t>
            </a:r>
          </a:p>
          <a:p>
            <a:pPr marL="0" indent="0">
              <a:buNone/>
            </a:pPr>
            <a:r>
              <a:rPr lang="en-US" dirty="0" smtClean="0"/>
              <a:t>1</a:t>
            </a:r>
            <a:r>
              <a:rPr lang="en-US" baseline="30000" dirty="0" smtClean="0"/>
              <a:t>st</a:t>
            </a:r>
            <a:r>
              <a:rPr lang="en-US" dirty="0" smtClean="0"/>
              <a:t> person: I believe that 2 + 2 = 4, but I could be wrong.</a:t>
            </a:r>
          </a:p>
          <a:p>
            <a:pPr marL="0" indent="0">
              <a:buNone/>
            </a:pPr>
            <a:r>
              <a:rPr lang="en-US" dirty="0" smtClean="0"/>
              <a:t>3</a:t>
            </a:r>
            <a:r>
              <a:rPr lang="en-US" baseline="30000" dirty="0" smtClean="0"/>
              <a:t>rd</a:t>
            </a:r>
            <a:r>
              <a:rPr lang="en-US" dirty="0" smtClean="0"/>
              <a:t> person: Jane believes that Mark loves her, but she could be wrong. </a:t>
            </a:r>
            <a:endParaRPr lang="en-US" dirty="0"/>
          </a:p>
        </p:txBody>
      </p:sp>
    </p:spTree>
    <p:extLst>
      <p:ext uri="{BB962C8B-B14F-4D97-AF65-F5344CB8AC3E}">
        <p14:creationId xmlns:p14="http://schemas.microsoft.com/office/powerpoint/2010/main" val="4039966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be a fallabilist?</a:t>
            </a:r>
            <a:endParaRPr lang="en-US" sz="3200" dirty="0"/>
          </a:p>
        </p:txBody>
      </p:sp>
      <p:sp>
        <p:nvSpPr>
          <p:cNvPr id="3" name="Content Placeholder 2"/>
          <p:cNvSpPr>
            <a:spLocks noGrp="1"/>
          </p:cNvSpPr>
          <p:nvPr>
            <p:ph idx="1"/>
          </p:nvPr>
        </p:nvSpPr>
        <p:spPr>
          <a:xfrm>
            <a:off x="685800" y="2209799"/>
            <a:ext cx="7770813" cy="4229151"/>
          </a:xfrm>
        </p:spPr>
        <p:txBody>
          <a:bodyPr>
            <a:normAutofit/>
          </a:bodyPr>
          <a:lstStyle/>
          <a:p>
            <a:r>
              <a:rPr lang="en-US" dirty="0" smtClean="0"/>
              <a:t>Knowledge is about one’s epistemic position relative to evidence, not relative to truth alone.</a:t>
            </a:r>
          </a:p>
          <a:p>
            <a:r>
              <a:rPr lang="en-US" dirty="0" smtClean="0"/>
              <a:t>To believe that p on the basis of evidence e is to be in a weaker position with respect to p, then to know that p on the basis of e.</a:t>
            </a:r>
          </a:p>
          <a:p>
            <a:r>
              <a:rPr lang="en-US" dirty="0" smtClean="0"/>
              <a:t>John’s believing that p on the basis of e is in general</a:t>
            </a:r>
            <a:r>
              <a:rPr lang="en-US" i="1" dirty="0" smtClean="0"/>
              <a:t> less epistemically important than</a:t>
            </a:r>
            <a:r>
              <a:rPr lang="en-US" dirty="0" smtClean="0"/>
              <a:t> John’s knowing that p on the basis of e.</a:t>
            </a:r>
          </a:p>
          <a:p>
            <a:r>
              <a:rPr lang="en-US" dirty="0" smtClean="0"/>
              <a:t>Both knowledge and belief are compatible with error </a:t>
            </a:r>
          </a:p>
        </p:txBody>
      </p:sp>
    </p:spTree>
    <p:extLst>
      <p:ext uri="{BB962C8B-B14F-4D97-AF65-F5344CB8AC3E}">
        <p14:creationId xmlns:p14="http://schemas.microsoft.com/office/powerpoint/2010/main" val="3415347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Knowledge and Belief</a:t>
            </a:r>
            <a:endParaRPr lang="en-US" sz="3200" dirty="0"/>
          </a:p>
        </p:txBody>
      </p:sp>
      <p:sp>
        <p:nvSpPr>
          <p:cNvPr id="3" name="Content Placeholder 2"/>
          <p:cNvSpPr>
            <a:spLocks noGrp="1"/>
          </p:cNvSpPr>
          <p:nvPr>
            <p:ph idx="1"/>
          </p:nvPr>
        </p:nvSpPr>
        <p:spPr/>
        <p:txBody>
          <a:bodyPr>
            <a:normAutofit/>
          </a:bodyPr>
          <a:lstStyle/>
          <a:p>
            <a:r>
              <a:rPr lang="en-US" b="1" dirty="0" smtClean="0"/>
              <a:t>Question: </a:t>
            </a:r>
            <a:r>
              <a:rPr lang="en-US" dirty="0" smtClean="0"/>
              <a:t>Does knowledge of a proposition p by S imply that S believes </a:t>
            </a:r>
            <a:r>
              <a:rPr lang="en-US" dirty="0"/>
              <a:t>p</a:t>
            </a:r>
            <a:r>
              <a:rPr lang="en-US" dirty="0" smtClean="0"/>
              <a:t>?</a:t>
            </a:r>
            <a:endParaRPr lang="en-US" b="1" dirty="0" smtClean="0"/>
          </a:p>
          <a:p>
            <a:r>
              <a:rPr lang="en-US" b="1" dirty="0" smtClean="0"/>
              <a:t>Doxastic</a:t>
            </a:r>
            <a:r>
              <a:rPr lang="en-US" dirty="0" smtClean="0"/>
              <a:t>: If S knows that p, then S believes that p. </a:t>
            </a:r>
          </a:p>
          <a:p>
            <a:r>
              <a:rPr lang="en-US" b="1" dirty="0" smtClean="0"/>
              <a:t>Non-Doxastic: </a:t>
            </a:r>
            <a:r>
              <a:rPr lang="en-US" dirty="0" smtClean="0"/>
              <a:t>S knows that p, but it is possible that S does not believe that p.</a:t>
            </a:r>
            <a:endParaRPr lang="en-US" b="1" dirty="0"/>
          </a:p>
        </p:txBody>
      </p:sp>
    </p:spTree>
    <p:extLst>
      <p:ext uri="{BB962C8B-B14F-4D97-AF65-F5344CB8AC3E}">
        <p14:creationId xmlns:p14="http://schemas.microsoft.com/office/powerpoint/2010/main" val="542955381"/>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668</TotalTime>
  <Words>4392</Words>
  <Application>Microsoft Macintosh PowerPoint</Application>
  <PresentationFormat>On-screen Show (4:3)</PresentationFormat>
  <Paragraphs>269</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Folio</vt:lpstr>
      <vt:lpstr>Conditions on Knowledge</vt:lpstr>
      <vt:lpstr>Epistemology</vt:lpstr>
      <vt:lpstr>Two Kinds of Knowledge</vt:lpstr>
      <vt:lpstr>Skepticism</vt:lpstr>
      <vt:lpstr>Conditions on Propositional Knowledge</vt:lpstr>
      <vt:lpstr>Knowledge and Truth</vt:lpstr>
      <vt:lpstr>Why be an infalibilist?</vt:lpstr>
      <vt:lpstr>Why be a fallabilist?</vt:lpstr>
      <vt:lpstr>Knowledge and Belief</vt:lpstr>
      <vt:lpstr>Why be Doxastic?</vt:lpstr>
      <vt:lpstr>Why be Non-doxastic?</vt:lpstr>
      <vt:lpstr>Knowledge and Justification</vt:lpstr>
      <vt:lpstr>Why Accept Justification?</vt:lpstr>
      <vt:lpstr>Why Reject Justification?</vt:lpstr>
      <vt:lpstr>Two Kinds of Justification</vt:lpstr>
      <vt:lpstr>Two Kinds of Internalism</vt:lpstr>
      <vt:lpstr>Knowledge and Self-Illumination</vt:lpstr>
      <vt:lpstr>Why Accept Self-Illumination?</vt:lpstr>
      <vt:lpstr>Why Reject Self-Illumination?</vt:lpstr>
      <vt:lpstr>Connecting Justification with Self-Illumination</vt:lpstr>
      <vt:lpstr>Knowledge as Justified True Belief</vt:lpstr>
      <vt:lpstr>Against Sufficiency</vt:lpstr>
      <vt:lpstr>Gettier’s Deduction Case</vt:lpstr>
      <vt:lpstr>Solving Gettier</vt:lpstr>
      <vt:lpstr>No False Lemmas </vt:lpstr>
      <vt:lpstr>Barn Façade County </vt:lpstr>
      <vt:lpstr>Barn Façade County and Reliability </vt:lpstr>
      <vt:lpstr>No False Lemmas and Barn Façade County </vt:lpstr>
      <vt:lpstr>Anti-Luck</vt:lpstr>
      <vt:lpstr>Knowledge and Relevant Alternatives</vt:lpstr>
      <vt:lpstr>Why Accept Relevant Alternatives (RA)?</vt:lpstr>
      <vt:lpstr>Why Reject Relevant Alternatives (RA)?</vt:lpstr>
      <vt:lpstr>Knowledge and Reliability</vt:lpstr>
      <vt:lpstr>Why Accept Reliability?</vt:lpstr>
      <vt:lpstr>Why Reject Reliability?</vt:lpstr>
      <vt:lpstr>Knowledge and Causation</vt:lpstr>
      <vt:lpstr>Why Accept Causation?</vt:lpstr>
      <vt:lpstr>Why Reject Causation?</vt:lpstr>
      <vt:lpstr>Knowledge as Apt Belief</vt:lpstr>
      <vt:lpstr>Knowledge as Apt Belief</vt:lpstr>
      <vt:lpstr>Why Accept Apt Belief?</vt:lpstr>
      <vt:lpstr>Why Reject Apt Belief?</vt:lpstr>
      <vt:lpstr>Pragmatic Encroachment</vt:lpstr>
      <vt:lpstr>Pragmatic Encroachment</vt:lpstr>
      <vt:lpstr>Pragmatic Encroachment</vt:lpstr>
      <vt:lpstr>Pragmatic Encroachment</vt:lpstr>
      <vt:lpstr>Virtue Theoretic Approaches</vt:lpstr>
      <vt:lpstr>Modal Conditions on Knowledge</vt:lpstr>
      <vt:lpstr>Knowledge and Sensitivity</vt:lpstr>
      <vt:lpstr>Why Accept Sensitivity</vt:lpstr>
      <vt:lpstr>Why Reject Sensitivity?</vt:lpstr>
      <vt:lpstr>Knowledge and Safety</vt:lpstr>
      <vt:lpstr>Why Accept Safety?</vt:lpstr>
      <vt:lpstr>Why Reject Safety?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Conditions on Knowledge</dc:title>
  <dc:creator>Anand Vaidya</dc:creator>
  <cp:lastModifiedBy>Anand Vaidya</cp:lastModifiedBy>
  <cp:revision>55</cp:revision>
  <dcterms:created xsi:type="dcterms:W3CDTF">2013-03-22T20:02:26Z</dcterms:created>
  <dcterms:modified xsi:type="dcterms:W3CDTF">2013-04-11T20:57:16Z</dcterms:modified>
</cp:coreProperties>
</file>