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84" r:id="rId3"/>
    <p:sldId id="295" r:id="rId4"/>
    <p:sldId id="285" r:id="rId5"/>
    <p:sldId id="286" r:id="rId6"/>
    <p:sldId id="313" r:id="rId7"/>
    <p:sldId id="296" r:id="rId8"/>
    <p:sldId id="297" r:id="rId9"/>
    <p:sldId id="298" r:id="rId10"/>
    <p:sldId id="287" r:id="rId11"/>
    <p:sldId id="288" r:id="rId12"/>
    <p:sldId id="289" r:id="rId13"/>
    <p:sldId id="299" r:id="rId14"/>
    <p:sldId id="300" r:id="rId15"/>
    <p:sldId id="301" r:id="rId16"/>
    <p:sldId id="290" r:id="rId17"/>
    <p:sldId id="302" r:id="rId18"/>
    <p:sldId id="303" r:id="rId19"/>
    <p:sldId id="304" r:id="rId20"/>
    <p:sldId id="305" r:id="rId21"/>
    <p:sldId id="291" r:id="rId22"/>
    <p:sldId id="292" r:id="rId23"/>
    <p:sldId id="293" r:id="rId24"/>
    <p:sldId id="294" r:id="rId25"/>
    <p:sldId id="306" r:id="rId26"/>
    <p:sldId id="307" r:id="rId27"/>
    <p:sldId id="308" r:id="rId28"/>
    <p:sldId id="311" r:id="rId29"/>
    <p:sldId id="312" r:id="rId30"/>
    <p:sldId id="309" r:id="rId31"/>
    <p:sldId id="310"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81" d="100"/>
          <a:sy n="81" d="100"/>
        </p:scale>
        <p:origin x="-1024" y="-6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34532D-AD61-FA4D-9A84-C4CF10EE7EA3}" type="datetimeFigureOut">
              <a:rPr lang="en-US" smtClean="0"/>
              <a:t>2/19/14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D0E2AF-F5EC-B544-B154-07179E30044D}"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34532D-AD61-FA4D-9A84-C4CF10EE7EA3}" type="datetimeFigureOut">
              <a:rPr lang="en-US" smtClean="0"/>
              <a:t>2/19/14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D0E2AF-F5EC-B544-B154-07179E30044D}"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34532D-AD61-FA4D-9A84-C4CF10EE7EA3}" type="datetimeFigureOut">
              <a:rPr lang="en-US" smtClean="0"/>
              <a:t>2/19/14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D0E2AF-F5EC-B544-B154-07179E30044D}"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34532D-AD61-FA4D-9A84-C4CF10EE7EA3}" type="datetimeFigureOut">
              <a:rPr lang="en-US" smtClean="0"/>
              <a:t>2/19/14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D0E2AF-F5EC-B544-B154-07179E30044D}"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34532D-AD61-FA4D-9A84-C4CF10EE7EA3}" type="datetimeFigureOut">
              <a:rPr lang="en-US" smtClean="0"/>
              <a:t>2/19/14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D0E2AF-F5EC-B544-B154-07179E30044D}"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34532D-AD61-FA4D-9A84-C4CF10EE7EA3}" type="datetimeFigureOut">
              <a:rPr lang="en-US" smtClean="0"/>
              <a:t>2/19/14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D0E2AF-F5EC-B544-B154-07179E30044D}"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34532D-AD61-FA4D-9A84-C4CF10EE7EA3}" type="datetimeFigureOut">
              <a:rPr lang="en-US" smtClean="0"/>
              <a:t>2/19/14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9D0E2AF-F5EC-B544-B154-07179E30044D}"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34532D-AD61-FA4D-9A84-C4CF10EE7EA3}" type="datetimeFigureOut">
              <a:rPr lang="en-US" smtClean="0"/>
              <a:t>2/19/14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9D0E2AF-F5EC-B544-B154-07179E30044D}"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34532D-AD61-FA4D-9A84-C4CF10EE7EA3}" type="datetimeFigureOut">
              <a:rPr lang="en-US" smtClean="0"/>
              <a:t>2/19/14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9D0E2AF-F5EC-B544-B154-07179E30044D}"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34532D-AD61-FA4D-9A84-C4CF10EE7EA3}" type="datetimeFigureOut">
              <a:rPr lang="en-US" smtClean="0"/>
              <a:t>2/19/14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D0E2AF-F5EC-B544-B154-07179E30044D}"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34532D-AD61-FA4D-9A84-C4CF10EE7EA3}" type="datetimeFigureOut">
              <a:rPr lang="en-US" smtClean="0"/>
              <a:t>2/19/14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D0E2AF-F5EC-B544-B154-07179E30044D}"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34532D-AD61-FA4D-9A84-C4CF10EE7EA3}" type="datetimeFigureOut">
              <a:rPr lang="en-US" smtClean="0"/>
              <a:t>2/19/14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D0E2AF-F5EC-B544-B154-07179E30044D}"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pPr eaLnBrk="1" hangingPunct="1"/>
            <a:r>
              <a:rPr lang="en-US" sz="3200" cap="none" dirty="0">
                <a:latin typeface="Tw Cen MT" charset="0"/>
                <a:ea typeface="ＭＳ Ｐゴシック" charset="0"/>
                <a:cs typeface="ＭＳ Ｐゴシック" charset="0"/>
              </a:rPr>
              <a:t>MIND LECTURES </a:t>
            </a:r>
            <a:r>
              <a:rPr lang="en-US" sz="3200" cap="none" dirty="0" smtClean="0">
                <a:latin typeface="Tw Cen MT" charset="0"/>
                <a:ea typeface="ＭＳ Ｐゴシック" charset="0"/>
                <a:cs typeface="ＭＳ Ｐゴシック" charset="0"/>
              </a:rPr>
              <a:t>3</a:t>
            </a:r>
            <a:endParaRPr lang="en-US" sz="3200" cap="none" dirty="0">
              <a:latin typeface="Tw Cen MT" charset="0"/>
              <a:ea typeface="ＭＳ Ｐゴシック" charset="0"/>
              <a:cs typeface="ＭＳ Ｐゴシック" charset="0"/>
            </a:endParaRPr>
          </a:p>
        </p:txBody>
      </p:sp>
      <p:sp>
        <p:nvSpPr>
          <p:cNvPr id="13314" name="Subtitle 2"/>
          <p:cNvSpPr>
            <a:spLocks noGrp="1"/>
          </p:cNvSpPr>
          <p:nvPr>
            <p:ph type="subTitle" idx="1"/>
          </p:nvPr>
        </p:nvSpPr>
        <p:spPr>
          <a:xfrm>
            <a:off x="2362200" y="6049963"/>
            <a:ext cx="6705600" cy="685800"/>
          </a:xfrm>
        </p:spPr>
        <p:txBody>
          <a:bodyPr>
            <a:normAutofit fontScale="85000" lnSpcReduction="10000"/>
          </a:bodyPr>
          <a:lstStyle/>
          <a:p>
            <a:pPr eaLnBrk="1" hangingPunct="1"/>
            <a:r>
              <a:rPr lang="en-US" dirty="0" smtClean="0">
                <a:latin typeface="Tw Cen MT" charset="0"/>
                <a:ea typeface="ＭＳ Ｐゴシック" charset="0"/>
                <a:cs typeface="ＭＳ Ｐゴシック" charset="0"/>
              </a:rPr>
              <a:t>Searle on Intentionality </a:t>
            </a:r>
            <a:r>
              <a:rPr lang="en-US" dirty="0" smtClean="0">
                <a:latin typeface="Tw Cen MT" charset="0"/>
                <a:ea typeface="ＭＳ Ｐゴシック" charset="0"/>
                <a:cs typeface="ＭＳ Ｐゴシック" charset="0"/>
              </a:rPr>
              <a:t>and Mental Causation</a:t>
            </a:r>
            <a:endParaRPr lang="en-US" dirty="0">
              <a:latin typeface="Tw Cen MT" charset="0"/>
              <a:ea typeface="ＭＳ Ｐゴシック" charset="0"/>
              <a:cs typeface="ＭＳ Ｐゴシック" charset="0"/>
            </a:endParaRPr>
          </a:p>
        </p:txBody>
      </p:sp>
    </p:spTree>
    <p:extLst>
      <p:ext uri="{BB962C8B-B14F-4D97-AF65-F5344CB8AC3E}">
        <p14:creationId xmlns:p14="http://schemas.microsoft.com/office/powerpoint/2010/main" val="917791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12775" y="228600"/>
            <a:ext cx="8153400" cy="990600"/>
          </a:xfrm>
        </p:spPr>
        <p:txBody>
          <a:bodyPr>
            <a:normAutofit fontScale="90000"/>
          </a:bodyPr>
          <a:lstStyle/>
          <a:p>
            <a:pPr eaLnBrk="1" hangingPunct="1"/>
            <a:r>
              <a:rPr lang="en-US" sz="3200" dirty="0">
                <a:latin typeface="Tw Cen MT" charset="0"/>
                <a:ea typeface="ＭＳ Ｐゴシック" charset="0"/>
                <a:cs typeface="ＭＳ Ｐゴシック" charset="0"/>
              </a:rPr>
              <a:t>The structure of intentionality I:</a:t>
            </a:r>
            <a:br>
              <a:rPr lang="en-US" sz="3200" dirty="0">
                <a:latin typeface="Tw Cen MT" charset="0"/>
                <a:ea typeface="ＭＳ Ｐゴシック" charset="0"/>
                <a:cs typeface="ＭＳ Ｐゴシック" charset="0"/>
              </a:rPr>
            </a:br>
            <a:r>
              <a:rPr lang="en-US" sz="3200" dirty="0">
                <a:latin typeface="Tw Cen MT" charset="0"/>
                <a:ea typeface="ＭＳ Ｐゴシック" charset="0"/>
                <a:cs typeface="ＭＳ Ｐゴシック" charset="0"/>
              </a:rPr>
              <a:t>Content and Mode</a:t>
            </a:r>
          </a:p>
        </p:txBody>
      </p:sp>
      <p:sp>
        <p:nvSpPr>
          <p:cNvPr id="41986" name="Content Placeholder 2"/>
          <p:cNvSpPr>
            <a:spLocks noGrp="1"/>
          </p:cNvSpPr>
          <p:nvPr>
            <p:ph sz="quarter" idx="1"/>
          </p:nvPr>
        </p:nvSpPr>
        <p:spPr>
          <a:xfrm>
            <a:off x="612775" y="1600200"/>
            <a:ext cx="8153400" cy="4495800"/>
          </a:xfrm>
        </p:spPr>
        <p:txBody>
          <a:bodyPr/>
          <a:lstStyle/>
          <a:p>
            <a:pPr eaLnBrk="1" hangingPunct="1"/>
            <a:r>
              <a:rPr lang="en-US" sz="2400" dirty="0">
                <a:latin typeface="Tw Cen MT" charset="0"/>
                <a:ea typeface="ＭＳ Ｐゴシック" charset="0"/>
                <a:cs typeface="ＭＳ Ｐゴシック" charset="0"/>
              </a:rPr>
              <a:t>Intentional states have both a content and a psychological mode</a:t>
            </a:r>
            <a:r>
              <a:rPr lang="en-US" sz="2400" dirty="0" smtClean="0">
                <a:latin typeface="Tw Cen MT" charset="0"/>
                <a:ea typeface="ＭＳ Ｐゴシック" charset="0"/>
                <a:cs typeface="ＭＳ Ｐゴシック" charset="0"/>
              </a:rPr>
              <a:t>.</a:t>
            </a:r>
          </a:p>
          <a:p>
            <a:pPr eaLnBrk="1" hangingPunct="1"/>
            <a:endParaRPr lang="en-US" sz="2400" dirty="0">
              <a:latin typeface="Tw Cen MT" charset="0"/>
              <a:ea typeface="ＭＳ Ｐゴシック" charset="0"/>
              <a:cs typeface="ＭＳ Ｐゴシック" charset="0"/>
            </a:endParaRPr>
          </a:p>
          <a:p>
            <a:pPr eaLnBrk="1" hangingPunct="1"/>
            <a:r>
              <a:rPr lang="en-US" sz="2400" dirty="0">
                <a:latin typeface="Tw Cen MT" charset="0"/>
                <a:ea typeface="ＭＳ Ｐゴシック" charset="0"/>
                <a:cs typeface="ＭＳ Ｐゴシック" charset="0"/>
              </a:rPr>
              <a:t>Jones believes that Mary is in the next room.</a:t>
            </a:r>
          </a:p>
          <a:p>
            <a:pPr eaLnBrk="1" hangingPunct="1"/>
            <a:r>
              <a:rPr lang="en-US" sz="2400" dirty="0">
                <a:latin typeface="Tw Cen MT" charset="0"/>
                <a:ea typeface="ＭＳ Ｐゴシック" charset="0"/>
                <a:cs typeface="ＭＳ Ｐゴシック" charset="0"/>
              </a:rPr>
              <a:t>Jones hopes that Mary is in the next room.</a:t>
            </a:r>
          </a:p>
          <a:p>
            <a:pPr eaLnBrk="1" hangingPunct="1"/>
            <a:endParaRPr lang="en-US" sz="2400" dirty="0">
              <a:latin typeface="Tw Cen MT" charset="0"/>
              <a:ea typeface="ＭＳ Ｐゴシック" charset="0"/>
              <a:cs typeface="ＭＳ Ｐゴシック" charset="0"/>
            </a:endParaRPr>
          </a:p>
          <a:p>
            <a:pPr eaLnBrk="1" hangingPunct="1"/>
            <a:r>
              <a:rPr lang="en-US" sz="2400" dirty="0">
                <a:latin typeface="Tw Cen MT" charset="0"/>
                <a:ea typeface="ＭＳ Ｐゴシック" charset="0"/>
                <a:cs typeface="ＭＳ Ｐゴシック" charset="0"/>
              </a:rPr>
              <a:t>Both have the same propositional content, but the two states are different because </a:t>
            </a:r>
            <a:r>
              <a:rPr lang="en-US" sz="2400" dirty="0" smtClean="0">
                <a:latin typeface="Tw Cen MT" charset="0"/>
                <a:ea typeface="ＭＳ Ｐゴシック" charset="0"/>
                <a:cs typeface="ＭＳ Ｐゴシック" charset="0"/>
              </a:rPr>
              <a:t>believing and hoping are different psychological modes. </a:t>
            </a:r>
            <a:endParaRPr lang="en-US" sz="2400" dirty="0">
              <a:latin typeface="Tw Cen MT" charset="0"/>
              <a:ea typeface="ＭＳ Ｐゴシック" charset="0"/>
              <a:cs typeface="ＭＳ Ｐゴシック" charset="0"/>
            </a:endParaRPr>
          </a:p>
        </p:txBody>
      </p:sp>
    </p:spTree>
    <p:extLst>
      <p:ext uri="{BB962C8B-B14F-4D97-AF65-F5344CB8AC3E}">
        <p14:creationId xmlns:p14="http://schemas.microsoft.com/office/powerpoint/2010/main" val="2419500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612775" y="228600"/>
            <a:ext cx="8153400" cy="990600"/>
          </a:xfrm>
        </p:spPr>
        <p:txBody>
          <a:bodyPr>
            <a:normAutofit fontScale="90000"/>
          </a:bodyPr>
          <a:lstStyle/>
          <a:p>
            <a:pPr eaLnBrk="1" hangingPunct="1"/>
            <a:r>
              <a:rPr lang="en-US" sz="3200" dirty="0">
                <a:latin typeface="Tw Cen MT" charset="0"/>
                <a:ea typeface="ＭＳ Ｐゴシック" charset="0"/>
                <a:cs typeface="ＭＳ Ｐゴシック" charset="0"/>
              </a:rPr>
              <a:t>The structure of intentionality II:</a:t>
            </a:r>
            <a:br>
              <a:rPr lang="en-US" sz="3200" dirty="0">
                <a:latin typeface="Tw Cen MT" charset="0"/>
                <a:ea typeface="ＭＳ Ｐゴシック" charset="0"/>
                <a:cs typeface="ＭＳ Ｐゴシック" charset="0"/>
              </a:rPr>
            </a:br>
            <a:r>
              <a:rPr lang="en-US" sz="3200" dirty="0">
                <a:latin typeface="Tw Cen MT" charset="0"/>
                <a:ea typeface="ＭＳ Ｐゴシック" charset="0"/>
                <a:cs typeface="ＭＳ Ｐゴシック" charset="0"/>
              </a:rPr>
              <a:t>Aspectual Shape</a:t>
            </a:r>
          </a:p>
        </p:txBody>
      </p:sp>
      <p:sp>
        <p:nvSpPr>
          <p:cNvPr id="43010" name="Content Placeholder 2"/>
          <p:cNvSpPr>
            <a:spLocks noGrp="1"/>
          </p:cNvSpPr>
          <p:nvPr>
            <p:ph sz="quarter" idx="1"/>
          </p:nvPr>
        </p:nvSpPr>
        <p:spPr>
          <a:xfrm>
            <a:off x="612775" y="1600200"/>
            <a:ext cx="8153400" cy="4495800"/>
          </a:xfrm>
        </p:spPr>
        <p:txBody>
          <a:bodyPr/>
          <a:lstStyle/>
          <a:p>
            <a:pPr eaLnBrk="1" hangingPunct="1"/>
            <a:r>
              <a:rPr lang="en-US" sz="2400" dirty="0">
                <a:latin typeface="Tw Cen MT" charset="0"/>
                <a:ea typeface="ＭＳ Ｐゴシック" charset="0"/>
                <a:cs typeface="ＭＳ Ｐゴシック" charset="0"/>
              </a:rPr>
              <a:t>Two intentional states can have the same extensional content without having the same aspectual shape.</a:t>
            </a:r>
          </a:p>
          <a:p>
            <a:pPr eaLnBrk="1" hangingPunct="1"/>
            <a:endParaRPr lang="en-US" sz="2400" dirty="0">
              <a:latin typeface="Tw Cen MT" charset="0"/>
              <a:ea typeface="ＭＳ Ｐゴシック" charset="0"/>
              <a:cs typeface="ＭＳ Ｐゴシック" charset="0"/>
            </a:endParaRPr>
          </a:p>
          <a:p>
            <a:pPr eaLnBrk="1" hangingPunct="1"/>
            <a:r>
              <a:rPr lang="en-US" sz="2400" dirty="0">
                <a:latin typeface="Tw Cen MT" charset="0"/>
                <a:ea typeface="ＭＳ Ｐゴシック" charset="0"/>
                <a:cs typeface="ＭＳ Ｐゴシック" charset="0"/>
              </a:rPr>
              <a:t>The Morning Star = The Evening Star = Venus</a:t>
            </a:r>
          </a:p>
          <a:p>
            <a:pPr eaLnBrk="1" hangingPunct="1"/>
            <a:endParaRPr lang="en-US" sz="2400" dirty="0">
              <a:latin typeface="Tw Cen MT" charset="0"/>
              <a:ea typeface="ＭＳ Ｐゴシック" charset="0"/>
              <a:cs typeface="ＭＳ Ｐゴシック" charset="0"/>
            </a:endParaRPr>
          </a:p>
          <a:p>
            <a:pPr eaLnBrk="1" hangingPunct="1"/>
            <a:r>
              <a:rPr lang="en-US" sz="2400" dirty="0">
                <a:latin typeface="Tw Cen MT" charset="0"/>
                <a:ea typeface="ＭＳ Ｐゴシック" charset="0"/>
                <a:cs typeface="ＭＳ Ｐゴシック" charset="0"/>
              </a:rPr>
              <a:t>Jones loves the morning star.</a:t>
            </a:r>
          </a:p>
          <a:p>
            <a:pPr eaLnBrk="1" hangingPunct="1"/>
            <a:r>
              <a:rPr lang="en-US" sz="2400" dirty="0">
                <a:latin typeface="Tw Cen MT" charset="0"/>
                <a:ea typeface="ＭＳ Ｐゴシック" charset="0"/>
                <a:cs typeface="ＭＳ Ｐゴシック" charset="0"/>
              </a:rPr>
              <a:t>Jones hates the evening star.</a:t>
            </a:r>
          </a:p>
          <a:p>
            <a:pPr eaLnBrk="1" hangingPunct="1"/>
            <a:endParaRPr lang="en-US" sz="2400" dirty="0">
              <a:latin typeface="Tw Cen MT" charset="0"/>
              <a:ea typeface="ＭＳ Ｐゴシック" charset="0"/>
              <a:cs typeface="ＭＳ Ｐゴシック" charset="0"/>
            </a:endParaRPr>
          </a:p>
          <a:p>
            <a:pPr eaLnBrk="1" hangingPunct="1"/>
            <a:r>
              <a:rPr lang="en-US" sz="2400" dirty="0">
                <a:latin typeface="Tw Cen MT" charset="0"/>
                <a:ea typeface="ＭＳ Ｐゴシック" charset="0"/>
                <a:cs typeface="ＭＳ Ｐゴシック" charset="0"/>
              </a:rPr>
              <a:t>The aspectual shape renders coherent how it is that Jones can </a:t>
            </a:r>
            <a:r>
              <a:rPr lang="en-US" sz="2400" dirty="0" smtClean="0">
                <a:latin typeface="Tw Cen MT" charset="0"/>
                <a:ea typeface="ＭＳ Ｐゴシック" charset="0"/>
                <a:cs typeface="ＭＳ Ｐゴシック" charset="0"/>
              </a:rPr>
              <a:t>have opposing </a:t>
            </a:r>
            <a:r>
              <a:rPr lang="en-US" sz="2400" dirty="0">
                <a:latin typeface="Tw Cen MT" charset="0"/>
                <a:ea typeface="ＭＳ Ｐゴシック" charset="0"/>
                <a:cs typeface="ＭＳ Ｐゴシック" charset="0"/>
              </a:rPr>
              <a:t>attitudes towards the same object.</a:t>
            </a:r>
          </a:p>
        </p:txBody>
      </p:sp>
    </p:spTree>
    <p:extLst>
      <p:ext uri="{BB962C8B-B14F-4D97-AF65-F5344CB8AC3E}">
        <p14:creationId xmlns:p14="http://schemas.microsoft.com/office/powerpoint/2010/main" val="3028232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612775" y="228600"/>
            <a:ext cx="8153400" cy="990600"/>
          </a:xfrm>
        </p:spPr>
        <p:txBody>
          <a:bodyPr>
            <a:normAutofit fontScale="90000"/>
          </a:bodyPr>
          <a:lstStyle/>
          <a:p>
            <a:pPr eaLnBrk="1" hangingPunct="1"/>
            <a:r>
              <a:rPr lang="en-US" sz="3200" dirty="0">
                <a:latin typeface="Tw Cen MT" charset="0"/>
                <a:ea typeface="ＭＳ Ｐゴシック" charset="0"/>
                <a:cs typeface="ＭＳ Ｐゴシック" charset="0"/>
              </a:rPr>
              <a:t>The structure of intentionality III:</a:t>
            </a:r>
            <a:br>
              <a:rPr lang="en-US" sz="3200" dirty="0">
                <a:latin typeface="Tw Cen MT" charset="0"/>
                <a:ea typeface="ＭＳ Ｐゴシック" charset="0"/>
                <a:cs typeface="ＭＳ Ｐゴシック" charset="0"/>
              </a:rPr>
            </a:br>
            <a:r>
              <a:rPr lang="en-US" sz="3200" dirty="0">
                <a:latin typeface="Tw Cen MT" charset="0"/>
                <a:ea typeface="ＭＳ Ｐゴシック" charset="0"/>
                <a:cs typeface="ＭＳ Ｐゴシック" charset="0"/>
              </a:rPr>
              <a:t>Direction of Fit</a:t>
            </a:r>
          </a:p>
        </p:txBody>
      </p:sp>
      <p:sp>
        <p:nvSpPr>
          <p:cNvPr id="44034" name="Content Placeholder 2"/>
          <p:cNvSpPr>
            <a:spLocks noGrp="1"/>
          </p:cNvSpPr>
          <p:nvPr>
            <p:ph sz="quarter" idx="1"/>
          </p:nvPr>
        </p:nvSpPr>
        <p:spPr>
          <a:xfrm>
            <a:off x="196564" y="1600199"/>
            <a:ext cx="8784893" cy="4930869"/>
          </a:xfrm>
        </p:spPr>
        <p:txBody>
          <a:bodyPr>
            <a:normAutofit/>
          </a:bodyPr>
          <a:lstStyle/>
          <a:p>
            <a:pPr eaLnBrk="1" hangingPunct="1"/>
            <a:r>
              <a:rPr lang="en-US" sz="2400" b="1" dirty="0">
                <a:latin typeface="Tw Cen MT" charset="0"/>
                <a:ea typeface="ＭＳ Ｐゴシック" charset="0"/>
                <a:cs typeface="ＭＳ Ｐゴシック" charset="0"/>
              </a:rPr>
              <a:t>Intentional states can be distinguished by their direction of fit </a:t>
            </a:r>
            <a:r>
              <a:rPr lang="en-US" sz="2400" dirty="0">
                <a:latin typeface="Tw Cen MT" charset="0"/>
                <a:ea typeface="ＭＳ Ｐゴシック" charset="0"/>
                <a:cs typeface="ＭＳ Ｐゴシック" charset="0"/>
              </a:rPr>
              <a:t>–</a:t>
            </a:r>
          </a:p>
          <a:p>
            <a:pPr eaLnBrk="1" hangingPunct="1"/>
            <a:endParaRPr lang="en-US" sz="2400" dirty="0">
              <a:latin typeface="Tw Cen MT" charset="0"/>
              <a:ea typeface="ＭＳ Ｐゴシック" charset="0"/>
              <a:cs typeface="ＭＳ Ｐゴシック" charset="0"/>
            </a:endParaRPr>
          </a:p>
          <a:p>
            <a:pPr eaLnBrk="1" hangingPunct="1"/>
            <a:r>
              <a:rPr lang="en-US" sz="2400" dirty="0">
                <a:latin typeface="Tw Cen MT" charset="0"/>
                <a:ea typeface="ＭＳ Ｐゴシック" charset="0"/>
                <a:cs typeface="ＭＳ Ｐゴシック" charset="0"/>
              </a:rPr>
              <a:t>Mind-to-World direction of fit – the content is such that it is responsible to the world. Jones</a:t>
            </a:r>
            <a:r>
              <a:rPr lang="ja-JP" altLang="en-US" sz="2400" dirty="0">
                <a:latin typeface="Tw Cen MT" charset="0"/>
                <a:ea typeface="ＭＳ Ｐゴシック" charset="0"/>
                <a:cs typeface="ＭＳ Ｐゴシック" charset="0"/>
              </a:rPr>
              <a:t>’</a:t>
            </a:r>
            <a:r>
              <a:rPr lang="en-US" altLang="ja-JP" sz="2400" dirty="0">
                <a:latin typeface="Tw Cen MT" charset="0"/>
                <a:ea typeface="ＭＳ Ｐゴシック" charset="0"/>
                <a:cs typeface="ＭＳ Ｐゴシック" charset="0"/>
              </a:rPr>
              <a:t>s belief that the world is flat is evidentially governed by the world. Were he to find out that the world is round, he is to revise his belief so as to </a:t>
            </a:r>
            <a:r>
              <a:rPr lang="en-US" altLang="ja-JP" sz="2400" dirty="0" smtClean="0">
                <a:latin typeface="Tw Cen MT" charset="0"/>
                <a:ea typeface="ＭＳ Ｐゴシック" charset="0"/>
                <a:cs typeface="ＭＳ Ｐゴシック" charset="0"/>
              </a:rPr>
              <a:t>fit it to </a:t>
            </a:r>
            <a:r>
              <a:rPr lang="en-US" altLang="ja-JP" sz="2400" dirty="0">
                <a:latin typeface="Tw Cen MT" charset="0"/>
                <a:ea typeface="ＭＳ Ｐゴシック" charset="0"/>
                <a:cs typeface="ＭＳ Ｐゴシック" charset="0"/>
              </a:rPr>
              <a:t>the world</a:t>
            </a:r>
            <a:r>
              <a:rPr lang="en-US" altLang="ja-JP" sz="2400" dirty="0" smtClean="0">
                <a:latin typeface="Tw Cen MT" charset="0"/>
                <a:ea typeface="ＭＳ Ｐゴシック" charset="0"/>
                <a:cs typeface="ＭＳ Ｐゴシック" charset="0"/>
              </a:rPr>
              <a:t>.</a:t>
            </a:r>
            <a:endParaRPr lang="en-US" sz="2400" dirty="0" smtClean="0">
              <a:latin typeface="Tw Cen MT" charset="0"/>
              <a:ea typeface="ＭＳ Ｐゴシック" charset="0"/>
              <a:cs typeface="ＭＳ Ｐゴシック" charset="0"/>
            </a:endParaRPr>
          </a:p>
          <a:p>
            <a:pPr eaLnBrk="1" hangingPunct="1"/>
            <a:endParaRPr lang="en-US" sz="2400" dirty="0">
              <a:latin typeface="Tw Cen MT" charset="0"/>
              <a:ea typeface="ＭＳ Ｐゴシック" charset="0"/>
              <a:cs typeface="ＭＳ Ｐゴシック" charset="0"/>
            </a:endParaRPr>
          </a:p>
          <a:p>
            <a:pPr eaLnBrk="1" hangingPunct="1"/>
            <a:r>
              <a:rPr lang="en-US" sz="2400" dirty="0">
                <a:latin typeface="Tw Cen MT" charset="0"/>
                <a:ea typeface="ＭＳ Ｐゴシック" charset="0"/>
                <a:cs typeface="ＭＳ Ｐゴシック" charset="0"/>
              </a:rPr>
              <a:t>World-to-Mind direction of fit – the content is such that it dictates how the world should be. Jones</a:t>
            </a:r>
            <a:r>
              <a:rPr lang="ja-JP" altLang="en-US" sz="2400" dirty="0">
                <a:latin typeface="Tw Cen MT" charset="0"/>
                <a:ea typeface="ＭＳ Ｐゴシック" charset="0"/>
                <a:cs typeface="ＭＳ Ｐゴシック" charset="0"/>
              </a:rPr>
              <a:t>’</a:t>
            </a:r>
            <a:r>
              <a:rPr lang="en-US" altLang="ja-JP" sz="2400" dirty="0">
                <a:latin typeface="Tw Cen MT" charset="0"/>
                <a:ea typeface="ＭＳ Ｐゴシック" charset="0"/>
                <a:cs typeface="ＭＳ Ｐゴシック" charset="0"/>
              </a:rPr>
              <a:t>s desire for milk is a demand that the world should be such that he has milk. The world is to be made to accord with the mental state. </a:t>
            </a:r>
            <a:endParaRPr lang="en-US" sz="2400" dirty="0">
              <a:latin typeface="Tw Cen MT" charset="0"/>
              <a:ea typeface="ＭＳ Ｐゴシック" charset="0"/>
              <a:cs typeface="ＭＳ Ｐゴシック" charset="0"/>
            </a:endParaRPr>
          </a:p>
        </p:txBody>
      </p:sp>
    </p:spTree>
    <p:extLst>
      <p:ext uri="{BB962C8B-B14F-4D97-AF65-F5344CB8AC3E}">
        <p14:creationId xmlns:p14="http://schemas.microsoft.com/office/powerpoint/2010/main" val="2763940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612775" y="228600"/>
            <a:ext cx="8153400" cy="990600"/>
          </a:xfrm>
        </p:spPr>
        <p:txBody>
          <a:bodyPr>
            <a:normAutofit fontScale="90000"/>
          </a:bodyPr>
          <a:lstStyle/>
          <a:p>
            <a:pPr eaLnBrk="1" hangingPunct="1"/>
            <a:r>
              <a:rPr lang="en-US" sz="3200" dirty="0">
                <a:latin typeface="Tw Cen MT" charset="0"/>
                <a:ea typeface="ＭＳ Ｐゴシック" charset="0"/>
                <a:cs typeface="ＭＳ Ｐゴシック" charset="0"/>
              </a:rPr>
              <a:t>The structure of intentionality </a:t>
            </a:r>
            <a:r>
              <a:rPr lang="en-US" sz="3200" dirty="0" smtClean="0">
                <a:latin typeface="Tw Cen MT" charset="0"/>
                <a:ea typeface="ＭＳ Ｐゴシック" charset="0"/>
                <a:cs typeface="ＭＳ Ｐゴシック" charset="0"/>
              </a:rPr>
              <a:t>IV:</a:t>
            </a:r>
            <a:r>
              <a:rPr lang="en-US" sz="3200" dirty="0">
                <a:latin typeface="Tw Cen MT" charset="0"/>
                <a:ea typeface="ＭＳ Ｐゴシック" charset="0"/>
                <a:cs typeface="ＭＳ Ｐゴシック" charset="0"/>
              </a:rPr>
              <a:t/>
            </a:r>
            <a:br>
              <a:rPr lang="en-US" sz="3200" dirty="0">
                <a:latin typeface="Tw Cen MT" charset="0"/>
                <a:ea typeface="ＭＳ Ｐゴシック" charset="0"/>
                <a:cs typeface="ＭＳ Ｐゴシック" charset="0"/>
              </a:rPr>
            </a:br>
            <a:r>
              <a:rPr lang="en-US" sz="3200" dirty="0" smtClean="0">
                <a:latin typeface="Tw Cen MT" charset="0"/>
                <a:ea typeface="ＭＳ Ｐゴシック" charset="0"/>
                <a:cs typeface="ＭＳ Ｐゴシック" charset="0"/>
              </a:rPr>
              <a:t>Conditions of Satisfaction</a:t>
            </a:r>
            <a:endParaRPr lang="en-US" sz="3200" dirty="0">
              <a:latin typeface="Tw Cen MT" charset="0"/>
              <a:ea typeface="ＭＳ Ｐゴシック" charset="0"/>
              <a:cs typeface="ＭＳ Ｐゴシック" charset="0"/>
            </a:endParaRPr>
          </a:p>
        </p:txBody>
      </p:sp>
      <p:sp>
        <p:nvSpPr>
          <p:cNvPr id="44034" name="Content Placeholder 2"/>
          <p:cNvSpPr>
            <a:spLocks noGrp="1"/>
          </p:cNvSpPr>
          <p:nvPr>
            <p:ph sz="quarter" idx="1"/>
          </p:nvPr>
        </p:nvSpPr>
        <p:spPr>
          <a:xfrm>
            <a:off x="196564" y="1600199"/>
            <a:ext cx="8784893" cy="4930869"/>
          </a:xfrm>
        </p:spPr>
        <p:txBody>
          <a:bodyPr>
            <a:normAutofit/>
          </a:bodyPr>
          <a:lstStyle/>
          <a:p>
            <a:pPr eaLnBrk="1" hangingPunct="1"/>
            <a:r>
              <a:rPr lang="en-US" sz="2400" b="1" dirty="0">
                <a:latin typeface="Tw Cen MT" charset="0"/>
                <a:ea typeface="ＭＳ Ｐゴシック" charset="0"/>
                <a:cs typeface="ＭＳ Ｐゴシック" charset="0"/>
              </a:rPr>
              <a:t>Intentional states </a:t>
            </a:r>
            <a:r>
              <a:rPr lang="en-US" sz="2400" b="1" dirty="0" smtClean="0">
                <a:latin typeface="Tw Cen MT" charset="0"/>
                <a:ea typeface="ＭＳ Ｐゴシック" charset="0"/>
                <a:cs typeface="ＭＳ Ｐゴシック" charset="0"/>
              </a:rPr>
              <a:t>have conditions of satisfaction. </a:t>
            </a:r>
          </a:p>
          <a:p>
            <a:pPr eaLnBrk="1" hangingPunct="1"/>
            <a:endParaRPr lang="en-US" sz="2400" b="1" dirty="0">
              <a:latin typeface="Tw Cen MT" charset="0"/>
              <a:ea typeface="ＭＳ Ｐゴシック" charset="0"/>
              <a:cs typeface="ＭＳ Ｐゴシック" charset="0"/>
            </a:endParaRPr>
          </a:p>
          <a:p>
            <a:pPr marL="0" indent="0" eaLnBrk="1" hangingPunct="1">
              <a:buNone/>
            </a:pPr>
            <a:r>
              <a:rPr lang="en-US" sz="2400" dirty="0" smtClean="0">
                <a:latin typeface="Tw Cen MT" charset="0"/>
                <a:ea typeface="ＭＳ Ｐゴシック" charset="0"/>
                <a:cs typeface="ＭＳ Ｐゴシック" charset="0"/>
              </a:rPr>
              <a:t>For example:</a:t>
            </a:r>
          </a:p>
          <a:p>
            <a:pPr marL="0" indent="0" eaLnBrk="1" hangingPunct="1">
              <a:buNone/>
            </a:pPr>
            <a:endParaRPr lang="en-US" sz="2400" dirty="0">
              <a:latin typeface="Tw Cen MT" charset="0"/>
              <a:ea typeface="ＭＳ Ｐゴシック" charset="0"/>
              <a:cs typeface="ＭＳ Ｐゴシック" charset="0"/>
            </a:endParaRPr>
          </a:p>
          <a:p>
            <a:pPr marL="0" indent="0" eaLnBrk="1" hangingPunct="1">
              <a:buNone/>
            </a:pPr>
            <a:r>
              <a:rPr lang="en-US" sz="2400" dirty="0" smtClean="0">
                <a:latin typeface="Tw Cen MT" charset="0"/>
                <a:ea typeface="ＭＳ Ｐゴシック" charset="0"/>
                <a:cs typeface="ＭＳ Ｐゴシック" charset="0"/>
              </a:rPr>
              <a:t>John’s belief that Mary is 13 is true only if Mary is 13.</a:t>
            </a:r>
          </a:p>
          <a:p>
            <a:pPr marL="0" indent="0" eaLnBrk="1" hangingPunct="1">
              <a:buNone/>
            </a:pPr>
            <a:endParaRPr lang="en-US" sz="2400" dirty="0">
              <a:latin typeface="Tw Cen MT" charset="0"/>
              <a:ea typeface="ＭＳ Ｐゴシック" charset="0"/>
              <a:cs typeface="ＭＳ Ｐゴシック" charset="0"/>
            </a:endParaRPr>
          </a:p>
          <a:p>
            <a:pPr marL="0" indent="0" eaLnBrk="1" hangingPunct="1">
              <a:buNone/>
            </a:pPr>
            <a:r>
              <a:rPr lang="en-US" sz="2400" dirty="0" smtClean="0">
                <a:latin typeface="Tw Cen MT" charset="0"/>
                <a:ea typeface="ＭＳ Ｐゴシック" charset="0"/>
                <a:cs typeface="ＭＳ Ｐゴシック" charset="0"/>
              </a:rPr>
              <a:t>John’s desire for ice cream is satisfied only if John gets ice cream.</a:t>
            </a:r>
          </a:p>
          <a:p>
            <a:pPr marL="0" indent="0" eaLnBrk="1" hangingPunct="1">
              <a:buNone/>
            </a:pPr>
            <a:endParaRPr lang="en-US" sz="2400" dirty="0">
              <a:latin typeface="Tw Cen MT" charset="0"/>
              <a:ea typeface="ＭＳ Ｐゴシック" charset="0"/>
              <a:cs typeface="ＭＳ Ｐゴシック" charset="0"/>
            </a:endParaRPr>
          </a:p>
          <a:p>
            <a:pPr marL="0" indent="0" eaLnBrk="1" hangingPunct="1">
              <a:buNone/>
            </a:pPr>
            <a:r>
              <a:rPr lang="en-US" sz="2400" dirty="0" smtClean="0">
                <a:latin typeface="Tw Cen MT" charset="0"/>
                <a:ea typeface="ＭＳ Ｐゴシック" charset="0"/>
                <a:cs typeface="ＭＳ Ｐゴシック" charset="0"/>
              </a:rPr>
              <a:t>In both cases there is a condition under which the psychological state is satisfied.  The kind of satisfaction condition is different. Beliefs requires truth, desire requires fulfillment. </a:t>
            </a:r>
            <a:endParaRPr lang="en-US" sz="2400" dirty="0">
              <a:latin typeface="Tw Cen MT" charset="0"/>
              <a:ea typeface="ＭＳ Ｐゴシック" charset="0"/>
              <a:cs typeface="ＭＳ Ｐゴシック" charset="0"/>
            </a:endParaRPr>
          </a:p>
          <a:p>
            <a:pPr eaLnBrk="1" hangingPunct="1"/>
            <a:endParaRPr lang="en-US" sz="2400" dirty="0">
              <a:latin typeface="Tw Cen MT" charset="0"/>
              <a:ea typeface="ＭＳ Ｐゴシック" charset="0"/>
              <a:cs typeface="ＭＳ Ｐゴシック" charset="0"/>
            </a:endParaRPr>
          </a:p>
          <a:p>
            <a:pPr eaLnBrk="1" hangingPunct="1"/>
            <a:endParaRPr lang="en-US" sz="2400" dirty="0">
              <a:latin typeface="Tw Cen MT" charset="0"/>
              <a:ea typeface="ＭＳ Ｐゴシック" charset="0"/>
              <a:cs typeface="ＭＳ Ｐゴシック" charset="0"/>
            </a:endParaRPr>
          </a:p>
        </p:txBody>
      </p:sp>
    </p:spTree>
    <p:extLst>
      <p:ext uri="{BB962C8B-B14F-4D97-AF65-F5344CB8AC3E}">
        <p14:creationId xmlns:p14="http://schemas.microsoft.com/office/powerpoint/2010/main" val="1783171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612775" y="228600"/>
            <a:ext cx="8153400" cy="990600"/>
          </a:xfrm>
        </p:spPr>
        <p:txBody>
          <a:bodyPr>
            <a:normAutofit fontScale="90000"/>
          </a:bodyPr>
          <a:lstStyle/>
          <a:p>
            <a:pPr eaLnBrk="1" hangingPunct="1"/>
            <a:r>
              <a:rPr lang="en-US" sz="3200" dirty="0">
                <a:latin typeface="Tw Cen MT" charset="0"/>
                <a:ea typeface="ＭＳ Ｐゴシック" charset="0"/>
                <a:cs typeface="ＭＳ Ｐゴシック" charset="0"/>
              </a:rPr>
              <a:t>The structure of intentionality </a:t>
            </a:r>
            <a:r>
              <a:rPr lang="en-US" sz="3200" dirty="0" smtClean="0">
                <a:latin typeface="Tw Cen MT" charset="0"/>
                <a:ea typeface="ＭＳ Ｐゴシック" charset="0"/>
                <a:cs typeface="ＭＳ Ｐゴシック" charset="0"/>
              </a:rPr>
              <a:t>V:</a:t>
            </a:r>
            <a:r>
              <a:rPr lang="en-US" sz="3200" dirty="0">
                <a:latin typeface="Tw Cen MT" charset="0"/>
                <a:ea typeface="ＭＳ Ｐゴシック" charset="0"/>
                <a:cs typeface="ＭＳ Ｐゴシック" charset="0"/>
              </a:rPr>
              <a:t/>
            </a:r>
            <a:br>
              <a:rPr lang="en-US" sz="3200" dirty="0">
                <a:latin typeface="Tw Cen MT" charset="0"/>
                <a:ea typeface="ＭＳ Ｐゴシック" charset="0"/>
                <a:cs typeface="ＭＳ Ｐゴシック" charset="0"/>
              </a:rPr>
            </a:br>
            <a:r>
              <a:rPr lang="en-US" sz="3200" dirty="0" smtClean="0">
                <a:latin typeface="Tw Cen MT" charset="0"/>
                <a:ea typeface="ＭＳ Ｐゴシック" charset="0"/>
                <a:cs typeface="ＭＳ Ｐゴシック" charset="0"/>
              </a:rPr>
              <a:t>Causal Sel</a:t>
            </a:r>
            <a:r>
              <a:rPr lang="en-US" sz="3200" dirty="0" smtClean="0">
                <a:latin typeface="Tw Cen MT" charset="0"/>
                <a:ea typeface="ＭＳ Ｐゴシック" charset="0"/>
                <a:cs typeface="ＭＳ Ｐゴシック" charset="0"/>
              </a:rPr>
              <a:t>f-Referentiality</a:t>
            </a:r>
            <a:endParaRPr lang="en-US" sz="3200" dirty="0">
              <a:latin typeface="Tw Cen MT" charset="0"/>
              <a:ea typeface="ＭＳ Ｐゴシック" charset="0"/>
              <a:cs typeface="ＭＳ Ｐゴシック" charset="0"/>
            </a:endParaRPr>
          </a:p>
        </p:txBody>
      </p:sp>
      <p:sp>
        <p:nvSpPr>
          <p:cNvPr id="44034" name="Content Placeholder 2"/>
          <p:cNvSpPr>
            <a:spLocks noGrp="1"/>
          </p:cNvSpPr>
          <p:nvPr>
            <p:ph sz="quarter" idx="1"/>
          </p:nvPr>
        </p:nvSpPr>
        <p:spPr>
          <a:xfrm>
            <a:off x="196564" y="1600199"/>
            <a:ext cx="8784893" cy="4930869"/>
          </a:xfrm>
        </p:spPr>
        <p:txBody>
          <a:bodyPr>
            <a:normAutofit/>
          </a:bodyPr>
          <a:lstStyle/>
          <a:p>
            <a:pPr eaLnBrk="1" hangingPunct="1"/>
            <a:r>
              <a:rPr lang="en-US" sz="2400" b="1" dirty="0" smtClean="0">
                <a:latin typeface="Tw Cen MT" charset="0"/>
                <a:ea typeface="ＭＳ Ｐゴシック" charset="0"/>
                <a:cs typeface="ＭＳ Ｐゴシック" charset="0"/>
              </a:rPr>
              <a:t>Perceptions, Intentions, and Memories are all causally self-referential. </a:t>
            </a:r>
          </a:p>
          <a:p>
            <a:pPr eaLnBrk="1" hangingPunct="1"/>
            <a:endParaRPr lang="en-US" sz="2400" b="1" dirty="0">
              <a:latin typeface="Tw Cen MT" charset="0"/>
              <a:ea typeface="ＭＳ Ｐゴシック" charset="0"/>
              <a:cs typeface="ＭＳ Ｐゴシック" charset="0"/>
            </a:endParaRPr>
          </a:p>
          <a:p>
            <a:pPr eaLnBrk="1" hangingPunct="1"/>
            <a:r>
              <a:rPr lang="en-US" sz="2400" dirty="0" smtClean="0">
                <a:latin typeface="Tw Cen MT" charset="0"/>
                <a:ea typeface="ＭＳ Ｐゴシック" charset="0"/>
                <a:cs typeface="ＭＳ Ｐゴシック" charset="0"/>
              </a:rPr>
              <a:t>Memory requires that the remembered event be the actual cause of the memory. </a:t>
            </a:r>
          </a:p>
          <a:p>
            <a:pPr eaLnBrk="1" hangingPunct="1"/>
            <a:endParaRPr lang="en-US" sz="2400" dirty="0">
              <a:latin typeface="Tw Cen MT" charset="0"/>
              <a:ea typeface="ＭＳ Ｐゴシック" charset="0"/>
              <a:cs typeface="ＭＳ Ｐゴシック" charset="0"/>
            </a:endParaRPr>
          </a:p>
          <a:p>
            <a:pPr eaLnBrk="1" hangingPunct="1"/>
            <a:r>
              <a:rPr lang="en-US" sz="2400" dirty="0" smtClean="0">
                <a:latin typeface="Tw Cen MT" charset="0"/>
                <a:ea typeface="ＭＳ Ｐゴシック" charset="0"/>
                <a:cs typeface="ＭＳ Ｐゴシック" charset="0"/>
              </a:rPr>
              <a:t>Perception requires that the thing perceived be the actual cause of the perception.</a:t>
            </a:r>
          </a:p>
          <a:p>
            <a:pPr eaLnBrk="1" hangingPunct="1"/>
            <a:endParaRPr lang="en-US" sz="2400" dirty="0">
              <a:latin typeface="Tw Cen MT" charset="0"/>
              <a:ea typeface="ＭＳ Ｐゴシック" charset="0"/>
              <a:cs typeface="ＭＳ Ｐゴシック" charset="0"/>
            </a:endParaRPr>
          </a:p>
          <a:p>
            <a:pPr eaLnBrk="1" hangingPunct="1"/>
            <a:r>
              <a:rPr lang="en-US" sz="2400" dirty="0" smtClean="0">
                <a:latin typeface="Tw Cen MT" charset="0"/>
                <a:ea typeface="ＭＳ Ｐゴシック" charset="0"/>
                <a:cs typeface="ＭＳ Ｐゴシック" charset="0"/>
              </a:rPr>
              <a:t>Intention requires that the intention cause the action that was intended to be performed. </a:t>
            </a:r>
          </a:p>
          <a:p>
            <a:pPr eaLnBrk="1" hangingPunct="1"/>
            <a:endParaRPr lang="en-US" sz="2400" b="1" dirty="0">
              <a:latin typeface="Tw Cen MT" charset="0"/>
              <a:ea typeface="ＭＳ Ｐゴシック" charset="0"/>
              <a:cs typeface="ＭＳ Ｐゴシック" charset="0"/>
            </a:endParaRPr>
          </a:p>
          <a:p>
            <a:pPr eaLnBrk="1" hangingPunct="1"/>
            <a:endParaRPr lang="en-US" sz="2400" dirty="0">
              <a:latin typeface="Tw Cen MT" charset="0"/>
              <a:ea typeface="ＭＳ Ｐゴシック" charset="0"/>
              <a:cs typeface="ＭＳ Ｐゴシック" charset="0"/>
            </a:endParaRPr>
          </a:p>
        </p:txBody>
      </p:sp>
    </p:spTree>
    <p:extLst>
      <p:ext uri="{BB962C8B-B14F-4D97-AF65-F5344CB8AC3E}">
        <p14:creationId xmlns:p14="http://schemas.microsoft.com/office/powerpoint/2010/main" val="652144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866564132"/>
              </p:ext>
            </p:extLst>
          </p:nvPr>
        </p:nvGraphicFramePr>
        <p:xfrm>
          <a:off x="381000" y="747889"/>
          <a:ext cx="8636000" cy="3951111"/>
        </p:xfrm>
        <a:graphic>
          <a:graphicData uri="http://schemas.openxmlformats.org/drawingml/2006/table">
            <a:tbl>
              <a:tblPr firstRow="1" bandRow="1">
                <a:tableStyleId>{3C2FFA5D-87B4-456A-9821-1D502468CF0F}</a:tableStyleId>
              </a:tblPr>
              <a:tblGrid>
                <a:gridCol w="1608667"/>
                <a:gridCol w="1735666"/>
                <a:gridCol w="1016000"/>
                <a:gridCol w="776111"/>
                <a:gridCol w="1086556"/>
                <a:gridCol w="1086556"/>
                <a:gridCol w="1326444"/>
              </a:tblGrid>
              <a:tr h="1019951">
                <a:tc rowSpan="3">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vMerge="1">
                  <a:txBody>
                    <a:bodyPr/>
                    <a:lstStyle/>
                    <a:p>
                      <a:endParaRPr lang="en-US" dirty="0"/>
                    </a:p>
                  </a:txBody>
                  <a:tcPr/>
                </a:tc>
                <a:tc gridSpan="3">
                  <a:txBody>
                    <a:bodyPr/>
                    <a:lstStyle/>
                    <a:p>
                      <a:r>
                        <a:rPr lang="en-US" dirty="0" smtClean="0"/>
                        <a:t>Cognition</a:t>
                      </a:r>
                      <a:endParaRPr lang="en-US" dirty="0"/>
                    </a:p>
                  </a:txBody>
                  <a:tcPr/>
                </a:tc>
                <a:tc hMerge="1">
                  <a:txBody>
                    <a:bodyPr/>
                    <a:lstStyle/>
                    <a:p>
                      <a:endParaRPr lang="en-US" dirty="0"/>
                    </a:p>
                  </a:txBody>
                  <a:tcPr/>
                </a:tc>
                <a:tc hMerge="1">
                  <a:txBody>
                    <a:bodyPr/>
                    <a:lstStyle/>
                    <a:p>
                      <a:endParaRPr lang="en-US"/>
                    </a:p>
                  </a:txBody>
                  <a:tcPr/>
                </a:tc>
                <a:tc gridSpan="3">
                  <a:txBody>
                    <a:bodyPr/>
                    <a:lstStyle/>
                    <a:p>
                      <a:r>
                        <a:rPr lang="en-US" dirty="0" smtClean="0"/>
                        <a:t>Volition</a:t>
                      </a:r>
                      <a:endParaRPr lang="en-US" dirty="0"/>
                    </a:p>
                  </a:txBody>
                  <a:tcPr/>
                </a:tc>
                <a:tc hMerge="1">
                  <a:txBody>
                    <a:bodyPr/>
                    <a:lstStyle/>
                    <a:p>
                      <a:endParaRPr lang="en-US"/>
                    </a:p>
                  </a:txBody>
                  <a:tcPr/>
                </a:tc>
                <a:tc hMerge="1">
                  <a:txBody>
                    <a:bodyPr/>
                    <a:lstStyle/>
                    <a:p>
                      <a:endParaRPr lang="en-US"/>
                    </a:p>
                  </a:txBody>
                  <a:tcPr/>
                </a:tc>
              </a:tr>
              <a:tr h="370840">
                <a:tc vMerge="1">
                  <a:txBody>
                    <a:bodyPr/>
                    <a:lstStyle/>
                    <a:p>
                      <a:endParaRPr lang="en-US" dirty="0"/>
                    </a:p>
                  </a:txBody>
                  <a:tcPr/>
                </a:tc>
                <a:tc>
                  <a:txBody>
                    <a:bodyPr/>
                    <a:lstStyle/>
                    <a:p>
                      <a:r>
                        <a:rPr lang="en-US" dirty="0" smtClean="0"/>
                        <a:t>Perception</a:t>
                      </a:r>
                      <a:endParaRPr lang="en-US" dirty="0"/>
                    </a:p>
                  </a:txBody>
                  <a:tcPr/>
                </a:tc>
                <a:tc>
                  <a:txBody>
                    <a:bodyPr/>
                    <a:lstStyle/>
                    <a:p>
                      <a:r>
                        <a:rPr lang="en-US" dirty="0" smtClean="0"/>
                        <a:t>Memory</a:t>
                      </a:r>
                      <a:endParaRPr lang="en-US" dirty="0"/>
                    </a:p>
                  </a:txBody>
                  <a:tcPr/>
                </a:tc>
                <a:tc>
                  <a:txBody>
                    <a:bodyPr/>
                    <a:lstStyle/>
                    <a:p>
                      <a:r>
                        <a:rPr lang="en-US" dirty="0" smtClean="0"/>
                        <a:t>Belief</a:t>
                      </a:r>
                      <a:endParaRPr lang="en-US" dirty="0"/>
                    </a:p>
                  </a:txBody>
                  <a:tcPr/>
                </a:tc>
                <a:tc>
                  <a:txBody>
                    <a:bodyPr/>
                    <a:lstStyle/>
                    <a:p>
                      <a:r>
                        <a:rPr lang="en-US" dirty="0" smtClean="0"/>
                        <a:t>Intention</a:t>
                      </a:r>
                      <a:r>
                        <a:rPr lang="en-US" baseline="0" dirty="0" smtClean="0"/>
                        <a:t> in action</a:t>
                      </a:r>
                      <a:endParaRPr lang="en-US" dirty="0"/>
                    </a:p>
                  </a:txBody>
                  <a:tcPr/>
                </a:tc>
                <a:tc>
                  <a:txBody>
                    <a:bodyPr/>
                    <a:lstStyle/>
                    <a:p>
                      <a:r>
                        <a:rPr lang="en-US" dirty="0" smtClean="0"/>
                        <a:t>Prior</a:t>
                      </a:r>
                    </a:p>
                    <a:p>
                      <a:r>
                        <a:rPr lang="en-US" baseline="0" dirty="0" smtClean="0"/>
                        <a:t>Intention</a:t>
                      </a:r>
                      <a:endParaRPr lang="en-US" dirty="0"/>
                    </a:p>
                  </a:txBody>
                  <a:tcPr/>
                </a:tc>
                <a:tc>
                  <a:txBody>
                    <a:bodyPr/>
                    <a:lstStyle/>
                    <a:p>
                      <a:r>
                        <a:rPr lang="en-US" dirty="0" smtClean="0"/>
                        <a:t>Desire</a:t>
                      </a:r>
                      <a:endParaRPr lang="en-US" dirty="0"/>
                    </a:p>
                  </a:txBody>
                  <a:tcPr/>
                </a:tc>
              </a:tr>
              <a:tr h="370840">
                <a:tc>
                  <a:txBody>
                    <a:bodyPr/>
                    <a:lstStyle/>
                    <a:p>
                      <a:r>
                        <a:rPr lang="en-US" dirty="0" smtClean="0"/>
                        <a:t>Causal Self Reference</a:t>
                      </a:r>
                      <a:endParaRPr lang="en-US" dirty="0"/>
                    </a:p>
                  </a:txBody>
                  <a:tcPr/>
                </a:tc>
                <a:tc>
                  <a:txBody>
                    <a:bodyPr/>
                    <a:lstStyle/>
                    <a:p>
                      <a:r>
                        <a:rPr lang="en-US" dirty="0" smtClean="0"/>
                        <a:t>Yes</a:t>
                      </a:r>
                      <a:endParaRPr lang="en-US" dirty="0"/>
                    </a:p>
                  </a:txBody>
                  <a:tcPr/>
                </a:tc>
                <a:tc>
                  <a:txBody>
                    <a:bodyPr/>
                    <a:lstStyle/>
                    <a:p>
                      <a:r>
                        <a:rPr lang="en-US" dirty="0" smtClean="0"/>
                        <a:t>Yes</a:t>
                      </a:r>
                      <a:endParaRPr lang="en-US" dirty="0"/>
                    </a:p>
                  </a:txBody>
                  <a:tcPr/>
                </a:tc>
                <a:tc>
                  <a:txBody>
                    <a:bodyPr/>
                    <a:lstStyle/>
                    <a:p>
                      <a:r>
                        <a:rPr lang="en-US" dirty="0" smtClean="0"/>
                        <a:t>No</a:t>
                      </a:r>
                      <a:endParaRPr lang="en-US" dirty="0"/>
                    </a:p>
                  </a:txBody>
                  <a:tcPr/>
                </a:tc>
                <a:tc>
                  <a:txBody>
                    <a:bodyPr/>
                    <a:lstStyle/>
                    <a:p>
                      <a:r>
                        <a:rPr lang="en-US" dirty="0" smtClean="0"/>
                        <a:t>Yes</a:t>
                      </a:r>
                      <a:endParaRPr lang="en-US" dirty="0"/>
                    </a:p>
                  </a:txBody>
                  <a:tcPr/>
                </a:tc>
                <a:tc>
                  <a:txBody>
                    <a:bodyPr/>
                    <a:lstStyle/>
                    <a:p>
                      <a:r>
                        <a:rPr lang="en-US" dirty="0" smtClean="0"/>
                        <a:t>Yes</a:t>
                      </a:r>
                      <a:endParaRPr lang="en-US" dirty="0"/>
                    </a:p>
                  </a:txBody>
                  <a:tcPr/>
                </a:tc>
                <a:tc>
                  <a:txBody>
                    <a:bodyPr/>
                    <a:lstStyle/>
                    <a:p>
                      <a:r>
                        <a:rPr lang="en-US" dirty="0" smtClean="0"/>
                        <a:t>No</a:t>
                      </a:r>
                      <a:endParaRPr lang="en-US" dirty="0"/>
                    </a:p>
                  </a:txBody>
                  <a:tcPr/>
                </a:tc>
              </a:tr>
              <a:tr h="370840">
                <a:tc>
                  <a:txBody>
                    <a:bodyPr/>
                    <a:lstStyle/>
                    <a:p>
                      <a:r>
                        <a:rPr lang="en-US" dirty="0" smtClean="0"/>
                        <a:t>Direction of Fit</a:t>
                      </a:r>
                      <a:endParaRPr lang="en-US" dirty="0"/>
                    </a:p>
                  </a:txBody>
                  <a:tcPr/>
                </a:tc>
                <a:tc>
                  <a:txBody>
                    <a:bodyPr/>
                    <a:lstStyle/>
                    <a:p>
                      <a:r>
                        <a:rPr lang="en-US" dirty="0" smtClean="0">
                          <a:latin typeface="Wingdings"/>
                          <a:ea typeface="Wingdings"/>
                          <a:cs typeface="Wingdings"/>
                          <a:sym typeface="Wingdings"/>
                        </a:rPr>
                        <a: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Wingdings"/>
                          <a:ea typeface="Wingdings"/>
                          <a:cs typeface="Wingdings"/>
                          <a:sym typeface="Wingdings"/>
                        </a:rPr>
                        <a:t></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Wingdings"/>
                          <a:ea typeface="Wingdings"/>
                          <a:cs typeface="Wingdings"/>
                          <a:sym typeface="Wingdings"/>
                        </a:rPr>
                        <a:t></a:t>
                      </a:r>
                      <a:endParaRPr lang="en-US" dirty="0" smtClean="0"/>
                    </a:p>
                    <a:p>
                      <a:endParaRPr lang="en-US" dirty="0"/>
                    </a:p>
                  </a:txBody>
                  <a:tcPr/>
                </a:tc>
                <a:tc>
                  <a:txBody>
                    <a:bodyPr/>
                    <a:lstStyle/>
                    <a:p>
                      <a:r>
                        <a:rPr lang="en-US" dirty="0" smtClean="0">
                          <a:latin typeface="Wingdings"/>
                          <a:ea typeface="Wingdings"/>
                          <a:cs typeface="Wingdings"/>
                          <a:sym typeface="Wingdings"/>
                        </a:rPr>
                        <a: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Wingdings"/>
                          <a:ea typeface="Wingdings"/>
                          <a:cs typeface="Wingdings"/>
                          <a:sym typeface="Wingdings"/>
                        </a:rPr>
                        <a:t></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Wingdings"/>
                          <a:ea typeface="Wingdings"/>
                          <a:cs typeface="Wingdings"/>
                          <a:sym typeface="Wingdings"/>
                        </a:rPr>
                        <a:t></a:t>
                      </a:r>
                      <a:endParaRPr lang="en-US" dirty="0" smtClean="0"/>
                    </a:p>
                    <a:p>
                      <a:endParaRPr lang="en-US" dirty="0"/>
                    </a:p>
                  </a:txBody>
                  <a:tcPr/>
                </a:tc>
              </a:tr>
              <a:tr h="370840">
                <a:tc>
                  <a:txBody>
                    <a:bodyPr/>
                    <a:lstStyle/>
                    <a:p>
                      <a:r>
                        <a:rPr lang="en-US" dirty="0" smtClean="0"/>
                        <a:t>Direction of Causation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Wingdings"/>
                          <a:ea typeface="Wingdings"/>
                          <a:cs typeface="Wingdings"/>
                          <a:sym typeface="Wingdings"/>
                        </a:rPr>
                        <a:t></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Wingdings"/>
                          <a:ea typeface="Wingdings"/>
                          <a:cs typeface="Wingdings"/>
                          <a:sym typeface="Wingdings"/>
                        </a:rPr>
                        <a:t></a:t>
                      </a:r>
                      <a:endParaRPr lang="en-US" dirty="0" smtClean="0"/>
                    </a:p>
                    <a:p>
                      <a:endParaRPr lang="en-US" dirty="0"/>
                    </a:p>
                  </a:txBody>
                  <a:tcPr/>
                </a:tc>
                <a:tc>
                  <a:txBody>
                    <a:bodyPr/>
                    <a:lstStyle/>
                    <a:p>
                      <a:r>
                        <a:rPr lang="en-US" dirty="0" smtClean="0"/>
                        <a:t>None</a:t>
                      </a:r>
                      <a:endParaRPr lang="en-US" dirty="0"/>
                    </a:p>
                  </a:txBody>
                  <a:tcPr/>
                </a:tc>
                <a:tc>
                  <a:txBody>
                    <a:bodyPr/>
                    <a:lstStyle/>
                    <a:p>
                      <a:r>
                        <a:rPr lang="en-US" dirty="0" smtClean="0">
                          <a:latin typeface="Wingdings"/>
                          <a:ea typeface="Wingdings"/>
                          <a:cs typeface="Wingdings"/>
                          <a:sym typeface="Wingdings"/>
                        </a:rPr>
                        <a:t></a:t>
                      </a:r>
                      <a:endParaRPr lang="en-US" dirty="0"/>
                    </a:p>
                  </a:txBody>
                  <a:tcPr/>
                </a:tc>
                <a:tc>
                  <a:txBody>
                    <a:bodyPr/>
                    <a:lstStyle/>
                    <a:p>
                      <a:r>
                        <a:rPr lang="en-US" dirty="0" smtClean="0">
                          <a:latin typeface="Wingdings"/>
                          <a:ea typeface="Wingdings"/>
                          <a:cs typeface="Wingdings"/>
                          <a:sym typeface="Wingdings"/>
                        </a:rPr>
                        <a:t></a:t>
                      </a:r>
                      <a:endParaRPr lang="en-US" dirty="0"/>
                    </a:p>
                  </a:txBody>
                  <a:tcPr/>
                </a:tc>
                <a:tc>
                  <a:txBody>
                    <a:bodyPr/>
                    <a:lstStyle/>
                    <a:p>
                      <a:r>
                        <a:rPr lang="en-US" dirty="0" smtClean="0"/>
                        <a:t>None</a:t>
                      </a:r>
                      <a:endParaRPr lang="en-US" dirty="0"/>
                    </a:p>
                  </a:txBody>
                  <a:tcPr/>
                </a:tc>
              </a:tr>
            </a:tbl>
          </a:graphicData>
        </a:graphic>
      </p:graphicFrame>
      <p:sp>
        <p:nvSpPr>
          <p:cNvPr id="4" name="TextBox 3"/>
          <p:cNvSpPr txBox="1"/>
          <p:nvPr/>
        </p:nvSpPr>
        <p:spPr>
          <a:xfrm>
            <a:off x="507999" y="5348111"/>
            <a:ext cx="8212668" cy="646331"/>
          </a:xfrm>
          <a:prstGeom prst="rect">
            <a:avLst/>
          </a:prstGeom>
          <a:noFill/>
        </p:spPr>
        <p:txBody>
          <a:bodyPr wrap="square" rtlCol="0">
            <a:spAutoFit/>
          </a:bodyPr>
          <a:lstStyle/>
          <a:p>
            <a:pPr marL="742950" lvl="1" indent="-285750">
              <a:buFont typeface="Wingdings" charset="0"/>
              <a:buChar char="é"/>
            </a:pPr>
            <a:r>
              <a:rPr lang="en-US" dirty="0" smtClean="0">
                <a:latin typeface="Wingdings"/>
                <a:ea typeface="Wingdings"/>
                <a:cs typeface="Wingdings"/>
                <a:sym typeface="Wingdings"/>
              </a:rPr>
              <a:t>               </a:t>
            </a:r>
            <a:r>
              <a:rPr lang="en-US" dirty="0" smtClean="0">
                <a:ea typeface="Wingdings"/>
                <a:cs typeface="Wingdings"/>
                <a:sym typeface="Wingdings"/>
              </a:rPr>
              <a:t>					</a:t>
            </a:r>
            <a:endParaRPr lang="en-US" dirty="0" smtClean="0"/>
          </a:p>
          <a:p>
            <a:r>
              <a:rPr lang="en-US" dirty="0" smtClean="0"/>
              <a:t>Means World to Mind.				Means Mind to World.</a:t>
            </a:r>
            <a:endParaRPr lang="en-US" dirty="0"/>
          </a:p>
        </p:txBody>
      </p:sp>
    </p:spTree>
    <p:extLst>
      <p:ext uri="{BB962C8B-B14F-4D97-AF65-F5344CB8AC3E}">
        <p14:creationId xmlns:p14="http://schemas.microsoft.com/office/powerpoint/2010/main" val="2131521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612775" y="228600"/>
            <a:ext cx="8153400" cy="990600"/>
          </a:xfrm>
        </p:spPr>
        <p:txBody>
          <a:bodyPr>
            <a:normAutofit fontScale="90000"/>
          </a:bodyPr>
          <a:lstStyle/>
          <a:p>
            <a:pPr eaLnBrk="1" hangingPunct="1"/>
            <a:r>
              <a:rPr lang="en-US" sz="3200" dirty="0">
                <a:latin typeface="Tw Cen MT" charset="0"/>
                <a:ea typeface="ＭＳ Ｐゴシック" charset="0"/>
                <a:cs typeface="ＭＳ Ｐゴシック" charset="0"/>
              </a:rPr>
              <a:t>The structure of intentionality </a:t>
            </a:r>
            <a:r>
              <a:rPr lang="en-US" sz="3200" dirty="0" smtClean="0">
                <a:latin typeface="Tw Cen MT" charset="0"/>
                <a:ea typeface="ＭＳ Ｐゴシック" charset="0"/>
                <a:cs typeface="ＭＳ Ｐゴシック" charset="0"/>
              </a:rPr>
              <a:t>VI:</a:t>
            </a:r>
            <a:r>
              <a:rPr lang="en-US" sz="3200" dirty="0">
                <a:latin typeface="Tw Cen MT" charset="0"/>
                <a:ea typeface="ＭＳ Ｐゴシック" charset="0"/>
                <a:cs typeface="ＭＳ Ｐゴシック" charset="0"/>
              </a:rPr>
              <a:t/>
            </a:r>
            <a:br>
              <a:rPr lang="en-US" sz="3200" dirty="0">
                <a:latin typeface="Tw Cen MT" charset="0"/>
                <a:ea typeface="ＭＳ Ｐゴシック" charset="0"/>
                <a:cs typeface="ＭＳ Ｐゴシック" charset="0"/>
              </a:rPr>
            </a:br>
            <a:r>
              <a:rPr lang="en-US" sz="3200" dirty="0">
                <a:latin typeface="Tw Cen MT" charset="0"/>
                <a:ea typeface="ＭＳ Ｐゴシック" charset="0"/>
                <a:cs typeface="ＭＳ Ｐゴシック" charset="0"/>
              </a:rPr>
              <a:t>The Background</a:t>
            </a:r>
          </a:p>
        </p:txBody>
      </p:sp>
      <p:sp>
        <p:nvSpPr>
          <p:cNvPr id="45058" name="Content Placeholder 2"/>
          <p:cNvSpPr>
            <a:spLocks noGrp="1"/>
          </p:cNvSpPr>
          <p:nvPr>
            <p:ph sz="quarter" idx="1"/>
          </p:nvPr>
        </p:nvSpPr>
        <p:spPr>
          <a:xfrm>
            <a:off x="302406" y="1375759"/>
            <a:ext cx="8603449" cy="5019246"/>
          </a:xfrm>
        </p:spPr>
        <p:txBody>
          <a:bodyPr/>
          <a:lstStyle/>
          <a:p>
            <a:pPr eaLnBrk="1" hangingPunct="1"/>
            <a:r>
              <a:rPr lang="en-US" sz="2400" dirty="0">
                <a:latin typeface="Tw Cen MT" charset="0"/>
                <a:ea typeface="ＭＳ Ｐゴシック" charset="0"/>
                <a:cs typeface="ＭＳ Ｐゴシック" charset="0"/>
              </a:rPr>
              <a:t>Any particular intentional state depends on a network of other intentional states</a:t>
            </a:r>
            <a:r>
              <a:rPr lang="en-US" sz="2400" dirty="0" smtClean="0">
                <a:latin typeface="Tw Cen MT" charset="0"/>
                <a:ea typeface="ＭＳ Ｐゴシック" charset="0"/>
                <a:cs typeface="ＭＳ Ｐゴシック" charset="0"/>
              </a:rPr>
              <a:t>.</a:t>
            </a:r>
          </a:p>
          <a:p>
            <a:pPr lvl="1"/>
            <a:r>
              <a:rPr lang="en-US" sz="2000" dirty="0" smtClean="0">
                <a:latin typeface="Tw Cen MT" charset="0"/>
                <a:ea typeface="ＭＳ Ｐゴシック" charset="0"/>
                <a:cs typeface="ＭＳ Ｐゴシック" charset="0"/>
              </a:rPr>
              <a:t>Beliefs don’t, for example, come in isolation. I cannot believe that the car is red without also believing something about cars in general.</a:t>
            </a:r>
            <a:endParaRPr lang="en-US" sz="2000" dirty="0">
              <a:latin typeface="Tw Cen MT" charset="0"/>
              <a:ea typeface="ＭＳ Ｐゴシック" charset="0"/>
              <a:cs typeface="ＭＳ Ｐゴシック" charset="0"/>
            </a:endParaRPr>
          </a:p>
          <a:p>
            <a:pPr eaLnBrk="1" hangingPunct="1"/>
            <a:endParaRPr lang="en-US" sz="2400" dirty="0">
              <a:latin typeface="Tw Cen MT" charset="0"/>
              <a:ea typeface="ＭＳ Ｐゴシック" charset="0"/>
              <a:cs typeface="ＭＳ Ｐゴシック" charset="0"/>
            </a:endParaRPr>
          </a:p>
          <a:p>
            <a:pPr eaLnBrk="1" hangingPunct="1"/>
            <a:r>
              <a:rPr lang="en-US" sz="2400" dirty="0">
                <a:latin typeface="Tw Cen MT" charset="0"/>
                <a:ea typeface="ＭＳ Ｐゴシック" charset="0"/>
                <a:cs typeface="ＭＳ Ｐゴシック" charset="0"/>
              </a:rPr>
              <a:t>All networks terminate in a background of non-intentional states </a:t>
            </a:r>
            <a:r>
              <a:rPr lang="en-US" sz="2400" dirty="0" smtClean="0">
                <a:latin typeface="Tw Cen MT" charset="0"/>
                <a:ea typeface="ＭＳ Ｐゴシック" charset="0"/>
                <a:cs typeface="ＭＳ Ｐゴシック" charset="0"/>
              </a:rPr>
              <a:t>that include </a:t>
            </a:r>
            <a:r>
              <a:rPr lang="en-US" sz="2400" dirty="0" smtClean="0">
                <a:latin typeface="Tw Cen MT" charset="0"/>
                <a:ea typeface="ＭＳ Ｐゴシック" charset="0"/>
                <a:cs typeface="ＭＳ Ｐゴシック" charset="0"/>
              </a:rPr>
              <a:t>abilities and dispositions.</a:t>
            </a:r>
          </a:p>
          <a:p>
            <a:pPr lvl="1"/>
            <a:r>
              <a:rPr lang="en-US" sz="2000" dirty="0" smtClean="0">
                <a:latin typeface="Tw Cen MT" charset="0"/>
                <a:ea typeface="ＭＳ Ｐゴシック" charset="0"/>
                <a:cs typeface="ＭＳ Ｐゴシック" charset="0"/>
              </a:rPr>
              <a:t>If John intends to go skiing he can do so only if he has the ability to ski in addition.</a:t>
            </a:r>
            <a:endParaRPr lang="en-US" sz="2000" dirty="0">
              <a:latin typeface="Tw Cen MT" charset="0"/>
              <a:ea typeface="ＭＳ Ｐゴシック" charset="0"/>
              <a:cs typeface="ＭＳ Ｐゴシック" charset="0"/>
            </a:endParaRPr>
          </a:p>
          <a:p>
            <a:pPr lvl="1"/>
            <a:endParaRPr lang="en-US" sz="2400" dirty="0">
              <a:latin typeface="Tw Cen MT" charset="0"/>
              <a:ea typeface="ＭＳ Ｐゴシック" charset="0"/>
              <a:cs typeface="ＭＳ Ｐゴシック" charset="0"/>
            </a:endParaRPr>
          </a:p>
          <a:p>
            <a:pPr eaLnBrk="1" hangingPunct="1"/>
            <a:r>
              <a:rPr lang="en-US" sz="2400" dirty="0" smtClean="0">
                <a:latin typeface="Tw Cen MT" charset="0"/>
                <a:ea typeface="ＭＳ Ｐゴシック" charset="0"/>
                <a:cs typeface="ＭＳ Ｐゴシック" charset="0"/>
              </a:rPr>
              <a:t>In general,</a:t>
            </a:r>
            <a:r>
              <a:rPr lang="en-US" sz="2400" dirty="0" smtClean="0">
                <a:latin typeface="Tw Cen MT" charset="0"/>
                <a:ea typeface="ＭＳ Ｐゴシック" charset="0"/>
                <a:cs typeface="ＭＳ Ｐゴシック" charset="0"/>
              </a:rPr>
              <a:t> </a:t>
            </a:r>
            <a:r>
              <a:rPr lang="en-US" sz="2400" dirty="0">
                <a:latin typeface="Tw Cen MT" charset="0"/>
                <a:ea typeface="ＭＳ Ｐゴシック" charset="0"/>
                <a:cs typeface="ＭＳ Ｐゴシック" charset="0"/>
              </a:rPr>
              <a:t>any particular intentional state depends on a set of non-intentional states and abilities.</a:t>
            </a:r>
          </a:p>
        </p:txBody>
      </p:sp>
    </p:spTree>
    <p:extLst>
      <p:ext uri="{BB962C8B-B14F-4D97-AF65-F5344CB8AC3E}">
        <p14:creationId xmlns:p14="http://schemas.microsoft.com/office/powerpoint/2010/main" val="3838521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612775" y="228600"/>
            <a:ext cx="8153400" cy="990600"/>
          </a:xfrm>
        </p:spPr>
        <p:txBody>
          <a:bodyPr>
            <a:normAutofit/>
          </a:bodyPr>
          <a:lstStyle/>
          <a:p>
            <a:pPr eaLnBrk="1" hangingPunct="1"/>
            <a:r>
              <a:rPr lang="en-US" sz="3200" dirty="0" smtClean="0">
                <a:latin typeface="Tw Cen MT" charset="0"/>
                <a:ea typeface="ＭＳ Ｐゴシック" charset="0"/>
                <a:cs typeface="ＭＳ Ｐゴシック" charset="0"/>
              </a:rPr>
              <a:t>Intentionality Summarized</a:t>
            </a:r>
            <a:endParaRPr lang="en-US" sz="3200" dirty="0">
              <a:latin typeface="Tw Cen MT" charset="0"/>
              <a:ea typeface="ＭＳ Ｐゴシック" charset="0"/>
              <a:cs typeface="ＭＳ Ｐゴシック" charset="0"/>
            </a:endParaRPr>
          </a:p>
        </p:txBody>
      </p:sp>
      <p:sp>
        <p:nvSpPr>
          <p:cNvPr id="45058" name="Content Placeholder 2"/>
          <p:cNvSpPr>
            <a:spLocks noGrp="1"/>
          </p:cNvSpPr>
          <p:nvPr>
            <p:ph sz="quarter" idx="1"/>
          </p:nvPr>
        </p:nvSpPr>
        <p:spPr>
          <a:xfrm>
            <a:off x="302406" y="1375759"/>
            <a:ext cx="8603449" cy="5019246"/>
          </a:xfrm>
        </p:spPr>
        <p:txBody>
          <a:bodyPr/>
          <a:lstStyle/>
          <a:p>
            <a:pPr marL="0" indent="0" eaLnBrk="1" hangingPunct="1">
              <a:buNone/>
            </a:pPr>
            <a:r>
              <a:rPr lang="en-US" sz="2400" dirty="0" smtClean="0">
                <a:latin typeface="Tw Cen MT" charset="0"/>
                <a:ea typeface="ＭＳ Ｐゴシック" charset="0"/>
                <a:cs typeface="ＭＳ Ｐゴシック" charset="0"/>
              </a:rPr>
              <a:t>Searle:</a:t>
            </a:r>
          </a:p>
          <a:p>
            <a:pPr marL="0" indent="0" eaLnBrk="1" hangingPunct="1">
              <a:buNone/>
            </a:pPr>
            <a:endParaRPr lang="en-US" sz="2400" dirty="0">
              <a:latin typeface="Tw Cen MT" charset="0"/>
              <a:ea typeface="ＭＳ Ｐゴシック" charset="0"/>
              <a:cs typeface="ＭＳ Ｐゴシック" charset="0"/>
            </a:endParaRPr>
          </a:p>
          <a:p>
            <a:pPr marL="0" indent="0" eaLnBrk="1" hangingPunct="1">
              <a:buNone/>
            </a:pPr>
            <a:r>
              <a:rPr lang="en-US" sz="2000" dirty="0" smtClean="0">
                <a:latin typeface="Tw Cen MT" charset="0"/>
                <a:ea typeface="ＭＳ Ｐゴシック" charset="0"/>
                <a:cs typeface="ＭＳ Ｐゴシック" charset="0"/>
              </a:rPr>
              <a:t>For any intentional state, there is a distinction between the type of state it is, and its  content. Where the content is a whole proposition, it will represent states of affairs in the world and it will do this with one of the three directions of fit, mind-to-world, world-to-mind, or null. Intentional states tha</a:t>
            </a:r>
            <a:r>
              <a:rPr lang="en-US" sz="2000" dirty="0" smtClean="0">
                <a:latin typeface="Tw Cen MT" charset="0"/>
                <a:ea typeface="ＭＳ Ｐゴシック" charset="0"/>
                <a:cs typeface="ＭＳ Ｐゴシック" charset="0"/>
              </a:rPr>
              <a:t>t have a non-null direction of fit are thus representations of their conditions of satisfaction. And given the network of intentionality, even those states that have the null direction of fit, and even those that do not have a whole propositional content, are still largely constituted by states that do have a non-null direction of fit.</a:t>
            </a:r>
            <a:endParaRPr lang="en-US" sz="2000" dirty="0">
              <a:latin typeface="Tw Cen MT" charset="0"/>
              <a:ea typeface="ＭＳ Ｐゴシック" charset="0"/>
              <a:cs typeface="ＭＳ Ｐゴシック" charset="0"/>
            </a:endParaRPr>
          </a:p>
        </p:txBody>
      </p:sp>
    </p:spTree>
    <p:extLst>
      <p:ext uri="{BB962C8B-B14F-4D97-AF65-F5344CB8AC3E}">
        <p14:creationId xmlns:p14="http://schemas.microsoft.com/office/powerpoint/2010/main" val="3213348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612775" y="228600"/>
            <a:ext cx="8153400" cy="990600"/>
          </a:xfrm>
        </p:spPr>
        <p:txBody>
          <a:bodyPr>
            <a:normAutofit/>
          </a:bodyPr>
          <a:lstStyle/>
          <a:p>
            <a:pPr eaLnBrk="1" hangingPunct="1"/>
            <a:r>
              <a:rPr lang="en-US" sz="3200" dirty="0" smtClean="0">
                <a:latin typeface="Tw Cen MT" charset="0"/>
                <a:ea typeface="ＭＳ Ｐゴシック" charset="0"/>
                <a:cs typeface="ＭＳ Ｐゴシック" charset="0"/>
              </a:rPr>
              <a:t>Intentionality Summarized</a:t>
            </a:r>
            <a:endParaRPr lang="en-US" sz="3200" dirty="0">
              <a:latin typeface="Tw Cen MT" charset="0"/>
              <a:ea typeface="ＭＳ Ｐゴシック" charset="0"/>
              <a:cs typeface="ＭＳ Ｐゴシック" charset="0"/>
            </a:endParaRPr>
          </a:p>
        </p:txBody>
      </p:sp>
      <p:sp>
        <p:nvSpPr>
          <p:cNvPr id="45058" name="Content Placeholder 2"/>
          <p:cNvSpPr>
            <a:spLocks noGrp="1"/>
          </p:cNvSpPr>
          <p:nvPr>
            <p:ph sz="quarter" idx="1"/>
          </p:nvPr>
        </p:nvSpPr>
        <p:spPr>
          <a:xfrm>
            <a:off x="302406" y="1375759"/>
            <a:ext cx="8603449" cy="5019246"/>
          </a:xfrm>
        </p:spPr>
        <p:txBody>
          <a:bodyPr/>
          <a:lstStyle/>
          <a:p>
            <a:pPr marL="0" indent="0" eaLnBrk="1" hangingPunct="1">
              <a:buNone/>
            </a:pPr>
            <a:r>
              <a:rPr lang="en-US" sz="2400" dirty="0" smtClean="0">
                <a:latin typeface="Tw Cen MT" charset="0"/>
                <a:ea typeface="ＭＳ Ｐゴシック" charset="0"/>
                <a:cs typeface="ＭＳ Ｐゴシック" charset="0"/>
              </a:rPr>
              <a:t>Searle:</a:t>
            </a:r>
          </a:p>
          <a:p>
            <a:pPr marL="0" indent="0" eaLnBrk="1" hangingPunct="1">
              <a:buNone/>
            </a:pPr>
            <a:endParaRPr lang="en-US" sz="2400" dirty="0" smtClean="0">
              <a:latin typeface="Tw Cen MT" charset="0"/>
              <a:ea typeface="ＭＳ Ｐゴシック" charset="0"/>
              <a:cs typeface="ＭＳ Ｐゴシック" charset="0"/>
            </a:endParaRPr>
          </a:p>
          <a:p>
            <a:pPr marL="0" indent="0" eaLnBrk="1" hangingPunct="1">
              <a:buNone/>
            </a:pPr>
            <a:r>
              <a:rPr lang="en-US" sz="2400" dirty="0">
                <a:latin typeface="Tw Cen MT" charset="0"/>
                <a:ea typeface="ＭＳ Ｐゴシック" charset="0"/>
                <a:cs typeface="ＭＳ Ｐゴシック" charset="0"/>
              </a:rPr>
              <a:t>I</a:t>
            </a:r>
            <a:r>
              <a:rPr lang="en-US" sz="2400" dirty="0" smtClean="0">
                <a:latin typeface="Tw Cen MT" charset="0"/>
                <a:ea typeface="ＭＳ Ｐゴシック" charset="0"/>
                <a:cs typeface="ＭＳ Ｐゴシック" charset="0"/>
              </a:rPr>
              <a:t>f I am sorry that I stepped on your foot, I must believe that I did so and wish I had not done so. And if I admire Jimmy Carter I must have a set of beliefs and desires about Jimmy Carter. </a:t>
            </a:r>
          </a:p>
          <a:p>
            <a:pPr marL="0" indent="0" eaLnBrk="1" hangingPunct="1">
              <a:buNone/>
            </a:pPr>
            <a:endParaRPr lang="en-US" sz="2400" dirty="0">
              <a:latin typeface="Tw Cen MT" charset="0"/>
              <a:ea typeface="ＭＳ Ｐゴシック" charset="0"/>
              <a:cs typeface="ＭＳ Ｐゴシック" charset="0"/>
            </a:endParaRPr>
          </a:p>
          <a:p>
            <a:pPr marL="0" indent="0" eaLnBrk="1" hangingPunct="1">
              <a:buNone/>
            </a:pPr>
            <a:r>
              <a:rPr lang="en-US" sz="2400" dirty="0" smtClean="0">
                <a:latin typeface="Tw Cen MT" charset="0"/>
                <a:ea typeface="ＭＳ Ｐゴシック" charset="0"/>
                <a:cs typeface="ＭＳ Ｐゴシック" charset="0"/>
              </a:rPr>
              <a:t>In general, </a:t>
            </a:r>
            <a:r>
              <a:rPr lang="en-US" sz="2400" i="1" dirty="0" smtClean="0">
                <a:latin typeface="Tw Cen MT" charset="0"/>
                <a:ea typeface="ＭＳ Ｐゴシック" charset="0"/>
                <a:cs typeface="ＭＳ Ｐゴシック" charset="0"/>
              </a:rPr>
              <a:t>intentionality</a:t>
            </a:r>
            <a:r>
              <a:rPr lang="en-US" sz="2400" dirty="0" smtClean="0">
                <a:latin typeface="Tw Cen MT" charset="0"/>
                <a:ea typeface="ＭＳ Ｐゴシック" charset="0"/>
                <a:cs typeface="ＭＳ Ｐゴシック" charset="0"/>
              </a:rPr>
              <a:t> is </a:t>
            </a:r>
            <a:r>
              <a:rPr lang="en-US" sz="2400" i="1" dirty="0" smtClean="0">
                <a:latin typeface="Tw Cen MT" charset="0"/>
                <a:ea typeface="ＭＳ Ｐゴシック" charset="0"/>
                <a:cs typeface="ＭＳ Ｐゴシック" charset="0"/>
              </a:rPr>
              <a:t>representation</a:t>
            </a:r>
            <a:r>
              <a:rPr lang="en-US" sz="2400" dirty="0" smtClean="0">
                <a:latin typeface="Tw Cen MT" charset="0"/>
                <a:ea typeface="ＭＳ Ｐゴシック" charset="0"/>
                <a:cs typeface="ＭＳ Ｐゴシック" charset="0"/>
              </a:rPr>
              <a:t> of </a:t>
            </a:r>
            <a:r>
              <a:rPr lang="en-US" sz="2400" i="1" dirty="0" smtClean="0">
                <a:latin typeface="Tw Cen MT" charset="0"/>
                <a:ea typeface="ＭＳ Ｐゴシック" charset="0"/>
                <a:cs typeface="ＭＳ Ｐゴシック" charset="0"/>
              </a:rPr>
              <a:t>conditions</a:t>
            </a:r>
            <a:r>
              <a:rPr lang="en-US" sz="2400" dirty="0" smtClean="0">
                <a:latin typeface="Tw Cen MT" charset="0"/>
                <a:ea typeface="ＭＳ Ｐゴシック" charset="0"/>
                <a:cs typeface="ＭＳ Ｐゴシック" charset="0"/>
              </a:rPr>
              <a:t> </a:t>
            </a:r>
            <a:r>
              <a:rPr lang="en-US" sz="2400" i="1" dirty="0" smtClean="0">
                <a:latin typeface="Tw Cen MT" charset="0"/>
                <a:ea typeface="ＭＳ Ｐゴシック" charset="0"/>
                <a:cs typeface="ＭＳ Ｐゴシック" charset="0"/>
              </a:rPr>
              <a:t>of</a:t>
            </a:r>
            <a:r>
              <a:rPr lang="en-US" sz="2400" dirty="0" smtClean="0">
                <a:latin typeface="Tw Cen MT" charset="0"/>
                <a:ea typeface="ＭＳ Ｐゴシック" charset="0"/>
                <a:cs typeface="ＭＳ Ｐゴシック" charset="0"/>
              </a:rPr>
              <a:t> </a:t>
            </a:r>
            <a:r>
              <a:rPr lang="en-US" sz="2400" i="1" dirty="0" smtClean="0">
                <a:latin typeface="Tw Cen MT" charset="0"/>
                <a:ea typeface="ＭＳ Ｐゴシック" charset="0"/>
                <a:cs typeface="ＭＳ Ｐゴシック" charset="0"/>
              </a:rPr>
              <a:t>satisfaction.</a:t>
            </a:r>
            <a:endParaRPr lang="en-US" sz="2400" dirty="0">
              <a:latin typeface="Tw Cen MT" charset="0"/>
              <a:ea typeface="ＭＳ Ｐゴシック" charset="0"/>
              <a:cs typeface="ＭＳ Ｐゴシック" charset="0"/>
            </a:endParaRPr>
          </a:p>
        </p:txBody>
      </p:sp>
    </p:spTree>
    <p:extLst>
      <p:ext uri="{BB962C8B-B14F-4D97-AF65-F5344CB8AC3E}">
        <p14:creationId xmlns:p14="http://schemas.microsoft.com/office/powerpoint/2010/main" val="2541573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612775" y="228600"/>
            <a:ext cx="8153400" cy="990600"/>
          </a:xfrm>
        </p:spPr>
        <p:txBody>
          <a:bodyPr>
            <a:normAutofit/>
          </a:bodyPr>
          <a:lstStyle/>
          <a:p>
            <a:pPr eaLnBrk="1" hangingPunct="1"/>
            <a:r>
              <a:rPr lang="en-US" sz="3200" dirty="0" smtClean="0">
                <a:latin typeface="Tw Cen MT" charset="0"/>
                <a:ea typeface="ＭＳ Ｐゴシック" charset="0"/>
                <a:cs typeface="ＭＳ Ｐゴシック" charset="0"/>
              </a:rPr>
              <a:t>Testing For Inten</a:t>
            </a:r>
            <a:r>
              <a:rPr lang="en-US" sz="3200" i="1" dirty="0" smtClean="0">
                <a:latin typeface="Tw Cen MT" charset="0"/>
                <a:ea typeface="ＭＳ Ｐゴシック" charset="0"/>
                <a:cs typeface="ＭＳ Ｐゴシック" charset="0"/>
              </a:rPr>
              <a:t>s</a:t>
            </a:r>
            <a:r>
              <a:rPr lang="en-US" sz="3200" dirty="0" smtClean="0">
                <a:latin typeface="Tw Cen MT" charset="0"/>
                <a:ea typeface="ＭＳ Ｐゴシック" charset="0"/>
                <a:cs typeface="ＭＳ Ｐゴシック" charset="0"/>
              </a:rPr>
              <a:t>ionality: Failure of Substitution</a:t>
            </a:r>
            <a:endParaRPr lang="en-US" sz="3200" dirty="0">
              <a:latin typeface="Tw Cen MT" charset="0"/>
              <a:ea typeface="ＭＳ Ｐゴシック" charset="0"/>
              <a:cs typeface="ＭＳ Ｐゴシック" charset="0"/>
            </a:endParaRPr>
          </a:p>
        </p:txBody>
      </p:sp>
      <p:sp>
        <p:nvSpPr>
          <p:cNvPr id="45058" name="Content Placeholder 2"/>
          <p:cNvSpPr>
            <a:spLocks noGrp="1"/>
          </p:cNvSpPr>
          <p:nvPr>
            <p:ph sz="quarter" idx="1"/>
          </p:nvPr>
        </p:nvSpPr>
        <p:spPr>
          <a:xfrm>
            <a:off x="302406" y="1375759"/>
            <a:ext cx="8603449" cy="5019246"/>
          </a:xfrm>
        </p:spPr>
        <p:txBody>
          <a:bodyPr/>
          <a:lstStyle/>
          <a:p>
            <a:pPr marL="0" indent="0" eaLnBrk="1" hangingPunct="1">
              <a:buNone/>
            </a:pPr>
            <a:r>
              <a:rPr lang="en-US" sz="2000" dirty="0" smtClean="0">
                <a:latin typeface="Tw Cen MT" charset="0"/>
                <a:ea typeface="ＭＳ Ｐゴシック" charset="0"/>
                <a:cs typeface="ＭＳ Ｐゴシック" charset="0"/>
              </a:rPr>
              <a:t>A linguistic environment </a:t>
            </a:r>
            <a:r>
              <a:rPr lang="en-US" sz="2000" i="1" dirty="0" smtClean="0">
                <a:latin typeface="Tw Cen MT" charset="0"/>
                <a:ea typeface="ＭＳ Ｐゴシック" charset="0"/>
                <a:cs typeface="ＭＳ Ｐゴシック" charset="0"/>
              </a:rPr>
              <a:t>E</a:t>
            </a:r>
            <a:r>
              <a:rPr lang="en-US" sz="2000" dirty="0" smtClean="0">
                <a:latin typeface="Tw Cen MT" charset="0"/>
                <a:ea typeface="ＭＳ Ｐゴシック" charset="0"/>
                <a:cs typeface="ＭＳ Ｐゴシック" charset="0"/>
              </a:rPr>
              <a:t> is </a:t>
            </a:r>
            <a:r>
              <a:rPr lang="en-US" sz="2000" i="1" dirty="0" smtClean="0">
                <a:latin typeface="Tw Cen MT" charset="0"/>
                <a:ea typeface="ＭＳ Ｐゴシック" charset="0"/>
                <a:cs typeface="ＭＳ Ｐゴシック" charset="0"/>
              </a:rPr>
              <a:t>intensional </a:t>
            </a:r>
            <a:r>
              <a:rPr lang="en-US" sz="2000" dirty="0" smtClean="0">
                <a:latin typeface="Tw Cen MT" charset="0"/>
                <a:ea typeface="ＭＳ Ｐゴシック" charset="0"/>
                <a:cs typeface="ＭＳ Ｐゴシック" charset="0"/>
              </a:rPr>
              <a:t>when it fails substitution. </a:t>
            </a:r>
          </a:p>
          <a:p>
            <a:pPr marL="0" indent="0" eaLnBrk="1" hangingPunct="1">
              <a:buNone/>
            </a:pPr>
            <a:endParaRPr lang="en-US" sz="2000" dirty="0">
              <a:latin typeface="Tw Cen MT" charset="0"/>
              <a:ea typeface="ＭＳ Ｐゴシック" charset="0"/>
              <a:cs typeface="ＭＳ Ｐゴシック" charset="0"/>
            </a:endParaRPr>
          </a:p>
          <a:p>
            <a:pPr marL="0" indent="0" eaLnBrk="1" hangingPunct="1">
              <a:buNone/>
            </a:pPr>
            <a:r>
              <a:rPr lang="en-US" sz="2000" dirty="0" smtClean="0">
                <a:latin typeface="Tw Cen MT" charset="0"/>
                <a:ea typeface="ＭＳ Ｐゴシック" charset="0"/>
                <a:cs typeface="ＭＳ Ｐゴシック" charset="0"/>
              </a:rPr>
              <a:t>Substitution principle: If </a:t>
            </a:r>
            <a:r>
              <a:rPr lang="en-US" sz="2000" dirty="0" smtClean="0">
                <a:latin typeface="Tw Cen MT" charset="0"/>
                <a:ea typeface="ＭＳ Ｐゴシック" charset="0"/>
                <a:cs typeface="ＭＳ Ｐゴシック" charset="0"/>
              </a:rPr>
              <a:t>Fa</a:t>
            </a:r>
            <a:r>
              <a:rPr lang="en-US" sz="2000" dirty="0">
                <a:latin typeface="Tw Cen MT" charset="0"/>
                <a:ea typeface="ＭＳ Ｐゴシック" charset="0"/>
                <a:cs typeface="ＭＳ Ｐゴシック" charset="0"/>
              </a:rPr>
              <a:t> </a:t>
            </a:r>
            <a:r>
              <a:rPr lang="en-US" sz="2000" dirty="0" smtClean="0">
                <a:latin typeface="Tw Cen MT" charset="0"/>
                <a:ea typeface="ＭＳ Ｐゴシック" charset="0"/>
                <a:cs typeface="ＭＳ Ｐゴシック" charset="0"/>
              </a:rPr>
              <a:t>and (a = b), then </a:t>
            </a:r>
            <a:r>
              <a:rPr lang="en-US" sz="2000" dirty="0" smtClean="0">
                <a:latin typeface="Tw Cen MT" charset="0"/>
                <a:ea typeface="ＭＳ Ｐゴシック" charset="0"/>
                <a:cs typeface="ＭＳ Ｐゴシック" charset="0"/>
              </a:rPr>
              <a:t>Fb</a:t>
            </a:r>
            <a:r>
              <a:rPr lang="en-US" sz="2000" dirty="0" smtClean="0">
                <a:latin typeface="Tw Cen MT" charset="0"/>
                <a:ea typeface="ＭＳ Ｐゴシック" charset="0"/>
                <a:cs typeface="ＭＳ Ｐゴシック" charset="0"/>
              </a:rPr>
              <a:t>.</a:t>
            </a:r>
          </a:p>
          <a:p>
            <a:pPr marL="0" indent="0" eaLnBrk="1" hangingPunct="1">
              <a:buNone/>
            </a:pPr>
            <a:r>
              <a:rPr lang="en-US" sz="2000" i="1" dirty="0" smtClean="0">
                <a:latin typeface="Tw Cen MT" charset="0"/>
                <a:ea typeface="ＭＳ Ｐゴシック" charset="0"/>
                <a:cs typeface="ＭＳ Ｐゴシック" charset="0"/>
              </a:rPr>
              <a:t>No failure of substitution</a:t>
            </a:r>
          </a:p>
          <a:p>
            <a:pPr marL="457200" indent="-457200" eaLnBrk="1" hangingPunct="1">
              <a:buFont typeface="+mj-lt"/>
              <a:buAutoNum type="arabicPeriod"/>
            </a:pPr>
            <a:r>
              <a:rPr lang="en-US" sz="2000" dirty="0" smtClean="0">
                <a:latin typeface="Tw Cen MT" charset="0"/>
                <a:ea typeface="ＭＳ Ｐゴシック" charset="0"/>
                <a:cs typeface="ＭＳ Ｐゴシック" charset="0"/>
              </a:rPr>
              <a:t>John is looking at the evening star.</a:t>
            </a:r>
          </a:p>
          <a:p>
            <a:pPr marL="457200" indent="-457200" eaLnBrk="1" hangingPunct="1">
              <a:buFont typeface="+mj-lt"/>
              <a:buAutoNum type="arabicPeriod"/>
            </a:pPr>
            <a:r>
              <a:rPr lang="en-US" sz="2000" dirty="0" smtClean="0">
                <a:latin typeface="Tw Cen MT" charset="0"/>
                <a:ea typeface="ＭＳ Ｐゴシック" charset="0"/>
                <a:cs typeface="ＭＳ Ｐゴシック" charset="0"/>
              </a:rPr>
              <a:t>The evening star = The morning star.</a:t>
            </a:r>
          </a:p>
          <a:p>
            <a:pPr marL="457200" indent="-457200" eaLnBrk="1" hangingPunct="1">
              <a:buFont typeface="+mj-lt"/>
              <a:buAutoNum type="arabicPeriod"/>
            </a:pPr>
            <a:r>
              <a:rPr lang="en-US" sz="2000" dirty="0" smtClean="0">
                <a:latin typeface="Tw Cen MT" charset="0"/>
                <a:ea typeface="ＭＳ Ｐゴシック" charset="0"/>
                <a:cs typeface="ＭＳ Ｐゴシック" charset="0"/>
              </a:rPr>
              <a:t>So, John is looking at the morning star. </a:t>
            </a:r>
            <a:endParaRPr lang="en-US" sz="2000" dirty="0">
              <a:latin typeface="Tw Cen MT" charset="0"/>
              <a:ea typeface="ＭＳ Ｐゴシック" charset="0"/>
              <a:cs typeface="ＭＳ Ｐゴシック" charset="0"/>
            </a:endParaRPr>
          </a:p>
          <a:p>
            <a:pPr marL="0" indent="0" eaLnBrk="1" hangingPunct="1">
              <a:buNone/>
            </a:pPr>
            <a:endParaRPr lang="en-US" sz="2000" dirty="0" smtClean="0">
              <a:latin typeface="Tw Cen MT" charset="0"/>
              <a:ea typeface="ＭＳ Ｐゴシック" charset="0"/>
              <a:cs typeface="ＭＳ Ｐゴシック" charset="0"/>
            </a:endParaRPr>
          </a:p>
          <a:p>
            <a:pPr marL="0" indent="0" eaLnBrk="1" hangingPunct="1">
              <a:buNone/>
            </a:pPr>
            <a:r>
              <a:rPr lang="en-US" sz="2000" i="1" dirty="0" smtClean="0">
                <a:latin typeface="Tw Cen MT" charset="0"/>
                <a:ea typeface="ＭＳ Ｐゴシック" charset="0"/>
                <a:cs typeface="ＭＳ Ｐゴシック" charset="0"/>
              </a:rPr>
              <a:t>Failure of substitution</a:t>
            </a:r>
            <a:endParaRPr lang="en-US" sz="2000" i="1" dirty="0">
              <a:latin typeface="Tw Cen MT" charset="0"/>
              <a:ea typeface="ＭＳ Ｐゴシック" charset="0"/>
              <a:cs typeface="ＭＳ Ｐゴシック" charset="0"/>
            </a:endParaRPr>
          </a:p>
          <a:p>
            <a:pPr marL="457200" indent="-457200" eaLnBrk="1" hangingPunct="1">
              <a:buFont typeface="+mj-lt"/>
              <a:buAutoNum type="arabicPeriod"/>
            </a:pPr>
            <a:r>
              <a:rPr lang="en-US" sz="2000" dirty="0" smtClean="0">
                <a:latin typeface="Tw Cen MT" charset="0"/>
                <a:ea typeface="ＭＳ Ｐゴシック" charset="0"/>
                <a:cs typeface="ＭＳ Ｐゴシック" charset="0"/>
              </a:rPr>
              <a:t>Lois believes that Superman can fly.</a:t>
            </a:r>
          </a:p>
          <a:p>
            <a:pPr marL="457200" indent="-457200" eaLnBrk="1" hangingPunct="1">
              <a:buFont typeface="+mj-lt"/>
              <a:buAutoNum type="arabicPeriod"/>
            </a:pPr>
            <a:r>
              <a:rPr lang="en-US" sz="2000" dirty="0" smtClean="0">
                <a:latin typeface="Tw Cen MT" charset="0"/>
                <a:ea typeface="ＭＳ Ｐゴシック" charset="0"/>
                <a:cs typeface="ＭＳ Ｐゴシック" charset="0"/>
              </a:rPr>
              <a:t>Superman = Clark Kent.</a:t>
            </a:r>
          </a:p>
          <a:p>
            <a:pPr marL="457200" indent="-457200" eaLnBrk="1" hangingPunct="1">
              <a:buFont typeface="+mj-lt"/>
              <a:buAutoNum type="arabicPeriod"/>
            </a:pPr>
            <a:r>
              <a:rPr lang="en-US" sz="2000" dirty="0" smtClean="0">
                <a:latin typeface="Tw Cen MT" charset="0"/>
                <a:ea typeface="ＭＳ Ｐゴシック" charset="0"/>
                <a:cs typeface="ＭＳ Ｐゴシック" charset="0"/>
              </a:rPr>
              <a:t>Lois believes that Clark Kent can fly.    </a:t>
            </a:r>
            <a:endParaRPr lang="en-US" sz="2000" dirty="0">
              <a:latin typeface="Tw Cen MT" charset="0"/>
              <a:ea typeface="ＭＳ Ｐゴシック" charset="0"/>
              <a:cs typeface="ＭＳ Ｐゴシック" charset="0"/>
            </a:endParaRPr>
          </a:p>
        </p:txBody>
      </p:sp>
    </p:spTree>
    <p:extLst>
      <p:ext uri="{BB962C8B-B14F-4D97-AF65-F5344CB8AC3E}">
        <p14:creationId xmlns:p14="http://schemas.microsoft.com/office/powerpoint/2010/main" val="2727110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12775" y="228600"/>
            <a:ext cx="8153400" cy="990600"/>
          </a:xfrm>
        </p:spPr>
        <p:txBody>
          <a:bodyPr/>
          <a:lstStyle/>
          <a:p>
            <a:pPr eaLnBrk="1" hangingPunct="1"/>
            <a:r>
              <a:rPr lang="en-US" sz="3200" dirty="0">
                <a:latin typeface="Tw Cen MT" charset="0"/>
                <a:ea typeface="ＭＳ Ｐゴシック" charset="0"/>
                <a:cs typeface="ＭＳ Ｐゴシック" charset="0"/>
              </a:rPr>
              <a:t>Intentionality</a:t>
            </a:r>
          </a:p>
        </p:txBody>
      </p:sp>
      <p:sp>
        <p:nvSpPr>
          <p:cNvPr id="38914" name="Content Placeholder 2"/>
          <p:cNvSpPr>
            <a:spLocks noGrp="1"/>
          </p:cNvSpPr>
          <p:nvPr>
            <p:ph sz="quarter" idx="1"/>
          </p:nvPr>
        </p:nvSpPr>
        <p:spPr>
          <a:xfrm>
            <a:off x="612775" y="1600200"/>
            <a:ext cx="8153400" cy="4495800"/>
          </a:xfrm>
        </p:spPr>
        <p:txBody>
          <a:bodyPr/>
          <a:lstStyle/>
          <a:p>
            <a:pPr eaLnBrk="1" hangingPunct="1"/>
            <a:r>
              <a:rPr lang="en-US" sz="2400" dirty="0">
                <a:latin typeface="Tw Cen MT" charset="0"/>
                <a:ea typeface="ＭＳ Ｐゴシック" charset="0"/>
                <a:cs typeface="ＭＳ Ｐゴシック" charset="0"/>
              </a:rPr>
              <a:t>Intentionality is a property of multiple kinds of things. For example, there is the intentionality of thought, language, and signs.</a:t>
            </a:r>
          </a:p>
          <a:p>
            <a:pPr eaLnBrk="1" hangingPunct="1"/>
            <a:endParaRPr lang="en-US" sz="2400" dirty="0">
              <a:latin typeface="Tw Cen MT" charset="0"/>
              <a:ea typeface="ＭＳ Ｐゴシック" charset="0"/>
              <a:cs typeface="ＭＳ Ｐゴシック" charset="0"/>
            </a:endParaRPr>
          </a:p>
          <a:p>
            <a:pPr eaLnBrk="1" hangingPunct="1"/>
            <a:r>
              <a:rPr lang="en-US" sz="2400" dirty="0">
                <a:latin typeface="Tw Cen MT" charset="0"/>
                <a:ea typeface="ＭＳ Ｐゴシック" charset="0"/>
                <a:cs typeface="ＭＳ Ｐゴシック" charset="0"/>
              </a:rPr>
              <a:t>Intentionality is a kind of property in virtue of which something </a:t>
            </a:r>
            <a:r>
              <a:rPr lang="en-US" sz="2400" i="1" dirty="0">
                <a:latin typeface="Tw Cen MT" charset="0"/>
                <a:ea typeface="ＭＳ Ｐゴシック" charset="0"/>
                <a:cs typeface="ＭＳ Ｐゴシック" charset="0"/>
              </a:rPr>
              <a:t>x</a:t>
            </a:r>
            <a:r>
              <a:rPr lang="en-US" sz="2400" dirty="0">
                <a:latin typeface="Tw Cen MT" charset="0"/>
                <a:ea typeface="ＭＳ Ｐゴシック" charset="0"/>
                <a:cs typeface="ＭＳ Ｐゴシック" charset="0"/>
              </a:rPr>
              <a:t> is about or directed at something </a:t>
            </a:r>
            <a:r>
              <a:rPr lang="en-US" sz="2400" i="1" dirty="0">
                <a:latin typeface="Tw Cen MT" charset="0"/>
                <a:ea typeface="ＭＳ Ｐゴシック" charset="0"/>
                <a:cs typeface="ＭＳ Ｐゴシック" charset="0"/>
              </a:rPr>
              <a:t>y</a:t>
            </a:r>
            <a:r>
              <a:rPr lang="en-US" sz="2400" dirty="0">
                <a:latin typeface="Tw Cen MT" charset="0"/>
                <a:ea typeface="ＭＳ Ｐゴシック" charset="0"/>
                <a:cs typeface="ＭＳ Ｐゴシック" charset="0"/>
              </a:rPr>
              <a:t>. It is an aboutness property.</a:t>
            </a:r>
          </a:p>
          <a:p>
            <a:pPr eaLnBrk="1" hangingPunct="1"/>
            <a:endParaRPr lang="en-US" sz="2400" dirty="0">
              <a:latin typeface="Tw Cen MT" charset="0"/>
              <a:ea typeface="ＭＳ Ｐゴシック" charset="0"/>
              <a:cs typeface="ＭＳ Ｐゴシック" charset="0"/>
            </a:endParaRPr>
          </a:p>
          <a:p>
            <a:pPr eaLnBrk="1" hangingPunct="1"/>
            <a:r>
              <a:rPr lang="en-US" sz="2400" b="1" dirty="0">
                <a:latin typeface="Tw Cen MT" charset="0"/>
                <a:ea typeface="ＭＳ Ｐゴシック" charset="0"/>
                <a:cs typeface="ＭＳ Ｐゴシック" charset="0"/>
              </a:rPr>
              <a:t>The problem of intentionality</a:t>
            </a:r>
            <a:r>
              <a:rPr lang="en-US" sz="2400" dirty="0">
                <a:latin typeface="Tw Cen MT" charset="0"/>
                <a:ea typeface="ＭＳ Ｐゴシック" charset="0"/>
                <a:cs typeface="ＭＳ Ｐゴシック" charset="0"/>
              </a:rPr>
              <a:t> is simply the task of explaining how something can be about or </a:t>
            </a:r>
            <a:r>
              <a:rPr lang="en-US" sz="2400" dirty="0" smtClean="0">
                <a:latin typeface="Tw Cen MT" charset="0"/>
                <a:ea typeface="ＭＳ Ｐゴシック" charset="0"/>
                <a:cs typeface="ＭＳ Ｐゴシック" charset="0"/>
              </a:rPr>
              <a:t>directed </a:t>
            </a:r>
            <a:r>
              <a:rPr lang="en-US" sz="2400" dirty="0">
                <a:latin typeface="Tw Cen MT" charset="0"/>
                <a:ea typeface="ＭＳ Ｐゴシック" charset="0"/>
                <a:cs typeface="ＭＳ Ｐゴシック" charset="0"/>
              </a:rPr>
              <a:t>at something else. </a:t>
            </a:r>
            <a:endParaRPr lang="en-US" sz="2400" b="1" dirty="0">
              <a:latin typeface="Tw Cen MT" charset="0"/>
              <a:ea typeface="ＭＳ Ｐゴシック" charset="0"/>
              <a:cs typeface="ＭＳ Ｐゴシック" charset="0"/>
            </a:endParaRPr>
          </a:p>
        </p:txBody>
      </p:sp>
    </p:spTree>
    <p:extLst>
      <p:ext uri="{BB962C8B-B14F-4D97-AF65-F5344CB8AC3E}">
        <p14:creationId xmlns:p14="http://schemas.microsoft.com/office/powerpoint/2010/main" val="729669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612775" y="228600"/>
            <a:ext cx="8153400" cy="990600"/>
          </a:xfrm>
        </p:spPr>
        <p:txBody>
          <a:bodyPr>
            <a:normAutofit fontScale="90000"/>
          </a:bodyPr>
          <a:lstStyle/>
          <a:p>
            <a:pPr eaLnBrk="1" hangingPunct="1"/>
            <a:r>
              <a:rPr lang="en-US" sz="3200" dirty="0" smtClean="0">
                <a:latin typeface="Tw Cen MT" charset="0"/>
                <a:ea typeface="ＭＳ Ｐゴシック" charset="0"/>
                <a:cs typeface="ＭＳ Ｐゴシック" charset="0"/>
              </a:rPr>
              <a:t>Testing For Inten</a:t>
            </a:r>
            <a:r>
              <a:rPr lang="en-US" sz="3200" i="1" dirty="0" smtClean="0">
                <a:latin typeface="Tw Cen MT" charset="0"/>
                <a:ea typeface="ＭＳ Ｐゴシック" charset="0"/>
                <a:cs typeface="ＭＳ Ｐゴシック" charset="0"/>
              </a:rPr>
              <a:t>s</a:t>
            </a:r>
            <a:r>
              <a:rPr lang="en-US" sz="3200" dirty="0" smtClean="0">
                <a:latin typeface="Tw Cen MT" charset="0"/>
                <a:ea typeface="ＭＳ Ｐゴシック" charset="0"/>
                <a:cs typeface="ＭＳ Ｐゴシック" charset="0"/>
              </a:rPr>
              <a:t>ionality: Existential Generalization</a:t>
            </a:r>
            <a:endParaRPr lang="en-US" sz="3200" dirty="0">
              <a:latin typeface="Tw Cen MT" charset="0"/>
              <a:ea typeface="ＭＳ Ｐゴシック" charset="0"/>
              <a:cs typeface="ＭＳ Ｐゴシック" charset="0"/>
            </a:endParaRPr>
          </a:p>
        </p:txBody>
      </p:sp>
      <p:sp>
        <p:nvSpPr>
          <p:cNvPr id="45058" name="Content Placeholder 2"/>
          <p:cNvSpPr>
            <a:spLocks noGrp="1"/>
          </p:cNvSpPr>
          <p:nvPr>
            <p:ph sz="quarter" idx="1"/>
          </p:nvPr>
        </p:nvSpPr>
        <p:spPr>
          <a:xfrm>
            <a:off x="302406" y="1375759"/>
            <a:ext cx="8603449" cy="5019246"/>
          </a:xfrm>
        </p:spPr>
        <p:txBody>
          <a:bodyPr/>
          <a:lstStyle/>
          <a:p>
            <a:pPr marL="0" indent="0" eaLnBrk="1" hangingPunct="1">
              <a:buNone/>
            </a:pPr>
            <a:r>
              <a:rPr lang="en-US" sz="2000" dirty="0" smtClean="0">
                <a:latin typeface="Tw Cen MT" charset="0"/>
                <a:ea typeface="ＭＳ Ｐゴシック" charset="0"/>
                <a:cs typeface="ＭＳ Ｐゴシック" charset="0"/>
              </a:rPr>
              <a:t>A linguistic environment </a:t>
            </a:r>
            <a:r>
              <a:rPr lang="en-US" sz="2000" i="1" dirty="0" smtClean="0">
                <a:latin typeface="Tw Cen MT" charset="0"/>
                <a:ea typeface="ＭＳ Ｐゴシック" charset="0"/>
                <a:cs typeface="ＭＳ Ｐゴシック" charset="0"/>
              </a:rPr>
              <a:t>E</a:t>
            </a:r>
            <a:r>
              <a:rPr lang="en-US" sz="2000" dirty="0" smtClean="0">
                <a:latin typeface="Tw Cen MT" charset="0"/>
                <a:ea typeface="ＭＳ Ｐゴシック" charset="0"/>
                <a:cs typeface="ＭＳ Ｐゴシック" charset="0"/>
              </a:rPr>
              <a:t> is </a:t>
            </a:r>
            <a:r>
              <a:rPr lang="en-US" sz="2000" i="1" dirty="0" smtClean="0">
                <a:latin typeface="Tw Cen MT" charset="0"/>
                <a:ea typeface="ＭＳ Ｐゴシック" charset="0"/>
                <a:cs typeface="ＭＳ Ｐゴシック" charset="0"/>
              </a:rPr>
              <a:t>intensional </a:t>
            </a:r>
            <a:r>
              <a:rPr lang="en-US" sz="2000" dirty="0" smtClean="0">
                <a:latin typeface="Tw Cen MT" charset="0"/>
                <a:ea typeface="ＭＳ Ｐゴシック" charset="0"/>
                <a:cs typeface="ＭＳ Ｐゴシック" charset="0"/>
              </a:rPr>
              <a:t>when it fails </a:t>
            </a:r>
            <a:r>
              <a:rPr lang="en-US" sz="2000" dirty="0">
                <a:latin typeface="Tw Cen MT" charset="0"/>
                <a:ea typeface="ＭＳ Ｐゴシック" charset="0"/>
                <a:cs typeface="ＭＳ Ｐゴシック" charset="0"/>
              </a:rPr>
              <a:t>E</a:t>
            </a:r>
            <a:r>
              <a:rPr lang="en-US" sz="2000" dirty="0" smtClean="0">
                <a:latin typeface="Tw Cen MT" charset="0"/>
                <a:ea typeface="ＭＳ Ｐゴシック" charset="0"/>
                <a:cs typeface="ＭＳ Ｐゴシック" charset="0"/>
              </a:rPr>
              <a:t>xistential Generalization. </a:t>
            </a:r>
          </a:p>
          <a:p>
            <a:pPr marL="0" indent="0" eaLnBrk="1" hangingPunct="1">
              <a:buNone/>
            </a:pPr>
            <a:endParaRPr lang="en-US" sz="2000" dirty="0">
              <a:latin typeface="Tw Cen MT" charset="0"/>
              <a:ea typeface="ＭＳ Ｐゴシック" charset="0"/>
              <a:cs typeface="ＭＳ Ｐゴシック" charset="0"/>
            </a:endParaRPr>
          </a:p>
          <a:p>
            <a:pPr marL="0" indent="0" eaLnBrk="1" hangingPunct="1">
              <a:buNone/>
            </a:pPr>
            <a:r>
              <a:rPr lang="en-US" sz="2000" dirty="0" smtClean="0">
                <a:latin typeface="Tw Cen MT" charset="0"/>
                <a:ea typeface="ＭＳ Ｐゴシック" charset="0"/>
                <a:cs typeface="ＭＳ Ｐゴシック" charset="0"/>
              </a:rPr>
              <a:t>Existential Generalization principle: If </a:t>
            </a:r>
            <a:r>
              <a:rPr lang="en-US" sz="2000" dirty="0" smtClean="0">
                <a:latin typeface="Tw Cen MT" charset="0"/>
                <a:ea typeface="ＭＳ Ｐゴシック" charset="0"/>
                <a:cs typeface="ＭＳ Ｐゴシック" charset="0"/>
              </a:rPr>
              <a:t>Fa</a:t>
            </a:r>
            <a:r>
              <a:rPr lang="en-US" sz="2000" dirty="0" smtClean="0">
                <a:latin typeface="Tw Cen MT" charset="0"/>
                <a:ea typeface="ＭＳ Ｐゴシック" charset="0"/>
                <a:cs typeface="ＭＳ Ｐゴシック" charset="0"/>
              </a:rPr>
              <a:t>, then there exists an x, </a:t>
            </a:r>
            <a:r>
              <a:rPr lang="en-US" sz="2000" dirty="0" smtClean="0">
                <a:latin typeface="Tw Cen MT" charset="0"/>
                <a:ea typeface="ＭＳ Ｐゴシック" charset="0"/>
                <a:cs typeface="ＭＳ Ｐゴシック" charset="0"/>
              </a:rPr>
              <a:t>Fx</a:t>
            </a:r>
            <a:r>
              <a:rPr lang="en-US" sz="2000" dirty="0" smtClean="0">
                <a:latin typeface="Tw Cen MT" charset="0"/>
                <a:ea typeface="ＭＳ Ｐゴシック" charset="0"/>
                <a:cs typeface="ＭＳ Ｐゴシック" charset="0"/>
              </a:rPr>
              <a:t>.</a:t>
            </a:r>
          </a:p>
          <a:p>
            <a:pPr marL="0" indent="0" eaLnBrk="1" hangingPunct="1">
              <a:buNone/>
            </a:pPr>
            <a:endParaRPr lang="en-US" sz="2000" dirty="0" smtClean="0">
              <a:latin typeface="Tw Cen MT" charset="0"/>
              <a:ea typeface="ＭＳ Ｐゴシック" charset="0"/>
              <a:cs typeface="ＭＳ Ｐゴシック" charset="0"/>
            </a:endParaRPr>
          </a:p>
          <a:p>
            <a:pPr marL="0" indent="0" eaLnBrk="1" hangingPunct="1">
              <a:buNone/>
            </a:pPr>
            <a:r>
              <a:rPr lang="en-US" sz="2000" i="1" dirty="0" smtClean="0">
                <a:latin typeface="Tw Cen MT" charset="0"/>
                <a:ea typeface="ＭＳ Ｐゴシック" charset="0"/>
                <a:cs typeface="ＭＳ Ｐゴシック" charset="0"/>
              </a:rPr>
              <a:t>No failure of existential generalization</a:t>
            </a:r>
          </a:p>
          <a:p>
            <a:pPr marL="0" indent="0" eaLnBrk="1" hangingPunct="1">
              <a:buNone/>
            </a:pPr>
            <a:endParaRPr lang="en-US" sz="2000" i="1" dirty="0" smtClean="0">
              <a:latin typeface="Tw Cen MT" charset="0"/>
              <a:ea typeface="ＭＳ Ｐゴシック" charset="0"/>
              <a:cs typeface="ＭＳ Ｐゴシック" charset="0"/>
            </a:endParaRPr>
          </a:p>
          <a:p>
            <a:pPr marL="457200" indent="-457200" eaLnBrk="1" hangingPunct="1">
              <a:buFont typeface="+mj-lt"/>
              <a:buAutoNum type="arabicPeriod"/>
            </a:pPr>
            <a:r>
              <a:rPr lang="en-US" sz="2000" dirty="0" smtClean="0">
                <a:latin typeface="Tw Cen MT" charset="0"/>
                <a:ea typeface="ＭＳ Ｐゴシック" charset="0"/>
                <a:cs typeface="ＭＳ Ｐゴシック" charset="0"/>
              </a:rPr>
              <a:t>John lives in Nevada.</a:t>
            </a:r>
          </a:p>
          <a:p>
            <a:pPr marL="457200" indent="-457200" eaLnBrk="1" hangingPunct="1">
              <a:buFont typeface="+mj-lt"/>
              <a:buAutoNum type="arabicPeriod"/>
            </a:pPr>
            <a:r>
              <a:rPr lang="en-US" sz="2000" dirty="0" smtClean="0">
                <a:latin typeface="Tw Cen MT" charset="0"/>
                <a:ea typeface="ＭＳ Ｐゴシック" charset="0"/>
                <a:cs typeface="ＭＳ Ｐゴシック" charset="0"/>
              </a:rPr>
              <a:t>So, there is some place X such that John lives at X. </a:t>
            </a:r>
          </a:p>
          <a:p>
            <a:pPr marL="457200" indent="-457200" eaLnBrk="1" hangingPunct="1">
              <a:buFont typeface="+mj-lt"/>
              <a:buAutoNum type="arabicPeriod"/>
            </a:pPr>
            <a:endParaRPr lang="en-US" sz="2000" dirty="0" smtClean="0">
              <a:latin typeface="Tw Cen MT" charset="0"/>
              <a:ea typeface="ＭＳ Ｐゴシック" charset="0"/>
              <a:cs typeface="ＭＳ Ｐゴシック" charset="0"/>
            </a:endParaRPr>
          </a:p>
          <a:p>
            <a:pPr marL="0" indent="0" eaLnBrk="1" hangingPunct="1">
              <a:buNone/>
            </a:pPr>
            <a:r>
              <a:rPr lang="en-US" sz="2000" i="1" dirty="0" smtClean="0">
                <a:latin typeface="Tw Cen MT" charset="0"/>
                <a:ea typeface="ＭＳ Ｐゴシック" charset="0"/>
                <a:cs typeface="ＭＳ Ｐゴシック" charset="0"/>
              </a:rPr>
              <a:t>Failure of existential generalization</a:t>
            </a:r>
          </a:p>
          <a:p>
            <a:pPr marL="0" indent="0" eaLnBrk="1" hangingPunct="1">
              <a:buNone/>
            </a:pPr>
            <a:endParaRPr lang="en-US" sz="2000" i="1" dirty="0">
              <a:latin typeface="Tw Cen MT" charset="0"/>
              <a:ea typeface="ＭＳ Ｐゴシック" charset="0"/>
              <a:cs typeface="ＭＳ Ｐゴシック" charset="0"/>
            </a:endParaRPr>
          </a:p>
          <a:p>
            <a:pPr marL="457200" indent="-457200" eaLnBrk="1" hangingPunct="1">
              <a:buFont typeface="+mj-lt"/>
              <a:buAutoNum type="arabicPeriod"/>
            </a:pPr>
            <a:r>
              <a:rPr lang="en-US" sz="2000" dirty="0" smtClean="0">
                <a:latin typeface="Tw Cen MT" charset="0"/>
                <a:ea typeface="ＭＳ Ｐゴシック" charset="0"/>
                <a:cs typeface="ＭＳ Ｐゴシック" charset="0"/>
              </a:rPr>
              <a:t>John is looking for the lost city of Atlantis.</a:t>
            </a:r>
          </a:p>
          <a:p>
            <a:pPr marL="457200" indent="-457200" eaLnBrk="1" hangingPunct="1">
              <a:buFont typeface="+mj-lt"/>
              <a:buAutoNum type="arabicPeriod"/>
            </a:pPr>
            <a:r>
              <a:rPr lang="en-US" sz="2000" dirty="0" smtClean="0">
                <a:latin typeface="Tw Cen MT" charset="0"/>
                <a:ea typeface="ＭＳ Ｐゴシック" charset="0"/>
                <a:cs typeface="ＭＳ Ｐゴシック" charset="0"/>
              </a:rPr>
              <a:t>So, there is something that John is looking for. </a:t>
            </a:r>
            <a:endParaRPr lang="en-US" sz="2000" dirty="0">
              <a:latin typeface="Tw Cen MT" charset="0"/>
              <a:ea typeface="ＭＳ Ｐゴシック" charset="0"/>
              <a:cs typeface="ＭＳ Ｐゴシック" charset="0"/>
            </a:endParaRPr>
          </a:p>
        </p:txBody>
      </p:sp>
    </p:spTree>
    <p:extLst>
      <p:ext uri="{BB962C8B-B14F-4D97-AF65-F5344CB8AC3E}">
        <p14:creationId xmlns:p14="http://schemas.microsoft.com/office/powerpoint/2010/main" val="3571638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612775" y="228600"/>
            <a:ext cx="8153400" cy="990600"/>
          </a:xfrm>
        </p:spPr>
        <p:txBody>
          <a:bodyPr/>
          <a:lstStyle/>
          <a:p>
            <a:pPr eaLnBrk="1" hangingPunct="1"/>
            <a:r>
              <a:rPr lang="en-US" sz="3200" dirty="0">
                <a:latin typeface="Tw Cen MT" charset="0"/>
                <a:ea typeface="ＭＳ Ｐゴシック" charset="0"/>
                <a:cs typeface="ＭＳ Ｐゴシック" charset="0"/>
              </a:rPr>
              <a:t>How is intentional content determined?</a:t>
            </a:r>
          </a:p>
        </p:txBody>
      </p:sp>
      <p:sp>
        <p:nvSpPr>
          <p:cNvPr id="46082" name="Content Placeholder 2"/>
          <p:cNvSpPr>
            <a:spLocks noGrp="1"/>
          </p:cNvSpPr>
          <p:nvPr>
            <p:ph sz="quarter" idx="1"/>
          </p:nvPr>
        </p:nvSpPr>
        <p:spPr>
          <a:xfrm>
            <a:off x="266520" y="1427720"/>
            <a:ext cx="8654073" cy="5048081"/>
          </a:xfrm>
        </p:spPr>
        <p:txBody>
          <a:bodyPr>
            <a:normAutofit/>
          </a:bodyPr>
          <a:lstStyle/>
          <a:p>
            <a:pPr eaLnBrk="1" hangingPunct="1"/>
            <a:r>
              <a:rPr lang="en-US" sz="2400" i="1" dirty="0">
                <a:latin typeface="Tw Cen MT" charset="0"/>
                <a:ea typeface="ＭＳ Ｐゴシック" charset="0"/>
                <a:cs typeface="ＭＳ Ｐゴシック" charset="0"/>
              </a:rPr>
              <a:t>Internalism</a:t>
            </a:r>
            <a:r>
              <a:rPr lang="en-US" sz="2400" dirty="0">
                <a:latin typeface="Tw Cen MT" charset="0"/>
                <a:ea typeface="ＭＳ Ｐゴシック" charset="0"/>
                <a:cs typeface="ＭＳ Ｐゴシック" charset="0"/>
              </a:rPr>
              <a:t>: Intentional content is only determined by features in the head. If two subjects are alike in all internal features, then they have all the same intentional states. The physical and social environment do not determine a subject</a:t>
            </a:r>
            <a:r>
              <a:rPr lang="ja-JP" altLang="en-US" sz="2400" dirty="0">
                <a:latin typeface="Tw Cen MT" charset="0"/>
                <a:ea typeface="ＭＳ Ｐゴシック" charset="0"/>
                <a:cs typeface="ＭＳ Ｐゴシック" charset="0"/>
              </a:rPr>
              <a:t>’</a:t>
            </a:r>
            <a:r>
              <a:rPr lang="en-US" altLang="ja-JP" sz="2400" dirty="0">
                <a:latin typeface="Tw Cen MT" charset="0"/>
                <a:ea typeface="ＭＳ Ｐゴシック" charset="0"/>
                <a:cs typeface="ＭＳ Ｐゴシック" charset="0"/>
              </a:rPr>
              <a:t>s intentional content.</a:t>
            </a:r>
          </a:p>
          <a:p>
            <a:pPr eaLnBrk="1" hangingPunct="1">
              <a:buFont typeface="Wingdings" charset="0"/>
              <a:buNone/>
            </a:pPr>
            <a:endParaRPr lang="en-US" sz="2400" i="1" dirty="0">
              <a:latin typeface="Tw Cen MT" charset="0"/>
              <a:ea typeface="ＭＳ Ｐゴシック" charset="0"/>
              <a:cs typeface="ＭＳ Ｐゴシック" charset="0"/>
            </a:endParaRPr>
          </a:p>
          <a:p>
            <a:pPr eaLnBrk="1" hangingPunct="1"/>
            <a:r>
              <a:rPr lang="en-US" sz="2400" i="1" dirty="0">
                <a:latin typeface="Tw Cen MT" charset="0"/>
                <a:ea typeface="ＭＳ Ｐゴシック" charset="0"/>
                <a:cs typeface="ＭＳ Ｐゴシック" charset="0"/>
              </a:rPr>
              <a:t>Externalism</a:t>
            </a:r>
            <a:r>
              <a:rPr lang="en-US" sz="2400" dirty="0">
                <a:latin typeface="Tw Cen MT" charset="0"/>
                <a:ea typeface="ＭＳ Ｐゴシック" charset="0"/>
                <a:cs typeface="ＭＳ Ｐゴシック" charset="0"/>
              </a:rPr>
              <a:t>: Intentional content is determined in part by features external to the head, such as the physical and social environment in which the subject is embedded. It is </a:t>
            </a:r>
            <a:r>
              <a:rPr lang="en-US" sz="2400" b="1" dirty="0">
                <a:latin typeface="Tw Cen MT" charset="0"/>
                <a:ea typeface="ＭＳ Ｐゴシック" charset="0"/>
                <a:cs typeface="ＭＳ Ｐゴシック" charset="0"/>
              </a:rPr>
              <a:t>possible</a:t>
            </a:r>
            <a:r>
              <a:rPr lang="en-US" sz="2400" dirty="0">
                <a:latin typeface="Tw Cen MT" charset="0"/>
                <a:ea typeface="ＭＳ Ｐゴシック" charset="0"/>
                <a:cs typeface="ＭＳ Ｐゴシック" charset="0"/>
              </a:rPr>
              <a:t> for two subjects to be </a:t>
            </a:r>
            <a:r>
              <a:rPr lang="en-US" sz="2400" dirty="0" smtClean="0">
                <a:latin typeface="Tw Cen MT" charset="0"/>
                <a:ea typeface="ＭＳ Ｐゴシック" charset="0"/>
                <a:cs typeface="ＭＳ Ｐゴシック" charset="0"/>
              </a:rPr>
              <a:t>exactly </a:t>
            </a:r>
            <a:r>
              <a:rPr lang="en-US" sz="2400" dirty="0">
                <a:latin typeface="Tw Cen MT" charset="0"/>
                <a:ea typeface="ＭＳ Ｐゴシック" charset="0"/>
                <a:cs typeface="ＭＳ Ｐゴシック" charset="0"/>
              </a:rPr>
              <a:t>alike in all internal respects, but to differ in their intentional </a:t>
            </a:r>
            <a:r>
              <a:rPr lang="en-US" sz="2400" dirty="0" smtClean="0">
                <a:latin typeface="Tw Cen MT" charset="0"/>
                <a:ea typeface="ＭＳ Ｐゴシック" charset="0"/>
                <a:cs typeface="ＭＳ Ｐゴシック" charset="0"/>
              </a:rPr>
              <a:t>states because of a difference in their environment. </a:t>
            </a:r>
            <a:endParaRPr lang="en-US" sz="2400" i="1" dirty="0">
              <a:latin typeface="Tw Cen MT" charset="0"/>
              <a:ea typeface="ＭＳ Ｐゴシック" charset="0"/>
              <a:cs typeface="ＭＳ Ｐゴシック" charset="0"/>
            </a:endParaRPr>
          </a:p>
        </p:txBody>
      </p:sp>
    </p:spTree>
    <p:extLst>
      <p:ext uri="{BB962C8B-B14F-4D97-AF65-F5344CB8AC3E}">
        <p14:creationId xmlns:p14="http://schemas.microsoft.com/office/powerpoint/2010/main" val="764456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12775" y="228600"/>
            <a:ext cx="8153400" cy="990600"/>
          </a:xfrm>
        </p:spPr>
        <p:txBody>
          <a:bodyPr/>
          <a:lstStyle/>
          <a:p>
            <a:pPr eaLnBrk="1" hangingPunct="1"/>
            <a:r>
              <a:rPr lang="en-US" sz="3200" dirty="0">
                <a:latin typeface="Tw Cen MT" charset="0"/>
                <a:ea typeface="ＭＳ Ｐゴシック" charset="0"/>
                <a:cs typeface="ＭＳ Ｐゴシック" charset="0"/>
              </a:rPr>
              <a:t>Twin-Earth Thought Experiment</a:t>
            </a:r>
          </a:p>
        </p:txBody>
      </p:sp>
      <p:sp>
        <p:nvSpPr>
          <p:cNvPr id="47106" name="Content Placeholder 2"/>
          <p:cNvSpPr>
            <a:spLocks noGrp="1"/>
          </p:cNvSpPr>
          <p:nvPr>
            <p:ph sz="quarter" idx="1"/>
          </p:nvPr>
        </p:nvSpPr>
        <p:spPr>
          <a:xfrm>
            <a:off x="241924" y="997802"/>
            <a:ext cx="8709291" cy="5487912"/>
          </a:xfrm>
        </p:spPr>
        <p:txBody>
          <a:bodyPr>
            <a:noAutofit/>
          </a:bodyPr>
          <a:lstStyle/>
          <a:p>
            <a:pPr eaLnBrk="1" hangingPunct="1"/>
            <a:r>
              <a:rPr lang="en-US" sz="2400" b="1" dirty="0">
                <a:latin typeface="Tw Cen MT" charset="0"/>
                <a:ea typeface="ＭＳ Ｐゴシック" charset="0"/>
                <a:cs typeface="ＭＳ Ｐゴシック" charset="0"/>
              </a:rPr>
              <a:t>Oscar lives on </a:t>
            </a:r>
            <a:r>
              <a:rPr lang="en-US" sz="2400" b="1" dirty="0">
                <a:latin typeface="Tw Cen MT" charset="0"/>
                <a:ea typeface="ＭＳ Ｐゴシック" charset="0"/>
                <a:cs typeface="ＭＳ Ｐゴシック" charset="0"/>
              </a:rPr>
              <a:t>E</a:t>
            </a:r>
            <a:r>
              <a:rPr lang="en-US" sz="2400" b="1" dirty="0" smtClean="0">
                <a:latin typeface="Tw Cen MT" charset="0"/>
                <a:ea typeface="ＭＳ Ｐゴシック" charset="0"/>
                <a:cs typeface="ＭＳ Ｐゴシック" charset="0"/>
              </a:rPr>
              <a:t>arth</a:t>
            </a:r>
            <a:r>
              <a:rPr lang="en-US" sz="2400" dirty="0">
                <a:latin typeface="Tw Cen MT" charset="0"/>
                <a:ea typeface="ＭＳ Ｐゴシック" charset="0"/>
                <a:cs typeface="ＭＳ Ｐゴシック" charset="0"/>
              </a:rPr>
              <a:t>,</a:t>
            </a:r>
            <a:r>
              <a:rPr lang="en-US" sz="2400" dirty="0" smtClean="0">
                <a:latin typeface="Tw Cen MT" charset="0"/>
                <a:ea typeface="ＭＳ Ｐゴシック" charset="0"/>
                <a:cs typeface="ＭＳ Ｐゴシック" charset="0"/>
              </a:rPr>
              <a:t> </a:t>
            </a:r>
            <a:r>
              <a:rPr lang="en-US" sz="2400" dirty="0">
                <a:latin typeface="Tw Cen MT" charset="0"/>
                <a:ea typeface="ＭＳ Ｐゴシック" charset="0"/>
                <a:cs typeface="ＭＳ Ｐゴシック" charset="0"/>
              </a:rPr>
              <a:t>he is not a scientist, he possesses a lot of the common knowledge that non-scientists have about water, he believes that it is a colorless, odorless liquid, that fills 60% of the </a:t>
            </a:r>
            <a:r>
              <a:rPr lang="en-US" sz="2400" dirty="0" smtClean="0">
                <a:latin typeface="Tw Cen MT" charset="0"/>
                <a:ea typeface="ＭＳ Ｐゴシック" charset="0"/>
                <a:cs typeface="ＭＳ Ｐゴシック" charset="0"/>
              </a:rPr>
              <a:t>Earth’s </a:t>
            </a:r>
            <a:r>
              <a:rPr lang="en-US" sz="2400" dirty="0">
                <a:latin typeface="Tw Cen MT" charset="0"/>
                <a:ea typeface="ＭＳ Ｐゴシック" charset="0"/>
                <a:cs typeface="ＭＳ Ｐゴシック" charset="0"/>
              </a:rPr>
              <a:t>surface, and falls from the sky in the form of rain</a:t>
            </a:r>
            <a:r>
              <a:rPr lang="en-US" sz="2400" dirty="0" smtClean="0">
                <a:latin typeface="Tw Cen MT" charset="0"/>
                <a:ea typeface="ＭＳ Ｐゴシック" charset="0"/>
                <a:cs typeface="ＭＳ Ｐゴシック" charset="0"/>
              </a:rPr>
              <a:t>.</a:t>
            </a:r>
            <a:endParaRPr lang="en-US" sz="2400" dirty="0">
              <a:latin typeface="Tw Cen MT" charset="0"/>
              <a:ea typeface="ＭＳ Ｐゴシック" charset="0"/>
              <a:cs typeface="ＭＳ Ｐゴシック" charset="0"/>
            </a:endParaRPr>
          </a:p>
          <a:p>
            <a:r>
              <a:rPr lang="en-US" sz="2400" b="1" dirty="0">
                <a:latin typeface="Tw Cen MT" charset="0"/>
                <a:ea typeface="ＭＳ Ｐゴシック" charset="0"/>
                <a:cs typeface="ＭＳ Ｐゴシック" charset="0"/>
              </a:rPr>
              <a:t>T-Oscar lives </a:t>
            </a:r>
            <a:r>
              <a:rPr lang="en-US" sz="2400" b="1" dirty="0" smtClean="0">
                <a:latin typeface="Tw Cen MT" charset="0"/>
                <a:ea typeface="ＭＳ Ｐゴシック" charset="0"/>
                <a:cs typeface="ＭＳ Ｐゴシック" charset="0"/>
              </a:rPr>
              <a:t>on Twin-Earth</a:t>
            </a:r>
            <a:r>
              <a:rPr lang="en-US" sz="2400" dirty="0">
                <a:latin typeface="Tw Cen MT" charset="0"/>
                <a:ea typeface="ＭＳ Ｐゴシック" charset="0"/>
                <a:cs typeface="ＭＳ Ｐゴシック" charset="0"/>
              </a:rPr>
              <a:t>, </a:t>
            </a:r>
            <a:r>
              <a:rPr lang="en-US" sz="2400" dirty="0" smtClean="0">
                <a:latin typeface="Tw Cen MT" charset="0"/>
                <a:ea typeface="ＭＳ Ｐゴシック" charset="0"/>
                <a:cs typeface="ＭＳ Ｐゴシック" charset="0"/>
              </a:rPr>
              <a:t>he </a:t>
            </a:r>
            <a:r>
              <a:rPr lang="en-US" sz="2400" dirty="0">
                <a:latin typeface="Tw Cen MT" charset="0"/>
                <a:ea typeface="ＭＳ Ｐゴシック" charset="0"/>
                <a:cs typeface="ＭＳ Ｐゴシック" charset="0"/>
              </a:rPr>
              <a:t>is not a scientist, </a:t>
            </a:r>
            <a:r>
              <a:rPr lang="en-US" sz="2400" dirty="0">
                <a:latin typeface="Tw Cen MT" charset="0"/>
                <a:ea typeface="ＭＳ Ｐゴシック" charset="0"/>
                <a:cs typeface="ＭＳ Ｐゴシック" charset="0"/>
              </a:rPr>
              <a:t>he possesses a lot of the common knowledge that non-scientists have about water, he believes that it is a colorless, odorless liquid, that fills 60% of the </a:t>
            </a:r>
            <a:r>
              <a:rPr lang="en-US" sz="2400" dirty="0" smtClean="0">
                <a:latin typeface="Tw Cen MT" charset="0"/>
                <a:ea typeface="ＭＳ Ｐゴシック" charset="0"/>
                <a:cs typeface="ＭＳ Ｐゴシック" charset="0"/>
              </a:rPr>
              <a:t>Earth’s </a:t>
            </a:r>
            <a:r>
              <a:rPr lang="en-US" sz="2400" dirty="0">
                <a:latin typeface="Tw Cen MT" charset="0"/>
                <a:ea typeface="ＭＳ Ｐゴシック" charset="0"/>
                <a:cs typeface="ＭＳ Ｐゴシック" charset="0"/>
              </a:rPr>
              <a:t>surface, and falls from the sky in the form of </a:t>
            </a:r>
            <a:r>
              <a:rPr lang="en-US" sz="2400" dirty="0" smtClean="0">
                <a:latin typeface="Tw Cen MT" charset="0"/>
                <a:ea typeface="ＭＳ Ｐゴシック" charset="0"/>
                <a:cs typeface="ＭＳ Ｐゴシック" charset="0"/>
              </a:rPr>
              <a:t>rain.</a:t>
            </a:r>
          </a:p>
          <a:p>
            <a:endParaRPr lang="en-US" sz="2400" dirty="0">
              <a:latin typeface="Tw Cen MT" charset="0"/>
              <a:ea typeface="ＭＳ Ｐゴシック" charset="0"/>
              <a:cs typeface="ＭＳ Ｐゴシック" charset="0"/>
            </a:endParaRPr>
          </a:p>
          <a:p>
            <a:pPr eaLnBrk="1" hangingPunct="1"/>
            <a:r>
              <a:rPr lang="en-US" sz="2400" dirty="0">
                <a:latin typeface="Tw Cen MT" charset="0"/>
                <a:ea typeface="ＭＳ Ｐゴシック" charset="0"/>
                <a:cs typeface="ＭＳ Ｐゴシック" charset="0"/>
              </a:rPr>
              <a:t>On </a:t>
            </a:r>
            <a:r>
              <a:rPr lang="en-US" sz="2400" dirty="0" smtClean="0">
                <a:latin typeface="Tw Cen MT" charset="0"/>
                <a:ea typeface="ＭＳ Ｐゴシック" charset="0"/>
                <a:cs typeface="ＭＳ Ｐゴシック" charset="0"/>
              </a:rPr>
              <a:t>Earth </a:t>
            </a:r>
            <a:r>
              <a:rPr lang="ja-JP" altLang="en-US" sz="2400" dirty="0">
                <a:latin typeface="Tw Cen MT" charset="0"/>
                <a:ea typeface="ＭＳ Ｐゴシック" charset="0"/>
                <a:cs typeface="ＭＳ Ｐゴシック" charset="0"/>
              </a:rPr>
              <a:t>‘</a:t>
            </a:r>
            <a:r>
              <a:rPr lang="en-US" altLang="ja-JP" sz="2400" dirty="0">
                <a:latin typeface="Tw Cen MT" charset="0"/>
                <a:ea typeface="ＭＳ Ｐゴシック" charset="0"/>
                <a:cs typeface="ＭＳ Ｐゴシック" charset="0"/>
              </a:rPr>
              <a:t>water</a:t>
            </a:r>
            <a:r>
              <a:rPr lang="ja-JP" altLang="en-US" sz="2400" dirty="0">
                <a:latin typeface="Tw Cen MT" charset="0"/>
                <a:ea typeface="ＭＳ Ｐゴシック" charset="0"/>
                <a:cs typeface="ＭＳ Ｐゴシック" charset="0"/>
              </a:rPr>
              <a:t>’</a:t>
            </a:r>
            <a:r>
              <a:rPr lang="en-US" altLang="ja-JP" sz="2400" dirty="0">
                <a:latin typeface="Tw Cen MT" charset="0"/>
                <a:ea typeface="ＭＳ Ｐゴシック" charset="0"/>
                <a:cs typeface="ＭＳ Ｐゴシック" charset="0"/>
              </a:rPr>
              <a:t> picks out H</a:t>
            </a:r>
            <a:r>
              <a:rPr lang="en-US" altLang="ja-JP" sz="2400" baseline="-25000" dirty="0">
                <a:latin typeface="Tw Cen MT" charset="0"/>
                <a:ea typeface="ＭＳ Ｐゴシック" charset="0"/>
                <a:cs typeface="ＭＳ Ｐゴシック" charset="0"/>
              </a:rPr>
              <a:t>2</a:t>
            </a:r>
            <a:r>
              <a:rPr lang="en-US" altLang="ja-JP" sz="2400" dirty="0">
                <a:latin typeface="Tw Cen MT" charset="0"/>
                <a:ea typeface="ＭＳ Ｐゴシック" charset="0"/>
                <a:cs typeface="ＭＳ Ｐゴシック" charset="0"/>
              </a:rPr>
              <a:t>O. On </a:t>
            </a:r>
            <a:r>
              <a:rPr lang="en-US" altLang="ja-JP" sz="2400" dirty="0" smtClean="0">
                <a:latin typeface="Tw Cen MT" charset="0"/>
                <a:ea typeface="ＭＳ Ｐゴシック" charset="0"/>
                <a:cs typeface="ＭＳ Ｐゴシック" charset="0"/>
              </a:rPr>
              <a:t>Twin-Earth</a:t>
            </a:r>
            <a:r>
              <a:rPr lang="en-US" altLang="ja-JP" sz="2400" dirty="0">
                <a:latin typeface="Tw Cen MT" charset="0"/>
                <a:ea typeface="ＭＳ Ｐゴシック" charset="0"/>
                <a:cs typeface="ＭＳ Ｐゴシック" charset="0"/>
              </a:rPr>
              <a:t>, </a:t>
            </a:r>
            <a:r>
              <a:rPr lang="ja-JP" altLang="en-US" sz="2400" dirty="0">
                <a:latin typeface="Tw Cen MT" charset="0"/>
                <a:ea typeface="ＭＳ Ｐゴシック" charset="0"/>
                <a:cs typeface="ＭＳ Ｐゴシック" charset="0"/>
              </a:rPr>
              <a:t>‘</a:t>
            </a:r>
            <a:r>
              <a:rPr lang="en-US" altLang="ja-JP" sz="2400" dirty="0">
                <a:latin typeface="Tw Cen MT" charset="0"/>
                <a:ea typeface="ＭＳ Ｐゴシック" charset="0"/>
                <a:cs typeface="ＭＳ Ｐゴシック" charset="0"/>
              </a:rPr>
              <a:t>water</a:t>
            </a:r>
            <a:r>
              <a:rPr lang="ja-JP" altLang="en-US" sz="2400" dirty="0">
                <a:latin typeface="Tw Cen MT" charset="0"/>
                <a:ea typeface="ＭＳ Ｐゴシック" charset="0"/>
                <a:cs typeface="ＭＳ Ｐゴシック" charset="0"/>
              </a:rPr>
              <a:t>’</a:t>
            </a:r>
            <a:r>
              <a:rPr lang="en-US" altLang="ja-JP" sz="2400" dirty="0">
                <a:latin typeface="Tw Cen MT" charset="0"/>
                <a:ea typeface="ＭＳ Ｐゴシック" charset="0"/>
                <a:cs typeface="ＭＳ Ｐゴシック" charset="0"/>
              </a:rPr>
              <a:t> picks out XYZ</a:t>
            </a:r>
            <a:r>
              <a:rPr lang="en-US" altLang="ja-JP" sz="2400" dirty="0" smtClean="0">
                <a:latin typeface="Tw Cen MT" charset="0"/>
                <a:ea typeface="ＭＳ Ｐゴシック" charset="0"/>
                <a:cs typeface="ＭＳ Ｐゴシック" charset="0"/>
              </a:rPr>
              <a:t>.</a:t>
            </a:r>
            <a:endParaRPr lang="en-US" sz="2400" dirty="0">
              <a:latin typeface="Tw Cen MT" charset="0"/>
              <a:ea typeface="ＭＳ Ｐゴシック" charset="0"/>
              <a:cs typeface="ＭＳ Ｐゴシック" charset="0"/>
            </a:endParaRPr>
          </a:p>
          <a:p>
            <a:pPr eaLnBrk="1" hangingPunct="1"/>
            <a:r>
              <a:rPr lang="en-US" sz="2400" dirty="0">
                <a:latin typeface="Tw Cen MT" charset="0"/>
                <a:ea typeface="ＭＳ Ｐゴシック" charset="0"/>
                <a:cs typeface="ＭＳ Ｐゴシック" charset="0"/>
              </a:rPr>
              <a:t>Do Oscar and T-Oscar mean the same thing </a:t>
            </a:r>
            <a:r>
              <a:rPr lang="en-US" sz="2400" dirty="0" smtClean="0">
                <a:latin typeface="Tw Cen MT" charset="0"/>
                <a:ea typeface="ＭＳ Ｐゴシック" charset="0"/>
                <a:cs typeface="ＭＳ Ｐゴシック" charset="0"/>
              </a:rPr>
              <a:t>when they use </a:t>
            </a:r>
            <a:r>
              <a:rPr lang="ja-JP" altLang="en-US" sz="2400" dirty="0">
                <a:latin typeface="Tw Cen MT" charset="0"/>
                <a:ea typeface="ＭＳ Ｐゴシック" charset="0"/>
                <a:cs typeface="ＭＳ Ｐゴシック" charset="0"/>
              </a:rPr>
              <a:t>‘</a:t>
            </a:r>
            <a:r>
              <a:rPr lang="en-US" altLang="ja-JP" sz="2400" dirty="0">
                <a:latin typeface="Tw Cen MT" charset="0"/>
                <a:ea typeface="ＭＳ Ｐゴシック" charset="0"/>
                <a:cs typeface="ＭＳ Ｐゴシック" charset="0"/>
              </a:rPr>
              <a:t>water</a:t>
            </a:r>
            <a:r>
              <a:rPr lang="ja-JP" altLang="en-US" sz="2400" dirty="0">
                <a:latin typeface="Tw Cen MT" charset="0"/>
                <a:ea typeface="ＭＳ Ｐゴシック" charset="0"/>
                <a:cs typeface="ＭＳ Ｐゴシック" charset="0"/>
              </a:rPr>
              <a:t>’</a:t>
            </a:r>
            <a:r>
              <a:rPr lang="en-US" altLang="ja-JP" sz="2400" dirty="0">
                <a:latin typeface="Tw Cen MT" charset="0"/>
                <a:ea typeface="ＭＳ Ｐゴシック" charset="0"/>
                <a:cs typeface="ＭＳ Ｐゴシック" charset="0"/>
              </a:rPr>
              <a:t>? Are their beliefs about the same thing?</a:t>
            </a:r>
            <a:endParaRPr lang="en-US" sz="2400" dirty="0">
              <a:latin typeface="Tw Cen MT" charset="0"/>
              <a:ea typeface="ＭＳ Ｐゴシック" charset="0"/>
              <a:cs typeface="ＭＳ Ｐゴシック" charset="0"/>
            </a:endParaRPr>
          </a:p>
        </p:txBody>
      </p:sp>
    </p:spTree>
    <p:extLst>
      <p:ext uri="{BB962C8B-B14F-4D97-AF65-F5344CB8AC3E}">
        <p14:creationId xmlns:p14="http://schemas.microsoft.com/office/powerpoint/2010/main" val="3143170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12775" y="228600"/>
            <a:ext cx="8153400" cy="990600"/>
          </a:xfrm>
        </p:spPr>
        <p:txBody>
          <a:bodyPr/>
          <a:lstStyle/>
          <a:p>
            <a:pPr eaLnBrk="1" hangingPunct="1"/>
            <a:r>
              <a:rPr lang="en-US" sz="3200" dirty="0">
                <a:latin typeface="Tw Cen MT" charset="0"/>
                <a:ea typeface="ＭＳ Ｐゴシック" charset="0"/>
                <a:cs typeface="ＭＳ Ｐゴシック" charset="0"/>
              </a:rPr>
              <a:t>Twin-Earth Thought Experiment</a:t>
            </a:r>
          </a:p>
        </p:txBody>
      </p:sp>
      <p:sp>
        <p:nvSpPr>
          <p:cNvPr id="47106" name="Content Placeholder 2"/>
          <p:cNvSpPr>
            <a:spLocks noGrp="1"/>
          </p:cNvSpPr>
          <p:nvPr>
            <p:ph sz="quarter" idx="1"/>
          </p:nvPr>
        </p:nvSpPr>
        <p:spPr>
          <a:xfrm>
            <a:off x="241924" y="997802"/>
            <a:ext cx="8709291" cy="5487912"/>
          </a:xfrm>
        </p:spPr>
        <p:txBody>
          <a:bodyPr>
            <a:noAutofit/>
          </a:bodyPr>
          <a:lstStyle/>
          <a:p>
            <a:pPr eaLnBrk="1" hangingPunct="1"/>
            <a:r>
              <a:rPr lang="en-US" sz="2400" b="1" dirty="0" smtClean="0">
                <a:latin typeface="Tw Cen MT" charset="0"/>
                <a:ea typeface="ＭＳ Ｐゴシック" charset="0"/>
                <a:cs typeface="ＭＳ Ｐゴシック" charset="0"/>
              </a:rPr>
              <a:t>Internalism</a:t>
            </a:r>
            <a:r>
              <a:rPr lang="en-US" sz="2400" dirty="0" smtClean="0">
                <a:latin typeface="Tw Cen MT" charset="0"/>
                <a:ea typeface="ＭＳ Ｐゴシック" charset="0"/>
                <a:cs typeface="ＭＳ Ｐゴシック" charset="0"/>
              </a:rPr>
              <a:t> maintains that Oscar and Twin-Oscar mean the same thing by each of their uses of ‘water’, since the two individuals have the same associated beliefs about water. Where D is the common knowledge associated with water on Earth and Twin-</a:t>
            </a:r>
            <a:r>
              <a:rPr lang="en-US" sz="2400" dirty="0" smtClean="0">
                <a:latin typeface="Tw Cen MT" charset="0"/>
                <a:ea typeface="ＭＳ Ｐゴシック" charset="0"/>
                <a:cs typeface="ＭＳ Ｐゴシック" charset="0"/>
              </a:rPr>
              <a:t>E</a:t>
            </a:r>
            <a:r>
              <a:rPr lang="en-US" sz="2400" dirty="0" smtClean="0">
                <a:latin typeface="Tw Cen MT" charset="0"/>
                <a:ea typeface="ＭＳ Ｐゴシック" charset="0"/>
                <a:cs typeface="ＭＳ Ｐゴシック" charset="0"/>
              </a:rPr>
              <a:t>arth, Oscar and T-Oscar both share D. What they don</a:t>
            </a:r>
            <a:r>
              <a:rPr lang="fr-FR" sz="2400" dirty="0" smtClean="0">
                <a:latin typeface="Tw Cen MT" charset="0"/>
                <a:ea typeface="ＭＳ Ｐゴシック" charset="0"/>
                <a:cs typeface="ＭＳ Ｐゴシック" charset="0"/>
              </a:rPr>
              <a:t>’</a:t>
            </a:r>
            <a:r>
              <a:rPr lang="en-US" sz="2400" dirty="0" smtClean="0">
                <a:latin typeface="Tw Cen MT" charset="0"/>
                <a:ea typeface="ＭＳ Ｐゴシック" charset="0"/>
                <a:cs typeface="ＭＳ Ｐゴシック" charset="0"/>
              </a:rPr>
              <a:t>t share is being in the same environment. </a:t>
            </a:r>
            <a:endParaRPr lang="en-US" sz="2400" dirty="0">
              <a:latin typeface="Tw Cen MT" charset="0"/>
              <a:ea typeface="ＭＳ Ｐゴシック" charset="0"/>
              <a:cs typeface="ＭＳ Ｐゴシック" charset="0"/>
            </a:endParaRPr>
          </a:p>
          <a:p>
            <a:pPr eaLnBrk="1" hangingPunct="1"/>
            <a:endParaRPr lang="en-US" sz="2400" dirty="0" smtClean="0">
              <a:latin typeface="Tw Cen MT" charset="0"/>
              <a:ea typeface="ＭＳ Ｐゴシック" charset="0"/>
              <a:cs typeface="ＭＳ Ｐゴシック" charset="0"/>
            </a:endParaRPr>
          </a:p>
          <a:p>
            <a:pPr eaLnBrk="1" hangingPunct="1"/>
            <a:r>
              <a:rPr lang="en-US" sz="2400" b="1" dirty="0" smtClean="0">
                <a:latin typeface="Tw Cen MT" charset="0"/>
                <a:ea typeface="ＭＳ Ｐゴシック" charset="0"/>
                <a:cs typeface="ＭＳ Ｐゴシック" charset="0"/>
              </a:rPr>
              <a:t>Externalism </a:t>
            </a:r>
            <a:r>
              <a:rPr lang="en-US" sz="2400" dirty="0" smtClean="0">
                <a:latin typeface="Tw Cen MT" charset="0"/>
                <a:ea typeface="ＭＳ Ｐゴシック" charset="0"/>
                <a:cs typeface="ＭＳ Ｐゴシック" charset="0"/>
              </a:rPr>
              <a:t>maintains that Oscar and T-Oscar do not mean the same thing by their uses of ‘water’ because the what ‘water’ is about is partly determined by the environment that they are in. Since Oscar is in an H2O environment and Twin-Oscar is in a XYZ environment, it follows that they cannot mean the same thing by each of their uses of ‘water’, even if they both share the same beliefs about water. </a:t>
            </a:r>
            <a:endParaRPr lang="en-US" sz="2400" b="1" dirty="0">
              <a:latin typeface="Tw Cen MT" charset="0"/>
              <a:ea typeface="ＭＳ Ｐゴシック" charset="0"/>
              <a:cs typeface="ＭＳ Ｐゴシック" charset="0"/>
            </a:endParaRPr>
          </a:p>
        </p:txBody>
      </p:sp>
    </p:spTree>
    <p:extLst>
      <p:ext uri="{BB962C8B-B14F-4D97-AF65-F5344CB8AC3E}">
        <p14:creationId xmlns:p14="http://schemas.microsoft.com/office/powerpoint/2010/main" val="35128379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12775" y="228600"/>
            <a:ext cx="8153400" cy="769202"/>
          </a:xfrm>
        </p:spPr>
        <p:txBody>
          <a:bodyPr/>
          <a:lstStyle/>
          <a:p>
            <a:pPr eaLnBrk="1" hangingPunct="1"/>
            <a:r>
              <a:rPr lang="en-US" sz="3200" dirty="0" smtClean="0">
                <a:latin typeface="Tw Cen MT" charset="0"/>
                <a:ea typeface="ＭＳ Ｐゴシック" charset="0"/>
                <a:cs typeface="ＭＳ Ｐゴシック" charset="0"/>
              </a:rPr>
              <a:t>Externalism and Self-Knowledge</a:t>
            </a:r>
            <a:endParaRPr lang="en-US" sz="3200" dirty="0">
              <a:latin typeface="Tw Cen MT" charset="0"/>
              <a:ea typeface="ＭＳ Ｐゴシック" charset="0"/>
              <a:cs typeface="ＭＳ Ｐゴシック" charset="0"/>
            </a:endParaRPr>
          </a:p>
        </p:txBody>
      </p:sp>
      <p:sp>
        <p:nvSpPr>
          <p:cNvPr id="47106" name="Content Placeholder 2"/>
          <p:cNvSpPr>
            <a:spLocks noGrp="1"/>
          </p:cNvSpPr>
          <p:nvPr>
            <p:ph sz="quarter" idx="1"/>
          </p:nvPr>
        </p:nvSpPr>
        <p:spPr>
          <a:xfrm>
            <a:off x="112889" y="997802"/>
            <a:ext cx="9031111" cy="5860198"/>
          </a:xfrm>
        </p:spPr>
        <p:txBody>
          <a:bodyPr>
            <a:noAutofit/>
          </a:bodyPr>
          <a:lstStyle/>
          <a:p>
            <a:pPr marL="0" indent="0">
              <a:buNone/>
            </a:pPr>
            <a:r>
              <a:rPr lang="en-US" sz="2000" b="1" dirty="0" smtClean="0">
                <a:latin typeface="Tw Cen MT" charset="0"/>
                <a:ea typeface="ＭＳ Ｐゴシック" charset="0"/>
                <a:cs typeface="ＭＳ Ｐゴシック" charset="0"/>
              </a:rPr>
              <a:t>EXT</a:t>
            </a:r>
            <a:r>
              <a:rPr lang="en-US" sz="2000" b="1" dirty="0">
                <a:latin typeface="Tw Cen MT" charset="0"/>
                <a:ea typeface="ＭＳ Ｐゴシック" charset="0"/>
                <a:cs typeface="ＭＳ Ｐゴシック" charset="0"/>
              </a:rPr>
              <a:t>: Thought content is determined partly by the environment.</a:t>
            </a:r>
          </a:p>
          <a:p>
            <a:pPr marL="0" indent="0">
              <a:buNone/>
            </a:pPr>
            <a:r>
              <a:rPr lang="en-US" sz="2000" b="1" dirty="0" smtClean="0">
                <a:latin typeface="Tw Cen MT" charset="0"/>
                <a:ea typeface="ＭＳ Ｐゴシック" charset="0"/>
                <a:cs typeface="ＭＳ Ｐゴシック" charset="0"/>
              </a:rPr>
              <a:t>SK</a:t>
            </a:r>
            <a:r>
              <a:rPr lang="en-US" sz="2000" b="1" dirty="0">
                <a:latin typeface="Tw Cen MT" charset="0"/>
                <a:ea typeface="ＭＳ Ｐゴシック" charset="0"/>
                <a:cs typeface="ＭＳ Ｐゴシック" charset="0"/>
              </a:rPr>
              <a:t>: A subject can know through self-reflection what the content of their thought is.</a:t>
            </a:r>
          </a:p>
          <a:p>
            <a:pPr marL="0" indent="0">
              <a:buNone/>
            </a:pPr>
            <a:r>
              <a:rPr lang="en-US" sz="2000" b="1" dirty="0" smtClean="0">
                <a:latin typeface="Tw Cen MT" charset="0"/>
                <a:ea typeface="ＭＳ Ｐゴシック" charset="0"/>
                <a:cs typeface="ＭＳ Ｐゴシック" charset="0"/>
              </a:rPr>
              <a:t>‘E’ is the name for the environmental condition that must obtain in order for Oscar to be thinking a water thought vs. a twin-water thought.</a:t>
            </a:r>
          </a:p>
          <a:p>
            <a:pPr marL="0" indent="0">
              <a:buNone/>
            </a:pPr>
            <a:endParaRPr lang="en-US" sz="2000" b="1" dirty="0">
              <a:latin typeface="Tw Cen MT" charset="0"/>
              <a:ea typeface="ＭＳ Ｐゴシック" charset="0"/>
              <a:cs typeface="ＭＳ Ｐゴシック" charset="0"/>
            </a:endParaRPr>
          </a:p>
          <a:p>
            <a:pPr marL="0" indent="0">
              <a:buNone/>
            </a:pPr>
            <a:r>
              <a:rPr lang="en-US" sz="2000" dirty="0">
                <a:latin typeface="Tw Cen MT" charset="0"/>
                <a:ea typeface="ＭＳ Ｐゴシック" charset="0"/>
                <a:cs typeface="ＭＳ Ｐゴシック" charset="0"/>
              </a:rPr>
              <a:t>Argument for incompatibility:</a:t>
            </a:r>
          </a:p>
          <a:p>
            <a:pPr marL="457200" indent="-457200">
              <a:buFont typeface="+mj-lt"/>
              <a:buAutoNum type="arabicPeriod"/>
            </a:pPr>
            <a:r>
              <a:rPr lang="en-US" sz="2000" dirty="0">
                <a:latin typeface="Tw Cen MT" charset="0"/>
                <a:ea typeface="ＭＳ Ｐゴシック" charset="0"/>
                <a:cs typeface="ＭＳ Ｐゴシック" charset="0"/>
              </a:rPr>
              <a:t>If Oscar is thinking that water is wet, then E </a:t>
            </a:r>
            <a:r>
              <a:rPr lang="en-US" sz="2000" dirty="0" smtClean="0">
                <a:latin typeface="Tw Cen MT" charset="0"/>
                <a:ea typeface="ＭＳ Ｐゴシック" charset="0"/>
                <a:cs typeface="ＭＳ Ｐゴシック" charset="0"/>
              </a:rPr>
              <a:t>obtains. Oscar knows (1) by reflection on EXT.</a:t>
            </a:r>
          </a:p>
          <a:p>
            <a:pPr marL="457200" indent="-457200">
              <a:buFont typeface="+mj-lt"/>
              <a:buAutoNum type="arabicPeriod"/>
            </a:pPr>
            <a:r>
              <a:rPr lang="en-US" sz="2000" dirty="0" smtClean="0">
                <a:latin typeface="Tw Cen MT" charset="0"/>
                <a:ea typeface="ＭＳ Ｐゴシック" charset="0"/>
                <a:cs typeface="ＭＳ Ｐゴシック" charset="0"/>
              </a:rPr>
              <a:t>Oscar </a:t>
            </a:r>
            <a:r>
              <a:rPr lang="en-US" sz="2000" dirty="0">
                <a:latin typeface="Tw Cen MT" charset="0"/>
                <a:ea typeface="ＭＳ Ｐゴシック" charset="0"/>
                <a:cs typeface="ＭＳ Ｐゴシック" charset="0"/>
              </a:rPr>
              <a:t>is thinking that water is </a:t>
            </a:r>
            <a:r>
              <a:rPr lang="en-US" sz="2000" dirty="0" smtClean="0">
                <a:latin typeface="Tw Cen MT" charset="0"/>
                <a:ea typeface="ＭＳ Ｐゴシック" charset="0"/>
                <a:cs typeface="ＭＳ Ｐゴシック" charset="0"/>
              </a:rPr>
              <a:t>wet. Oscar knows (2) by self-knowledge and self-reflection.</a:t>
            </a:r>
          </a:p>
          <a:p>
            <a:pPr marL="457200" indent="-457200">
              <a:buFont typeface="+mj-lt"/>
              <a:buAutoNum type="arabicPeriod"/>
            </a:pPr>
            <a:r>
              <a:rPr lang="en-US" sz="2000" dirty="0" smtClean="0">
                <a:latin typeface="Tw Cen MT" charset="0"/>
                <a:ea typeface="ＭＳ Ｐゴシック" charset="0"/>
                <a:cs typeface="ＭＳ Ｐゴシック" charset="0"/>
              </a:rPr>
              <a:t>So</a:t>
            </a:r>
            <a:r>
              <a:rPr lang="en-US" sz="2000" dirty="0">
                <a:latin typeface="Tw Cen MT" charset="0"/>
                <a:ea typeface="ＭＳ Ｐゴシック" charset="0"/>
                <a:cs typeface="ＭＳ Ｐゴシック" charset="0"/>
              </a:rPr>
              <a:t>, E </a:t>
            </a:r>
            <a:r>
              <a:rPr lang="en-US" sz="2000" dirty="0" smtClean="0">
                <a:latin typeface="Tw Cen MT" charset="0"/>
                <a:ea typeface="ＭＳ Ｐゴシック" charset="0"/>
                <a:cs typeface="ＭＳ Ｐゴシック" charset="0"/>
              </a:rPr>
              <a:t>obtains. Oscar knows (3) by </a:t>
            </a:r>
            <a:r>
              <a:rPr lang="en-US" sz="2000" i="1" dirty="0" smtClean="0">
                <a:latin typeface="Tw Cen MT" charset="0"/>
                <a:ea typeface="ＭＳ Ｐゴシック" charset="0"/>
                <a:cs typeface="ＭＳ Ｐゴシック" charset="0"/>
              </a:rPr>
              <a:t>a priori </a:t>
            </a:r>
            <a:r>
              <a:rPr lang="en-US" sz="2000" dirty="0" smtClean="0">
                <a:latin typeface="Tw Cen MT" charset="0"/>
                <a:ea typeface="ＭＳ Ｐゴシック" charset="0"/>
                <a:cs typeface="ＭＳ Ｐゴシック" charset="0"/>
              </a:rPr>
              <a:t>deduction</a:t>
            </a:r>
            <a:r>
              <a:rPr lang="en-US" sz="2000" i="1" dirty="0" smtClean="0">
                <a:latin typeface="Tw Cen MT" charset="0"/>
                <a:ea typeface="ＭＳ Ｐゴシック" charset="0"/>
                <a:cs typeface="ＭＳ Ｐゴシック" charset="0"/>
              </a:rPr>
              <a:t>.</a:t>
            </a:r>
            <a:endParaRPr lang="en-US" sz="2000" dirty="0" smtClean="0">
              <a:latin typeface="Tw Cen MT" charset="0"/>
              <a:ea typeface="ＭＳ Ｐゴシック" charset="0"/>
              <a:cs typeface="ＭＳ Ｐゴシック" charset="0"/>
            </a:endParaRPr>
          </a:p>
          <a:p>
            <a:pPr marL="457200" indent="-457200">
              <a:buFont typeface="+mj-lt"/>
              <a:buAutoNum type="arabicPeriod"/>
            </a:pPr>
            <a:endParaRPr lang="en-US" sz="2000" dirty="0">
              <a:latin typeface="Tw Cen MT" charset="0"/>
              <a:ea typeface="ＭＳ Ｐゴシック" charset="0"/>
              <a:cs typeface="ＭＳ Ｐゴシック" charset="0"/>
            </a:endParaRPr>
          </a:p>
          <a:p>
            <a:pPr marL="0" indent="0">
              <a:buNone/>
            </a:pPr>
            <a:r>
              <a:rPr lang="en-US" sz="2000" dirty="0" smtClean="0">
                <a:latin typeface="Tw Cen MT" charset="0"/>
                <a:ea typeface="ＭＳ Ｐゴシック" charset="0"/>
                <a:cs typeface="ＭＳ Ｐゴシック" charset="0"/>
              </a:rPr>
              <a:t>Core questions: Can Oscar know through reflection alone that E obtains? Doesn’t he have to explore empirically his environment in order to know that E obtains? Couldn’t he have been switched into a distinct environment? Should we drop externalism or our views about self-knowledge?  </a:t>
            </a:r>
            <a:endParaRPr lang="en-US" sz="2000" dirty="0">
              <a:latin typeface="Tw Cen MT" charset="0"/>
              <a:ea typeface="ＭＳ Ｐゴシック" charset="0"/>
              <a:cs typeface="ＭＳ Ｐゴシック" charset="0"/>
            </a:endParaRPr>
          </a:p>
          <a:p>
            <a:pPr marL="0" indent="0" eaLnBrk="1" hangingPunct="1">
              <a:buNone/>
            </a:pPr>
            <a:endParaRPr lang="en-US" sz="2400" b="1" dirty="0" smtClean="0">
              <a:latin typeface="Tw Cen MT" charset="0"/>
              <a:ea typeface="ＭＳ Ｐゴシック" charset="0"/>
              <a:cs typeface="ＭＳ Ｐゴシック" charset="0"/>
            </a:endParaRPr>
          </a:p>
        </p:txBody>
      </p:sp>
    </p:spTree>
    <p:extLst>
      <p:ext uri="{BB962C8B-B14F-4D97-AF65-F5344CB8AC3E}">
        <p14:creationId xmlns:p14="http://schemas.microsoft.com/office/powerpoint/2010/main" val="10782193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12775" y="228600"/>
            <a:ext cx="8153400" cy="990600"/>
          </a:xfrm>
        </p:spPr>
        <p:txBody>
          <a:bodyPr/>
          <a:lstStyle/>
          <a:p>
            <a:pPr eaLnBrk="1" hangingPunct="1"/>
            <a:r>
              <a:rPr lang="en-US" sz="3200" dirty="0" smtClean="0">
                <a:latin typeface="Tw Cen MT" charset="0"/>
                <a:ea typeface="ＭＳ Ｐゴシック" charset="0"/>
                <a:cs typeface="ＭＳ Ｐゴシック" charset="0"/>
              </a:rPr>
              <a:t>Internal Mental Content and the World</a:t>
            </a:r>
            <a:endParaRPr lang="en-US" sz="3200" dirty="0">
              <a:latin typeface="Tw Cen MT" charset="0"/>
              <a:ea typeface="ＭＳ Ｐゴシック" charset="0"/>
              <a:cs typeface="ＭＳ Ｐゴシック" charset="0"/>
            </a:endParaRPr>
          </a:p>
        </p:txBody>
      </p:sp>
      <p:sp>
        <p:nvSpPr>
          <p:cNvPr id="47106" name="Content Placeholder 2"/>
          <p:cNvSpPr>
            <a:spLocks noGrp="1"/>
          </p:cNvSpPr>
          <p:nvPr>
            <p:ph sz="quarter" idx="1"/>
          </p:nvPr>
        </p:nvSpPr>
        <p:spPr>
          <a:xfrm>
            <a:off x="112889" y="997802"/>
            <a:ext cx="9031111" cy="5487912"/>
          </a:xfrm>
        </p:spPr>
        <p:txBody>
          <a:bodyPr>
            <a:noAutofit/>
          </a:bodyPr>
          <a:lstStyle/>
          <a:p>
            <a:pPr marL="0" indent="0" eaLnBrk="1" hangingPunct="1">
              <a:buNone/>
            </a:pPr>
            <a:r>
              <a:rPr lang="en-US" sz="2400" b="1" dirty="0" smtClean="0">
                <a:latin typeface="Tw Cen MT" charset="0"/>
                <a:ea typeface="ＭＳ Ｐゴシック" charset="0"/>
                <a:cs typeface="ＭＳ Ｐゴシック" charset="0"/>
              </a:rPr>
              <a:t>Searle</a:t>
            </a:r>
            <a:endParaRPr lang="en-US" sz="2400" dirty="0" smtClean="0">
              <a:latin typeface="Tw Cen MT" charset="0"/>
              <a:ea typeface="ＭＳ Ｐゴシック" charset="0"/>
              <a:cs typeface="ＭＳ Ｐゴシック" charset="0"/>
            </a:endParaRPr>
          </a:p>
          <a:p>
            <a:pPr marL="0" indent="0" eaLnBrk="1" hangingPunct="1">
              <a:buNone/>
            </a:pPr>
            <a:endParaRPr lang="en-US" sz="2000" b="1" dirty="0">
              <a:latin typeface="Tw Cen MT" charset="0"/>
              <a:ea typeface="ＭＳ Ｐゴシック" charset="0"/>
              <a:cs typeface="ＭＳ Ｐゴシック" charset="0"/>
            </a:endParaRPr>
          </a:p>
          <a:p>
            <a:pPr marL="0" indent="0" eaLnBrk="1" hangingPunct="1">
              <a:buNone/>
            </a:pPr>
            <a:r>
              <a:rPr lang="en-US" sz="2400" dirty="0" smtClean="0">
                <a:latin typeface="Tw Cen MT" charset="0"/>
                <a:ea typeface="ＭＳ Ｐゴシック" charset="0"/>
                <a:cs typeface="ＭＳ Ｐゴシック" charset="0"/>
              </a:rPr>
              <a:t>If you ask, “How can a state of my brain have the content that Caesar crossed the Rubicon?” It seems an impossibly difficult question. But if you ask, “How can my conscious thought ‘Caesar crossed the Rubicon’ have the content Caesar crossed the Rubicon?” </a:t>
            </a:r>
            <a:r>
              <a:rPr lang="en-US" sz="2400" dirty="0">
                <a:latin typeface="Tw Cen MT" charset="0"/>
                <a:ea typeface="ＭＳ Ｐゴシック" charset="0"/>
                <a:cs typeface="ＭＳ Ｐゴシック" charset="0"/>
              </a:rPr>
              <a:t>T</a:t>
            </a:r>
            <a:r>
              <a:rPr lang="en-US" sz="2400" dirty="0" smtClean="0">
                <a:latin typeface="Tw Cen MT" charset="0"/>
                <a:ea typeface="ＭＳ Ｐゴシック" charset="0"/>
                <a:cs typeface="ＭＳ Ｐゴシック" charset="0"/>
              </a:rPr>
              <a:t>hen it is no longer impossible to answer. </a:t>
            </a:r>
            <a:endParaRPr lang="en-US" sz="2400" dirty="0">
              <a:latin typeface="Tw Cen MT" charset="0"/>
              <a:ea typeface="ＭＳ Ｐゴシック" charset="0"/>
              <a:cs typeface="ＭＳ Ｐゴシック" charset="0"/>
            </a:endParaRPr>
          </a:p>
          <a:p>
            <a:pPr marL="0" indent="0" eaLnBrk="1" hangingPunct="1">
              <a:buNone/>
            </a:pPr>
            <a:endParaRPr lang="en-US" sz="2400" dirty="0" smtClean="0">
              <a:latin typeface="Tw Cen MT" charset="0"/>
              <a:ea typeface="ＭＳ Ｐゴシック" charset="0"/>
              <a:cs typeface="ＭＳ Ｐゴシック" charset="0"/>
            </a:endParaRPr>
          </a:p>
          <a:p>
            <a:pPr marL="0" indent="0" eaLnBrk="1" hangingPunct="1">
              <a:buNone/>
            </a:pPr>
            <a:r>
              <a:rPr lang="en-US" sz="2400" dirty="0" smtClean="0">
                <a:latin typeface="Tw Cen MT" charset="0"/>
                <a:ea typeface="ＭＳ Ｐゴシック" charset="0"/>
                <a:cs typeface="ＭＳ Ｐゴシック" charset="0"/>
              </a:rPr>
              <a:t>I know the meanings of the words, I know how they relate to objects and states of affairs in the world and in thinking the whole thought I am aware that it has precisely this condition of satisfaction: Caesar crossed the Rubicon. </a:t>
            </a:r>
          </a:p>
        </p:txBody>
      </p:sp>
    </p:spTree>
    <p:extLst>
      <p:ext uri="{BB962C8B-B14F-4D97-AF65-F5344CB8AC3E}">
        <p14:creationId xmlns:p14="http://schemas.microsoft.com/office/powerpoint/2010/main" val="15123248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12775" y="228600"/>
            <a:ext cx="8153400" cy="990600"/>
          </a:xfrm>
        </p:spPr>
        <p:txBody>
          <a:bodyPr/>
          <a:lstStyle/>
          <a:p>
            <a:pPr eaLnBrk="1" hangingPunct="1"/>
            <a:r>
              <a:rPr lang="en-US" sz="3200" dirty="0" smtClean="0">
                <a:latin typeface="Tw Cen MT" charset="0"/>
                <a:ea typeface="ＭＳ Ｐゴシック" charset="0"/>
                <a:cs typeface="ＭＳ Ｐゴシック" charset="0"/>
              </a:rPr>
              <a:t>Mental Causation</a:t>
            </a:r>
            <a:endParaRPr lang="en-US" sz="3200" dirty="0">
              <a:latin typeface="Tw Cen MT" charset="0"/>
              <a:ea typeface="ＭＳ Ｐゴシック" charset="0"/>
              <a:cs typeface="ＭＳ Ｐゴシック" charset="0"/>
            </a:endParaRPr>
          </a:p>
        </p:txBody>
      </p:sp>
      <p:sp>
        <p:nvSpPr>
          <p:cNvPr id="47106" name="Content Placeholder 2"/>
          <p:cNvSpPr>
            <a:spLocks noGrp="1"/>
          </p:cNvSpPr>
          <p:nvPr>
            <p:ph sz="quarter" idx="1"/>
          </p:nvPr>
        </p:nvSpPr>
        <p:spPr>
          <a:xfrm>
            <a:off x="112889" y="997802"/>
            <a:ext cx="9031111" cy="5487912"/>
          </a:xfrm>
        </p:spPr>
        <p:txBody>
          <a:bodyPr>
            <a:noAutofit/>
          </a:bodyPr>
          <a:lstStyle/>
          <a:p>
            <a:pPr marL="0" indent="0" eaLnBrk="1" hangingPunct="1">
              <a:buNone/>
            </a:pPr>
            <a:r>
              <a:rPr lang="en-US" sz="2400" b="1" dirty="0" smtClean="0">
                <a:latin typeface="Tw Cen MT" charset="0"/>
                <a:ea typeface="ＭＳ Ｐゴシック" charset="0"/>
                <a:cs typeface="ＭＳ Ｐゴシック" charset="0"/>
              </a:rPr>
              <a:t>Searle’s Description of the problem:</a:t>
            </a:r>
            <a:endParaRPr lang="en-US" sz="2400" dirty="0" smtClean="0">
              <a:latin typeface="Tw Cen MT" charset="0"/>
              <a:ea typeface="ＭＳ Ｐゴシック" charset="0"/>
              <a:cs typeface="ＭＳ Ｐゴシック" charset="0"/>
            </a:endParaRPr>
          </a:p>
          <a:p>
            <a:pPr marL="0" indent="0" eaLnBrk="1" hangingPunct="1">
              <a:buNone/>
            </a:pPr>
            <a:endParaRPr lang="en-US" sz="2400" b="1" dirty="0">
              <a:latin typeface="Tw Cen MT" charset="0"/>
              <a:ea typeface="ＭＳ Ｐゴシック" charset="0"/>
              <a:cs typeface="ＭＳ Ｐゴシック" charset="0"/>
            </a:endParaRPr>
          </a:p>
          <a:p>
            <a:pPr marL="457200" indent="-457200" eaLnBrk="1" hangingPunct="1">
              <a:buFont typeface="+mj-lt"/>
              <a:buAutoNum type="arabicPeriod"/>
            </a:pPr>
            <a:r>
              <a:rPr lang="en-US" sz="2400" b="1" dirty="0" smtClean="0">
                <a:latin typeface="Tw Cen MT" charset="0"/>
                <a:ea typeface="ＭＳ Ｐゴシック" charset="0"/>
                <a:cs typeface="ＭＳ Ｐゴシック" charset="0"/>
              </a:rPr>
              <a:t>The mind-body distinction</a:t>
            </a:r>
            <a:r>
              <a:rPr lang="en-US" sz="2400" dirty="0" smtClean="0">
                <a:latin typeface="Tw Cen MT" charset="0"/>
                <a:ea typeface="ＭＳ Ｐゴシック" charset="0"/>
                <a:cs typeface="ＭＳ Ｐゴシック" charset="0"/>
              </a:rPr>
              <a:t>: the mental and physical form distinct realms.</a:t>
            </a:r>
          </a:p>
          <a:p>
            <a:pPr marL="457200" indent="-457200" eaLnBrk="1" hangingPunct="1">
              <a:buFont typeface="+mj-lt"/>
              <a:buAutoNum type="arabicPeriod"/>
            </a:pPr>
            <a:r>
              <a:rPr lang="en-US" sz="2400" b="1" dirty="0" smtClean="0">
                <a:latin typeface="Tw Cen MT" charset="0"/>
                <a:ea typeface="ＭＳ Ｐゴシック" charset="0"/>
                <a:cs typeface="ＭＳ Ｐゴシック" charset="0"/>
              </a:rPr>
              <a:t>The causal closure of the physical</a:t>
            </a:r>
            <a:r>
              <a:rPr lang="en-US" sz="2400" dirty="0" smtClean="0">
                <a:latin typeface="Tw Cen MT" charset="0"/>
                <a:ea typeface="ＭＳ Ｐゴシック" charset="0"/>
                <a:cs typeface="ＭＳ Ｐゴシック" charset="0"/>
              </a:rPr>
              <a:t>: the physical realm is causally closed in the sense that nothing non-physical an enter into it and act as a cause.</a:t>
            </a:r>
          </a:p>
          <a:p>
            <a:pPr marL="457200" indent="-457200" eaLnBrk="1" hangingPunct="1">
              <a:buFont typeface="+mj-lt"/>
              <a:buAutoNum type="arabicPeriod"/>
            </a:pPr>
            <a:r>
              <a:rPr lang="en-US" sz="2400" b="1" dirty="0" smtClean="0">
                <a:latin typeface="Tw Cen MT" charset="0"/>
                <a:ea typeface="ＭＳ Ｐゴシック" charset="0"/>
                <a:cs typeface="ＭＳ Ｐゴシック" charset="0"/>
              </a:rPr>
              <a:t>The causal exclusion principle</a:t>
            </a:r>
            <a:r>
              <a:rPr lang="en-US" sz="2400" dirty="0" smtClean="0">
                <a:latin typeface="Tw Cen MT" charset="0"/>
                <a:ea typeface="ＭＳ Ｐゴシック" charset="0"/>
                <a:cs typeface="ＭＳ Ｐゴシック" charset="0"/>
              </a:rPr>
              <a:t>: where the physical causes are sufficient for an event, there cannot be any other types of causes of that event. </a:t>
            </a:r>
          </a:p>
          <a:p>
            <a:pPr marL="457200" indent="-457200" eaLnBrk="1" hangingPunct="1">
              <a:buFont typeface="+mj-lt"/>
              <a:buAutoNum type="arabicPeriod"/>
            </a:pPr>
            <a:r>
              <a:rPr lang="en-US" sz="2400" b="1" dirty="0" smtClean="0">
                <a:latin typeface="Tw Cen MT" charset="0"/>
                <a:ea typeface="ＭＳ Ｐゴシック" charset="0"/>
                <a:cs typeface="ＭＳ Ｐゴシック" charset="0"/>
              </a:rPr>
              <a:t>Causal efficacy</a:t>
            </a:r>
            <a:r>
              <a:rPr lang="en-US" sz="2400" dirty="0" smtClean="0">
                <a:latin typeface="Tw Cen MT" charset="0"/>
                <a:ea typeface="ＭＳ Ｐゴシック" charset="0"/>
                <a:cs typeface="ＭＳ Ｐゴシック" charset="0"/>
              </a:rPr>
              <a:t>: mental states really do function causally.</a:t>
            </a:r>
          </a:p>
          <a:p>
            <a:pPr marL="457200" indent="-457200" eaLnBrk="1" hangingPunct="1">
              <a:buFont typeface="+mj-lt"/>
              <a:buAutoNum type="arabicPeriod"/>
            </a:pPr>
            <a:endParaRPr lang="en-US" sz="2400" dirty="0">
              <a:latin typeface="Tw Cen MT" charset="0"/>
              <a:ea typeface="ＭＳ Ｐゴシック" charset="0"/>
              <a:cs typeface="ＭＳ Ｐゴシック" charset="0"/>
            </a:endParaRPr>
          </a:p>
          <a:p>
            <a:pPr marL="0" indent="0" eaLnBrk="1" hangingPunct="1">
              <a:buNone/>
            </a:pPr>
            <a:r>
              <a:rPr lang="en-US" sz="2400" dirty="0" smtClean="0">
                <a:latin typeface="Tw Cen MT" charset="0"/>
                <a:ea typeface="ＭＳ Ｐゴシック" charset="0"/>
                <a:cs typeface="ＭＳ Ｐゴシック" charset="0"/>
              </a:rPr>
              <a:t>The four propositions are inconsistent. </a:t>
            </a:r>
          </a:p>
          <a:p>
            <a:pPr marL="0" indent="0" eaLnBrk="1" hangingPunct="1">
              <a:buNone/>
            </a:pPr>
            <a:endParaRPr lang="en-US" sz="2400" b="1" dirty="0">
              <a:latin typeface="Tw Cen MT" charset="0"/>
              <a:ea typeface="ＭＳ Ｐゴシック" charset="0"/>
              <a:cs typeface="ＭＳ Ｐゴシック" charset="0"/>
            </a:endParaRPr>
          </a:p>
          <a:p>
            <a:pPr marL="0" indent="0" eaLnBrk="1" hangingPunct="1">
              <a:buNone/>
            </a:pPr>
            <a:endParaRPr lang="en-US" sz="2400" dirty="0" smtClean="0">
              <a:latin typeface="Tw Cen MT" charset="0"/>
              <a:ea typeface="ＭＳ Ｐゴシック" charset="0"/>
              <a:cs typeface="ＭＳ Ｐゴシック" charset="0"/>
            </a:endParaRPr>
          </a:p>
          <a:p>
            <a:pPr marL="0" indent="0" eaLnBrk="1" hangingPunct="1">
              <a:buNone/>
            </a:pPr>
            <a:endParaRPr lang="en-US" sz="2400" b="1" dirty="0">
              <a:latin typeface="Tw Cen MT" charset="0"/>
              <a:ea typeface="ＭＳ Ｐゴシック" charset="0"/>
              <a:cs typeface="ＭＳ Ｐゴシック" charset="0"/>
            </a:endParaRPr>
          </a:p>
        </p:txBody>
      </p:sp>
    </p:spTree>
    <p:extLst>
      <p:ext uri="{BB962C8B-B14F-4D97-AF65-F5344CB8AC3E}">
        <p14:creationId xmlns:p14="http://schemas.microsoft.com/office/powerpoint/2010/main" val="33758436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12775" y="228600"/>
            <a:ext cx="8153400" cy="990600"/>
          </a:xfrm>
        </p:spPr>
        <p:txBody>
          <a:bodyPr/>
          <a:lstStyle/>
          <a:p>
            <a:pPr eaLnBrk="1" hangingPunct="1"/>
            <a:r>
              <a:rPr lang="en-US" sz="3200" dirty="0" smtClean="0">
                <a:latin typeface="Tw Cen MT" charset="0"/>
                <a:ea typeface="ＭＳ Ｐゴシック" charset="0"/>
                <a:cs typeface="ＭＳ Ｐゴシック" charset="0"/>
              </a:rPr>
              <a:t>Mental Causation</a:t>
            </a:r>
            <a:endParaRPr lang="en-US" sz="3200" dirty="0">
              <a:latin typeface="Tw Cen MT" charset="0"/>
              <a:ea typeface="ＭＳ Ｐゴシック" charset="0"/>
              <a:cs typeface="ＭＳ Ｐゴシック" charset="0"/>
            </a:endParaRPr>
          </a:p>
        </p:txBody>
      </p:sp>
      <p:sp>
        <p:nvSpPr>
          <p:cNvPr id="47106" name="Content Placeholder 2"/>
          <p:cNvSpPr>
            <a:spLocks noGrp="1"/>
          </p:cNvSpPr>
          <p:nvPr>
            <p:ph sz="quarter" idx="1"/>
          </p:nvPr>
        </p:nvSpPr>
        <p:spPr>
          <a:xfrm>
            <a:off x="112889" y="997802"/>
            <a:ext cx="9031111" cy="5487912"/>
          </a:xfrm>
        </p:spPr>
        <p:txBody>
          <a:bodyPr>
            <a:noAutofit/>
          </a:bodyPr>
          <a:lstStyle/>
          <a:p>
            <a:pPr marL="0" indent="0" eaLnBrk="1" hangingPunct="1">
              <a:buNone/>
            </a:pPr>
            <a:r>
              <a:rPr lang="en-US" sz="2400" b="1" dirty="0" smtClean="0">
                <a:latin typeface="Tw Cen MT" charset="0"/>
                <a:ea typeface="ＭＳ Ｐゴシック" charset="0"/>
                <a:cs typeface="ＭＳ Ｐゴシック" charset="0"/>
              </a:rPr>
              <a:t>Searle’s diagnosis:</a:t>
            </a:r>
          </a:p>
          <a:p>
            <a:pPr marL="0" indent="0" eaLnBrk="1" hangingPunct="1">
              <a:buNone/>
            </a:pPr>
            <a:endParaRPr lang="en-US" sz="2400" b="1" dirty="0">
              <a:latin typeface="Tw Cen MT" charset="0"/>
              <a:ea typeface="ＭＳ Ｐゴシック" charset="0"/>
              <a:cs typeface="ＭＳ Ｐゴシック" charset="0"/>
            </a:endParaRPr>
          </a:p>
          <a:p>
            <a:pPr marL="0" indent="0" eaLnBrk="1" hangingPunct="1">
              <a:buNone/>
            </a:pPr>
            <a:r>
              <a:rPr lang="en-US" sz="2400" dirty="0" smtClean="0">
                <a:latin typeface="Tw Cen MT" charset="0"/>
                <a:ea typeface="ＭＳ Ｐゴシック" charset="0"/>
                <a:cs typeface="ＭＳ Ｐゴシック" charset="0"/>
              </a:rPr>
              <a:t>Some reject Causal </a:t>
            </a:r>
            <a:r>
              <a:rPr lang="en-US" sz="2400" dirty="0">
                <a:latin typeface="Tw Cen MT" charset="0"/>
                <a:ea typeface="ＭＳ Ｐゴシック" charset="0"/>
                <a:cs typeface="ＭＳ Ｐゴシック" charset="0"/>
              </a:rPr>
              <a:t>E</a:t>
            </a:r>
            <a:r>
              <a:rPr lang="en-US" sz="2400" dirty="0" smtClean="0">
                <a:latin typeface="Tw Cen MT" charset="0"/>
                <a:ea typeface="ＭＳ Ｐゴシック" charset="0"/>
                <a:cs typeface="ＭＳ Ｐゴシック" charset="0"/>
              </a:rPr>
              <a:t>fficacy, and embrace </a:t>
            </a:r>
            <a:r>
              <a:rPr lang="en-US" sz="2400" i="1" dirty="0" smtClean="0">
                <a:latin typeface="Tw Cen MT" charset="0"/>
                <a:ea typeface="ＭＳ Ｐゴシック" charset="0"/>
                <a:cs typeface="ＭＳ Ｐゴシック" charset="0"/>
              </a:rPr>
              <a:t>epiphenomenalism</a:t>
            </a:r>
            <a:r>
              <a:rPr lang="en-US" sz="2400" dirty="0" smtClean="0">
                <a:latin typeface="Tw Cen MT" charset="0"/>
                <a:ea typeface="ＭＳ Ｐゴシック" charset="0"/>
                <a:cs typeface="ＭＳ Ｐゴシック" charset="0"/>
              </a:rPr>
              <a:t>.</a:t>
            </a:r>
          </a:p>
          <a:p>
            <a:pPr marL="0" indent="0" eaLnBrk="1" hangingPunct="1">
              <a:buNone/>
            </a:pPr>
            <a:endParaRPr lang="en-US" sz="2400" dirty="0">
              <a:latin typeface="Tw Cen MT" charset="0"/>
              <a:ea typeface="ＭＳ Ｐゴシック" charset="0"/>
              <a:cs typeface="ＭＳ Ｐゴシック" charset="0"/>
            </a:endParaRPr>
          </a:p>
          <a:p>
            <a:pPr marL="0" indent="0" eaLnBrk="1" hangingPunct="1">
              <a:buNone/>
            </a:pPr>
            <a:r>
              <a:rPr lang="en-US" sz="2400" dirty="0" smtClean="0">
                <a:latin typeface="Tw Cen MT" charset="0"/>
                <a:ea typeface="ＭＳ Ｐゴシック" charset="0"/>
                <a:cs typeface="ＭＳ Ｐゴシック" charset="0"/>
              </a:rPr>
              <a:t>But better to reject Mind-Body Distinction.</a:t>
            </a:r>
          </a:p>
          <a:p>
            <a:pPr marL="0" indent="0" eaLnBrk="1" hangingPunct="1">
              <a:buNone/>
            </a:pPr>
            <a:endParaRPr lang="en-US" sz="2400" dirty="0">
              <a:latin typeface="Tw Cen MT" charset="0"/>
              <a:ea typeface="ＭＳ Ｐゴシック" charset="0"/>
              <a:cs typeface="ＭＳ Ｐゴシック" charset="0"/>
            </a:endParaRPr>
          </a:p>
          <a:p>
            <a:pPr marL="0" indent="0" eaLnBrk="1" hangingPunct="1">
              <a:buNone/>
            </a:pPr>
            <a:r>
              <a:rPr lang="en-US" sz="2400" dirty="0" smtClean="0">
                <a:latin typeface="Tw Cen MT" charset="0"/>
                <a:ea typeface="ＭＳ Ｐゴシック" charset="0"/>
                <a:cs typeface="ＭＳ Ｐゴシック" charset="0"/>
              </a:rPr>
              <a:t>The mind is just a higher-level description of the brain system.</a:t>
            </a:r>
          </a:p>
          <a:p>
            <a:pPr marL="0" indent="0" eaLnBrk="1" hangingPunct="1">
              <a:buNone/>
            </a:pPr>
            <a:endParaRPr lang="en-US" sz="2400" dirty="0">
              <a:latin typeface="Tw Cen MT" charset="0"/>
              <a:ea typeface="ＭＳ Ｐゴシック" charset="0"/>
              <a:cs typeface="ＭＳ Ｐゴシック" charset="0"/>
            </a:endParaRPr>
          </a:p>
          <a:p>
            <a:pPr marL="0" indent="0" eaLnBrk="1" hangingPunct="1">
              <a:buNone/>
            </a:pPr>
            <a:r>
              <a:rPr lang="en-US" sz="2400" dirty="0" smtClean="0">
                <a:latin typeface="Tw Cen MT" charset="0"/>
                <a:ea typeface="ＭＳ Ｐゴシック" charset="0"/>
                <a:cs typeface="ＭＳ Ｐゴシック" charset="0"/>
              </a:rPr>
              <a:t>One can also give a neuronal description of the brain system. </a:t>
            </a:r>
          </a:p>
          <a:p>
            <a:pPr marL="0" indent="0" eaLnBrk="1" hangingPunct="1">
              <a:buNone/>
            </a:pPr>
            <a:endParaRPr lang="en-US" sz="2400" dirty="0">
              <a:latin typeface="Tw Cen MT" charset="0"/>
              <a:ea typeface="ＭＳ Ｐゴシック" charset="0"/>
              <a:cs typeface="ＭＳ Ｐゴシック" charset="0"/>
            </a:endParaRPr>
          </a:p>
          <a:p>
            <a:pPr marL="0" indent="0" eaLnBrk="1" hangingPunct="1">
              <a:buNone/>
            </a:pPr>
            <a:r>
              <a:rPr lang="en-US" sz="2400" dirty="0" smtClean="0">
                <a:latin typeface="Tw Cen MT" charset="0"/>
                <a:ea typeface="ＭＳ Ｐゴシック" charset="0"/>
                <a:cs typeface="ＭＳ Ｐゴシック" charset="0"/>
              </a:rPr>
              <a:t>We are simply dealing with different levels of description.</a:t>
            </a:r>
            <a:endParaRPr lang="en-US" sz="2400" dirty="0">
              <a:latin typeface="Tw Cen MT" charset="0"/>
              <a:ea typeface="ＭＳ Ｐゴシック" charset="0"/>
              <a:cs typeface="ＭＳ Ｐゴシック" charset="0"/>
            </a:endParaRPr>
          </a:p>
          <a:p>
            <a:pPr marL="0" indent="0" eaLnBrk="1" hangingPunct="1">
              <a:buNone/>
            </a:pPr>
            <a:endParaRPr lang="en-US" sz="2000" dirty="0" smtClean="0">
              <a:latin typeface="Tw Cen MT" charset="0"/>
              <a:ea typeface="ＭＳ Ｐゴシック" charset="0"/>
              <a:cs typeface="ＭＳ Ｐゴシック" charset="0"/>
            </a:endParaRPr>
          </a:p>
          <a:p>
            <a:pPr marL="0" indent="0" eaLnBrk="1" hangingPunct="1">
              <a:buNone/>
            </a:pPr>
            <a:endParaRPr lang="en-US" sz="2000" b="1" dirty="0">
              <a:latin typeface="Tw Cen MT" charset="0"/>
              <a:ea typeface="ＭＳ Ｐゴシック" charset="0"/>
              <a:cs typeface="ＭＳ Ｐゴシック" charset="0"/>
            </a:endParaRPr>
          </a:p>
        </p:txBody>
      </p:sp>
    </p:spTree>
    <p:extLst>
      <p:ext uri="{BB962C8B-B14F-4D97-AF65-F5344CB8AC3E}">
        <p14:creationId xmlns:p14="http://schemas.microsoft.com/office/powerpoint/2010/main" val="6816083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12775" y="228600"/>
            <a:ext cx="8153400" cy="990600"/>
          </a:xfrm>
        </p:spPr>
        <p:txBody>
          <a:bodyPr/>
          <a:lstStyle/>
          <a:p>
            <a:pPr eaLnBrk="1" hangingPunct="1"/>
            <a:r>
              <a:rPr lang="en-US" sz="3200" dirty="0" smtClean="0">
                <a:latin typeface="Tw Cen MT" charset="0"/>
                <a:ea typeface="ＭＳ Ｐゴシック" charset="0"/>
                <a:cs typeface="ＭＳ Ｐゴシック" charset="0"/>
              </a:rPr>
              <a:t>Mental Causation</a:t>
            </a:r>
            <a:endParaRPr lang="en-US" sz="3200" dirty="0">
              <a:latin typeface="Tw Cen MT" charset="0"/>
              <a:ea typeface="ＭＳ Ｐゴシック" charset="0"/>
              <a:cs typeface="ＭＳ Ｐゴシック" charset="0"/>
            </a:endParaRPr>
          </a:p>
        </p:txBody>
      </p:sp>
      <p:sp>
        <p:nvSpPr>
          <p:cNvPr id="47106" name="Content Placeholder 2"/>
          <p:cNvSpPr>
            <a:spLocks noGrp="1"/>
          </p:cNvSpPr>
          <p:nvPr>
            <p:ph sz="quarter" idx="1"/>
          </p:nvPr>
        </p:nvSpPr>
        <p:spPr>
          <a:xfrm>
            <a:off x="112889" y="997802"/>
            <a:ext cx="9031111" cy="5860198"/>
          </a:xfrm>
        </p:spPr>
        <p:txBody>
          <a:bodyPr>
            <a:noAutofit/>
          </a:bodyPr>
          <a:lstStyle/>
          <a:p>
            <a:pPr marL="0" indent="0" eaLnBrk="1" hangingPunct="1">
              <a:buNone/>
            </a:pPr>
            <a:r>
              <a:rPr lang="en-US" sz="2400" b="1" dirty="0" smtClean="0">
                <a:latin typeface="Tw Cen MT" charset="0"/>
                <a:ea typeface="ＭＳ Ｐゴシック" charset="0"/>
                <a:cs typeface="ＭＳ Ｐゴシック" charset="0"/>
              </a:rPr>
              <a:t>Searle</a:t>
            </a:r>
          </a:p>
          <a:p>
            <a:pPr marL="0" indent="0" eaLnBrk="1" hangingPunct="1">
              <a:buNone/>
            </a:pPr>
            <a:endParaRPr lang="en-US" sz="2400" b="1" dirty="0">
              <a:latin typeface="Tw Cen MT" charset="0"/>
              <a:ea typeface="ＭＳ Ｐゴシック" charset="0"/>
              <a:cs typeface="ＭＳ Ｐゴシック" charset="0"/>
            </a:endParaRPr>
          </a:p>
          <a:p>
            <a:pPr marL="0" indent="0" eaLnBrk="1" hangingPunct="1">
              <a:buNone/>
            </a:pPr>
            <a:r>
              <a:rPr lang="en-US" sz="2000" dirty="0" smtClean="0">
                <a:latin typeface="Tw Cen MT" charset="0"/>
                <a:ea typeface="ＭＳ Ｐゴシック" charset="0"/>
                <a:cs typeface="ＭＳ Ｐゴシック" charset="0"/>
              </a:rPr>
              <a:t>The relation of consciousness to brain processes is like the relation of the liquidity of a body of water to the behavior of the H2O molecules… The higher level causes, at the level of the entire system, are not something in addition to the causes at the micro-level of the components of the system. Rather, the causes at the level of the entire system are entirely accounted for, entirely causally reducible to, the causation of the micro-elements. </a:t>
            </a:r>
          </a:p>
          <a:p>
            <a:pPr marL="0" indent="0" eaLnBrk="1" hangingPunct="1">
              <a:buNone/>
            </a:pPr>
            <a:endParaRPr lang="en-US" sz="2000" dirty="0">
              <a:latin typeface="Tw Cen MT" charset="0"/>
              <a:ea typeface="ＭＳ Ｐゴシック" charset="0"/>
              <a:cs typeface="ＭＳ Ｐゴシック" charset="0"/>
            </a:endParaRPr>
          </a:p>
          <a:p>
            <a:pPr marL="0" indent="0" eaLnBrk="1" hangingPunct="1">
              <a:buNone/>
            </a:pPr>
            <a:r>
              <a:rPr lang="en-US" sz="2000" dirty="0" smtClean="0">
                <a:latin typeface="Tw Cen MT" charset="0"/>
                <a:ea typeface="ＭＳ Ｐゴシック" charset="0"/>
                <a:cs typeface="ＭＳ Ｐゴシック" charset="0"/>
              </a:rPr>
              <a:t>When I say that my conscious decision to raise my arm caused my arm to go up, I am not saying that some cause occurred </a:t>
            </a:r>
            <a:r>
              <a:rPr lang="en-US" sz="2000" i="1" dirty="0" smtClean="0">
                <a:latin typeface="Tw Cen MT" charset="0"/>
                <a:ea typeface="ＭＳ Ｐゴシック" charset="0"/>
                <a:cs typeface="ＭＳ Ｐゴシック" charset="0"/>
              </a:rPr>
              <a:t>in addition</a:t>
            </a:r>
            <a:r>
              <a:rPr lang="en-US" sz="2000" dirty="0" smtClean="0">
                <a:latin typeface="Tw Cen MT" charset="0"/>
                <a:ea typeface="ＭＳ Ｐゴシック" charset="0"/>
                <a:cs typeface="ＭＳ Ｐゴシック" charset="0"/>
              </a:rPr>
              <a:t> to the behavior of the neurons when they fire and produce all sorts of other neurobiological consequences, rather I am simply describing the whole neurobiological system at the level of the entire system and not at the level of the particular micro-elements. </a:t>
            </a:r>
          </a:p>
          <a:p>
            <a:pPr marL="0" indent="0" eaLnBrk="1" hangingPunct="1">
              <a:buNone/>
            </a:pPr>
            <a:endParaRPr lang="en-US" sz="2000" b="1" dirty="0" smtClean="0">
              <a:latin typeface="Tw Cen MT" charset="0"/>
              <a:ea typeface="ＭＳ Ｐゴシック" charset="0"/>
              <a:cs typeface="ＭＳ Ｐゴシック" charset="0"/>
            </a:endParaRPr>
          </a:p>
          <a:p>
            <a:pPr marL="0" indent="0" eaLnBrk="1" hangingPunct="1">
              <a:buNone/>
            </a:pPr>
            <a:r>
              <a:rPr lang="en-US" sz="2000" b="1" dirty="0" smtClean="0">
                <a:latin typeface="Tw Cen MT" charset="0"/>
                <a:ea typeface="ＭＳ Ｐゴシック" charset="0"/>
                <a:cs typeface="ＭＳ Ｐゴシック" charset="0"/>
              </a:rPr>
              <a:t>The consciousness in the brain a separate entity or property; it is just the state that the brain is in. </a:t>
            </a:r>
            <a:endParaRPr lang="en-US" sz="2000" b="1" dirty="0">
              <a:latin typeface="Tw Cen MT" charset="0"/>
              <a:ea typeface="ＭＳ Ｐゴシック" charset="0"/>
              <a:cs typeface="ＭＳ Ｐゴシック" charset="0"/>
            </a:endParaRPr>
          </a:p>
        </p:txBody>
      </p:sp>
    </p:spTree>
    <p:extLst>
      <p:ext uri="{BB962C8B-B14F-4D97-AF65-F5344CB8AC3E}">
        <p14:creationId xmlns:p14="http://schemas.microsoft.com/office/powerpoint/2010/main" val="38917260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12775" y="228600"/>
            <a:ext cx="8153400" cy="990600"/>
          </a:xfrm>
        </p:spPr>
        <p:txBody>
          <a:bodyPr/>
          <a:lstStyle/>
          <a:p>
            <a:pPr eaLnBrk="1" hangingPunct="1"/>
            <a:r>
              <a:rPr lang="en-US" sz="3200" dirty="0" smtClean="0">
                <a:latin typeface="Tw Cen MT" charset="0"/>
                <a:ea typeface="ＭＳ Ｐゴシック" charset="0"/>
                <a:cs typeface="ＭＳ Ｐゴシック" charset="0"/>
              </a:rPr>
              <a:t>Mental Causation</a:t>
            </a:r>
            <a:endParaRPr lang="en-US" sz="3200" dirty="0">
              <a:latin typeface="Tw Cen MT" charset="0"/>
              <a:ea typeface="ＭＳ Ｐゴシック" charset="0"/>
              <a:cs typeface="ＭＳ Ｐゴシック" charset="0"/>
            </a:endParaRPr>
          </a:p>
        </p:txBody>
      </p:sp>
      <p:sp>
        <p:nvSpPr>
          <p:cNvPr id="47106" name="Content Placeholder 2"/>
          <p:cNvSpPr>
            <a:spLocks noGrp="1"/>
          </p:cNvSpPr>
          <p:nvPr>
            <p:ph sz="quarter" idx="1"/>
          </p:nvPr>
        </p:nvSpPr>
        <p:spPr>
          <a:xfrm>
            <a:off x="112889" y="997802"/>
            <a:ext cx="9031111" cy="5487912"/>
          </a:xfrm>
        </p:spPr>
        <p:txBody>
          <a:bodyPr>
            <a:noAutofit/>
          </a:bodyPr>
          <a:lstStyle/>
          <a:p>
            <a:pPr marL="0" indent="0" eaLnBrk="1" hangingPunct="1">
              <a:buNone/>
            </a:pPr>
            <a:r>
              <a:rPr lang="en-US" sz="2400" dirty="0" smtClean="0">
                <a:latin typeface="Tw Cen MT" charset="0"/>
                <a:ea typeface="ＭＳ Ｐゴシック" charset="0"/>
                <a:cs typeface="ＭＳ Ｐゴシック" charset="0"/>
              </a:rPr>
              <a:t>Two confused questions on  Searle’s View:</a:t>
            </a:r>
          </a:p>
          <a:p>
            <a:pPr marL="0" indent="0" eaLnBrk="1" hangingPunct="1">
              <a:buNone/>
            </a:pPr>
            <a:endParaRPr lang="en-US" sz="2400" dirty="0">
              <a:latin typeface="Tw Cen MT" charset="0"/>
              <a:ea typeface="ＭＳ Ｐゴシック" charset="0"/>
              <a:cs typeface="ＭＳ Ｐゴシック" charset="0"/>
            </a:endParaRPr>
          </a:p>
          <a:p>
            <a:pPr marL="0" indent="0" eaLnBrk="1" hangingPunct="1">
              <a:buNone/>
            </a:pPr>
            <a:r>
              <a:rPr lang="en-US" sz="2000" dirty="0" smtClean="0">
                <a:latin typeface="Tw Cen MT" charset="0"/>
                <a:ea typeface="ＭＳ Ｐゴシック" charset="0"/>
                <a:cs typeface="ＭＳ Ｐゴシック" charset="0"/>
              </a:rPr>
              <a:t>How can the mental effect the physical?</a:t>
            </a:r>
          </a:p>
          <a:p>
            <a:pPr marL="0" indent="0" eaLnBrk="1" hangingPunct="1">
              <a:buNone/>
            </a:pPr>
            <a:endParaRPr lang="en-US" sz="2000" dirty="0">
              <a:latin typeface="Tw Cen MT" charset="0"/>
              <a:ea typeface="ＭＳ Ｐゴシック" charset="0"/>
              <a:cs typeface="ＭＳ Ｐゴシック" charset="0"/>
            </a:endParaRPr>
          </a:p>
          <a:p>
            <a:pPr marL="0" indent="0" eaLnBrk="1" hangingPunct="1">
              <a:buNone/>
            </a:pPr>
            <a:r>
              <a:rPr lang="en-US" sz="2000" dirty="0" smtClean="0">
                <a:latin typeface="Tw Cen MT" charset="0"/>
                <a:ea typeface="ＭＳ Ｐゴシック" charset="0"/>
                <a:cs typeface="ＭＳ Ｐゴシック" charset="0"/>
              </a:rPr>
              <a:t>If the mental did function causally, wouldn’t it produce over determination?</a:t>
            </a:r>
          </a:p>
          <a:p>
            <a:pPr marL="0" indent="0" eaLnBrk="1" hangingPunct="1">
              <a:buNone/>
            </a:pPr>
            <a:endParaRPr lang="en-US" sz="2000" dirty="0" smtClean="0">
              <a:latin typeface="Tw Cen MT" charset="0"/>
              <a:ea typeface="ＭＳ Ｐゴシック" charset="0"/>
              <a:cs typeface="ＭＳ Ｐゴシック" charset="0"/>
            </a:endParaRPr>
          </a:p>
          <a:p>
            <a:pPr marL="0" indent="0" eaLnBrk="1" hangingPunct="1">
              <a:buNone/>
            </a:pPr>
            <a:r>
              <a:rPr lang="en-US" sz="2000" dirty="0" smtClean="0">
                <a:latin typeface="Tw Cen MT" charset="0"/>
                <a:ea typeface="ＭＳ Ｐゴシック" charset="0"/>
                <a:cs typeface="ＭＳ Ｐゴシック" charset="0"/>
              </a:rPr>
              <a:t>The reason why they are confused. Both questions rest on the claim that: </a:t>
            </a:r>
            <a:r>
              <a:rPr lang="en-US" sz="2000" i="1" dirty="0" smtClean="0">
                <a:latin typeface="Tw Cen MT" charset="0"/>
                <a:ea typeface="ＭＳ Ｐゴシック" charset="0"/>
                <a:cs typeface="ＭＳ Ｐゴシック" charset="0"/>
              </a:rPr>
              <a:t>The irreducibility</a:t>
            </a:r>
            <a:r>
              <a:rPr lang="en-US" sz="2000" dirty="0" smtClean="0">
                <a:latin typeface="Tw Cen MT" charset="0"/>
                <a:ea typeface="ＭＳ Ｐゴシック" charset="0"/>
                <a:cs typeface="ＭＳ Ｐゴシック" charset="0"/>
              </a:rPr>
              <a:t> of the mental to the physical</a:t>
            </a:r>
            <a:r>
              <a:rPr lang="en-US" sz="2000" i="1" dirty="0" smtClean="0">
                <a:latin typeface="Tw Cen MT" charset="0"/>
                <a:ea typeface="ＭＳ Ｐゴシック" charset="0"/>
                <a:cs typeface="ＭＳ Ｐゴシック" charset="0"/>
              </a:rPr>
              <a:t> does </a:t>
            </a:r>
            <a:r>
              <a:rPr lang="en-US" sz="2000" dirty="0" smtClean="0">
                <a:latin typeface="Tw Cen MT" charset="0"/>
                <a:ea typeface="ＭＳ Ｐゴシック" charset="0"/>
                <a:cs typeface="ＭＳ Ｐゴシック" charset="0"/>
              </a:rPr>
              <a:t>imply that there is something over and above of the physical. </a:t>
            </a:r>
          </a:p>
          <a:p>
            <a:pPr marL="0" indent="0" eaLnBrk="1" hangingPunct="1">
              <a:buNone/>
            </a:pPr>
            <a:endParaRPr lang="en-US" sz="2000" dirty="0">
              <a:latin typeface="Tw Cen MT" charset="0"/>
              <a:ea typeface="ＭＳ Ｐゴシック" charset="0"/>
              <a:cs typeface="ＭＳ Ｐゴシック" charset="0"/>
            </a:endParaRPr>
          </a:p>
          <a:p>
            <a:pPr marL="0" indent="0" eaLnBrk="1" hangingPunct="1">
              <a:buNone/>
            </a:pPr>
            <a:r>
              <a:rPr lang="en-US" sz="2000" dirty="0" smtClean="0">
                <a:latin typeface="Tw Cen MT" charset="0"/>
                <a:ea typeface="ＭＳ Ｐゴシック" charset="0"/>
                <a:cs typeface="ＭＳ Ｐゴシック" charset="0"/>
              </a:rPr>
              <a:t>However, it is simply better to note that: mentality is ontologically irreducible, but causally reducible. </a:t>
            </a:r>
            <a:endParaRPr lang="en-US" sz="2000" dirty="0">
              <a:latin typeface="Tw Cen MT" charset="0"/>
              <a:ea typeface="ＭＳ Ｐゴシック" charset="0"/>
              <a:cs typeface="ＭＳ Ｐゴシック" charset="0"/>
            </a:endParaRPr>
          </a:p>
        </p:txBody>
      </p:sp>
    </p:spTree>
    <p:extLst>
      <p:ext uri="{BB962C8B-B14F-4D97-AF65-F5344CB8AC3E}">
        <p14:creationId xmlns:p14="http://schemas.microsoft.com/office/powerpoint/2010/main" val="2060372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12775" y="228600"/>
            <a:ext cx="8153400" cy="990600"/>
          </a:xfrm>
        </p:spPr>
        <p:txBody>
          <a:bodyPr/>
          <a:lstStyle/>
          <a:p>
            <a:pPr eaLnBrk="1" hangingPunct="1"/>
            <a:r>
              <a:rPr lang="en-US" sz="3200" dirty="0">
                <a:latin typeface="Tw Cen MT" charset="0"/>
                <a:ea typeface="ＭＳ Ｐゴシック" charset="0"/>
                <a:cs typeface="ＭＳ Ｐゴシック" charset="0"/>
              </a:rPr>
              <a:t>Intentionality</a:t>
            </a:r>
          </a:p>
        </p:txBody>
      </p:sp>
      <p:sp>
        <p:nvSpPr>
          <p:cNvPr id="39938" name="Content Placeholder 2"/>
          <p:cNvSpPr>
            <a:spLocks noGrp="1"/>
          </p:cNvSpPr>
          <p:nvPr>
            <p:ph sz="quarter" idx="1"/>
          </p:nvPr>
        </p:nvSpPr>
        <p:spPr>
          <a:xfrm>
            <a:off x="272165" y="1103629"/>
            <a:ext cx="8494010" cy="5527108"/>
          </a:xfrm>
        </p:spPr>
        <p:txBody>
          <a:bodyPr>
            <a:normAutofit/>
          </a:bodyPr>
          <a:lstStyle/>
          <a:p>
            <a:pPr>
              <a:buFont typeface="Wingdings 2" charset="0"/>
              <a:buNone/>
            </a:pPr>
            <a:r>
              <a:rPr lang="en-US" sz="2400" dirty="0" smtClean="0">
                <a:latin typeface="Tw Cen MT" charset="0"/>
                <a:ea typeface="ＭＳ Ｐゴシック" charset="0"/>
              </a:rPr>
              <a:t>Searle:</a:t>
            </a:r>
          </a:p>
          <a:p>
            <a:pPr>
              <a:buFont typeface="Wingdings 2" charset="0"/>
              <a:buNone/>
            </a:pPr>
            <a:endParaRPr lang="en-US" sz="2400" dirty="0">
              <a:latin typeface="Tw Cen MT" charset="0"/>
              <a:ea typeface="ＭＳ Ｐゴシック" charset="0"/>
            </a:endParaRPr>
          </a:p>
          <a:p>
            <a:pPr>
              <a:buFont typeface="Wingdings 2" charset="0"/>
              <a:buNone/>
            </a:pPr>
            <a:r>
              <a:rPr lang="en-US" sz="2400" dirty="0" smtClean="0">
                <a:latin typeface="Tw Cen MT" charset="0"/>
                <a:ea typeface="ＭＳ Ｐゴシック" charset="0"/>
              </a:rPr>
              <a:t>	</a:t>
            </a:r>
            <a:r>
              <a:rPr lang="en-US" sz="2000" dirty="0" smtClean="0">
                <a:latin typeface="Tw Cen MT" charset="0"/>
                <a:ea typeface="ＭＳ Ｐゴシック" charset="0"/>
              </a:rPr>
              <a:t>The problem of intentionality is the mirror image of the problem of consciousness. Just as it is supposed to be extremely difficult  to fathom how mere bits of matter inside the skull could be conscious, or could through interactions create consciousness, so it is difficult to imagine how mere bits of matter inside the skull could “refer to” or be about something in the world beyond themselves, or could through such interactions create such a reference.</a:t>
            </a:r>
          </a:p>
          <a:p>
            <a:pPr>
              <a:buFont typeface="Wingdings 2" charset="0"/>
              <a:buNone/>
            </a:pPr>
            <a:endParaRPr lang="en-US" sz="2000" dirty="0">
              <a:latin typeface="Tw Cen MT" charset="0"/>
              <a:ea typeface="ＭＳ Ｐゴシック" charset="0"/>
            </a:endParaRPr>
          </a:p>
          <a:p>
            <a:pPr>
              <a:buFont typeface="Wingdings 2" charset="0"/>
              <a:buNone/>
            </a:pPr>
            <a:r>
              <a:rPr lang="en-US" sz="2000" dirty="0" smtClean="0">
                <a:latin typeface="Tw Cen MT" charset="0"/>
                <a:ea typeface="ＭＳ Ｐゴシック" charset="0"/>
              </a:rPr>
              <a:t>	I am now thinking that the sun is 93 million miles away from the Earth. My thoughts definitely refer to, or are about, the sun.. Now what is it about the thought that enables it to reach as far as the sun? Do I send mental rays all the way to the sun, just as the sun sends light rays all the way to earth? </a:t>
            </a:r>
            <a:endParaRPr lang="en-US" sz="2000" dirty="0">
              <a:latin typeface="Tw Cen MT" charset="0"/>
              <a:ea typeface="ＭＳ Ｐゴシック" charset="0"/>
            </a:endParaRPr>
          </a:p>
        </p:txBody>
      </p:sp>
    </p:spTree>
    <p:extLst>
      <p:ext uri="{BB962C8B-B14F-4D97-AF65-F5344CB8AC3E}">
        <p14:creationId xmlns:p14="http://schemas.microsoft.com/office/powerpoint/2010/main" val="17939768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12775" y="228600"/>
            <a:ext cx="8153400" cy="990600"/>
          </a:xfrm>
        </p:spPr>
        <p:txBody>
          <a:bodyPr/>
          <a:lstStyle/>
          <a:p>
            <a:pPr eaLnBrk="1" hangingPunct="1"/>
            <a:r>
              <a:rPr lang="en-US" sz="3200" dirty="0" smtClean="0">
                <a:latin typeface="Tw Cen MT" charset="0"/>
                <a:ea typeface="ＭＳ Ｐゴシック" charset="0"/>
                <a:cs typeface="ＭＳ Ｐゴシック" charset="0"/>
              </a:rPr>
              <a:t>Mental Causation</a:t>
            </a:r>
            <a:endParaRPr lang="en-US" sz="3200" dirty="0">
              <a:latin typeface="Tw Cen MT" charset="0"/>
              <a:ea typeface="ＭＳ Ｐゴシック" charset="0"/>
              <a:cs typeface="ＭＳ Ｐゴシック" charset="0"/>
            </a:endParaRPr>
          </a:p>
        </p:txBody>
      </p:sp>
      <p:sp>
        <p:nvSpPr>
          <p:cNvPr id="47106" name="Content Placeholder 2"/>
          <p:cNvSpPr>
            <a:spLocks noGrp="1"/>
          </p:cNvSpPr>
          <p:nvPr>
            <p:ph sz="quarter" idx="1"/>
          </p:nvPr>
        </p:nvSpPr>
        <p:spPr>
          <a:xfrm>
            <a:off x="112889" y="997802"/>
            <a:ext cx="9031111" cy="5487912"/>
          </a:xfrm>
        </p:spPr>
        <p:txBody>
          <a:bodyPr>
            <a:noAutofit/>
          </a:bodyPr>
          <a:lstStyle/>
          <a:p>
            <a:pPr marL="0" indent="0" eaLnBrk="1" hangingPunct="1">
              <a:buNone/>
            </a:pPr>
            <a:endParaRPr lang="en-US" sz="2000" b="1" dirty="0" smtClean="0">
              <a:latin typeface="Tw Cen MT" charset="0"/>
              <a:ea typeface="ＭＳ Ｐゴシック" charset="0"/>
              <a:cs typeface="ＭＳ Ｐゴシック" charset="0"/>
            </a:endParaRPr>
          </a:p>
          <a:p>
            <a:pPr marL="0" indent="0" eaLnBrk="1" hangingPunct="1">
              <a:buNone/>
            </a:pPr>
            <a:endParaRPr lang="en-US" sz="2000" b="1" dirty="0">
              <a:latin typeface="Tw Cen MT" charset="0"/>
              <a:ea typeface="ＭＳ Ｐゴシック" charset="0"/>
              <a:cs typeface="ＭＳ Ｐゴシック" charset="0"/>
            </a:endParaRPr>
          </a:p>
          <a:p>
            <a:pPr marL="0" indent="0" eaLnBrk="1" hangingPunct="1">
              <a:buNone/>
            </a:pPr>
            <a:r>
              <a:rPr lang="en-US" sz="2000" b="1" dirty="0" smtClean="0">
                <a:latin typeface="Tw Cen MT" charset="0"/>
                <a:ea typeface="ＭＳ Ｐゴシック" charset="0"/>
                <a:cs typeface="ＭＳ Ｐゴシック" charset="0"/>
              </a:rPr>
              <a:t>			Causes</a:t>
            </a:r>
          </a:p>
          <a:p>
            <a:pPr marL="0" indent="0" eaLnBrk="1" hangingPunct="1">
              <a:buNone/>
            </a:pPr>
            <a:r>
              <a:rPr lang="en-US" sz="2000" b="1" dirty="0" smtClean="0">
                <a:latin typeface="Tw Cen MT" charset="0"/>
                <a:ea typeface="ＭＳ Ｐゴシック" charset="0"/>
                <a:cs typeface="ＭＳ Ｐゴシック" charset="0"/>
              </a:rPr>
              <a:t>Intention in Action                                        Bodily Movement</a:t>
            </a:r>
            <a:endParaRPr lang="en-US" sz="2000" b="1" dirty="0">
              <a:latin typeface="Tw Cen MT" charset="0"/>
              <a:ea typeface="ＭＳ Ｐゴシック" charset="0"/>
              <a:cs typeface="ＭＳ Ｐゴシック" charset="0"/>
            </a:endParaRPr>
          </a:p>
          <a:p>
            <a:pPr marL="0" indent="0" eaLnBrk="1" hangingPunct="1">
              <a:buNone/>
            </a:pPr>
            <a:endParaRPr lang="en-US" sz="2000" b="1" dirty="0" smtClean="0">
              <a:latin typeface="Tw Cen MT" charset="0"/>
              <a:ea typeface="ＭＳ Ｐゴシック" charset="0"/>
              <a:cs typeface="ＭＳ Ｐゴシック" charset="0"/>
            </a:endParaRPr>
          </a:p>
          <a:p>
            <a:pPr marL="0" indent="0" eaLnBrk="1" hangingPunct="1">
              <a:buNone/>
            </a:pPr>
            <a:endParaRPr lang="en-US" sz="2000" b="1" dirty="0">
              <a:latin typeface="Tw Cen MT" charset="0"/>
              <a:ea typeface="ＭＳ Ｐゴシック" charset="0"/>
              <a:cs typeface="ＭＳ Ｐゴシック" charset="0"/>
            </a:endParaRPr>
          </a:p>
          <a:p>
            <a:pPr marL="0" indent="0" eaLnBrk="1" hangingPunct="1">
              <a:buNone/>
            </a:pPr>
            <a:r>
              <a:rPr lang="en-US" sz="2000" b="1" dirty="0" smtClean="0">
                <a:latin typeface="Tw Cen MT" charset="0"/>
                <a:ea typeface="ＭＳ Ｐゴシック" charset="0"/>
                <a:cs typeface="ＭＳ Ｐゴシック" charset="0"/>
              </a:rPr>
              <a:t>Causes							Causes</a:t>
            </a:r>
          </a:p>
          <a:p>
            <a:pPr marL="0" indent="0" eaLnBrk="1" hangingPunct="1">
              <a:buNone/>
            </a:pPr>
            <a:endParaRPr lang="en-US" sz="2000" b="1" dirty="0">
              <a:latin typeface="Tw Cen MT" charset="0"/>
              <a:ea typeface="ＭＳ Ｐゴシック" charset="0"/>
              <a:cs typeface="ＭＳ Ｐゴシック" charset="0"/>
            </a:endParaRPr>
          </a:p>
          <a:p>
            <a:pPr marL="0" indent="0" eaLnBrk="1" hangingPunct="1">
              <a:buNone/>
            </a:pPr>
            <a:r>
              <a:rPr lang="en-US" sz="2000" b="1" dirty="0" smtClean="0">
                <a:latin typeface="Tw Cen MT" charset="0"/>
                <a:ea typeface="ＭＳ Ｐゴシック" charset="0"/>
                <a:cs typeface="ＭＳ Ｐゴシック" charset="0"/>
              </a:rPr>
              <a:t>			Causes</a:t>
            </a:r>
          </a:p>
          <a:p>
            <a:pPr marL="0" indent="0" eaLnBrk="1" hangingPunct="1">
              <a:buNone/>
            </a:pPr>
            <a:r>
              <a:rPr lang="en-US" sz="2000" b="1" dirty="0" smtClean="0">
                <a:latin typeface="Tw Cen MT" charset="0"/>
                <a:ea typeface="ＭＳ Ｐゴシック" charset="0"/>
                <a:cs typeface="ＭＳ Ｐゴシック" charset="0"/>
              </a:rPr>
              <a:t>Neuron Firing 				  Physiological Changes</a:t>
            </a:r>
            <a:endParaRPr lang="en-US" sz="2000" b="1" dirty="0">
              <a:latin typeface="Tw Cen MT" charset="0"/>
              <a:ea typeface="ＭＳ Ｐゴシック" charset="0"/>
              <a:cs typeface="ＭＳ Ｐゴシック" charset="0"/>
            </a:endParaRPr>
          </a:p>
        </p:txBody>
      </p:sp>
      <p:cxnSp>
        <p:nvCxnSpPr>
          <p:cNvPr id="3" name="Straight Arrow Connector 2"/>
          <p:cNvCxnSpPr/>
          <p:nvPr/>
        </p:nvCxnSpPr>
        <p:spPr>
          <a:xfrm>
            <a:off x="1778000" y="4515556"/>
            <a:ext cx="280811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 name="Straight Arrow Connector 4"/>
          <p:cNvCxnSpPr/>
          <p:nvPr/>
        </p:nvCxnSpPr>
        <p:spPr>
          <a:xfrm flipH="1" flipV="1">
            <a:off x="1185333" y="2638778"/>
            <a:ext cx="14111" cy="172155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V="1">
            <a:off x="2215444" y="2286000"/>
            <a:ext cx="2370667" cy="1411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H="1" flipV="1">
            <a:off x="6025444" y="2638778"/>
            <a:ext cx="14112" cy="156633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708559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12775" y="228600"/>
            <a:ext cx="8153400" cy="990600"/>
          </a:xfrm>
        </p:spPr>
        <p:txBody>
          <a:bodyPr/>
          <a:lstStyle/>
          <a:p>
            <a:pPr eaLnBrk="1" hangingPunct="1"/>
            <a:r>
              <a:rPr lang="en-US" sz="3200" dirty="0" smtClean="0">
                <a:latin typeface="Tw Cen MT" charset="0"/>
                <a:ea typeface="ＭＳ Ｐゴシック" charset="0"/>
                <a:cs typeface="ＭＳ Ｐゴシック" charset="0"/>
              </a:rPr>
              <a:t>Mental Causation</a:t>
            </a:r>
            <a:endParaRPr lang="en-US" sz="3200" dirty="0">
              <a:latin typeface="Tw Cen MT" charset="0"/>
              <a:ea typeface="ＭＳ Ｐゴシック" charset="0"/>
              <a:cs typeface="ＭＳ Ｐゴシック" charset="0"/>
            </a:endParaRPr>
          </a:p>
        </p:txBody>
      </p:sp>
      <p:sp>
        <p:nvSpPr>
          <p:cNvPr id="47106" name="Content Placeholder 2"/>
          <p:cNvSpPr>
            <a:spLocks noGrp="1"/>
          </p:cNvSpPr>
          <p:nvPr>
            <p:ph sz="quarter" idx="1"/>
          </p:nvPr>
        </p:nvSpPr>
        <p:spPr>
          <a:xfrm>
            <a:off x="112889" y="997802"/>
            <a:ext cx="9031111" cy="5487912"/>
          </a:xfrm>
        </p:spPr>
        <p:txBody>
          <a:bodyPr>
            <a:noAutofit/>
          </a:bodyPr>
          <a:lstStyle/>
          <a:p>
            <a:pPr marL="0" indent="0" eaLnBrk="1" hangingPunct="1">
              <a:buNone/>
            </a:pPr>
            <a:r>
              <a:rPr lang="en-US" sz="2400" b="1" dirty="0" smtClean="0">
                <a:latin typeface="Tw Cen MT" charset="0"/>
                <a:ea typeface="ＭＳ Ｐゴシック" charset="0"/>
                <a:cs typeface="ＭＳ Ｐゴシック" charset="0"/>
              </a:rPr>
              <a:t>Rationality as a requirement on explaining human behavior:</a:t>
            </a:r>
            <a:endParaRPr lang="en-US" sz="2400" dirty="0" smtClean="0">
              <a:latin typeface="Tw Cen MT" charset="0"/>
              <a:ea typeface="ＭＳ Ｐゴシック" charset="0"/>
              <a:cs typeface="ＭＳ Ｐゴシック" charset="0"/>
            </a:endParaRPr>
          </a:p>
          <a:p>
            <a:pPr marL="0" indent="0" eaLnBrk="1" hangingPunct="1">
              <a:buNone/>
            </a:pPr>
            <a:endParaRPr lang="en-US" sz="2400" b="1" dirty="0">
              <a:latin typeface="Tw Cen MT" charset="0"/>
              <a:ea typeface="ＭＳ Ｐゴシック" charset="0"/>
              <a:cs typeface="ＭＳ Ｐゴシック" charset="0"/>
            </a:endParaRPr>
          </a:p>
          <a:p>
            <a:pPr marL="457200" indent="-457200" eaLnBrk="1" hangingPunct="1">
              <a:buAutoNum type="arabicPeriod"/>
            </a:pPr>
            <a:r>
              <a:rPr lang="en-US" sz="2400" dirty="0" smtClean="0">
                <a:latin typeface="Tw Cen MT" charset="0"/>
                <a:ea typeface="ＭＳ Ｐゴシック" charset="0"/>
                <a:cs typeface="ＭＳ Ｐゴシック" charset="0"/>
              </a:rPr>
              <a:t>Presupposition of freedom.</a:t>
            </a:r>
          </a:p>
          <a:p>
            <a:pPr marL="457200" indent="-457200" eaLnBrk="1" hangingPunct="1">
              <a:buAutoNum type="arabicPeriod"/>
            </a:pPr>
            <a:endParaRPr lang="en-US" sz="2400" dirty="0">
              <a:latin typeface="Tw Cen MT" charset="0"/>
              <a:ea typeface="ＭＳ Ｐゴシック" charset="0"/>
              <a:cs typeface="ＭＳ Ｐゴシック" charset="0"/>
            </a:endParaRPr>
          </a:p>
          <a:p>
            <a:pPr marL="457200" indent="-457200" eaLnBrk="1" hangingPunct="1">
              <a:buAutoNum type="arabicPeriod"/>
            </a:pPr>
            <a:r>
              <a:rPr lang="en-US" sz="2400" dirty="0" smtClean="0">
                <a:latin typeface="Tw Cen MT" charset="0"/>
                <a:ea typeface="ＭＳ Ｐゴシック" charset="0"/>
                <a:cs typeface="ＭＳ Ｐゴシック" charset="0"/>
              </a:rPr>
              <a:t>Explanation of action has to have a specification of a goal.</a:t>
            </a:r>
          </a:p>
          <a:p>
            <a:pPr marL="457200" indent="-457200" eaLnBrk="1" hangingPunct="1">
              <a:buAutoNum type="arabicPeriod"/>
            </a:pPr>
            <a:endParaRPr lang="en-US" sz="2400" dirty="0">
              <a:latin typeface="Tw Cen MT" charset="0"/>
              <a:ea typeface="ＭＳ Ｐゴシック" charset="0"/>
              <a:cs typeface="ＭＳ Ｐゴシック" charset="0"/>
            </a:endParaRPr>
          </a:p>
          <a:p>
            <a:pPr marL="457200" indent="-457200" eaLnBrk="1" hangingPunct="1">
              <a:buAutoNum type="arabicPeriod"/>
            </a:pPr>
            <a:r>
              <a:rPr lang="en-US" sz="2400" dirty="0" smtClean="0">
                <a:latin typeface="Tw Cen MT" charset="0"/>
                <a:ea typeface="ＭＳ Ｐゴシック" charset="0"/>
                <a:cs typeface="ＭＳ Ｐゴシック" charset="0"/>
              </a:rPr>
              <a:t>Intentional causation as part of the explanatory nexus. </a:t>
            </a:r>
          </a:p>
          <a:p>
            <a:pPr marL="457200" indent="-457200" eaLnBrk="1" hangingPunct="1">
              <a:buAutoNum type="arabicPeriod"/>
            </a:pPr>
            <a:endParaRPr lang="en-US" sz="2400" dirty="0">
              <a:latin typeface="Tw Cen MT" charset="0"/>
              <a:ea typeface="ＭＳ Ｐゴシック" charset="0"/>
              <a:cs typeface="ＭＳ Ｐゴシック" charset="0"/>
            </a:endParaRPr>
          </a:p>
          <a:p>
            <a:pPr marL="0" indent="0" eaLnBrk="1" hangingPunct="1">
              <a:buNone/>
            </a:pPr>
            <a:r>
              <a:rPr lang="en-US" sz="2400" dirty="0" smtClean="0">
                <a:latin typeface="Tw Cen MT" charset="0"/>
                <a:ea typeface="ＭＳ Ｐゴシック" charset="0"/>
                <a:cs typeface="ＭＳ Ｐゴシック" charset="0"/>
              </a:rPr>
              <a:t>1-3 are required for </a:t>
            </a:r>
            <a:r>
              <a:rPr lang="en-US" sz="2400" i="1" dirty="0" smtClean="0">
                <a:latin typeface="Tw Cen MT" charset="0"/>
                <a:ea typeface="ＭＳ Ｐゴシック" charset="0"/>
                <a:cs typeface="ＭＳ Ｐゴシック" charset="0"/>
              </a:rPr>
              <a:t>rational</a:t>
            </a:r>
            <a:r>
              <a:rPr lang="en-US" sz="2400" dirty="0" smtClean="0">
                <a:latin typeface="Tw Cen MT" charset="0"/>
                <a:ea typeface="ＭＳ Ｐゴシック" charset="0"/>
                <a:cs typeface="ＭＳ Ｐゴシック" charset="0"/>
              </a:rPr>
              <a:t> explanation of human behavior.</a:t>
            </a:r>
            <a:endParaRPr lang="en-US" sz="2400" dirty="0">
              <a:latin typeface="Tw Cen MT" charset="0"/>
              <a:ea typeface="ＭＳ Ｐゴシック" charset="0"/>
              <a:cs typeface="ＭＳ Ｐゴシック" charset="0"/>
            </a:endParaRPr>
          </a:p>
        </p:txBody>
      </p:sp>
    </p:spTree>
    <p:extLst>
      <p:ext uri="{BB962C8B-B14F-4D97-AF65-F5344CB8AC3E}">
        <p14:creationId xmlns:p14="http://schemas.microsoft.com/office/powerpoint/2010/main" val="2739099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12775" y="228600"/>
            <a:ext cx="8153400" cy="990600"/>
          </a:xfrm>
        </p:spPr>
        <p:txBody>
          <a:bodyPr/>
          <a:lstStyle/>
          <a:p>
            <a:pPr eaLnBrk="1" hangingPunct="1"/>
            <a:r>
              <a:rPr lang="en-US" sz="3200" dirty="0">
                <a:latin typeface="Tw Cen MT" charset="0"/>
                <a:ea typeface="ＭＳ Ｐゴシック" charset="0"/>
                <a:cs typeface="ＭＳ Ｐゴシック" charset="0"/>
              </a:rPr>
              <a:t>Intentionality</a:t>
            </a:r>
          </a:p>
        </p:txBody>
      </p:sp>
      <p:sp>
        <p:nvSpPr>
          <p:cNvPr id="39938" name="Content Placeholder 2"/>
          <p:cNvSpPr>
            <a:spLocks noGrp="1"/>
          </p:cNvSpPr>
          <p:nvPr>
            <p:ph sz="quarter" idx="1"/>
          </p:nvPr>
        </p:nvSpPr>
        <p:spPr>
          <a:xfrm>
            <a:off x="272165" y="1103629"/>
            <a:ext cx="8494010" cy="5155311"/>
          </a:xfrm>
        </p:spPr>
        <p:txBody>
          <a:bodyPr>
            <a:normAutofit/>
          </a:bodyPr>
          <a:lstStyle/>
          <a:p>
            <a:pPr eaLnBrk="1" hangingPunct="1"/>
            <a:r>
              <a:rPr lang="en-US" sz="2400" dirty="0">
                <a:latin typeface="Tw Cen MT" charset="0"/>
                <a:ea typeface="ＭＳ Ｐゴシック" charset="0"/>
                <a:cs typeface="ＭＳ Ｐゴシック" charset="0"/>
              </a:rPr>
              <a:t>Examples</a:t>
            </a:r>
            <a:r>
              <a:rPr lang="en-US" sz="2400" dirty="0" smtClean="0">
                <a:latin typeface="Tw Cen MT" charset="0"/>
                <a:ea typeface="ＭＳ Ｐゴシック" charset="0"/>
                <a:cs typeface="ＭＳ Ｐゴシック" charset="0"/>
              </a:rPr>
              <a:t>:</a:t>
            </a:r>
          </a:p>
          <a:p>
            <a:pPr marL="0" indent="0" eaLnBrk="1" hangingPunct="1">
              <a:buNone/>
            </a:pPr>
            <a:endParaRPr lang="en-US" sz="2400" dirty="0">
              <a:latin typeface="Tw Cen MT" charset="0"/>
              <a:ea typeface="ＭＳ Ｐゴシック" charset="0"/>
              <a:cs typeface="ＭＳ Ｐゴシック" charset="0"/>
            </a:endParaRPr>
          </a:p>
          <a:p>
            <a:pPr marL="457200" lvl="1" indent="0">
              <a:buNone/>
            </a:pPr>
            <a:r>
              <a:rPr lang="en-US" sz="2400" dirty="0" smtClean="0">
                <a:latin typeface="Tw Cen MT" charset="0"/>
                <a:ea typeface="ＭＳ Ｐゴシック" charset="0"/>
              </a:rPr>
              <a:t>Mary </a:t>
            </a:r>
            <a:r>
              <a:rPr lang="en-US" sz="2400" dirty="0">
                <a:latin typeface="Tw Cen MT" charset="0"/>
                <a:ea typeface="ＭＳ Ｐゴシック" charset="0"/>
              </a:rPr>
              <a:t>is nice. (existing entity</a:t>
            </a:r>
            <a:r>
              <a:rPr lang="en-US" sz="2400" dirty="0" smtClean="0">
                <a:latin typeface="Tw Cen MT" charset="0"/>
                <a:ea typeface="ＭＳ Ｐゴシック" charset="0"/>
              </a:rPr>
              <a:t>)</a:t>
            </a:r>
          </a:p>
          <a:p>
            <a:pPr marL="457200" lvl="1" indent="0">
              <a:buNone/>
            </a:pPr>
            <a:r>
              <a:rPr lang="en-US" sz="2400" dirty="0" smtClean="0">
                <a:latin typeface="Tw Cen MT" charset="0"/>
                <a:ea typeface="ＭＳ Ｐゴシック" charset="0"/>
              </a:rPr>
              <a:t>Santa </a:t>
            </a:r>
            <a:r>
              <a:rPr lang="en-US" sz="2400" dirty="0">
                <a:latin typeface="Tw Cen MT" charset="0"/>
                <a:ea typeface="ＭＳ Ｐゴシック" charset="0"/>
              </a:rPr>
              <a:t>Clause is fat. (non-existent entity</a:t>
            </a:r>
            <a:r>
              <a:rPr lang="en-US" sz="2400" dirty="0" smtClean="0">
                <a:latin typeface="Tw Cen MT" charset="0"/>
                <a:ea typeface="ＭＳ Ｐゴシック" charset="0"/>
              </a:rPr>
              <a:t>)</a:t>
            </a:r>
          </a:p>
          <a:p>
            <a:pPr marL="457200" lvl="1" indent="0">
              <a:buNone/>
            </a:pPr>
            <a:r>
              <a:rPr lang="en-US" sz="2400" dirty="0" smtClean="0">
                <a:latin typeface="Tw Cen MT" charset="0"/>
                <a:ea typeface="ＭＳ Ｐゴシック" charset="0"/>
              </a:rPr>
              <a:t>Her</a:t>
            </a:r>
            <a:r>
              <a:rPr lang="en-US" altLang="ja-JP" sz="2400" dirty="0" smtClean="0">
                <a:latin typeface="Tw Cen MT" charset="0"/>
                <a:ea typeface="ＭＳ Ｐゴシック" charset="0"/>
              </a:rPr>
              <a:t> </a:t>
            </a:r>
            <a:r>
              <a:rPr lang="en-US" altLang="ja-JP" sz="2400" dirty="0">
                <a:latin typeface="Tw Cen MT" charset="0"/>
                <a:ea typeface="ＭＳ Ｐゴシック" charset="0"/>
              </a:rPr>
              <a:t>first born will be called </a:t>
            </a:r>
            <a:r>
              <a:rPr lang="ja-JP" altLang="en-US" sz="2400" dirty="0">
                <a:latin typeface="Tw Cen MT" charset="0"/>
                <a:ea typeface="ＭＳ Ｐゴシック" charset="0"/>
              </a:rPr>
              <a:t>‘</a:t>
            </a:r>
            <a:r>
              <a:rPr lang="en-US" altLang="ja-JP" sz="2400" dirty="0">
                <a:latin typeface="Tw Cen MT" charset="0"/>
                <a:ea typeface="ＭＳ Ｐゴシック" charset="0"/>
              </a:rPr>
              <a:t>Jim</a:t>
            </a:r>
            <a:r>
              <a:rPr lang="ja-JP" altLang="en-US" sz="2400" dirty="0">
                <a:latin typeface="Tw Cen MT" charset="0"/>
                <a:ea typeface="ＭＳ Ｐゴシック" charset="0"/>
              </a:rPr>
              <a:t>’</a:t>
            </a:r>
            <a:r>
              <a:rPr lang="en-US" altLang="ja-JP" sz="2400" dirty="0">
                <a:latin typeface="Tw Cen MT" charset="0"/>
                <a:ea typeface="ＭＳ Ｐゴシック" charset="0"/>
              </a:rPr>
              <a:t>. </a:t>
            </a:r>
            <a:r>
              <a:rPr lang="en-US" altLang="ja-JP" sz="2400" dirty="0" smtClean="0">
                <a:latin typeface="Tw Cen MT" charset="0"/>
                <a:ea typeface="ＭＳ Ｐゴシック" charset="0"/>
              </a:rPr>
              <a:t>(future </a:t>
            </a:r>
            <a:r>
              <a:rPr lang="en-US" altLang="ja-JP" sz="2400" dirty="0">
                <a:latin typeface="Tw Cen MT" charset="0"/>
                <a:ea typeface="ＭＳ Ｐゴシック" charset="0"/>
              </a:rPr>
              <a:t>existent</a:t>
            </a:r>
            <a:r>
              <a:rPr lang="en-US" altLang="ja-JP" sz="2400" dirty="0" smtClean="0">
                <a:latin typeface="Tw Cen MT" charset="0"/>
                <a:ea typeface="ＭＳ Ｐゴシック" charset="0"/>
              </a:rPr>
              <a:t>)</a:t>
            </a:r>
          </a:p>
          <a:p>
            <a:pPr marL="457200" lvl="1" indent="0">
              <a:buNone/>
            </a:pPr>
            <a:r>
              <a:rPr lang="en-US" altLang="ja-JP" sz="2400" dirty="0" smtClean="0">
                <a:latin typeface="Tw Cen MT" charset="0"/>
                <a:ea typeface="ＭＳ Ｐゴシック" charset="0"/>
              </a:rPr>
              <a:t>Her dead mother was called ‘Jane’. (past existent)</a:t>
            </a:r>
            <a:endParaRPr lang="en-US" altLang="ja-JP" dirty="0">
              <a:latin typeface="Tw Cen MT" charset="0"/>
              <a:ea typeface="ＭＳ Ｐゴシック" charset="0"/>
            </a:endParaRPr>
          </a:p>
          <a:p>
            <a:pPr marL="457200" lvl="1" indent="0">
              <a:buNone/>
            </a:pPr>
            <a:endParaRPr lang="en-US" altLang="ja-JP" sz="2400" dirty="0" smtClean="0">
              <a:latin typeface="Tw Cen MT" charset="0"/>
              <a:ea typeface="ＭＳ Ｐゴシック" charset="0"/>
            </a:endParaRPr>
          </a:p>
          <a:p>
            <a:pPr marL="457200" lvl="1" indent="0">
              <a:buNone/>
            </a:pPr>
            <a:r>
              <a:rPr lang="en-US" altLang="ja-JP" sz="2400" dirty="0" smtClean="0">
                <a:latin typeface="Tw Cen MT" charset="0"/>
                <a:ea typeface="ＭＳ Ｐゴシック" charset="0"/>
              </a:rPr>
              <a:t>What explains how the mind can refer in each of these cases?</a:t>
            </a:r>
          </a:p>
          <a:p>
            <a:pPr marL="457200" lvl="1" indent="0">
              <a:buNone/>
            </a:pPr>
            <a:endParaRPr lang="en-US" altLang="ja-JP" sz="2400" dirty="0">
              <a:latin typeface="Tw Cen MT" charset="0"/>
              <a:ea typeface="ＭＳ Ｐゴシック" charset="0"/>
            </a:endParaRPr>
          </a:p>
          <a:p>
            <a:pPr marL="457200" lvl="1" indent="0">
              <a:buNone/>
            </a:pPr>
            <a:r>
              <a:rPr lang="en-US" altLang="ja-JP" sz="2400" dirty="0" smtClean="0">
                <a:latin typeface="Tw Cen MT" charset="0"/>
                <a:ea typeface="ＭＳ Ｐゴシック" charset="0"/>
              </a:rPr>
              <a:t>Is there a single property for all of the cases?</a:t>
            </a:r>
            <a:endParaRPr lang="en-US" altLang="ja-JP" sz="2400" dirty="0" smtClean="0">
              <a:latin typeface="Tw Cen MT" charset="0"/>
              <a:ea typeface="ＭＳ Ｐゴシック" charset="0"/>
            </a:endParaRPr>
          </a:p>
        </p:txBody>
      </p:sp>
    </p:spTree>
    <p:extLst>
      <p:ext uri="{BB962C8B-B14F-4D97-AF65-F5344CB8AC3E}">
        <p14:creationId xmlns:p14="http://schemas.microsoft.com/office/powerpoint/2010/main" val="3004223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612775" y="228600"/>
            <a:ext cx="8153400" cy="990600"/>
          </a:xfrm>
        </p:spPr>
        <p:txBody>
          <a:bodyPr/>
          <a:lstStyle/>
          <a:p>
            <a:pPr eaLnBrk="1" hangingPunct="1"/>
            <a:r>
              <a:rPr lang="en-US" sz="3200" dirty="0">
                <a:latin typeface="Tw Cen MT" charset="0"/>
                <a:ea typeface="ＭＳ Ｐゴシック" charset="0"/>
                <a:cs typeface="ＭＳ Ｐゴシック" charset="0"/>
              </a:rPr>
              <a:t>Intentionality and Priority</a:t>
            </a:r>
          </a:p>
        </p:txBody>
      </p:sp>
      <p:sp>
        <p:nvSpPr>
          <p:cNvPr id="40962" name="Content Placeholder 2"/>
          <p:cNvSpPr>
            <a:spLocks noGrp="1"/>
          </p:cNvSpPr>
          <p:nvPr>
            <p:ph sz="quarter" idx="1"/>
          </p:nvPr>
        </p:nvSpPr>
        <p:spPr>
          <a:xfrm>
            <a:off x="241925" y="1073393"/>
            <a:ext cx="8524250" cy="5503030"/>
          </a:xfrm>
        </p:spPr>
        <p:txBody>
          <a:bodyPr>
            <a:normAutofit lnSpcReduction="10000"/>
          </a:bodyPr>
          <a:lstStyle/>
          <a:p>
            <a:pPr eaLnBrk="1" hangingPunct="1"/>
            <a:r>
              <a:rPr lang="en-US" sz="2400" dirty="0">
                <a:latin typeface="Tw Cen MT" charset="0"/>
                <a:ea typeface="ＭＳ Ｐゴシック" charset="0"/>
                <a:cs typeface="ＭＳ Ｐゴシック" charset="0"/>
              </a:rPr>
              <a:t>Intentionality is at least recognized to exist in two separate places</a:t>
            </a:r>
            <a:r>
              <a:rPr lang="en-US" sz="2400" dirty="0" smtClean="0">
                <a:latin typeface="Tw Cen MT" charset="0"/>
                <a:ea typeface="ＭＳ Ｐゴシック" charset="0"/>
                <a:cs typeface="ＭＳ Ｐゴシック" charset="0"/>
              </a:rPr>
              <a:t>:</a:t>
            </a:r>
            <a:endParaRPr lang="en-US" sz="2400" dirty="0">
              <a:latin typeface="Tw Cen MT" charset="0"/>
              <a:ea typeface="ＭＳ Ｐゴシック" charset="0"/>
              <a:cs typeface="ＭＳ Ｐゴシック" charset="0"/>
            </a:endParaRPr>
          </a:p>
          <a:p>
            <a:pPr lvl="1" eaLnBrk="1" hangingPunct="1"/>
            <a:r>
              <a:rPr lang="en-US" sz="2100" dirty="0">
                <a:latin typeface="Tw Cen MT" charset="0"/>
                <a:ea typeface="ＭＳ Ｐゴシック" charset="0"/>
              </a:rPr>
              <a:t>Intentionality of thought: Jones believes that Mary is nice.</a:t>
            </a:r>
          </a:p>
          <a:p>
            <a:pPr lvl="1" eaLnBrk="1" hangingPunct="1"/>
            <a:endParaRPr lang="en-US" sz="2100" dirty="0">
              <a:latin typeface="Tw Cen MT" charset="0"/>
              <a:ea typeface="ＭＳ Ｐゴシック" charset="0"/>
            </a:endParaRPr>
          </a:p>
          <a:p>
            <a:pPr lvl="1" eaLnBrk="1" hangingPunct="1"/>
            <a:r>
              <a:rPr lang="en-US" sz="2100" dirty="0" smtClean="0">
                <a:latin typeface="Tw Cen MT" charset="0"/>
                <a:ea typeface="ＭＳ Ｐゴシック" charset="0"/>
              </a:rPr>
              <a:t>Intentionality </a:t>
            </a:r>
            <a:r>
              <a:rPr lang="en-US" sz="2100" dirty="0">
                <a:latin typeface="Tw Cen MT" charset="0"/>
                <a:ea typeface="ＭＳ Ｐゴシック" charset="0"/>
              </a:rPr>
              <a:t>of language: The sentence </a:t>
            </a:r>
            <a:r>
              <a:rPr lang="ja-JP" altLang="en-US" sz="2100" dirty="0">
                <a:latin typeface="Tw Cen MT" charset="0"/>
                <a:ea typeface="ＭＳ Ｐゴシック" charset="0"/>
              </a:rPr>
              <a:t>“</a:t>
            </a:r>
            <a:r>
              <a:rPr lang="en-US" altLang="ja-JP" sz="2100" dirty="0">
                <a:latin typeface="Tw Cen MT" charset="0"/>
                <a:ea typeface="ＭＳ Ｐゴシック" charset="0"/>
              </a:rPr>
              <a:t>Mary is nice</a:t>
            </a:r>
            <a:r>
              <a:rPr lang="ja-JP" altLang="en-US" sz="2100" dirty="0">
                <a:latin typeface="Tw Cen MT" charset="0"/>
                <a:ea typeface="ＭＳ Ｐゴシック" charset="0"/>
              </a:rPr>
              <a:t>”</a:t>
            </a:r>
            <a:r>
              <a:rPr lang="en-US" altLang="ja-JP" sz="2100" dirty="0" smtClean="0">
                <a:latin typeface="Tw Cen MT" charset="0"/>
                <a:ea typeface="ＭＳ Ｐゴシック" charset="0"/>
              </a:rPr>
              <a:t>.</a:t>
            </a:r>
            <a:endParaRPr lang="en-US" altLang="ja-JP" sz="2100" dirty="0">
              <a:latin typeface="Tw Cen MT" charset="0"/>
              <a:ea typeface="ＭＳ Ｐゴシック" charset="0"/>
            </a:endParaRPr>
          </a:p>
          <a:p>
            <a:pPr marL="57150" indent="0">
              <a:buNone/>
            </a:pPr>
            <a:endParaRPr lang="en-US" altLang="ja-JP" sz="2500" dirty="0">
              <a:latin typeface="Tw Cen MT" charset="0"/>
              <a:ea typeface="ＭＳ Ｐゴシック" charset="0"/>
            </a:endParaRPr>
          </a:p>
          <a:p>
            <a:pPr marL="57150" indent="0">
              <a:buNone/>
            </a:pPr>
            <a:r>
              <a:rPr lang="en-US" altLang="ja-JP" sz="2400" dirty="0" smtClean="0">
                <a:latin typeface="Tw Cen MT" charset="0"/>
                <a:ea typeface="ＭＳ Ｐゴシック" charset="0"/>
              </a:rPr>
              <a:t>Searle maintains that the intentionality of thought is prior to language.</a:t>
            </a:r>
          </a:p>
          <a:p>
            <a:pPr marL="57150" indent="0">
              <a:buNone/>
            </a:pPr>
            <a:endParaRPr lang="en-US" altLang="ja-JP" sz="2400" dirty="0">
              <a:latin typeface="Tw Cen MT" charset="0"/>
              <a:ea typeface="ＭＳ Ｐゴシック" charset="0"/>
            </a:endParaRPr>
          </a:p>
          <a:p>
            <a:pPr marL="57150" indent="0">
              <a:buNone/>
            </a:pPr>
            <a:r>
              <a:rPr lang="en-US" altLang="ja-JP" sz="2400" dirty="0" smtClean="0">
                <a:latin typeface="Tw Cen MT" charset="0"/>
                <a:ea typeface="ＭＳ Ｐゴシック" charset="0"/>
              </a:rPr>
              <a:t>Searle argues that intentionality of language cannot explain the intentionality of thought.</a:t>
            </a:r>
          </a:p>
          <a:p>
            <a:pPr marL="57150" indent="0">
              <a:buNone/>
            </a:pPr>
            <a:endParaRPr lang="en-US" altLang="ja-JP" sz="2400" dirty="0">
              <a:latin typeface="Tw Cen MT" charset="0"/>
              <a:ea typeface="ＭＳ Ｐゴシック" charset="0"/>
            </a:endParaRPr>
          </a:p>
          <a:p>
            <a:pPr marL="57150" indent="0">
              <a:buNone/>
            </a:pPr>
            <a:r>
              <a:rPr lang="en-US" altLang="ja-JP" sz="2400" dirty="0">
                <a:latin typeface="Tw Cen MT" charset="0"/>
                <a:ea typeface="ＭＳ Ｐゴシック" charset="0"/>
              </a:rPr>
              <a:t>How should we understand this claim? Is it </a:t>
            </a:r>
            <a:r>
              <a:rPr lang="en-US" altLang="ja-JP" sz="2400" i="1" dirty="0">
                <a:latin typeface="Tw Cen MT" charset="0"/>
                <a:ea typeface="ＭＳ Ｐゴシック" charset="0"/>
              </a:rPr>
              <a:t>conceptual priority</a:t>
            </a:r>
            <a:r>
              <a:rPr lang="en-US" altLang="ja-JP" sz="2400" dirty="0">
                <a:latin typeface="Tw Cen MT" charset="0"/>
                <a:ea typeface="ＭＳ Ｐゴシック" charset="0"/>
              </a:rPr>
              <a:t> or </a:t>
            </a:r>
            <a:r>
              <a:rPr lang="en-US" altLang="ja-JP" sz="2400" i="1" dirty="0">
                <a:latin typeface="Tw Cen MT" charset="0"/>
                <a:ea typeface="ＭＳ Ｐゴシック" charset="0"/>
              </a:rPr>
              <a:t>metaphysical priority</a:t>
            </a:r>
            <a:r>
              <a:rPr lang="en-US" altLang="ja-JP" sz="2400" dirty="0">
                <a:latin typeface="Tw Cen MT" charset="0"/>
                <a:ea typeface="ＭＳ Ｐゴシック" charset="0"/>
              </a:rPr>
              <a:t>? </a:t>
            </a:r>
          </a:p>
          <a:p>
            <a:pPr marL="57150" indent="0">
              <a:buNone/>
            </a:pPr>
            <a:endParaRPr lang="en-US" altLang="ja-JP" sz="2400" dirty="0">
              <a:latin typeface="Tw Cen MT" charset="0"/>
              <a:ea typeface="ＭＳ Ｐゴシック" charset="0"/>
            </a:endParaRPr>
          </a:p>
        </p:txBody>
      </p:sp>
    </p:spTree>
    <p:extLst>
      <p:ext uri="{BB962C8B-B14F-4D97-AF65-F5344CB8AC3E}">
        <p14:creationId xmlns:p14="http://schemas.microsoft.com/office/powerpoint/2010/main" val="3262159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612775" y="228600"/>
            <a:ext cx="8153400" cy="990600"/>
          </a:xfrm>
        </p:spPr>
        <p:txBody>
          <a:bodyPr/>
          <a:lstStyle/>
          <a:p>
            <a:pPr eaLnBrk="1" hangingPunct="1"/>
            <a:r>
              <a:rPr lang="en-US" sz="3200" dirty="0" smtClean="0">
                <a:latin typeface="Tw Cen MT" charset="0"/>
                <a:ea typeface="ＭＳ Ｐゴシック" charset="0"/>
                <a:cs typeface="ＭＳ Ｐゴシック" charset="0"/>
              </a:rPr>
              <a:t>Derived vs. Original Intentionality</a:t>
            </a:r>
            <a:endParaRPr lang="en-US" sz="3200" dirty="0">
              <a:latin typeface="Tw Cen MT" charset="0"/>
              <a:ea typeface="ＭＳ Ｐゴシック" charset="0"/>
              <a:cs typeface="ＭＳ Ｐゴシック" charset="0"/>
            </a:endParaRPr>
          </a:p>
        </p:txBody>
      </p:sp>
      <p:sp>
        <p:nvSpPr>
          <p:cNvPr id="40962" name="Content Placeholder 2"/>
          <p:cNvSpPr>
            <a:spLocks noGrp="1"/>
          </p:cNvSpPr>
          <p:nvPr>
            <p:ph sz="quarter" idx="1"/>
          </p:nvPr>
        </p:nvSpPr>
        <p:spPr>
          <a:xfrm>
            <a:off x="241925" y="1073393"/>
            <a:ext cx="8524250" cy="5503030"/>
          </a:xfrm>
        </p:spPr>
        <p:txBody>
          <a:bodyPr>
            <a:normAutofit lnSpcReduction="10000"/>
          </a:bodyPr>
          <a:lstStyle/>
          <a:p>
            <a:pPr marL="57150" indent="0">
              <a:buNone/>
            </a:pPr>
            <a:r>
              <a:rPr lang="en-US" altLang="ja-JP" sz="2400" dirty="0" smtClean="0">
                <a:latin typeface="Tw Cen MT" charset="0"/>
                <a:ea typeface="ＭＳ Ｐゴシック" charset="0"/>
              </a:rPr>
              <a:t>A thing has </a:t>
            </a:r>
            <a:r>
              <a:rPr lang="en-US" altLang="ja-JP" sz="2400" b="1" dirty="0" smtClean="0">
                <a:latin typeface="Tw Cen MT" charset="0"/>
                <a:ea typeface="ＭＳ Ｐゴシック" charset="0"/>
              </a:rPr>
              <a:t>derived intentionality</a:t>
            </a:r>
            <a:r>
              <a:rPr lang="en-US" altLang="ja-JP" sz="2400" dirty="0" smtClean="0">
                <a:latin typeface="Tw Cen MT" charset="0"/>
                <a:ea typeface="ＭＳ Ｐゴシック" charset="0"/>
              </a:rPr>
              <a:t> when it has its intentionality in virtue of something else that has intentionality either </a:t>
            </a:r>
            <a:r>
              <a:rPr lang="en-US" altLang="ja-JP" sz="2400" b="1" dirty="0" smtClean="0">
                <a:latin typeface="Tw Cen MT" charset="0"/>
                <a:ea typeface="ＭＳ Ｐゴシック" charset="0"/>
              </a:rPr>
              <a:t>originally</a:t>
            </a:r>
            <a:r>
              <a:rPr lang="en-US" altLang="ja-JP" sz="2400" b="1" i="1" dirty="0" smtClean="0">
                <a:latin typeface="Tw Cen MT" charset="0"/>
                <a:ea typeface="ＭＳ Ｐゴシック" charset="0"/>
              </a:rPr>
              <a:t> or </a:t>
            </a:r>
            <a:r>
              <a:rPr lang="en-US" altLang="ja-JP" sz="2400" b="1" dirty="0" smtClean="0">
                <a:latin typeface="Tw Cen MT" charset="0"/>
                <a:ea typeface="ＭＳ Ｐゴシック" charset="0"/>
              </a:rPr>
              <a:t>derivatively. </a:t>
            </a:r>
          </a:p>
          <a:p>
            <a:pPr marL="57150" indent="0">
              <a:buNone/>
            </a:pPr>
            <a:endParaRPr lang="en-US" altLang="ja-JP" sz="2400" b="1" dirty="0">
              <a:latin typeface="Tw Cen MT" charset="0"/>
              <a:ea typeface="ＭＳ Ｐゴシック" charset="0"/>
            </a:endParaRPr>
          </a:p>
          <a:p>
            <a:pPr marL="57150" indent="0">
              <a:buNone/>
            </a:pPr>
            <a:r>
              <a:rPr lang="en-US" altLang="ja-JP" sz="2400" dirty="0" smtClean="0">
                <a:latin typeface="Tw Cen MT" charset="0"/>
                <a:ea typeface="ＭＳ Ｐゴシック" charset="0"/>
              </a:rPr>
              <a:t>A thing has </a:t>
            </a:r>
            <a:r>
              <a:rPr lang="en-US" altLang="ja-JP" sz="2400" b="1" dirty="0" smtClean="0">
                <a:latin typeface="Tw Cen MT" charset="0"/>
                <a:ea typeface="ＭＳ Ｐゴシック" charset="0"/>
              </a:rPr>
              <a:t>original intentionality</a:t>
            </a:r>
            <a:r>
              <a:rPr lang="en-US" altLang="ja-JP" sz="2400" dirty="0" smtClean="0">
                <a:latin typeface="Tw Cen MT" charset="0"/>
                <a:ea typeface="ＭＳ Ｐゴシック" charset="0"/>
              </a:rPr>
              <a:t> when it is the kind of thing which can bestow intentionality to other things, and for which there is further source from which its intentionality derives. </a:t>
            </a:r>
          </a:p>
          <a:p>
            <a:pPr marL="57150" indent="0">
              <a:buNone/>
            </a:pPr>
            <a:endParaRPr lang="en-US" altLang="ja-JP" sz="2400" dirty="0">
              <a:latin typeface="Tw Cen MT" charset="0"/>
              <a:ea typeface="ＭＳ Ｐゴシック" charset="0"/>
            </a:endParaRPr>
          </a:p>
          <a:p>
            <a:pPr marL="57150" indent="0">
              <a:buNone/>
            </a:pPr>
            <a:r>
              <a:rPr lang="en-US" altLang="ja-JP" sz="2400" dirty="0" smtClean="0">
                <a:latin typeface="Tw Cen MT" charset="0"/>
                <a:ea typeface="ＭＳ Ｐゴシック" charset="0"/>
              </a:rPr>
              <a:t>Signs and Language have derivative intentionality. It is because we intend to use them in a certain coordinated way that they come to be about something.</a:t>
            </a:r>
          </a:p>
          <a:p>
            <a:pPr marL="57150" indent="0">
              <a:buNone/>
            </a:pPr>
            <a:endParaRPr lang="en-US" altLang="ja-JP" sz="2400" dirty="0">
              <a:latin typeface="Tw Cen MT" charset="0"/>
              <a:ea typeface="ＭＳ Ｐゴシック" charset="0"/>
            </a:endParaRPr>
          </a:p>
          <a:p>
            <a:pPr marL="57150" indent="0">
              <a:buNone/>
            </a:pPr>
            <a:r>
              <a:rPr lang="en-US" altLang="ja-JP" sz="2400" dirty="0" smtClean="0">
                <a:latin typeface="Tw Cen MT" charset="0"/>
                <a:ea typeface="ＭＳ Ｐゴシック" charset="0"/>
              </a:rPr>
              <a:t>Humans have original intentionality, since they can bestow intentionality to other things, such as signs.  </a:t>
            </a:r>
            <a:endParaRPr lang="en-US" altLang="ja-JP" sz="2400" dirty="0">
              <a:latin typeface="Tw Cen MT" charset="0"/>
              <a:ea typeface="ＭＳ Ｐゴシック" charset="0"/>
            </a:endParaRPr>
          </a:p>
        </p:txBody>
      </p:sp>
    </p:spTree>
    <p:extLst>
      <p:ext uri="{BB962C8B-B14F-4D97-AF65-F5344CB8AC3E}">
        <p14:creationId xmlns:p14="http://schemas.microsoft.com/office/powerpoint/2010/main" val="2591970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612775" y="228600"/>
            <a:ext cx="8153400" cy="990600"/>
          </a:xfrm>
        </p:spPr>
        <p:txBody>
          <a:bodyPr/>
          <a:lstStyle/>
          <a:p>
            <a:pPr eaLnBrk="1" hangingPunct="1"/>
            <a:r>
              <a:rPr lang="en-US" sz="3200" dirty="0" smtClean="0">
                <a:latin typeface="Tw Cen MT" charset="0"/>
                <a:ea typeface="ＭＳ Ｐゴシック" charset="0"/>
                <a:cs typeface="ＭＳ Ｐゴシック" charset="0"/>
              </a:rPr>
              <a:t>Three Questions about Intentionality</a:t>
            </a:r>
            <a:endParaRPr lang="en-US" sz="3200" dirty="0">
              <a:latin typeface="Tw Cen MT" charset="0"/>
              <a:ea typeface="ＭＳ Ｐゴシック" charset="0"/>
              <a:cs typeface="ＭＳ Ｐゴシック" charset="0"/>
            </a:endParaRPr>
          </a:p>
        </p:txBody>
      </p:sp>
      <p:sp>
        <p:nvSpPr>
          <p:cNvPr id="40962" name="Content Placeholder 2"/>
          <p:cNvSpPr>
            <a:spLocks noGrp="1"/>
          </p:cNvSpPr>
          <p:nvPr>
            <p:ph sz="quarter" idx="1"/>
          </p:nvPr>
        </p:nvSpPr>
        <p:spPr>
          <a:xfrm>
            <a:off x="241925" y="1073393"/>
            <a:ext cx="8524250" cy="5503030"/>
          </a:xfrm>
        </p:spPr>
        <p:txBody>
          <a:bodyPr>
            <a:normAutofit/>
          </a:bodyPr>
          <a:lstStyle/>
          <a:p>
            <a:pPr marL="57150" indent="0">
              <a:buNone/>
            </a:pPr>
            <a:endParaRPr lang="en-US" altLang="ja-JP" sz="2400" dirty="0" smtClean="0">
              <a:latin typeface="Tw Cen MT" charset="0"/>
              <a:ea typeface="ＭＳ Ｐゴシック" charset="0"/>
            </a:endParaRPr>
          </a:p>
          <a:p>
            <a:pPr marL="57150" indent="0">
              <a:buNone/>
            </a:pPr>
            <a:r>
              <a:rPr lang="en-US" altLang="ja-JP" sz="2400" dirty="0" smtClean="0">
                <a:latin typeface="Tw Cen MT" charset="0"/>
                <a:ea typeface="ＭＳ Ｐゴシック" charset="0"/>
              </a:rPr>
              <a:t>How is intentionality possible?</a:t>
            </a:r>
          </a:p>
          <a:p>
            <a:pPr marL="57150" indent="0">
              <a:buNone/>
            </a:pPr>
            <a:endParaRPr lang="en-US" altLang="ja-JP" sz="2400" dirty="0">
              <a:latin typeface="Tw Cen MT" charset="0"/>
              <a:ea typeface="ＭＳ Ｐゴシック" charset="0"/>
            </a:endParaRPr>
          </a:p>
          <a:p>
            <a:pPr marL="57150" indent="0">
              <a:buNone/>
            </a:pPr>
            <a:r>
              <a:rPr lang="en-US" altLang="ja-JP" sz="2400" dirty="0" smtClean="0">
                <a:latin typeface="Tw Cen MT" charset="0"/>
                <a:ea typeface="ＭＳ Ｐゴシック" charset="0"/>
              </a:rPr>
              <a:t>Given that intentionality is possible, how is the content of intentional states determined?</a:t>
            </a:r>
          </a:p>
          <a:p>
            <a:pPr marL="57150" indent="0">
              <a:buNone/>
            </a:pPr>
            <a:endParaRPr lang="en-US" altLang="ja-JP" sz="2400" dirty="0">
              <a:latin typeface="Tw Cen MT" charset="0"/>
              <a:ea typeface="ＭＳ Ｐゴシック" charset="0"/>
            </a:endParaRPr>
          </a:p>
          <a:p>
            <a:pPr marL="57150" indent="0">
              <a:buNone/>
            </a:pPr>
            <a:r>
              <a:rPr lang="en-US" altLang="ja-JP" sz="2400" dirty="0" smtClean="0">
                <a:latin typeface="Tw Cen MT" charset="0"/>
                <a:ea typeface="ＭＳ Ｐゴシック" charset="0"/>
              </a:rPr>
              <a:t>How does the whole system of intentionality work?</a:t>
            </a:r>
            <a:endParaRPr lang="en-US" altLang="ja-JP" sz="2400" dirty="0">
              <a:latin typeface="Tw Cen MT" charset="0"/>
              <a:ea typeface="ＭＳ Ｐゴシック" charset="0"/>
            </a:endParaRPr>
          </a:p>
        </p:txBody>
      </p:sp>
    </p:spTree>
    <p:extLst>
      <p:ext uri="{BB962C8B-B14F-4D97-AF65-F5344CB8AC3E}">
        <p14:creationId xmlns:p14="http://schemas.microsoft.com/office/powerpoint/2010/main" val="3865549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612775" y="228600"/>
            <a:ext cx="8153400" cy="990600"/>
          </a:xfrm>
        </p:spPr>
        <p:txBody>
          <a:bodyPr/>
          <a:lstStyle/>
          <a:p>
            <a:pPr eaLnBrk="1" hangingPunct="1"/>
            <a:r>
              <a:rPr lang="en-US" sz="3200" dirty="0" smtClean="0">
                <a:latin typeface="Tw Cen MT" charset="0"/>
                <a:ea typeface="ＭＳ Ｐゴシック" charset="0"/>
                <a:cs typeface="ＭＳ Ｐゴシック" charset="0"/>
              </a:rPr>
              <a:t>The Possibility of Intentionality</a:t>
            </a:r>
            <a:endParaRPr lang="en-US" sz="3200" dirty="0">
              <a:latin typeface="Tw Cen MT" charset="0"/>
              <a:ea typeface="ＭＳ Ｐゴシック" charset="0"/>
              <a:cs typeface="ＭＳ Ｐゴシック" charset="0"/>
            </a:endParaRPr>
          </a:p>
        </p:txBody>
      </p:sp>
      <p:sp>
        <p:nvSpPr>
          <p:cNvPr id="40962" name="Content Placeholder 2"/>
          <p:cNvSpPr>
            <a:spLocks noGrp="1"/>
          </p:cNvSpPr>
          <p:nvPr>
            <p:ph sz="quarter" idx="1"/>
          </p:nvPr>
        </p:nvSpPr>
        <p:spPr>
          <a:xfrm>
            <a:off x="241925" y="1073393"/>
            <a:ext cx="8524250" cy="5503030"/>
          </a:xfrm>
        </p:spPr>
        <p:txBody>
          <a:bodyPr>
            <a:normAutofit/>
          </a:bodyPr>
          <a:lstStyle/>
          <a:p>
            <a:pPr marL="57150" indent="0">
              <a:buNone/>
            </a:pPr>
            <a:r>
              <a:rPr lang="en-US" altLang="ja-JP" sz="2400" dirty="0" smtClean="0">
                <a:latin typeface="Tw Cen MT" charset="0"/>
                <a:ea typeface="ＭＳ Ｐゴシック" charset="0"/>
              </a:rPr>
              <a:t>Searle</a:t>
            </a:r>
          </a:p>
          <a:p>
            <a:pPr marL="57150" indent="0">
              <a:buNone/>
            </a:pPr>
            <a:endParaRPr lang="en-US" altLang="ja-JP" sz="2400" dirty="0">
              <a:latin typeface="Tw Cen MT" charset="0"/>
              <a:ea typeface="ＭＳ Ｐゴシック" charset="0"/>
            </a:endParaRPr>
          </a:p>
          <a:p>
            <a:pPr marL="57150" indent="0">
              <a:buNone/>
            </a:pPr>
            <a:r>
              <a:rPr lang="en-US" altLang="ja-JP" sz="2400" dirty="0" smtClean="0">
                <a:latin typeface="Tw Cen MT" charset="0"/>
                <a:ea typeface="ＭＳ Ｐゴシック" charset="0"/>
              </a:rPr>
              <a:t>Functionalism about intentionality </a:t>
            </a:r>
            <a:r>
              <a:rPr lang="en-US" altLang="ja-JP" sz="2400" i="1" dirty="0" smtClean="0">
                <a:latin typeface="Tw Cen MT" charset="0"/>
                <a:ea typeface="ＭＳ Ｐゴシック" charset="0"/>
              </a:rPr>
              <a:t>does not work</a:t>
            </a:r>
            <a:r>
              <a:rPr lang="en-US" altLang="ja-JP" sz="2400" dirty="0" smtClean="0">
                <a:latin typeface="Tw Cen MT" charset="0"/>
                <a:ea typeface="ＭＳ Ｐゴシック" charset="0"/>
              </a:rPr>
              <a:t>, since it reduces intentionality to causal co-variation which is not sufficient.</a:t>
            </a:r>
          </a:p>
          <a:p>
            <a:pPr marL="57150" indent="0">
              <a:buNone/>
            </a:pPr>
            <a:endParaRPr lang="en-US" altLang="ja-JP" sz="2400" dirty="0">
              <a:latin typeface="Tw Cen MT" charset="0"/>
              <a:ea typeface="ＭＳ Ｐゴシック" charset="0"/>
            </a:endParaRPr>
          </a:p>
          <a:p>
            <a:pPr marL="57150" indent="0">
              <a:buNone/>
            </a:pPr>
            <a:r>
              <a:rPr lang="en-US" altLang="ja-JP" sz="2400" dirty="0" smtClean="0">
                <a:latin typeface="Tw Cen MT" charset="0"/>
                <a:ea typeface="ＭＳ Ｐゴシック" charset="0"/>
              </a:rPr>
              <a:t>Interpretativism about intentionality </a:t>
            </a:r>
            <a:r>
              <a:rPr lang="en-US" altLang="ja-JP" sz="2400" i="1" dirty="0" smtClean="0">
                <a:latin typeface="Tw Cen MT" charset="0"/>
                <a:ea typeface="ＭＳ Ｐゴシック" charset="0"/>
              </a:rPr>
              <a:t>does not work</a:t>
            </a:r>
            <a:r>
              <a:rPr lang="en-US" altLang="ja-JP" sz="2400" dirty="0" smtClean="0">
                <a:latin typeface="Tw Cen MT" charset="0"/>
                <a:ea typeface="ＭＳ Ｐゴシック" charset="0"/>
              </a:rPr>
              <a:t>, since it maintains that intentionality is only part of an act of attributing an interpretation of something. It maintains that people really don’t have beliefs and desires. We simply use belief – desire talk to </a:t>
            </a:r>
            <a:r>
              <a:rPr lang="en-US" altLang="ja-JP" sz="2400" i="1" dirty="0" smtClean="0">
                <a:latin typeface="Tw Cen MT" charset="0"/>
                <a:ea typeface="ＭＳ Ｐゴシック" charset="0"/>
              </a:rPr>
              <a:t>interpret </a:t>
            </a:r>
            <a:r>
              <a:rPr lang="en-US" altLang="ja-JP" sz="2400" dirty="0" smtClean="0">
                <a:latin typeface="Tw Cen MT" charset="0"/>
                <a:ea typeface="ＭＳ Ｐゴシック" charset="0"/>
              </a:rPr>
              <a:t>others. </a:t>
            </a:r>
          </a:p>
        </p:txBody>
      </p:sp>
    </p:spTree>
    <p:extLst>
      <p:ext uri="{BB962C8B-B14F-4D97-AF65-F5344CB8AC3E}">
        <p14:creationId xmlns:p14="http://schemas.microsoft.com/office/powerpoint/2010/main" val="2324328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612775" y="228600"/>
            <a:ext cx="8153400" cy="990600"/>
          </a:xfrm>
        </p:spPr>
        <p:txBody>
          <a:bodyPr/>
          <a:lstStyle/>
          <a:p>
            <a:pPr eaLnBrk="1" hangingPunct="1"/>
            <a:r>
              <a:rPr lang="en-US" sz="3200" dirty="0" smtClean="0">
                <a:latin typeface="Tw Cen MT" charset="0"/>
                <a:ea typeface="ＭＳ Ｐゴシック" charset="0"/>
                <a:cs typeface="ＭＳ Ｐゴシック" charset="0"/>
              </a:rPr>
              <a:t>The Possibility of Intentionality</a:t>
            </a:r>
            <a:endParaRPr lang="en-US" sz="3200" dirty="0">
              <a:latin typeface="Tw Cen MT" charset="0"/>
              <a:ea typeface="ＭＳ Ｐゴシック" charset="0"/>
              <a:cs typeface="ＭＳ Ｐゴシック" charset="0"/>
            </a:endParaRPr>
          </a:p>
        </p:txBody>
      </p:sp>
      <p:sp>
        <p:nvSpPr>
          <p:cNvPr id="40962" name="Content Placeholder 2"/>
          <p:cNvSpPr>
            <a:spLocks noGrp="1"/>
          </p:cNvSpPr>
          <p:nvPr>
            <p:ph sz="quarter" idx="1"/>
          </p:nvPr>
        </p:nvSpPr>
        <p:spPr>
          <a:xfrm>
            <a:off x="241925" y="791171"/>
            <a:ext cx="8524250" cy="5503030"/>
          </a:xfrm>
        </p:spPr>
        <p:txBody>
          <a:bodyPr>
            <a:normAutofit/>
          </a:bodyPr>
          <a:lstStyle/>
          <a:p>
            <a:pPr marL="57150" indent="0">
              <a:buNone/>
            </a:pPr>
            <a:r>
              <a:rPr lang="en-US" altLang="ja-JP" sz="2400" dirty="0" smtClean="0">
                <a:latin typeface="Tw Cen MT" charset="0"/>
                <a:ea typeface="ＭＳ Ｐゴシック" charset="0"/>
              </a:rPr>
              <a:t>Searle</a:t>
            </a:r>
          </a:p>
          <a:p>
            <a:pPr marL="57150" indent="0">
              <a:buNone/>
            </a:pPr>
            <a:endParaRPr lang="en-US" altLang="ja-JP" sz="2400" dirty="0" smtClean="0">
              <a:latin typeface="Tw Cen MT" charset="0"/>
              <a:ea typeface="ＭＳ Ｐゴシック" charset="0"/>
            </a:endParaRPr>
          </a:p>
          <a:p>
            <a:pPr marL="57150" indent="0">
              <a:buNone/>
            </a:pPr>
            <a:r>
              <a:rPr lang="en-US" altLang="ja-JP" sz="2400" dirty="0" smtClean="0">
                <a:latin typeface="Tw Cen MT" charset="0"/>
                <a:ea typeface="ＭＳ Ｐゴシック" charset="0"/>
              </a:rPr>
              <a:t>[Intentionality] is …</a:t>
            </a:r>
            <a:r>
              <a:rPr lang="en-US" altLang="ja-JP" sz="2400" dirty="0" smtClean="0">
                <a:latin typeface="Tw Cen MT" charset="0"/>
                <a:ea typeface="ＭＳ Ｐゴシック" charset="0"/>
              </a:rPr>
              <a:t> a form of </a:t>
            </a:r>
            <a:r>
              <a:rPr lang="en-US" altLang="ja-JP" sz="2400" i="1" dirty="0" smtClean="0">
                <a:latin typeface="Tw Cen MT" charset="0"/>
                <a:ea typeface="ＭＳ Ｐゴシック" charset="0"/>
              </a:rPr>
              <a:t>representation</a:t>
            </a:r>
            <a:r>
              <a:rPr lang="en-US" altLang="ja-JP" sz="2400" dirty="0" smtClean="0">
                <a:latin typeface="Tw Cen MT" charset="0"/>
                <a:ea typeface="ＭＳ Ｐゴシック" charset="0"/>
              </a:rPr>
              <a:t>. We ought to hear the question, “How is it possible to think about Santa Claus if Santa Claus does not exist?” as like the question, “How is it possible to make up a story about Santa Claus if Santa Claus does not even exist?</a:t>
            </a:r>
          </a:p>
          <a:p>
            <a:pPr marL="57150" indent="0">
              <a:buNone/>
            </a:pPr>
            <a:endParaRPr lang="en-US" altLang="ja-JP" sz="2400" dirty="0">
              <a:latin typeface="Tw Cen MT" charset="0"/>
              <a:ea typeface="ＭＳ Ｐゴシック" charset="0"/>
            </a:endParaRPr>
          </a:p>
          <a:p>
            <a:pPr marL="57150" indent="0">
              <a:buNone/>
            </a:pPr>
            <a:r>
              <a:rPr lang="en-US" altLang="ja-JP" sz="2400" dirty="0" smtClean="0">
                <a:latin typeface="Tw Cen MT" charset="0"/>
                <a:ea typeface="ＭＳ Ｐゴシック" charset="0"/>
              </a:rPr>
              <a:t>We should not think of intentionality as a relation like hitting something or sitting on something. That is the wrong model for intentionality. </a:t>
            </a:r>
            <a:endParaRPr lang="en-US" altLang="ja-JP" sz="2400" dirty="0">
              <a:latin typeface="Tw Cen MT" charset="0"/>
              <a:ea typeface="ＭＳ Ｐゴシック" charset="0"/>
            </a:endParaRPr>
          </a:p>
        </p:txBody>
      </p:sp>
    </p:spTree>
    <p:extLst>
      <p:ext uri="{BB962C8B-B14F-4D97-AF65-F5344CB8AC3E}">
        <p14:creationId xmlns:p14="http://schemas.microsoft.com/office/powerpoint/2010/main" val="3063136559"/>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192</TotalTime>
  <Words>2655</Words>
  <Application>Microsoft Macintosh PowerPoint</Application>
  <PresentationFormat>On-screen Show (4:3)</PresentationFormat>
  <Paragraphs>272</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Black</vt:lpstr>
      <vt:lpstr>MIND LECTURES 3</vt:lpstr>
      <vt:lpstr>Intentionality</vt:lpstr>
      <vt:lpstr>Intentionality</vt:lpstr>
      <vt:lpstr>Intentionality</vt:lpstr>
      <vt:lpstr>Intentionality and Priority</vt:lpstr>
      <vt:lpstr>Derived vs. Original Intentionality</vt:lpstr>
      <vt:lpstr>Three Questions about Intentionality</vt:lpstr>
      <vt:lpstr>The Possibility of Intentionality</vt:lpstr>
      <vt:lpstr>The Possibility of Intentionality</vt:lpstr>
      <vt:lpstr>The structure of intentionality I: Content and Mode</vt:lpstr>
      <vt:lpstr>The structure of intentionality II: Aspectual Shape</vt:lpstr>
      <vt:lpstr>The structure of intentionality III: Direction of Fit</vt:lpstr>
      <vt:lpstr>The structure of intentionality IV: Conditions of Satisfaction</vt:lpstr>
      <vt:lpstr>The structure of intentionality V: Causal Self-Referentiality</vt:lpstr>
      <vt:lpstr>PowerPoint Presentation</vt:lpstr>
      <vt:lpstr>The structure of intentionality VI: The Background</vt:lpstr>
      <vt:lpstr>Intentionality Summarized</vt:lpstr>
      <vt:lpstr>Intentionality Summarized</vt:lpstr>
      <vt:lpstr>Testing For Intensionality: Failure of Substitution</vt:lpstr>
      <vt:lpstr>Testing For Intensionality: Existential Generalization</vt:lpstr>
      <vt:lpstr>How is intentional content determined?</vt:lpstr>
      <vt:lpstr>Twin-Earth Thought Experiment</vt:lpstr>
      <vt:lpstr>Twin-Earth Thought Experiment</vt:lpstr>
      <vt:lpstr>Externalism and Self-Knowledge</vt:lpstr>
      <vt:lpstr>Internal Mental Content and the World</vt:lpstr>
      <vt:lpstr>Mental Causation</vt:lpstr>
      <vt:lpstr>Mental Causation</vt:lpstr>
      <vt:lpstr>Mental Causation</vt:lpstr>
      <vt:lpstr>Mental Causation</vt:lpstr>
      <vt:lpstr>Mental Causation</vt:lpstr>
      <vt:lpstr>Mental Causation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 LECTURES 3</dc:title>
  <dc:creator>Anand Vaidya</dc:creator>
  <cp:lastModifiedBy>Anand Vaidya</cp:lastModifiedBy>
  <cp:revision>22</cp:revision>
  <dcterms:created xsi:type="dcterms:W3CDTF">2014-02-18T00:30:39Z</dcterms:created>
  <dcterms:modified xsi:type="dcterms:W3CDTF">2014-02-19T22:28:45Z</dcterms:modified>
</cp:coreProperties>
</file>