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5" r:id="rId3"/>
    <p:sldId id="257" r:id="rId4"/>
    <p:sldId id="259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93" r:id="rId21"/>
    <p:sldId id="288" r:id="rId22"/>
    <p:sldId id="289" r:id="rId23"/>
    <p:sldId id="290" r:id="rId24"/>
    <p:sldId id="291" r:id="rId25"/>
    <p:sldId id="292" r:id="rId26"/>
    <p:sldId id="294" r:id="rId27"/>
    <p:sldId id="295" r:id="rId28"/>
    <p:sldId id="296" r:id="rId29"/>
    <p:sldId id="297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25AC5-5274-4310-A062-C187BF9213B2}" type="datetimeFigureOut">
              <a:rPr lang="en-US" smtClean="0"/>
              <a:pPr/>
              <a:t>4/28/2009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D4FD00-D73E-4FEE-914B-94B550F870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25AC5-5274-4310-A062-C187BF9213B2}" type="datetimeFigureOut">
              <a:rPr lang="en-US" smtClean="0"/>
              <a:pPr/>
              <a:t>4/28/2009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FD00-D73E-4FEE-914B-94B550F870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2D4FD00-D73E-4FEE-914B-94B550F870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25AC5-5274-4310-A062-C187BF9213B2}" type="datetimeFigureOut">
              <a:rPr lang="en-US" smtClean="0"/>
              <a:pPr/>
              <a:t>4/28/2009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25AC5-5274-4310-A062-C187BF9213B2}" type="datetimeFigureOut">
              <a:rPr lang="en-US" smtClean="0"/>
              <a:pPr/>
              <a:t>4/28/2009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2D4FD00-D73E-4FEE-914B-94B550F870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25AC5-5274-4310-A062-C187BF9213B2}" type="datetimeFigureOut">
              <a:rPr lang="en-US" smtClean="0"/>
              <a:pPr/>
              <a:t>4/28/2009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D4FD00-D73E-4FEE-914B-94B550F870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A025AC5-5274-4310-A062-C187BF9213B2}" type="datetimeFigureOut">
              <a:rPr lang="en-US" smtClean="0"/>
              <a:pPr/>
              <a:t>4/28/2009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FD00-D73E-4FEE-914B-94B550F870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25AC5-5274-4310-A062-C187BF9213B2}" type="datetimeFigureOut">
              <a:rPr lang="en-US" smtClean="0"/>
              <a:pPr/>
              <a:t>4/28/2009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2D4FD00-D73E-4FEE-914B-94B550F870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25AC5-5274-4310-A062-C187BF9213B2}" type="datetimeFigureOut">
              <a:rPr lang="en-US" smtClean="0"/>
              <a:pPr/>
              <a:t>4/28/2009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2D4FD00-D73E-4FEE-914B-94B550F870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25AC5-5274-4310-A062-C187BF9213B2}" type="datetimeFigureOut">
              <a:rPr lang="en-US" smtClean="0"/>
              <a:pPr/>
              <a:t>4/28/2009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D4FD00-D73E-4FEE-914B-94B550F870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D4FD00-D73E-4FEE-914B-94B550F870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25AC5-5274-4310-A062-C187BF9213B2}" type="datetimeFigureOut">
              <a:rPr lang="en-US" smtClean="0"/>
              <a:pPr/>
              <a:t>4/28/2009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2D4FD00-D73E-4FEE-914B-94B550F870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A025AC5-5274-4310-A062-C187BF9213B2}" type="datetimeFigureOut">
              <a:rPr lang="en-US" smtClean="0"/>
              <a:pPr/>
              <a:t>4/28/2009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A025AC5-5274-4310-A062-C187BF9213B2}" type="datetimeFigureOut">
              <a:rPr lang="en-US" smtClean="0"/>
              <a:pPr/>
              <a:t>4/28/2009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D4FD00-D73E-4FEE-914B-94B550F870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INDIAN AND PAKISTANI  FOODS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Traditional Beliefs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Ushna</a:t>
            </a:r>
            <a:r>
              <a:rPr lang="en-US" dirty="0" smtClean="0"/>
              <a:t> (“Hot”) Foods (black </a:t>
            </a:r>
            <a:r>
              <a:rPr lang="en-US" dirty="0" err="1" smtClean="0"/>
              <a:t>mung</a:t>
            </a:r>
            <a:r>
              <a:rPr lang="en-US" dirty="0" smtClean="0"/>
              <a:t> beans, cowpeas, ripe eggplant, papaya)</a:t>
            </a:r>
          </a:p>
          <a:p>
            <a:pPr lvl="1"/>
            <a:r>
              <a:rPr lang="en-US" dirty="0" smtClean="0"/>
              <a:t>Believed to promote digestion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Seeta</a:t>
            </a:r>
            <a:r>
              <a:rPr lang="en-US" dirty="0" smtClean="0"/>
              <a:t> (“Cool”) Foods (cereals such as rice, wheat, </a:t>
            </a:r>
            <a:r>
              <a:rPr lang="en-US" dirty="0" err="1" smtClean="0"/>
              <a:t>mung</a:t>
            </a:r>
            <a:r>
              <a:rPr lang="en-US" dirty="0" smtClean="0"/>
              <a:t> beans, kidney beans, most fruits and vegetables, milk from most animals except goats, butter, and ghee)</a:t>
            </a:r>
          </a:p>
          <a:p>
            <a:pPr lvl="1"/>
            <a:r>
              <a:rPr lang="en-US" dirty="0" smtClean="0"/>
              <a:t>Impart strength and nourishment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Beliefs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Moderation is advocated, even when eating the proper foods</a:t>
            </a:r>
          </a:p>
          <a:p>
            <a:pPr lvl="1"/>
            <a:r>
              <a:rPr lang="en-US" dirty="0" smtClean="0"/>
              <a:t>Obesity is NOT favored</a:t>
            </a:r>
          </a:p>
          <a:p>
            <a:pPr lvl="1"/>
            <a:r>
              <a:rPr lang="en-US" dirty="0" smtClean="0"/>
              <a:t>Solid food should fill ½ the stomach</a:t>
            </a:r>
          </a:p>
          <a:p>
            <a:pPr lvl="1"/>
            <a:r>
              <a:rPr lang="en-US" dirty="0" smtClean="0"/>
              <a:t>Liquids should fill ¼</a:t>
            </a:r>
          </a:p>
          <a:p>
            <a:pPr lvl="1"/>
            <a:r>
              <a:rPr lang="en-US" dirty="0" smtClean="0"/>
              <a:t>Remaining ¼ left empty for smooth digestion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Vegetarianism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Vegetarianism, derived from religious beliefs, is commonly practiced</a:t>
            </a:r>
          </a:p>
          <a:p>
            <a:pPr lvl="1"/>
            <a:r>
              <a:rPr lang="en-US" dirty="0" smtClean="0"/>
              <a:t>Based on tenet of “ahimsa”, or a reverence for all life</a:t>
            </a:r>
          </a:p>
          <a:p>
            <a:pPr lvl="1"/>
            <a:r>
              <a:rPr lang="en-US" dirty="0" err="1" smtClean="0"/>
              <a:t>Jains</a:t>
            </a:r>
            <a:r>
              <a:rPr lang="en-US" dirty="0" smtClean="0"/>
              <a:t>, Hindus, and Buddhists all subscribe to “ahimsa” belief</a:t>
            </a:r>
          </a:p>
          <a:p>
            <a:pPr lvl="1"/>
            <a:r>
              <a:rPr lang="en-US" dirty="0" smtClean="0"/>
              <a:t>BUT Jainism only major religion in the world that is unconditionally vegetarian</a:t>
            </a:r>
          </a:p>
          <a:p>
            <a:pPr lvl="1"/>
            <a:r>
              <a:rPr lang="en-US" dirty="0" err="1" smtClean="0"/>
              <a:t>Lactovegetarian</a:t>
            </a:r>
            <a:r>
              <a:rPr lang="en-US" dirty="0" smtClean="0"/>
              <a:t> diet widely practiced</a:t>
            </a:r>
          </a:p>
          <a:p>
            <a:pPr lvl="1"/>
            <a:r>
              <a:rPr lang="en-US" dirty="0" smtClean="0"/>
              <a:t>Lacto-</a:t>
            </a:r>
            <a:r>
              <a:rPr lang="en-US" dirty="0" err="1" smtClean="0"/>
              <a:t>ovo</a:t>
            </a:r>
            <a:r>
              <a:rPr lang="en-US" dirty="0" smtClean="0"/>
              <a:t> vegetarian and vegan diets followed by some, but a lesser number of persons</a:t>
            </a:r>
          </a:p>
          <a:p>
            <a:pPr lvl="1"/>
            <a:r>
              <a:rPr lang="en-US" dirty="0" smtClean="0"/>
              <a:t>Non-vegetarians eat vegetarian meals on auspicious or religious occasions</a:t>
            </a:r>
          </a:p>
          <a:p>
            <a:pPr lvl="2"/>
            <a:r>
              <a:rPr lang="en-US" dirty="0" smtClean="0"/>
              <a:t>True for most areas; meat &amp;/or fish allowed on these occasions in some areas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Vegetarianism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Beef Consumption Forbidden</a:t>
            </a:r>
          </a:p>
          <a:p>
            <a:pPr lvl="1"/>
            <a:r>
              <a:rPr lang="en-US" dirty="0" smtClean="0"/>
              <a:t>Cow considered a “cosmic symbol”—a “universal mother”</a:t>
            </a:r>
          </a:p>
          <a:p>
            <a:pPr lvl="1"/>
            <a:r>
              <a:rPr lang="en-US" dirty="0" smtClean="0"/>
              <a:t>Is a sustained supply of dairy products in a largely vegetarian diet</a:t>
            </a:r>
          </a:p>
          <a:p>
            <a:pPr lvl="1"/>
            <a:r>
              <a:rPr lang="en-US" dirty="0" smtClean="0"/>
              <a:t>Flesh foods ( other than beef) often an accompaniment to a starch, i.e. rice or bread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Religions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Sikh faith does not prohibit eating meat, but:</a:t>
            </a:r>
          </a:p>
          <a:p>
            <a:pPr lvl="1"/>
            <a:r>
              <a:rPr lang="en-US" dirty="0" smtClean="0"/>
              <a:t>Sikh diet in villages primarily vegetarian</a:t>
            </a:r>
          </a:p>
          <a:p>
            <a:pPr lvl="1"/>
            <a:r>
              <a:rPr lang="en-US" dirty="0" smtClean="0"/>
              <a:t>Includes occasional meat</a:t>
            </a:r>
          </a:p>
          <a:p>
            <a:pPr lvl="1"/>
            <a:r>
              <a:rPr lang="en-US" dirty="0" smtClean="0"/>
              <a:t>Includes wide assortment of lentils &amp; other legumes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Langar</a:t>
            </a:r>
            <a:r>
              <a:rPr lang="en-US" dirty="0" smtClean="0"/>
              <a:t>” (or community meal)- Sikhs uphold equality of all people</a:t>
            </a:r>
          </a:p>
          <a:p>
            <a:pPr lvl="2"/>
            <a:r>
              <a:rPr lang="en-US" dirty="0" smtClean="0"/>
              <a:t>Eat a vegetarian meal so that they offend no one</a:t>
            </a:r>
          </a:p>
          <a:p>
            <a:pPr lvl="2"/>
            <a:endParaRPr lang="en-US" dirty="0" smtClean="0"/>
          </a:p>
          <a:p>
            <a:r>
              <a:rPr lang="en-US" dirty="0" err="1" smtClean="0"/>
              <a:t>Parsi’s</a:t>
            </a:r>
            <a:r>
              <a:rPr lang="en-US" dirty="0" smtClean="0"/>
              <a:t> (</a:t>
            </a:r>
            <a:r>
              <a:rPr lang="en-US" dirty="0" err="1" smtClean="0"/>
              <a:t>Zorastrian</a:t>
            </a:r>
            <a:r>
              <a:rPr lang="en-US" dirty="0" smtClean="0"/>
              <a:t>) faith- follows mainly non-vegetarian diet</a:t>
            </a:r>
          </a:p>
          <a:p>
            <a:pPr lvl="1"/>
            <a:r>
              <a:rPr lang="en-US" dirty="0" smtClean="0"/>
              <a:t>Dishes include eggs, fish, shrimp, chicken, or goat</a:t>
            </a:r>
          </a:p>
          <a:p>
            <a:pPr lvl="1"/>
            <a:r>
              <a:rPr lang="en-US" dirty="0" smtClean="0"/>
              <a:t>Believe in charity</a:t>
            </a:r>
          </a:p>
          <a:p>
            <a:pPr lvl="1"/>
            <a:r>
              <a:rPr lang="en-US" dirty="0" smtClean="0"/>
              <a:t>Symbols of fertility (like eggs) placed on tray with raw rice, coconut, fresh flowers, and oil lamps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Religions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Christians &amp; Jews follow</a:t>
            </a:r>
          </a:p>
          <a:p>
            <a:pPr lvl="1"/>
            <a:r>
              <a:rPr lang="en-US" dirty="0" smtClean="0"/>
              <a:t>Regional food practices</a:t>
            </a:r>
          </a:p>
          <a:p>
            <a:pPr lvl="1"/>
            <a:r>
              <a:rPr lang="en-US" dirty="0" smtClean="0"/>
              <a:t>Use spices and condiments while retaining own beliefs and traditions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Muslims in India and Pakistan</a:t>
            </a:r>
          </a:p>
          <a:p>
            <a:pPr lvl="1"/>
            <a:r>
              <a:rPr lang="en-US" dirty="0" smtClean="0"/>
              <a:t>Follow the Islamic food laws</a:t>
            </a:r>
          </a:p>
          <a:p>
            <a:pPr lvl="2"/>
            <a:r>
              <a:rPr lang="en-US" dirty="0" smtClean="0"/>
              <a:t>Some local and regional variations</a:t>
            </a:r>
          </a:p>
          <a:p>
            <a:pPr lvl="2"/>
            <a:r>
              <a:rPr lang="en-US" dirty="0" smtClean="0"/>
              <a:t>Practices parallel those of the Muslims in the Middle East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 Traditions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Fasting common in both India and Pakistan</a:t>
            </a:r>
          </a:p>
          <a:p>
            <a:pPr lvl="1"/>
            <a:r>
              <a:rPr lang="en-US" dirty="0" smtClean="0"/>
              <a:t>Also common among U.S immigrants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Spices and condiments synonymous with Indian and Pakistani cuisine</a:t>
            </a:r>
          </a:p>
          <a:p>
            <a:pPr lvl="1"/>
            <a:r>
              <a:rPr lang="en-US" dirty="0" smtClean="0"/>
              <a:t>Kinds used vary with the dish, geographical region, and purpose</a:t>
            </a:r>
          </a:p>
          <a:p>
            <a:r>
              <a:rPr lang="en-US" dirty="0" smtClean="0"/>
              <a:t>Uses of spices and condiments</a:t>
            </a:r>
          </a:p>
          <a:p>
            <a:pPr lvl="1"/>
            <a:r>
              <a:rPr lang="en-US" dirty="0" smtClean="0"/>
              <a:t>Preserve food from spoilage in hot climates</a:t>
            </a:r>
          </a:p>
          <a:p>
            <a:pPr lvl="2"/>
            <a:r>
              <a:rPr lang="en-US" dirty="0" smtClean="0"/>
              <a:t>Salt	Chilies</a:t>
            </a:r>
          </a:p>
          <a:p>
            <a:pPr lvl="1"/>
            <a:r>
              <a:rPr lang="en-US" dirty="0" smtClean="0"/>
              <a:t>Increase flavor—highly aromatic cuisine</a:t>
            </a:r>
          </a:p>
          <a:p>
            <a:pPr lvl="2"/>
            <a:r>
              <a:rPr lang="en-US" dirty="0" smtClean="0"/>
              <a:t>Garlic	Cumin	Asafetida</a:t>
            </a:r>
          </a:p>
          <a:p>
            <a:pPr lvl="2"/>
            <a:r>
              <a:rPr lang="en-US" dirty="0" smtClean="0"/>
              <a:t>Asafetida—a resin with a sharp smell, used in small quantities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 Traditions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Spices used for medicinal value-</a:t>
            </a:r>
          </a:p>
          <a:p>
            <a:pPr lvl="1"/>
            <a:r>
              <a:rPr lang="en-US" dirty="0" smtClean="0"/>
              <a:t>Diluted buttermilk with a pinch of salt and asafetida—taken for indigestion</a:t>
            </a:r>
          </a:p>
          <a:p>
            <a:pPr lvl="1"/>
            <a:r>
              <a:rPr lang="en-US" dirty="0" smtClean="0"/>
              <a:t>Fresh ginger—reduces distension</a:t>
            </a:r>
          </a:p>
          <a:p>
            <a:pPr lvl="1"/>
            <a:r>
              <a:rPr lang="en-US" dirty="0" smtClean="0"/>
              <a:t>Fenugreek (</a:t>
            </a:r>
            <a:r>
              <a:rPr lang="en-US" dirty="0" err="1" smtClean="0"/>
              <a:t>methi</a:t>
            </a:r>
            <a:r>
              <a:rPr lang="en-US" dirty="0" smtClean="0"/>
              <a:t>)- believed to help control diabetes</a:t>
            </a:r>
          </a:p>
          <a:p>
            <a:pPr lvl="1"/>
            <a:r>
              <a:rPr lang="en-US" dirty="0" smtClean="0"/>
              <a:t>Dried </a:t>
            </a:r>
            <a:r>
              <a:rPr lang="en-US" dirty="0" err="1" smtClean="0"/>
              <a:t>neem</a:t>
            </a:r>
            <a:r>
              <a:rPr lang="en-US" dirty="0" smtClean="0"/>
              <a:t> tree flowers, taken with rice and scalding ghee—help with diarrhea</a:t>
            </a:r>
          </a:p>
          <a:p>
            <a:pPr lvl="1"/>
            <a:r>
              <a:rPr lang="en-US" dirty="0" smtClean="0"/>
              <a:t>Turmeric- used as an antiseptic</a:t>
            </a:r>
          </a:p>
          <a:p>
            <a:pPr lvl="1"/>
            <a:r>
              <a:rPr lang="en-US" dirty="0" smtClean="0"/>
              <a:t>Fenugreek seeds- used to promote lactation</a:t>
            </a:r>
            <a:endParaRPr lang="en-US" dirty="0"/>
          </a:p>
        </p:txBody>
      </p:sp>
      <p:pic>
        <p:nvPicPr>
          <p:cNvPr id="4" name="Picture 3" descr="meth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5105400"/>
            <a:ext cx="1619250" cy="1209675"/>
          </a:xfrm>
          <a:prstGeom prst="rect">
            <a:avLst/>
          </a:prstGeom>
        </p:spPr>
      </p:pic>
      <p:pic>
        <p:nvPicPr>
          <p:cNvPr id="5" name="Picture 4" descr="FenugreekSee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0" y="4171950"/>
            <a:ext cx="1905000" cy="1905000"/>
          </a:xfrm>
          <a:prstGeom prst="rect">
            <a:avLst/>
          </a:prstGeom>
        </p:spPr>
      </p:pic>
      <p:pic>
        <p:nvPicPr>
          <p:cNvPr id="6" name="Picture 5" descr="neem_leav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7600" y="2373539"/>
            <a:ext cx="1476596" cy="125686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 Preparation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General method of seasoning food:</a:t>
            </a:r>
          </a:p>
          <a:p>
            <a:pPr lvl="1"/>
            <a:r>
              <a:rPr lang="en-US" dirty="0" smtClean="0"/>
              <a:t>Oil heated in a skillet</a:t>
            </a:r>
          </a:p>
          <a:p>
            <a:pPr lvl="1"/>
            <a:r>
              <a:rPr lang="en-US" dirty="0" smtClean="0"/>
              <a:t>Appropriate condiments and spices are added and cooked to intensify flavors</a:t>
            </a:r>
          </a:p>
          <a:p>
            <a:pPr lvl="1"/>
            <a:r>
              <a:rPr lang="en-US" dirty="0" smtClean="0"/>
              <a:t>Mixture then added to cooked entrée or side dish</a:t>
            </a:r>
          </a:p>
          <a:p>
            <a:pPr lvl="1"/>
            <a:r>
              <a:rPr lang="en-US" dirty="0" smtClean="0"/>
              <a:t>Commonly used spices and flavorings: Caraway seeds, cayenne, cloves, chilies, bay leaves, cardamom, cinnamon, coriander, mace, mustard seeds, nutmeg, onion seeds, black pepper, saffron, sesame seeds, pomegranate seeds, tamarind</a:t>
            </a:r>
          </a:p>
          <a:p>
            <a:r>
              <a:rPr lang="en-US" dirty="0" err="1" smtClean="0"/>
              <a:t>Masala</a:t>
            </a:r>
            <a:r>
              <a:rPr lang="en-US" dirty="0" smtClean="0"/>
              <a:t>: Mixture of spices and herbs– can be either fresh and wet or dried and powdered</a:t>
            </a:r>
          </a:p>
          <a:p>
            <a:r>
              <a:rPr lang="en-US" dirty="0" smtClean="0"/>
              <a:t>Boiling, stewing, and frying most common forms of cooking</a:t>
            </a:r>
            <a:endParaRPr lang="en-US" dirty="0"/>
          </a:p>
        </p:txBody>
      </p:sp>
      <p:pic>
        <p:nvPicPr>
          <p:cNvPr id="4" name="Picture 3" descr="garam masal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5486400"/>
            <a:ext cx="1619250" cy="120821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Food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Eating is a vital part of the social matrix of India and Pakistan</a:t>
            </a:r>
          </a:p>
          <a:p>
            <a:pPr lvl="1"/>
            <a:r>
              <a:rPr lang="en-US" dirty="0" smtClean="0"/>
              <a:t>Refusing a host’s offering or a host’s not offering foods is a social affront</a:t>
            </a:r>
          </a:p>
          <a:p>
            <a:pPr lvl="1"/>
            <a:r>
              <a:rPr lang="en-US" dirty="0" smtClean="0"/>
              <a:t>Cuisine includes wide variety of snacks and desserts for social occasions</a:t>
            </a:r>
          </a:p>
          <a:p>
            <a:pPr lvl="1"/>
            <a:r>
              <a:rPr lang="en-US" dirty="0" smtClean="0"/>
              <a:t>Many traditional snacks high in fat, sugar, or salt</a:t>
            </a:r>
          </a:p>
          <a:p>
            <a:pPr lvl="1"/>
            <a:r>
              <a:rPr lang="en-US" dirty="0" smtClean="0"/>
              <a:t>Mixed dish entrees are a prominent feature of the cuisine</a:t>
            </a:r>
          </a:p>
          <a:p>
            <a:pPr lvl="2"/>
            <a:r>
              <a:rPr lang="en-US" dirty="0" smtClean="0"/>
              <a:t>Vegetables cooked with grains, legumes, or other vegetables</a:t>
            </a:r>
          </a:p>
          <a:p>
            <a:pPr lvl="2"/>
            <a:r>
              <a:rPr lang="en-US" dirty="0" smtClean="0"/>
              <a:t>Milk and milk products with vegetables or fruits</a:t>
            </a:r>
          </a:p>
          <a:p>
            <a:pPr lvl="2"/>
            <a:r>
              <a:rPr lang="en-US" dirty="0" smtClean="0"/>
              <a:t>Legumes or grains with meat, poultry and seafood</a:t>
            </a:r>
          </a:p>
          <a:p>
            <a:pPr lvl="1"/>
            <a:r>
              <a:rPr lang="en-US" dirty="0" smtClean="0"/>
              <a:t> Meals served on plates of brass, stainless steel, or silver</a:t>
            </a:r>
          </a:p>
          <a:p>
            <a:pPr lvl="3"/>
            <a:r>
              <a:rPr lang="en-US" dirty="0" smtClean="0"/>
              <a:t>Small bowls hold different condiments, or freshly cut banana leaves</a:t>
            </a:r>
          </a:p>
          <a:p>
            <a:pPr lvl="2">
              <a:buNone/>
            </a:pPr>
            <a:endParaRPr lang="en-US" dirty="0"/>
          </a:p>
        </p:txBody>
      </p:sp>
      <p:pic>
        <p:nvPicPr>
          <p:cNvPr id="4" name="Picture 3" descr="thali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2688" y="1"/>
            <a:ext cx="1611312" cy="1600200"/>
          </a:xfrm>
          <a:prstGeom prst="rect">
            <a:avLst/>
          </a:prstGeom>
        </p:spPr>
      </p:pic>
      <p:pic>
        <p:nvPicPr>
          <p:cNvPr id="5" name="Picture 4" descr="thali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016424" cy="152672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map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1219200"/>
            <a:ext cx="5334000" cy="518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Food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Freshly cut and washed banana leaves serve as plates for festive or religious functions</a:t>
            </a:r>
          </a:p>
          <a:p>
            <a:r>
              <a:rPr lang="en-US" dirty="0" smtClean="0"/>
              <a:t>Boiled rice usually accompanies all courses in a meal</a:t>
            </a:r>
          </a:p>
          <a:p>
            <a:r>
              <a:rPr lang="en-US" dirty="0" smtClean="0"/>
              <a:t>Gifts of sweets an important tradition</a:t>
            </a:r>
          </a:p>
          <a:p>
            <a:endParaRPr lang="en-US" dirty="0"/>
          </a:p>
        </p:txBody>
      </p:sp>
      <p:pic>
        <p:nvPicPr>
          <p:cNvPr id="4" name="Picture 3" descr="banana leaves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3505200"/>
            <a:ext cx="3962400" cy="3185770"/>
          </a:xfrm>
          <a:prstGeom prst="rect">
            <a:avLst/>
          </a:prstGeom>
        </p:spPr>
      </p:pic>
      <p:pic>
        <p:nvPicPr>
          <p:cNvPr id="6" name="Picture 5" descr="mithai1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505200"/>
            <a:ext cx="3962400" cy="32004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Food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Reduced- milk desserts predominate</a:t>
            </a:r>
          </a:p>
          <a:p>
            <a:pPr lvl="1"/>
            <a:r>
              <a:rPr lang="en-US" dirty="0" smtClean="0"/>
              <a:t>Made by gently evaporating whole milk until its sugars are cooked without burning in dishes of varying sweetness, color, and consistency</a:t>
            </a:r>
          </a:p>
          <a:p>
            <a:pPr lvl="1"/>
            <a:r>
              <a:rPr lang="en-US" dirty="0" smtClean="0"/>
              <a:t>Sugar, condiments, or fat may be added</a:t>
            </a:r>
          </a:p>
          <a:p>
            <a:pPr lvl="1"/>
            <a:r>
              <a:rPr lang="en-US" dirty="0" smtClean="0"/>
              <a:t>Alcoholic beverages traditionally unacceptable all over India, but immense rise in popularity now</a:t>
            </a:r>
          </a:p>
          <a:p>
            <a:pPr lvl="2"/>
            <a:r>
              <a:rPr lang="en-US" dirty="0" smtClean="0"/>
              <a:t>Forbidden in Islam</a:t>
            </a:r>
          </a:p>
          <a:p>
            <a:pPr lvl="2"/>
            <a:r>
              <a:rPr lang="en-US" dirty="0" smtClean="0"/>
              <a:t>Prohibition lifted in the last thirty years</a:t>
            </a:r>
          </a:p>
          <a:p>
            <a:pPr lvl="2"/>
            <a:endParaRPr lang="en-US" dirty="0"/>
          </a:p>
        </p:txBody>
      </p:sp>
      <p:pic>
        <p:nvPicPr>
          <p:cNvPr id="4" name="Picture 3" descr="mitha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9837" y="4191000"/>
            <a:ext cx="2532063" cy="1676400"/>
          </a:xfrm>
          <a:prstGeom prst="rect">
            <a:avLst/>
          </a:prstGeom>
        </p:spPr>
      </p:pic>
      <p:pic>
        <p:nvPicPr>
          <p:cNvPr id="5" name="Picture 4" descr="milk mitha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4200" y="533400"/>
            <a:ext cx="1916642" cy="1427568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Food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meals include the following:</a:t>
            </a:r>
          </a:p>
          <a:p>
            <a:pPr lvl="1"/>
            <a:r>
              <a:rPr lang="en-US" dirty="0" smtClean="0"/>
              <a:t>Homemade bread (made just before or as the meal is served)</a:t>
            </a:r>
          </a:p>
          <a:p>
            <a:pPr lvl="1"/>
            <a:r>
              <a:rPr lang="en-US" dirty="0" smtClean="0"/>
              <a:t>Rice</a:t>
            </a:r>
          </a:p>
          <a:p>
            <a:pPr lvl="1"/>
            <a:r>
              <a:rPr lang="en-US" dirty="0" smtClean="0"/>
              <a:t>Legumes (dhal) –also known as curry</a:t>
            </a:r>
          </a:p>
          <a:p>
            <a:pPr lvl="1"/>
            <a:r>
              <a:rPr lang="en-US" dirty="0" smtClean="0"/>
              <a:t>Meats, poultry, fish and eggs for non-vegetarians</a:t>
            </a:r>
          </a:p>
          <a:p>
            <a:pPr lvl="1"/>
            <a:r>
              <a:rPr lang="en-US" dirty="0" smtClean="0"/>
              <a:t>Fried wafer (</a:t>
            </a:r>
            <a:r>
              <a:rPr lang="en-US" dirty="0" err="1" smtClean="0"/>
              <a:t>papad</a:t>
            </a:r>
            <a:r>
              <a:rPr lang="en-US" dirty="0" smtClean="0"/>
              <a:t>), chutney, pickle, salad</a:t>
            </a:r>
          </a:p>
          <a:p>
            <a:pPr lvl="1"/>
            <a:r>
              <a:rPr lang="en-US" dirty="0" smtClean="0"/>
              <a:t>Salt placed in one corner for optional use</a:t>
            </a:r>
          </a:p>
          <a:p>
            <a:pPr lvl="1"/>
            <a:r>
              <a:rPr lang="en-US" dirty="0" smtClean="0"/>
              <a:t>Desserts (largely from reduced milk; other bases include grains, lentils, and nuts)</a:t>
            </a:r>
          </a:p>
          <a:p>
            <a:pPr lvl="1"/>
            <a:r>
              <a:rPr lang="en-US" dirty="0" smtClean="0"/>
              <a:t>Spiced tea or coffee</a:t>
            </a:r>
          </a:p>
          <a:p>
            <a:pPr lvl="1"/>
            <a:r>
              <a:rPr lang="en-US" dirty="0" smtClean="0"/>
              <a:t>Mouth fresheners like betel leaves and fennel seeds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Food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ritualistic practice</a:t>
            </a:r>
          </a:p>
          <a:p>
            <a:pPr lvl="1"/>
            <a:r>
              <a:rPr lang="en-US" dirty="0" smtClean="0"/>
              <a:t>Wash hands and rinse mouth prior to and after meals</a:t>
            </a:r>
          </a:p>
          <a:p>
            <a:r>
              <a:rPr lang="en-US" dirty="0" smtClean="0"/>
              <a:t>Bread (</a:t>
            </a:r>
            <a:r>
              <a:rPr lang="en-US" dirty="0" err="1" smtClean="0"/>
              <a:t>Roti</a:t>
            </a:r>
            <a:r>
              <a:rPr lang="en-US" dirty="0" smtClean="0"/>
              <a:t>) is eaten daily</a:t>
            </a:r>
          </a:p>
          <a:p>
            <a:pPr lvl="1"/>
            <a:r>
              <a:rPr lang="en-US" dirty="0" err="1" smtClean="0"/>
              <a:t>Chapatis</a:t>
            </a:r>
            <a:r>
              <a:rPr lang="en-US" dirty="0" smtClean="0"/>
              <a:t> (</a:t>
            </a:r>
            <a:r>
              <a:rPr lang="en-US" dirty="0" err="1" smtClean="0"/>
              <a:t>Roti</a:t>
            </a:r>
            <a:r>
              <a:rPr lang="en-US" dirty="0" smtClean="0"/>
              <a:t>)– whole wheat flat breads cooked on a griddle without oil</a:t>
            </a:r>
          </a:p>
          <a:p>
            <a:pPr lvl="1"/>
            <a:r>
              <a:rPr lang="en-US" dirty="0" err="1" smtClean="0"/>
              <a:t>Puris</a:t>
            </a:r>
            <a:r>
              <a:rPr lang="en-US" dirty="0" smtClean="0"/>
              <a:t>– fried breads</a:t>
            </a:r>
          </a:p>
          <a:p>
            <a:pPr lvl="1"/>
            <a:r>
              <a:rPr lang="en-US" dirty="0" err="1" smtClean="0"/>
              <a:t>Paratha</a:t>
            </a:r>
            <a:r>
              <a:rPr lang="en-US" dirty="0" smtClean="0"/>
              <a:t>– another fried bread used to wrap spiced vegetable fillings</a:t>
            </a:r>
          </a:p>
          <a:p>
            <a:pPr lvl="1"/>
            <a:r>
              <a:rPr lang="en-US" dirty="0" smtClean="0"/>
              <a:t>Curry: a term referring to a basic powder of different spices</a:t>
            </a:r>
          </a:p>
          <a:p>
            <a:pPr lvl="2"/>
            <a:r>
              <a:rPr lang="en-US" dirty="0" smtClean="0"/>
              <a:t>Can be stir-fried vegetables- especially in south of India</a:t>
            </a:r>
          </a:p>
          <a:p>
            <a:pPr lvl="2"/>
            <a:r>
              <a:rPr lang="en-US" dirty="0" smtClean="0"/>
              <a:t>Gravy with meat or vegetables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Food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Wheat– the staple of the North</a:t>
            </a:r>
          </a:p>
          <a:p>
            <a:r>
              <a:rPr lang="en-US" dirty="0" smtClean="0"/>
              <a:t>Rice– the staple of the South</a:t>
            </a:r>
          </a:p>
          <a:p>
            <a:pPr lvl="1"/>
            <a:r>
              <a:rPr lang="en-US" dirty="0" smtClean="0"/>
              <a:t>Both may be eaten within the same meal through out India</a:t>
            </a:r>
          </a:p>
          <a:p>
            <a:endParaRPr lang="en-US" dirty="0" smtClean="0"/>
          </a:p>
          <a:p>
            <a:r>
              <a:rPr lang="en-US" dirty="0" err="1" smtClean="0"/>
              <a:t>Dhals</a:t>
            </a:r>
            <a:r>
              <a:rPr lang="en-US" dirty="0" smtClean="0"/>
              <a:t>– A generic term for hulled, split pulses or legumes, like </a:t>
            </a:r>
            <a:r>
              <a:rPr lang="en-US" dirty="0" err="1" smtClean="0"/>
              <a:t>mung</a:t>
            </a:r>
            <a:r>
              <a:rPr lang="en-US" dirty="0" smtClean="0"/>
              <a:t> beans.  The main varieties are </a:t>
            </a:r>
            <a:r>
              <a:rPr lang="en-US" dirty="0" err="1" smtClean="0"/>
              <a:t>toor</a:t>
            </a:r>
            <a:r>
              <a:rPr lang="en-US" dirty="0" smtClean="0"/>
              <a:t> (red gram), </a:t>
            </a:r>
            <a:r>
              <a:rPr lang="en-US" dirty="0" err="1" smtClean="0"/>
              <a:t>mung</a:t>
            </a:r>
            <a:r>
              <a:rPr lang="en-US" dirty="0" smtClean="0"/>
              <a:t> (green gram), </a:t>
            </a:r>
            <a:r>
              <a:rPr lang="en-US" dirty="0" err="1" smtClean="0"/>
              <a:t>mungo</a:t>
            </a:r>
            <a:r>
              <a:rPr lang="en-US" dirty="0" smtClean="0"/>
              <a:t> (black gram), and </a:t>
            </a:r>
            <a:r>
              <a:rPr lang="en-US" dirty="0" err="1" smtClean="0"/>
              <a:t>channa</a:t>
            </a:r>
            <a:r>
              <a:rPr lang="en-US" dirty="0" smtClean="0"/>
              <a:t> (split pea). Soaked and blended </a:t>
            </a:r>
            <a:r>
              <a:rPr lang="en-US" dirty="0" err="1" smtClean="0"/>
              <a:t>dhals</a:t>
            </a:r>
            <a:r>
              <a:rPr lang="en-US" dirty="0" smtClean="0"/>
              <a:t> used in many dishes</a:t>
            </a:r>
          </a:p>
          <a:p>
            <a:r>
              <a:rPr lang="en-US" dirty="0" smtClean="0"/>
              <a:t>Tea flavored in the North; Coffee in the South</a:t>
            </a:r>
          </a:p>
          <a:p>
            <a:pPr lvl="1"/>
            <a:r>
              <a:rPr lang="en-US" dirty="0" smtClean="0"/>
              <a:t>Spiced sweetened tea is the beverage of choice at any time of the day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Pakistani Food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Archaeological evidence indicates culinary, baking and brewing arts highly developed here 5000 years ago</a:t>
            </a:r>
          </a:p>
          <a:p>
            <a:pPr lvl="1"/>
            <a:r>
              <a:rPr lang="en-US" dirty="0" smtClean="0"/>
              <a:t>People often ate oven-baked bread and wholesome foods</a:t>
            </a:r>
          </a:p>
          <a:p>
            <a:r>
              <a:rPr lang="en-US" dirty="0" smtClean="0"/>
              <a:t>Culinary arts underwent change under </a:t>
            </a:r>
            <a:r>
              <a:rPr lang="en-US" dirty="0" err="1" smtClean="0"/>
              <a:t>Moghul</a:t>
            </a:r>
            <a:r>
              <a:rPr lang="en-US" dirty="0" smtClean="0"/>
              <a:t> rulers a few centuries later</a:t>
            </a:r>
          </a:p>
          <a:p>
            <a:r>
              <a:rPr lang="en-US" dirty="0" err="1" smtClean="0"/>
              <a:t>Moghul</a:t>
            </a:r>
            <a:r>
              <a:rPr lang="en-US" dirty="0" smtClean="0"/>
              <a:t> style of cooking includes dishes prepared with:</a:t>
            </a:r>
          </a:p>
          <a:p>
            <a:pPr lvl="1"/>
            <a:r>
              <a:rPr lang="en-US" dirty="0" smtClean="0"/>
              <a:t>Lamb, mutton, goat and chicken</a:t>
            </a:r>
          </a:p>
          <a:p>
            <a:pPr lvl="1"/>
            <a:r>
              <a:rPr lang="en-US" dirty="0" smtClean="0"/>
              <a:t>May or may not contain grains and/or vegetables</a:t>
            </a:r>
          </a:p>
          <a:p>
            <a:pPr lvl="1"/>
            <a:r>
              <a:rPr lang="en-US" dirty="0" smtClean="0"/>
              <a:t>Wheat, rice and corn are staples of the diet	</a:t>
            </a:r>
          </a:p>
          <a:p>
            <a:pPr lvl="2"/>
            <a:r>
              <a:rPr lang="en-US" dirty="0" smtClean="0"/>
              <a:t>Wheat used commonly to make the fresh homemade breads (</a:t>
            </a:r>
            <a:r>
              <a:rPr lang="en-US" dirty="0" err="1" smtClean="0"/>
              <a:t>rotis</a:t>
            </a:r>
            <a:r>
              <a:rPr lang="en-US" dirty="0" smtClean="0"/>
              <a:t>, </a:t>
            </a:r>
            <a:r>
              <a:rPr lang="en-US" dirty="0" err="1" smtClean="0"/>
              <a:t>parathas</a:t>
            </a:r>
            <a:r>
              <a:rPr lang="en-US" dirty="0" smtClean="0"/>
              <a:t>, </a:t>
            </a:r>
            <a:r>
              <a:rPr lang="en-US" dirty="0" err="1" smtClean="0"/>
              <a:t>nans</a:t>
            </a:r>
            <a:r>
              <a:rPr lang="en-US" dirty="0" smtClean="0"/>
              <a:t> etc)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Pakistani Food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Cracked wheat eaten as hot cereal cooked in milk or water</a:t>
            </a:r>
          </a:p>
          <a:p>
            <a:r>
              <a:rPr lang="en-US" dirty="0" smtClean="0"/>
              <a:t>Rice becoming popular as </a:t>
            </a:r>
            <a:r>
              <a:rPr lang="en-US" dirty="0" err="1" smtClean="0"/>
              <a:t>pulao</a:t>
            </a:r>
            <a:r>
              <a:rPr lang="en-US" dirty="0" smtClean="0"/>
              <a:t> ( with vegetables or meat)</a:t>
            </a:r>
          </a:p>
          <a:p>
            <a:pPr lvl="1"/>
            <a:r>
              <a:rPr lang="en-US" dirty="0" smtClean="0"/>
              <a:t>Young children, elderly, and the ill are given soft, overcooked white rice as it is considered to be easily digestible</a:t>
            </a:r>
          </a:p>
          <a:p>
            <a:r>
              <a:rPr lang="en-US" dirty="0" smtClean="0"/>
              <a:t>Corn </a:t>
            </a:r>
            <a:r>
              <a:rPr lang="en-US" dirty="0" err="1" smtClean="0"/>
              <a:t>rotis</a:t>
            </a:r>
            <a:r>
              <a:rPr lang="en-US" dirty="0" smtClean="0"/>
              <a:t> seasoned with mustard greens and fresh butter eaten in rural areas</a:t>
            </a:r>
          </a:p>
          <a:p>
            <a:r>
              <a:rPr lang="en-US" dirty="0" smtClean="0"/>
              <a:t>Millet and sorghum used frequently</a:t>
            </a:r>
          </a:p>
          <a:p>
            <a:r>
              <a:rPr lang="en-US" dirty="0" smtClean="0"/>
              <a:t>Variety of legumes eaten as dhal</a:t>
            </a:r>
          </a:p>
          <a:p>
            <a:r>
              <a:rPr lang="en-US" dirty="0" smtClean="0"/>
              <a:t>Chickpea flour used as an ingredient in a variety of foods, including batter for frying vegetables, meats, poultry etc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Pakistani Food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Meat well liked, but cost may be high– chicken, lamb, and goat popular</a:t>
            </a:r>
          </a:p>
          <a:p>
            <a:r>
              <a:rPr lang="en-US" dirty="0" smtClean="0"/>
              <a:t>Grilled meats (kebabs), casseroles (kormas), minced, deep-fried </a:t>
            </a:r>
            <a:r>
              <a:rPr lang="en-US" dirty="0" err="1" smtClean="0"/>
              <a:t>kofta</a:t>
            </a:r>
            <a:r>
              <a:rPr lang="en-US" dirty="0" smtClean="0"/>
              <a:t> dishes are some of the meat delicacies in the cuisines</a:t>
            </a:r>
          </a:p>
          <a:p>
            <a:pPr lvl="1"/>
            <a:r>
              <a:rPr lang="en-US" dirty="0" err="1" smtClean="0"/>
              <a:t>Kofta</a:t>
            </a:r>
            <a:r>
              <a:rPr lang="en-US" dirty="0" smtClean="0"/>
              <a:t>– Round, deep fried fritters made of cheese, vegetables and gram flour, soaked in gravy</a:t>
            </a:r>
          </a:p>
          <a:p>
            <a:r>
              <a:rPr lang="en-US" dirty="0" smtClean="0"/>
              <a:t>Fish is expensive, but is consumed in coastal cities</a:t>
            </a:r>
          </a:p>
          <a:p>
            <a:r>
              <a:rPr lang="en-US" dirty="0" err="1" smtClean="0"/>
              <a:t>Dahi</a:t>
            </a:r>
            <a:r>
              <a:rPr lang="en-US" dirty="0" smtClean="0"/>
              <a:t> (yogurt), </a:t>
            </a:r>
            <a:r>
              <a:rPr lang="en-US" dirty="0" err="1" smtClean="0"/>
              <a:t>lassi</a:t>
            </a:r>
            <a:r>
              <a:rPr lang="en-US" dirty="0" smtClean="0"/>
              <a:t> (a diluted yogurt drink), milk, and </a:t>
            </a:r>
            <a:r>
              <a:rPr lang="en-US" dirty="0" err="1" smtClean="0"/>
              <a:t>paneer</a:t>
            </a:r>
            <a:r>
              <a:rPr lang="en-US" dirty="0" smtClean="0"/>
              <a:t> (homemade cheese) are some of the commonly consumed dairy products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Pakistani Food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Nuts– pistachios, almonds and pine nuts commonly used</a:t>
            </a:r>
          </a:p>
          <a:p>
            <a:pPr lvl="1"/>
            <a:r>
              <a:rPr lang="en-US" dirty="0" smtClean="0"/>
              <a:t>Usually eaten in winter months</a:t>
            </a:r>
          </a:p>
          <a:p>
            <a:pPr lvl="1"/>
            <a:r>
              <a:rPr lang="en-US" dirty="0" smtClean="0"/>
              <a:t>Used in desserts</a:t>
            </a:r>
          </a:p>
          <a:p>
            <a:pPr lvl="1"/>
            <a:r>
              <a:rPr lang="en-US" dirty="0" smtClean="0"/>
              <a:t>Used in preparation of rice, meat, or vegetable dishes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 Fats, such as cream, ghee, </a:t>
            </a:r>
            <a:r>
              <a:rPr lang="en-US" dirty="0" err="1" smtClean="0"/>
              <a:t>vanaspati</a:t>
            </a:r>
            <a:r>
              <a:rPr lang="en-US" dirty="0" smtClean="0"/>
              <a:t> (hydrogenated vegetable fat), oils from corn, sunflower seeds and mustard seeds used</a:t>
            </a:r>
          </a:p>
          <a:p>
            <a:r>
              <a:rPr lang="en-US" dirty="0" smtClean="0"/>
              <a:t>Drink tea with milk and sugar</a:t>
            </a:r>
          </a:p>
          <a:p>
            <a:r>
              <a:rPr lang="en-US" dirty="0" smtClean="0"/>
              <a:t>Alcohol prohibited and forbidden by Muslim law</a:t>
            </a:r>
          </a:p>
          <a:p>
            <a:r>
              <a:rPr lang="en-US" dirty="0" smtClean="0"/>
              <a:t>Large variety of herbs, spices, onions, garlic, and fresh/ dried ginger used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Pakistani Food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Gifts of sweets an important marker of transitions (weddings, festivals)</a:t>
            </a:r>
          </a:p>
          <a:p>
            <a:r>
              <a:rPr lang="en-US" dirty="0" smtClean="0"/>
              <a:t>Traditionally, both foods and beverages served to visitors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HISTORICAL BACKGROUND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Food practices of India, Pakistan</a:t>
            </a:r>
            <a:r>
              <a:rPr lang="en-US" b="1" dirty="0" smtClean="0"/>
              <a:t>, &amp; </a:t>
            </a:r>
            <a:r>
              <a:rPr lang="en-US" b="1" dirty="0"/>
              <a:t>Bangladesh similar</a:t>
            </a:r>
          </a:p>
          <a:p>
            <a:pPr>
              <a:buNone/>
            </a:pPr>
            <a:r>
              <a:rPr lang="en-US" dirty="0"/>
              <a:t>– </a:t>
            </a:r>
            <a:r>
              <a:rPr lang="en-US" b="1" dirty="0"/>
              <a:t>Differences in religious beliefs </a:t>
            </a:r>
            <a:r>
              <a:rPr lang="en-US" b="1" dirty="0" smtClean="0"/>
              <a:t>&amp; practices</a:t>
            </a:r>
            <a:endParaRPr lang="en-US" b="1" dirty="0"/>
          </a:p>
          <a:p>
            <a:r>
              <a:rPr lang="en-US" b="1" dirty="0" smtClean="0"/>
              <a:t>More </a:t>
            </a:r>
            <a:r>
              <a:rPr lang="en-US" b="1" dirty="0"/>
              <a:t>than 6 different religions </a:t>
            </a:r>
            <a:r>
              <a:rPr lang="en-US" b="1" dirty="0" smtClean="0"/>
              <a:t>practiced in India</a:t>
            </a:r>
          </a:p>
          <a:p>
            <a:r>
              <a:rPr lang="en-US" b="1" dirty="0" smtClean="0"/>
              <a:t>Many variances in foods throughout the very large geographic area of India</a:t>
            </a:r>
          </a:p>
          <a:p>
            <a:r>
              <a:rPr lang="en-US" b="1" dirty="0" smtClean="0"/>
              <a:t>More than 850 languages &amp; dialects spoken, including Hindi (official language) &amp; English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INDIANS IN THE U.S.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524000"/>
            <a:ext cx="8229600" cy="4754563"/>
          </a:xfrm>
        </p:spPr>
        <p:txBody>
          <a:bodyPr>
            <a:normAutofit/>
          </a:bodyPr>
          <a:lstStyle/>
          <a:p>
            <a:r>
              <a:rPr lang="en-US" b="1" dirty="0"/>
              <a:t>Among the fastest growing </a:t>
            </a:r>
            <a:r>
              <a:rPr lang="en-US" b="1" dirty="0" smtClean="0"/>
              <a:t>ethnic groups </a:t>
            </a:r>
            <a:r>
              <a:rPr lang="en-US" b="1" dirty="0"/>
              <a:t>in the U.S.</a:t>
            </a:r>
          </a:p>
          <a:p>
            <a:pPr>
              <a:buNone/>
            </a:pPr>
            <a:r>
              <a:rPr lang="en-US" dirty="0"/>
              <a:t>– </a:t>
            </a:r>
            <a:r>
              <a:rPr lang="en-US" b="1" dirty="0"/>
              <a:t>Largest population groups in the</a:t>
            </a:r>
          </a:p>
          <a:p>
            <a:r>
              <a:rPr lang="en-US" b="1" dirty="0"/>
              <a:t>Northeast (35%); South (24%) </a:t>
            </a:r>
            <a:r>
              <a:rPr lang="en-US" b="1" dirty="0" smtClean="0"/>
              <a:t>and West </a:t>
            </a:r>
            <a:r>
              <a:rPr lang="en-US" b="1" dirty="0"/>
              <a:t>(23%) of this population group</a:t>
            </a:r>
          </a:p>
          <a:p>
            <a:pPr>
              <a:buNone/>
            </a:pPr>
            <a:r>
              <a:rPr lang="en-US" dirty="0"/>
              <a:t>– </a:t>
            </a:r>
            <a:r>
              <a:rPr lang="en-US" b="1" dirty="0"/>
              <a:t>Population group relatively affluent</a:t>
            </a:r>
          </a:p>
          <a:p>
            <a:r>
              <a:rPr lang="en-US" b="1" dirty="0" smtClean="0"/>
              <a:t>Many </a:t>
            </a:r>
            <a:r>
              <a:rPr lang="en-US" b="1" dirty="0"/>
              <a:t>professionals, small </a:t>
            </a:r>
            <a:r>
              <a:rPr lang="en-US" b="1" dirty="0" smtClean="0"/>
              <a:t>business owners</a:t>
            </a:r>
            <a:r>
              <a:rPr lang="en-US" b="1" dirty="0"/>
              <a:t>, managers</a:t>
            </a:r>
          </a:p>
          <a:p>
            <a:r>
              <a:rPr lang="en-US" b="1" dirty="0" smtClean="0"/>
              <a:t>Very </a:t>
            </a:r>
            <a:r>
              <a:rPr lang="en-US" b="1" dirty="0"/>
              <a:t>prevalent in U.S. hospitality industry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Beliefs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76400"/>
            <a:ext cx="7772400" cy="4572000"/>
          </a:xfrm>
        </p:spPr>
        <p:txBody>
          <a:bodyPr/>
          <a:lstStyle/>
          <a:p>
            <a:r>
              <a:rPr lang="en-US" dirty="0" smtClean="0"/>
              <a:t>Holy Vedic Scriptures (basis of Hinduism—believed to be ageless)</a:t>
            </a:r>
          </a:p>
          <a:p>
            <a:pPr lvl="1"/>
            <a:r>
              <a:rPr lang="en-US" dirty="0" smtClean="0"/>
              <a:t>Categorize commonly used foods</a:t>
            </a:r>
          </a:p>
          <a:p>
            <a:pPr lvl="1"/>
            <a:r>
              <a:rPr lang="en-US" dirty="0" smtClean="0"/>
              <a:t>Emphasize connection between foods, moods, fitness and longevity of life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Three major categories of foods, depending on kind of mind-altering, mood-provoking, and physiological influences they are believed to exert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Beliefs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Food Categories:</a:t>
            </a:r>
          </a:p>
          <a:p>
            <a:pPr lvl="1"/>
            <a:r>
              <a:rPr lang="en-US" dirty="0" err="1" smtClean="0"/>
              <a:t>Sattvic</a:t>
            </a:r>
            <a:r>
              <a:rPr lang="en-US" dirty="0" smtClean="0"/>
              <a:t> Foods (milk, dairy products, rice, wheat, ghee, most legumes, some vegetables)</a:t>
            </a:r>
          </a:p>
          <a:p>
            <a:pPr lvl="2"/>
            <a:r>
              <a:rPr lang="en-US" dirty="0" smtClean="0"/>
              <a:t>Believed to make person serene, enlightened, healthy, and long-lived</a:t>
            </a:r>
          </a:p>
          <a:p>
            <a:pPr lvl="2"/>
            <a:r>
              <a:rPr lang="en-US" dirty="0" smtClean="0"/>
              <a:t>Calling someone “</a:t>
            </a:r>
            <a:r>
              <a:rPr lang="en-US" dirty="0" err="1" smtClean="0"/>
              <a:t>sattvic</a:t>
            </a:r>
            <a:r>
              <a:rPr lang="en-US" dirty="0" smtClean="0"/>
              <a:t>” is a high tribute</a:t>
            </a:r>
          </a:p>
          <a:p>
            <a:pPr lvl="2"/>
            <a:endParaRPr lang="en-US" dirty="0" smtClean="0"/>
          </a:p>
          <a:p>
            <a:pPr lvl="1"/>
            <a:r>
              <a:rPr lang="en-US" dirty="0" err="1" smtClean="0"/>
              <a:t>Rajasic</a:t>
            </a:r>
            <a:r>
              <a:rPr lang="en-US" dirty="0" smtClean="0"/>
              <a:t> Foods (some meats, eggs, very bitter, sour, salty, rich, and spicy foods)</a:t>
            </a:r>
          </a:p>
          <a:p>
            <a:pPr lvl="2"/>
            <a:r>
              <a:rPr lang="en-US" dirty="0" smtClean="0"/>
              <a:t>Believed to make person aggressive, acquisitive, passionate, and have a desire for power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Beliefs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Tamasic</a:t>
            </a:r>
            <a:r>
              <a:rPr lang="en-US" dirty="0" smtClean="0"/>
              <a:t> Foods (garlic and pickled, preserved, stale or rotten foods, alcohol &amp; drugs used in excess for pleasure)</a:t>
            </a:r>
          </a:p>
          <a:p>
            <a:pPr lvl="1"/>
            <a:r>
              <a:rPr lang="en-US" dirty="0" smtClean="0"/>
              <a:t>Believed to contribute to lust, malice, confusion, slothfulness, and dullness in a person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Yoga (meaning to “rein in” or “tune” the body) held in high esteem</a:t>
            </a:r>
          </a:p>
          <a:p>
            <a:pPr lvl="1"/>
            <a:r>
              <a:rPr lang="en-US" dirty="0" smtClean="0"/>
              <a:t>Consists of structured exercises and body positions; mental exercises and meditation to relieve from daily stresses; controlled leisure activities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Beliefs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Ayurveda</a:t>
            </a:r>
            <a:r>
              <a:rPr lang="en-US" dirty="0" smtClean="0"/>
              <a:t> (Code of life and longevity):</a:t>
            </a:r>
          </a:p>
          <a:p>
            <a:pPr lvl="1"/>
            <a:r>
              <a:rPr lang="en-US" dirty="0" smtClean="0"/>
              <a:t>Classical system of Indian medicine practiced yet today</a:t>
            </a:r>
          </a:p>
          <a:p>
            <a:pPr lvl="1"/>
            <a:r>
              <a:rPr lang="en-US" dirty="0" smtClean="0"/>
              <a:t>Body and foods can interact to preserve a homeostatic harmony or cause imbalance</a:t>
            </a:r>
          </a:p>
          <a:p>
            <a:pPr lvl="1"/>
            <a:r>
              <a:rPr lang="en-US" dirty="0" err="1" smtClean="0"/>
              <a:t>Ayurvedic</a:t>
            </a:r>
            <a:r>
              <a:rPr lang="en-US" dirty="0" smtClean="0"/>
              <a:t> remedies prescribed for various ailments ( i.e. colds, coughs, constipation, stomach pains)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Traditional Beliefs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According to </a:t>
            </a:r>
            <a:r>
              <a:rPr lang="en-US" dirty="0" err="1" smtClean="0"/>
              <a:t>Ayurveda</a:t>
            </a:r>
            <a:r>
              <a:rPr lang="en-US" dirty="0" smtClean="0"/>
              <a:t> beliefs</a:t>
            </a:r>
          </a:p>
          <a:p>
            <a:pPr lvl="1"/>
            <a:r>
              <a:rPr lang="en-US" dirty="0" err="1" smtClean="0"/>
              <a:t>Kapha</a:t>
            </a:r>
            <a:r>
              <a:rPr lang="en-US" dirty="0" smtClean="0"/>
              <a:t> Foods (white sugar, millet, buttermilk) are thought to be:</a:t>
            </a:r>
          </a:p>
          <a:p>
            <a:pPr lvl="2"/>
            <a:r>
              <a:rPr lang="en-US" dirty="0" smtClean="0"/>
              <a:t>Heavy, dense, mucus-producing </a:t>
            </a:r>
          </a:p>
          <a:p>
            <a:pPr lvl="2"/>
            <a:r>
              <a:rPr lang="en-US" dirty="0" smtClean="0"/>
              <a:t>Avoided by persons with respiratory ailments</a:t>
            </a:r>
          </a:p>
          <a:p>
            <a:pPr lvl="2"/>
            <a:endParaRPr lang="en-US" dirty="0" smtClean="0"/>
          </a:p>
          <a:p>
            <a:pPr lvl="1"/>
            <a:r>
              <a:rPr lang="en-US" dirty="0" err="1" smtClean="0"/>
              <a:t>Vata</a:t>
            </a:r>
            <a:r>
              <a:rPr lang="en-US" dirty="0" smtClean="0"/>
              <a:t> Foods (gas-producing like legumes)</a:t>
            </a:r>
          </a:p>
          <a:p>
            <a:pPr lvl="2"/>
            <a:r>
              <a:rPr lang="en-US" dirty="0" smtClean="0"/>
              <a:t>Thought to be unpredictable</a:t>
            </a:r>
          </a:p>
          <a:p>
            <a:pPr lvl="2"/>
            <a:r>
              <a:rPr lang="en-US" dirty="0" smtClean="0"/>
              <a:t>Avoided during states of distension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299</TotalTime>
  <Words>1872</Words>
  <Application>Microsoft Office PowerPoint</Application>
  <PresentationFormat>On-screen Show (4:3)</PresentationFormat>
  <Paragraphs>210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Civic</vt:lpstr>
      <vt:lpstr>INDIAN AND PAKISTANI  FOODS</vt:lpstr>
      <vt:lpstr>Slide 2</vt:lpstr>
      <vt:lpstr>HISTORICAL BACKGROUND</vt:lpstr>
      <vt:lpstr>INDIANS IN THE U.S.</vt:lpstr>
      <vt:lpstr>Traditional Beliefs</vt:lpstr>
      <vt:lpstr>Traditional Beliefs</vt:lpstr>
      <vt:lpstr>Traditional Beliefs</vt:lpstr>
      <vt:lpstr>Traditional Beliefs</vt:lpstr>
      <vt:lpstr>Traditional Beliefs</vt:lpstr>
      <vt:lpstr>Traditional Beliefs</vt:lpstr>
      <vt:lpstr>Traditional Beliefs</vt:lpstr>
      <vt:lpstr>Vegetarianism</vt:lpstr>
      <vt:lpstr>Vegetarianism</vt:lpstr>
      <vt:lpstr>Other Religions</vt:lpstr>
      <vt:lpstr>Other Religions</vt:lpstr>
      <vt:lpstr>Food Traditions</vt:lpstr>
      <vt:lpstr>Food Traditions</vt:lpstr>
      <vt:lpstr>Food Preparation</vt:lpstr>
      <vt:lpstr>Current Food Practices</vt:lpstr>
      <vt:lpstr>Current Food Practices</vt:lpstr>
      <vt:lpstr>Current Food Practices</vt:lpstr>
      <vt:lpstr>Current Food Practices</vt:lpstr>
      <vt:lpstr>Current Food Practices</vt:lpstr>
      <vt:lpstr>Current Food Practices</vt:lpstr>
      <vt:lpstr>Pakistani Food Practices</vt:lpstr>
      <vt:lpstr>Pakistani Food Practices</vt:lpstr>
      <vt:lpstr>Pakistani Food Practices</vt:lpstr>
      <vt:lpstr>Pakistani Food Practices</vt:lpstr>
      <vt:lpstr>Pakistani Food Practices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ASIAN INDIANS</dc:title>
  <dc:creator>Ashwini Wagle</dc:creator>
  <cp:lastModifiedBy>Ashwini Wagle</cp:lastModifiedBy>
  <cp:revision>19</cp:revision>
  <dcterms:created xsi:type="dcterms:W3CDTF">2008-04-30T04:36:36Z</dcterms:created>
  <dcterms:modified xsi:type="dcterms:W3CDTF">2009-04-29T06:21:10Z</dcterms:modified>
</cp:coreProperties>
</file>