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0" r:id="rId3"/>
    <p:sldId id="291" r:id="rId4"/>
    <p:sldId id="292" r:id="rId5"/>
    <p:sldId id="293" r:id="rId6"/>
    <p:sldId id="294" r:id="rId7"/>
    <p:sldId id="295" r:id="rId8"/>
    <p:sldId id="296" r:id="rId9"/>
    <p:sldId id="304" r:id="rId10"/>
    <p:sldId id="297" r:id="rId11"/>
    <p:sldId id="298" r:id="rId12"/>
    <p:sldId id="299" r:id="rId13"/>
    <p:sldId id="300" r:id="rId14"/>
    <p:sldId id="301" r:id="rId15"/>
    <p:sldId id="302" r:id="rId16"/>
    <p:sldId id="303" r:id="rId17"/>
    <p:sldId id="289" r:id="rId18"/>
    <p:sldId id="258" r:id="rId19"/>
    <p:sldId id="257" r:id="rId20"/>
    <p:sldId id="259" r:id="rId21"/>
    <p:sldId id="263" r:id="rId22"/>
    <p:sldId id="264" r:id="rId23"/>
    <p:sldId id="266" r:id="rId24"/>
    <p:sldId id="267" r:id="rId25"/>
    <p:sldId id="260" r:id="rId26"/>
    <p:sldId id="268" r:id="rId27"/>
    <p:sldId id="262" r:id="rId28"/>
    <p:sldId id="261" r:id="rId29"/>
    <p:sldId id="269" r:id="rId30"/>
    <p:sldId id="270" r:id="rId31"/>
    <p:sldId id="271" r:id="rId32"/>
    <p:sldId id="272" r:id="rId33"/>
    <p:sldId id="274" r:id="rId34"/>
    <p:sldId id="275" r:id="rId35"/>
    <p:sldId id="276" r:id="rId36"/>
    <p:sldId id="277" r:id="rId37"/>
    <p:sldId id="278" r:id="rId38"/>
    <p:sldId id="287" r:id="rId39"/>
    <p:sldId id="288" r:id="rId40"/>
    <p:sldId id="279" r:id="rId41"/>
    <p:sldId id="280" r:id="rId42"/>
    <p:sldId id="281" r:id="rId43"/>
    <p:sldId id="282" r:id="rId44"/>
    <p:sldId id="283" r:id="rId45"/>
    <p:sldId id="284" r:id="rId46"/>
    <p:sldId id="307" r:id="rId47"/>
    <p:sldId id="305" r:id="rId48"/>
    <p:sldId id="308" r:id="rId49"/>
    <p:sldId id="309" r:id="rId50"/>
    <p:sldId id="306" r:id="rId51"/>
    <p:sldId id="285" r:id="rId52"/>
    <p:sldId id="310" r:id="rId53"/>
    <p:sldId id="311" r:id="rId54"/>
    <p:sldId id="312" r:id="rId55"/>
    <p:sldId id="313" r:id="rId56"/>
    <p:sldId id="314" r:id="rId57"/>
    <p:sldId id="286" r:id="rId58"/>
    <p:sldId id="31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1" d="100"/>
          <a:sy n="31" d="100"/>
        </p:scale>
        <p:origin x="-17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2E9206-DE6C-5841-9232-B6D1EFD5ABCF}" type="datetimeFigureOut">
              <a:rPr lang="en-US" smtClean="0"/>
              <a:pPr/>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E9206-DE6C-5841-9232-B6D1EFD5ABCF}" type="datetimeFigureOut">
              <a:rPr lang="en-US" smtClean="0"/>
              <a:pPr/>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E9206-DE6C-5841-9232-B6D1EFD5ABCF}" type="datetimeFigureOut">
              <a:rPr lang="en-US" smtClean="0"/>
              <a:pPr/>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EDB67F52-96AB-0F4E-BDD5-AFF34160576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B9D43E84-45FF-524F-A53F-7A61A420D3E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06ABB21F-3614-D046-8B37-80383073F11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E2F5895F-5493-D048-B762-CCB0C91564A4}" type="slidenum">
              <a:rPr lang="en-US"/>
              <a:pPr/>
              <a:t>‹#›</a:t>
            </a:fld>
            <a:endParaRPr lang="en-US"/>
          </a:p>
        </p:txBody>
      </p:sp>
    </p:spTree>
    <p:extLst>
      <p:ext uri="{BB962C8B-B14F-4D97-AF65-F5344CB8AC3E}">
        <p14:creationId xmlns:p14="http://schemas.microsoft.com/office/powerpoint/2010/main" val="1671616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B13F9809-8A35-DF46-A08D-D4B123386CA7}" type="slidenum">
              <a:rPr lang="en-US"/>
              <a:pPr/>
              <a:t>‹#›</a:t>
            </a:fld>
            <a:endParaRPr lang="en-US"/>
          </a:p>
        </p:txBody>
      </p:sp>
    </p:spTree>
    <p:extLst>
      <p:ext uri="{BB962C8B-B14F-4D97-AF65-F5344CB8AC3E}">
        <p14:creationId xmlns:p14="http://schemas.microsoft.com/office/powerpoint/2010/main" val="365982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E9206-DE6C-5841-9232-B6D1EFD5ABCF}" type="datetimeFigureOut">
              <a:rPr lang="en-US" smtClean="0"/>
              <a:pPr/>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2E9206-DE6C-5841-9232-B6D1EFD5ABCF}" type="datetimeFigureOut">
              <a:rPr lang="en-US" smtClean="0"/>
              <a:pPr/>
              <a:t>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2E9206-DE6C-5841-9232-B6D1EFD5ABCF}" type="datetimeFigureOut">
              <a:rPr lang="en-US" smtClean="0"/>
              <a:pPr/>
              <a:t>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2E9206-DE6C-5841-9232-B6D1EFD5ABCF}" type="datetimeFigureOut">
              <a:rPr lang="en-US" smtClean="0"/>
              <a:pPr/>
              <a:t>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2E9206-DE6C-5841-9232-B6D1EFD5ABCF}" type="datetimeFigureOut">
              <a:rPr lang="en-US" smtClean="0"/>
              <a:pPr/>
              <a:t>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9206-DE6C-5841-9232-B6D1EFD5ABCF}" type="datetimeFigureOut">
              <a:rPr lang="en-US" smtClean="0"/>
              <a:pPr/>
              <a:t>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E9206-DE6C-5841-9232-B6D1EFD5ABCF}" type="datetimeFigureOut">
              <a:rPr lang="en-US" smtClean="0"/>
              <a:pPr/>
              <a:t>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E9206-DE6C-5841-9232-B6D1EFD5ABCF}" type="datetimeFigureOut">
              <a:rPr lang="en-US" smtClean="0"/>
              <a:pPr/>
              <a:t>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6A8BF-0192-7E43-8F96-9AD3701514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E9206-DE6C-5841-9232-B6D1EFD5ABCF}" type="datetimeFigureOut">
              <a:rPr lang="en-US" smtClean="0"/>
              <a:pPr/>
              <a:t>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6A8BF-0192-7E43-8F96-9AD3701514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jpeg"/><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 Id="rId3"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jpeg"/><Relationship Id="rId3"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Minoan Crete and</a:t>
            </a:r>
            <a:br>
              <a:rPr lang="en-US" b="1" dirty="0" smtClean="0"/>
            </a:br>
            <a:r>
              <a:rPr lang="en-US" b="1" dirty="0" smtClean="0"/>
              <a:t>Ancient </a:t>
            </a:r>
            <a:r>
              <a:rPr lang="en-US" b="1" dirty="0" smtClean="0"/>
              <a:t>Greece</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Religion and Philosophy</a:t>
            </a:r>
          </a:p>
          <a:p>
            <a:r>
              <a:rPr lang="en-US" b="1" dirty="0" smtClean="0">
                <a:solidFill>
                  <a:schemeClr val="tx1"/>
                </a:solidFill>
              </a:rPr>
              <a:t>Mysticism and Esotericism</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a:xfrm>
            <a:off x="1143000" y="0"/>
            <a:ext cx="7239000" cy="2133600"/>
          </a:xfrm>
        </p:spPr>
        <p:txBody>
          <a:bodyPr/>
          <a:lstStyle/>
          <a:p>
            <a:r>
              <a:rPr lang="en-US" b="1">
                <a:solidFill>
                  <a:schemeClr val="bg1"/>
                </a:solidFill>
              </a:rPr>
              <a:t>Minoan Art Forms: Fresco, Statuary, Signet Ring, Architecture</a:t>
            </a:r>
            <a:endParaRPr lang="en-US"/>
          </a:p>
        </p:txBody>
      </p:sp>
      <p:pic>
        <p:nvPicPr>
          <p:cNvPr id="21511" name="Picture 7" descr="1982Goldrings3Priestesses.jpg                                  000BA32BMacintosh HD                   C346CA06:"/>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624513" y="4570413"/>
            <a:ext cx="3519487" cy="2287587"/>
          </a:xfrm>
        </p:spPr>
      </p:pic>
      <p:pic>
        <p:nvPicPr>
          <p:cNvPr id="21512" name="Picture 8" descr="Knossos_Palace_Recon#BF30E2.jpg                                000BA32BMacintosh HD                   C346CA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133600" y="4578350"/>
            <a:ext cx="3327400" cy="2279650"/>
          </a:xfrm>
        </p:spPr>
      </p:pic>
      <p:pic>
        <p:nvPicPr>
          <p:cNvPr id="21513" name="Picture 9" descr="saffrongatherers.jpg                                           000BA32BMacintosh HD                   C346CA06:"/>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0" y="1371600"/>
            <a:ext cx="3043238" cy="2927350"/>
          </a:xfrm>
        </p:spPr>
      </p:pic>
      <p:pic>
        <p:nvPicPr>
          <p:cNvPr id="21514" name="Picture 10" descr="gr0001b.jpg                                                    000BA32BMacintosh HD                   C346CA06:"/>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7224713" y="1371600"/>
            <a:ext cx="1919287" cy="3198813"/>
          </a:xfrm>
        </p:spPr>
      </p:pic>
      <p:sp>
        <p:nvSpPr>
          <p:cNvPr id="2" name="TextBox 1"/>
          <p:cNvSpPr txBox="1"/>
          <p:nvPr/>
        </p:nvSpPr>
        <p:spPr>
          <a:xfrm>
            <a:off x="3459448" y="2649060"/>
            <a:ext cx="3313302" cy="1200329"/>
          </a:xfrm>
          <a:prstGeom prst="rect">
            <a:avLst/>
          </a:prstGeom>
          <a:noFill/>
        </p:spPr>
        <p:txBody>
          <a:bodyPr wrap="none" rtlCol="0">
            <a:spAutoFit/>
          </a:bodyPr>
          <a:lstStyle/>
          <a:p>
            <a:r>
              <a:rPr lang="en-US" dirty="0" smtClean="0">
                <a:solidFill>
                  <a:schemeClr val="bg1"/>
                </a:solidFill>
              </a:rPr>
              <a:t>Written documents have not yet</a:t>
            </a:r>
          </a:p>
          <a:p>
            <a:r>
              <a:rPr lang="en-US" dirty="0">
                <a:solidFill>
                  <a:schemeClr val="bg1"/>
                </a:solidFill>
              </a:rPr>
              <a:t>b</a:t>
            </a:r>
            <a:r>
              <a:rPr lang="en-US" dirty="0" smtClean="0">
                <a:solidFill>
                  <a:schemeClr val="bg1"/>
                </a:solidFill>
              </a:rPr>
              <a:t>een deciphered, so the religion</a:t>
            </a:r>
          </a:p>
          <a:p>
            <a:r>
              <a:rPr lang="en-US" dirty="0">
                <a:solidFill>
                  <a:schemeClr val="bg1"/>
                </a:solidFill>
              </a:rPr>
              <a:t>o</a:t>
            </a:r>
            <a:r>
              <a:rPr lang="en-US" dirty="0" smtClean="0">
                <a:solidFill>
                  <a:schemeClr val="bg1"/>
                </a:solidFill>
              </a:rPr>
              <a:t>f Minoan Crete must be studied</a:t>
            </a:r>
          </a:p>
          <a:p>
            <a:r>
              <a:rPr lang="en-US" dirty="0">
                <a:solidFill>
                  <a:schemeClr val="bg1"/>
                </a:solidFill>
              </a:rPr>
              <a:t>t</a:t>
            </a:r>
            <a:r>
              <a:rPr lang="en-US" dirty="0" smtClean="0">
                <a:solidFill>
                  <a:schemeClr val="bg1"/>
                </a:solidFill>
              </a:rPr>
              <a:t>hrough visual artifacts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rgbClr val="FFE6AE"/>
                </a:solidFill>
              </a:rPr>
              <a:t>Characteristics of Minoan Art</a:t>
            </a:r>
            <a:endParaRPr lang="en-US"/>
          </a:p>
        </p:txBody>
      </p:sp>
      <p:sp>
        <p:nvSpPr>
          <p:cNvPr id="22532" name="Rectangle 4"/>
          <p:cNvSpPr>
            <a:spLocks noGrp="1" noChangeArrowheads="1"/>
          </p:cNvSpPr>
          <p:nvPr>
            <p:ph type="body" sz="half" idx="2"/>
          </p:nvPr>
        </p:nvSpPr>
        <p:spPr>
          <a:xfrm>
            <a:off x="5029200" y="2438400"/>
            <a:ext cx="3810000" cy="4114800"/>
          </a:xfrm>
        </p:spPr>
        <p:txBody>
          <a:bodyPr/>
          <a:lstStyle/>
          <a:p>
            <a:r>
              <a:rPr lang="en-US" sz="2800" b="1">
                <a:solidFill>
                  <a:srgbClr val="FFE6AE"/>
                </a:solidFill>
              </a:rPr>
              <a:t>Use of bright colors</a:t>
            </a:r>
          </a:p>
          <a:p>
            <a:r>
              <a:rPr lang="en-US" sz="2800" b="1">
                <a:solidFill>
                  <a:srgbClr val="FFE6AE"/>
                </a:solidFill>
              </a:rPr>
              <a:t>Combination of stylization and naturalism</a:t>
            </a:r>
          </a:p>
          <a:p>
            <a:r>
              <a:rPr lang="en-US" sz="2800" b="1">
                <a:solidFill>
                  <a:srgbClr val="FFE6AE"/>
                </a:solidFill>
              </a:rPr>
              <a:t>Recurrent symbolism: labrys, bull horns, goddess with animals</a:t>
            </a:r>
          </a:p>
        </p:txBody>
      </p:sp>
      <p:pic>
        <p:nvPicPr>
          <p:cNvPr id="22533" name="Picture 5" descr="&#10;Labrys.jpg                                                     000BA32BMacintosh HD                   C346CA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287588"/>
            <a:ext cx="4679950" cy="4570412"/>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8487"/>
            <a:ext cx="2729858" cy="1143000"/>
          </a:xfrm>
        </p:spPr>
        <p:txBody>
          <a:bodyPr>
            <a:normAutofit fontScale="90000"/>
          </a:bodyPr>
          <a:lstStyle/>
          <a:p>
            <a:r>
              <a:rPr lang="en-US" b="1" dirty="0" smtClean="0"/>
              <a:t>Minoan </a:t>
            </a:r>
            <a:r>
              <a:rPr lang="en-US" b="1" dirty="0"/>
              <a:t>Art</a:t>
            </a:r>
            <a:endParaRPr lang="en-US" dirty="0"/>
          </a:p>
        </p:txBody>
      </p:sp>
      <p:sp>
        <p:nvSpPr>
          <p:cNvPr id="23555" name="Rectangle 3"/>
          <p:cNvSpPr>
            <a:spLocks noGrp="1" noChangeArrowheads="1"/>
          </p:cNvSpPr>
          <p:nvPr>
            <p:ph type="body" sz="half" idx="2"/>
          </p:nvPr>
        </p:nvSpPr>
        <p:spPr>
          <a:xfrm>
            <a:off x="0" y="5692195"/>
            <a:ext cx="9143999" cy="861004"/>
          </a:xfrm>
        </p:spPr>
        <p:txBody>
          <a:bodyPr>
            <a:normAutofit/>
          </a:bodyPr>
          <a:lstStyle/>
          <a:p>
            <a:pPr>
              <a:lnSpc>
                <a:spcPct val="90000"/>
              </a:lnSpc>
            </a:pPr>
            <a:r>
              <a:rPr lang="en-US" sz="2800" b="1" dirty="0" smtClean="0"/>
              <a:t>People are shown as self-confident, interactive with each other, generally happy and contented</a:t>
            </a:r>
            <a:endParaRPr lang="en-US" sz="2800" b="1" dirty="0"/>
          </a:p>
        </p:txBody>
      </p:sp>
      <p:pic>
        <p:nvPicPr>
          <p:cNvPr id="23558" name="Picture 6" descr="Mi03KnossosFresco.jpg                                          000BA32BMacintosh HD                   C346CA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10889" y="957798"/>
            <a:ext cx="6836965" cy="4581144"/>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0" y="0"/>
            <a:ext cx="5791200" cy="1143000"/>
          </a:xfrm>
        </p:spPr>
        <p:txBody>
          <a:bodyPr/>
          <a:lstStyle/>
          <a:p>
            <a:r>
              <a:rPr lang="en-US" b="1"/>
              <a:t>Minoan Goddesses</a:t>
            </a:r>
            <a:endParaRPr lang="en-US"/>
          </a:p>
        </p:txBody>
      </p:sp>
      <p:sp>
        <p:nvSpPr>
          <p:cNvPr id="24581" name="Rectangle 5"/>
          <p:cNvSpPr>
            <a:spLocks noGrp="1" noChangeArrowheads="1"/>
          </p:cNvSpPr>
          <p:nvPr>
            <p:ph type="body" sz="half" idx="3"/>
          </p:nvPr>
        </p:nvSpPr>
        <p:spPr>
          <a:xfrm>
            <a:off x="2590800" y="1143000"/>
            <a:ext cx="3352800" cy="5715000"/>
          </a:xfrm>
        </p:spPr>
        <p:txBody>
          <a:bodyPr/>
          <a:lstStyle/>
          <a:p>
            <a:pPr>
              <a:lnSpc>
                <a:spcPct val="90000"/>
              </a:lnSpc>
            </a:pPr>
            <a:r>
              <a:rPr lang="en-US" sz="2800" b="1"/>
              <a:t>Most statuary figures are female</a:t>
            </a:r>
          </a:p>
          <a:p>
            <a:pPr>
              <a:lnSpc>
                <a:spcPct val="90000"/>
              </a:lnSpc>
            </a:pPr>
            <a:r>
              <a:rPr lang="en-US" sz="2800" b="1"/>
              <a:t>These women/goddesses often hold animals, or have attributes in their hands or on their heads</a:t>
            </a:r>
          </a:p>
          <a:p>
            <a:pPr>
              <a:lnSpc>
                <a:spcPct val="90000"/>
              </a:lnSpc>
            </a:pPr>
            <a:r>
              <a:rPr lang="en-US" sz="2800" b="1"/>
              <a:t>Poppy goddess to the left, Snake goddess to the right</a:t>
            </a:r>
          </a:p>
        </p:txBody>
      </p:sp>
      <p:pic>
        <p:nvPicPr>
          <p:cNvPr id="24582" name="Picture 6" descr="gr0001b.jpg                                                    000BA32BMacintosh HD                   C346CA0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862638" y="1392238"/>
            <a:ext cx="3281362" cy="5465762"/>
          </a:xfrm>
        </p:spPr>
      </p:pic>
      <p:pic>
        <p:nvPicPr>
          <p:cNvPr id="24583" name="Picture 7" descr=" 029-1.jpg                                                      000BA32BMacintosh HD                   C346CA0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1411288"/>
            <a:ext cx="2522538" cy="5446712"/>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r>
              <a:rPr lang="en-US" b="1"/>
              <a:t>Minoan Religion and Altered States</a:t>
            </a:r>
            <a:endParaRPr lang="en-US"/>
          </a:p>
        </p:txBody>
      </p:sp>
      <p:sp>
        <p:nvSpPr>
          <p:cNvPr id="25603" name="Rectangle 3"/>
          <p:cNvSpPr>
            <a:spLocks noGrp="1" noChangeArrowheads="1"/>
          </p:cNvSpPr>
          <p:nvPr>
            <p:ph type="body" sz="half" idx="3"/>
          </p:nvPr>
        </p:nvSpPr>
        <p:spPr>
          <a:xfrm>
            <a:off x="2590800" y="1143000"/>
            <a:ext cx="2895600" cy="5715000"/>
          </a:xfrm>
        </p:spPr>
        <p:txBody>
          <a:bodyPr/>
          <a:lstStyle/>
          <a:p>
            <a:pPr>
              <a:lnSpc>
                <a:spcPct val="90000"/>
              </a:lnSpc>
            </a:pPr>
            <a:r>
              <a:rPr lang="en-US" sz="2800" b="1"/>
              <a:t>Religions are often keen to induce visions and access to sacred realms through altered states of consciousness.</a:t>
            </a:r>
          </a:p>
        </p:txBody>
      </p:sp>
      <p:pic>
        <p:nvPicPr>
          <p:cNvPr id="25605" name="Picture 5" descr=" 029-1.jpg                                                      000BA32BMacintosh HD                   C346CA0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1411288"/>
            <a:ext cx="2522538" cy="5446712"/>
          </a:xfrm>
        </p:spPr>
      </p:pic>
      <p:pic>
        <p:nvPicPr>
          <p:cNvPr id="25607" name="Picture 7" descr=" 029-2.jpg                                                      000BA32BMacintosh HD                   C346CA0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570538" y="990600"/>
            <a:ext cx="3573462" cy="3649663"/>
          </a:xfrm>
        </p:spPr>
      </p:pic>
      <p:sp>
        <p:nvSpPr>
          <p:cNvPr id="25608" name="Rectangle 8"/>
          <p:cNvSpPr>
            <a:spLocks noChangeArrowheads="1"/>
          </p:cNvSpPr>
          <p:nvPr/>
        </p:nvSpPr>
        <p:spPr bwMode="auto">
          <a:xfrm>
            <a:off x="2771775" y="4886325"/>
            <a:ext cx="5662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Poppy seeds and other hallucinogens were</a:t>
            </a:r>
          </a:p>
          <a:p>
            <a:r>
              <a:rPr lang="en-US" b="1"/>
              <a:t>sacred and used in rituals.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14399"/>
          </a:xfrm>
        </p:spPr>
        <p:txBody>
          <a:bodyPr/>
          <a:lstStyle/>
          <a:p>
            <a:r>
              <a:rPr lang="en-US" b="1" dirty="0"/>
              <a:t>Minoan Religion and Symbolism</a:t>
            </a:r>
            <a:endParaRPr lang="en-US" dirty="0"/>
          </a:p>
        </p:txBody>
      </p:sp>
      <p:sp>
        <p:nvSpPr>
          <p:cNvPr id="26627" name="Rectangle 3"/>
          <p:cNvSpPr>
            <a:spLocks noGrp="1" noChangeArrowheads="1"/>
          </p:cNvSpPr>
          <p:nvPr>
            <p:ph type="body" sz="half" idx="3"/>
          </p:nvPr>
        </p:nvSpPr>
        <p:spPr>
          <a:xfrm>
            <a:off x="2496141" y="5251725"/>
            <a:ext cx="6349537" cy="1606274"/>
          </a:xfrm>
        </p:spPr>
        <p:txBody>
          <a:bodyPr>
            <a:normAutofit lnSpcReduction="10000"/>
          </a:bodyPr>
          <a:lstStyle/>
          <a:p>
            <a:pPr>
              <a:lnSpc>
                <a:spcPct val="90000"/>
              </a:lnSpc>
            </a:pPr>
            <a:r>
              <a:rPr lang="en-US" sz="2800" b="1" dirty="0"/>
              <a:t>This goddess (or priestess) wears stylized bull horns on her head.</a:t>
            </a:r>
          </a:p>
          <a:p>
            <a:pPr>
              <a:lnSpc>
                <a:spcPct val="90000"/>
              </a:lnSpc>
            </a:pPr>
            <a:r>
              <a:rPr lang="en-US" sz="2800" b="1" dirty="0"/>
              <a:t>The meaning of the bull horns is </a:t>
            </a:r>
            <a:r>
              <a:rPr lang="en-US" sz="2800" b="1" dirty="0" smtClean="0"/>
              <a:t>uncertain</a:t>
            </a:r>
            <a:endParaRPr lang="en-US" sz="2800" b="1" dirty="0"/>
          </a:p>
        </p:txBody>
      </p:sp>
      <p:sp>
        <p:nvSpPr>
          <p:cNvPr id="26630" name="Rectangle 6"/>
          <p:cNvSpPr>
            <a:spLocks noChangeArrowheads="1"/>
          </p:cNvSpPr>
          <p:nvPr/>
        </p:nvSpPr>
        <p:spPr bwMode="auto">
          <a:xfrm>
            <a:off x="5943600" y="9067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b="1"/>
          </a:p>
        </p:txBody>
      </p:sp>
      <p:pic>
        <p:nvPicPr>
          <p:cNvPr id="26632" name="Picture 8" descr=" 029-5.jpg                                                      000BA32BMacintosh HD                   C346CA0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914399"/>
            <a:ext cx="2496141" cy="5943600"/>
          </a:xfrm>
        </p:spPr>
      </p:pic>
      <p:pic>
        <p:nvPicPr>
          <p:cNvPr id="26634" name="Picture 10" descr=" 029-6.jpg                                                      000BA32BMacintosh HD                   C346CA0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924981" y="1136925"/>
            <a:ext cx="5219019" cy="4114800"/>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43000"/>
          </a:xfrm>
        </p:spPr>
        <p:txBody>
          <a:bodyPr/>
          <a:lstStyle/>
          <a:p>
            <a:r>
              <a:rPr lang="en-US" b="1">
                <a:solidFill>
                  <a:schemeClr val="bg1"/>
                </a:solidFill>
              </a:rPr>
              <a:t>Minoan Religion and Symbolism</a:t>
            </a:r>
            <a:endParaRPr lang="en-US"/>
          </a:p>
        </p:txBody>
      </p:sp>
      <p:sp>
        <p:nvSpPr>
          <p:cNvPr id="27651" name="Rectangle 3"/>
          <p:cNvSpPr>
            <a:spLocks noGrp="1" noChangeArrowheads="1"/>
          </p:cNvSpPr>
          <p:nvPr>
            <p:ph type="body" sz="half" idx="3"/>
          </p:nvPr>
        </p:nvSpPr>
        <p:spPr>
          <a:xfrm>
            <a:off x="0" y="1143000"/>
            <a:ext cx="5213350" cy="5715000"/>
          </a:xfrm>
        </p:spPr>
        <p:txBody>
          <a:bodyPr/>
          <a:lstStyle/>
          <a:p>
            <a:pPr>
              <a:lnSpc>
                <a:spcPct val="90000"/>
              </a:lnSpc>
            </a:pPr>
            <a:r>
              <a:rPr lang="en-US" sz="2800" b="1" dirty="0">
                <a:solidFill>
                  <a:schemeClr val="bg1"/>
                </a:solidFill>
              </a:rPr>
              <a:t>The </a:t>
            </a:r>
            <a:r>
              <a:rPr lang="en-US" sz="2800" b="1" dirty="0" err="1">
                <a:solidFill>
                  <a:schemeClr val="bg1"/>
                </a:solidFill>
              </a:rPr>
              <a:t>labrys</a:t>
            </a:r>
            <a:r>
              <a:rPr lang="en-US" sz="2800" b="1" dirty="0">
                <a:solidFill>
                  <a:schemeClr val="bg1"/>
                </a:solidFill>
              </a:rPr>
              <a:t> is a double-edged ax</a:t>
            </a:r>
          </a:p>
          <a:p>
            <a:pPr>
              <a:lnSpc>
                <a:spcPct val="90000"/>
              </a:lnSpc>
            </a:pPr>
            <a:r>
              <a:rPr lang="en-US" sz="2800" b="1" dirty="0">
                <a:solidFill>
                  <a:schemeClr val="bg1"/>
                </a:solidFill>
              </a:rPr>
              <a:t>However, the </a:t>
            </a:r>
            <a:r>
              <a:rPr lang="en-US" sz="2800" b="1" dirty="0" err="1">
                <a:solidFill>
                  <a:schemeClr val="bg1"/>
                </a:solidFill>
              </a:rPr>
              <a:t>labrys</a:t>
            </a:r>
            <a:r>
              <a:rPr lang="en-US" sz="2800" b="1" dirty="0">
                <a:solidFill>
                  <a:schemeClr val="bg1"/>
                </a:solidFill>
              </a:rPr>
              <a:t> found from Minoan Crete are made of a metal too soft for effective military use; they appear to be ritual objects rather than </a:t>
            </a:r>
            <a:r>
              <a:rPr lang="en-US" sz="2800" b="1" dirty="0" smtClean="0">
                <a:solidFill>
                  <a:schemeClr val="bg1"/>
                </a:solidFill>
              </a:rPr>
              <a:t>serious weapons</a:t>
            </a:r>
            <a:endParaRPr lang="en-US" sz="2800" b="1" dirty="0">
              <a:solidFill>
                <a:schemeClr val="bg1"/>
              </a:solidFill>
            </a:endParaRPr>
          </a:p>
          <a:p>
            <a:pPr>
              <a:lnSpc>
                <a:spcPct val="90000"/>
              </a:lnSpc>
            </a:pPr>
            <a:r>
              <a:rPr lang="en-US" sz="2800" b="1" dirty="0">
                <a:solidFill>
                  <a:schemeClr val="bg1"/>
                </a:solidFill>
              </a:rPr>
              <a:t>Speculative meanings include the duality of life and death; seeing the </a:t>
            </a:r>
            <a:r>
              <a:rPr lang="en-US" sz="2800" b="1" dirty="0" err="1">
                <a:solidFill>
                  <a:schemeClr val="bg1"/>
                </a:solidFill>
              </a:rPr>
              <a:t>labrys</a:t>
            </a:r>
            <a:r>
              <a:rPr lang="en-US" sz="2800" b="1" dirty="0">
                <a:solidFill>
                  <a:schemeClr val="bg1"/>
                </a:solidFill>
              </a:rPr>
              <a:t> as simultaneously a weapon and a highly stylized butterfly; the idea that the </a:t>
            </a:r>
            <a:r>
              <a:rPr lang="en-US" sz="2800" b="1" dirty="0" err="1">
                <a:solidFill>
                  <a:schemeClr val="bg1"/>
                </a:solidFill>
              </a:rPr>
              <a:t>labrys</a:t>
            </a:r>
            <a:r>
              <a:rPr lang="en-US" sz="2800" b="1" dirty="0">
                <a:solidFill>
                  <a:schemeClr val="bg1"/>
                </a:solidFill>
              </a:rPr>
              <a:t> is a female parallel to bull</a:t>
            </a:r>
            <a:r>
              <a:rPr lang="ja-JP" altLang="en-US" sz="2800" b="1" dirty="0">
                <a:solidFill>
                  <a:schemeClr val="bg1"/>
                </a:solidFill>
                <a:latin typeface="Arial"/>
              </a:rPr>
              <a:t>’</a:t>
            </a:r>
            <a:r>
              <a:rPr lang="en-US" sz="2800" b="1" dirty="0">
                <a:solidFill>
                  <a:schemeClr val="bg1"/>
                </a:solidFill>
              </a:rPr>
              <a:t>s horns.</a:t>
            </a:r>
          </a:p>
        </p:txBody>
      </p:sp>
      <p:sp>
        <p:nvSpPr>
          <p:cNvPr id="27652" name="Rectangle 4"/>
          <p:cNvSpPr>
            <a:spLocks noChangeArrowheads="1"/>
          </p:cNvSpPr>
          <p:nvPr/>
        </p:nvSpPr>
        <p:spPr bwMode="auto">
          <a:xfrm>
            <a:off x="5943600" y="9067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b="1"/>
          </a:p>
        </p:txBody>
      </p:sp>
      <p:pic>
        <p:nvPicPr>
          <p:cNvPr id="27657" name="Picture 9" descr="1982Goldrings3Priestesses.jpg                                  000BA32BMacintosh HD                   C346CA0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213350" y="4303713"/>
            <a:ext cx="3930650" cy="2554287"/>
          </a:xfrm>
        </p:spPr>
      </p:pic>
      <p:pic>
        <p:nvPicPr>
          <p:cNvPr id="27658" name="Picture 10" descr="&#10;Labrys.jpg                                                     000BA32BMacintosh HD                   C346CA0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70563" y="990600"/>
            <a:ext cx="3373437" cy="3294063"/>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Ancient Greece</a:t>
            </a:r>
            <a:endParaRPr lang="en-US" b="1" dirty="0"/>
          </a:p>
        </p:txBody>
      </p:sp>
      <p:sp>
        <p:nvSpPr>
          <p:cNvPr id="3" name="Subtitle 2"/>
          <p:cNvSpPr>
            <a:spLocks noGrp="1"/>
          </p:cNvSpPr>
          <p:nvPr>
            <p:ph idx="1"/>
          </p:nvPr>
        </p:nvSpPr>
        <p:spPr>
          <a:xfrm>
            <a:off x="0" y="1600200"/>
            <a:ext cx="9144000" cy="5257800"/>
          </a:xfrm>
        </p:spPr>
        <p:txBody>
          <a:bodyPr>
            <a:normAutofit lnSpcReduction="10000"/>
          </a:bodyPr>
          <a:lstStyle/>
          <a:p>
            <a:r>
              <a:rPr lang="en-US" b="1" dirty="0" smtClean="0">
                <a:solidFill>
                  <a:schemeClr val="tx1"/>
                </a:solidFill>
              </a:rPr>
              <a:t>Greek City-States are independent powers </a:t>
            </a:r>
            <a:r>
              <a:rPr lang="en-US" b="1" dirty="0" smtClean="0">
                <a:solidFill>
                  <a:schemeClr val="tx1"/>
                </a:solidFill>
              </a:rPr>
              <a:t>that flourished in the </a:t>
            </a:r>
            <a:r>
              <a:rPr lang="en-US" b="1" dirty="0" smtClean="0">
                <a:solidFill>
                  <a:schemeClr val="tx1"/>
                </a:solidFill>
              </a:rPr>
              <a:t>Mediterranean area from 1200 BCE to conquest by the Romans in 146 BCE</a:t>
            </a:r>
          </a:p>
          <a:p>
            <a:r>
              <a:rPr lang="en-US" b="1" dirty="0" smtClean="0"/>
              <a:t>The Golden Age of Athens runs from about 550-404 BCE</a:t>
            </a:r>
          </a:p>
          <a:p>
            <a:r>
              <a:rPr lang="en-US" b="1" dirty="0" smtClean="0">
                <a:solidFill>
                  <a:schemeClr val="tx1"/>
                </a:solidFill>
              </a:rPr>
              <a:t>Alexander the Great extends Greek influence during his </a:t>
            </a:r>
            <a:r>
              <a:rPr lang="en-US" b="1" dirty="0" smtClean="0"/>
              <a:t>years of empire building, 336-323 BCE</a:t>
            </a:r>
          </a:p>
          <a:p>
            <a:r>
              <a:rPr lang="en-US" b="1" dirty="0" smtClean="0">
                <a:solidFill>
                  <a:schemeClr val="tx1"/>
                </a:solidFill>
              </a:rPr>
              <a:t>Greek cultural influence remained crucial throughout the </a:t>
            </a:r>
            <a:r>
              <a:rPr lang="en-US" b="1" dirty="0" smtClean="0"/>
              <a:t>time of the Roman empire, especially in the realm of philosophy</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438" y="274638"/>
            <a:ext cx="1253562" cy="6059630"/>
          </a:xfrm>
        </p:spPr>
        <p:txBody>
          <a:bodyPr>
            <a:normAutofit/>
          </a:bodyPr>
          <a:lstStyle/>
          <a:p>
            <a:r>
              <a:rPr lang="en-US" sz="2400" b="1" dirty="0" smtClean="0"/>
              <a:t>Ancient Greek World</a:t>
            </a:r>
            <a:endParaRPr lang="en-US" sz="2400" b="1" dirty="0"/>
          </a:p>
        </p:txBody>
      </p:sp>
      <p:pic>
        <p:nvPicPr>
          <p:cNvPr id="4" name="Content Placeholder 3" descr="greece.gif"/>
          <p:cNvPicPr>
            <a:picLocks noGrp="1" noChangeAspect="1"/>
          </p:cNvPicPr>
          <p:nvPr>
            <p:ph idx="1"/>
          </p:nvPr>
        </p:nvPicPr>
        <p:blipFill>
          <a:blip r:embed="rId2"/>
          <a:srcRect l="-23516" r="-23516"/>
          <a:stretch>
            <a:fillRect/>
          </a:stretch>
        </p:blipFill>
        <p:spPr>
          <a:xfrm>
            <a:off x="-1801874" y="274638"/>
            <a:ext cx="11638633" cy="6400800"/>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2210229" cy="6257577"/>
          </a:xfrm>
        </p:spPr>
        <p:txBody>
          <a:bodyPr>
            <a:normAutofit/>
          </a:bodyPr>
          <a:lstStyle/>
          <a:p>
            <a:r>
              <a:rPr lang="en-US" sz="3600" dirty="0" smtClean="0"/>
              <a:t>Now that’s a pantheon!</a:t>
            </a:r>
            <a:endParaRPr lang="en-US" sz="3600" dirty="0"/>
          </a:p>
        </p:txBody>
      </p:sp>
      <p:pic>
        <p:nvPicPr>
          <p:cNvPr id="4" name="Content Placeholder 3" descr="Family-tree-of-Greek-gods-goddess-300x290.jpg"/>
          <p:cNvPicPr>
            <a:picLocks noGrp="1" noChangeAspect="1"/>
          </p:cNvPicPr>
          <p:nvPr>
            <p:ph idx="1"/>
          </p:nvPr>
        </p:nvPicPr>
        <p:blipFill>
          <a:blip r:embed="rId2"/>
          <a:srcRect l="-37885" r="-37885"/>
          <a:stretch>
            <a:fillRect/>
          </a:stretch>
        </p:blipFill>
        <p:spPr>
          <a:xfrm>
            <a:off x="-214426" y="274637"/>
            <a:ext cx="11638633" cy="640080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28600"/>
            <a:ext cx="9144000" cy="838200"/>
          </a:xfrm>
        </p:spPr>
        <p:txBody>
          <a:bodyPr/>
          <a:lstStyle/>
          <a:p>
            <a:r>
              <a:rPr lang="en-US" dirty="0"/>
              <a:t>Map of Minoan Crete</a:t>
            </a:r>
          </a:p>
        </p:txBody>
      </p:sp>
      <p:pic>
        <p:nvPicPr>
          <p:cNvPr id="15371" name="Picture 11" descr="MinoanCrete.gif                                                000BA32BMacintosh HD                   C346CA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752600"/>
            <a:ext cx="9140825" cy="3378200"/>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Olympian Gods</a:t>
            </a:r>
            <a:endParaRPr lang="en-US" b="1" dirty="0"/>
          </a:p>
        </p:txBody>
      </p:sp>
      <p:sp>
        <p:nvSpPr>
          <p:cNvPr id="5" name="Content Placeholder 4"/>
          <p:cNvSpPr>
            <a:spLocks noGrp="1"/>
          </p:cNvSpPr>
          <p:nvPr>
            <p:ph sz="half" idx="1"/>
          </p:nvPr>
        </p:nvSpPr>
        <p:spPr>
          <a:xfrm>
            <a:off x="457200" y="1600200"/>
            <a:ext cx="4038600" cy="5257800"/>
          </a:xfrm>
        </p:spPr>
        <p:txBody>
          <a:bodyPr/>
          <a:lstStyle/>
          <a:p>
            <a:r>
              <a:rPr lang="en-US" dirty="0" smtClean="0"/>
              <a:t>The Big Twelve:</a:t>
            </a:r>
          </a:p>
          <a:p>
            <a:r>
              <a:rPr lang="en-US" dirty="0" smtClean="0"/>
              <a:t>Zeus</a:t>
            </a:r>
          </a:p>
          <a:p>
            <a:r>
              <a:rPr lang="en-US" dirty="0" smtClean="0"/>
              <a:t>Poseidon</a:t>
            </a:r>
          </a:p>
          <a:p>
            <a:r>
              <a:rPr lang="en-US" dirty="0" smtClean="0"/>
              <a:t>Apollo</a:t>
            </a:r>
          </a:p>
          <a:p>
            <a:r>
              <a:rPr lang="en-US" dirty="0" smtClean="0"/>
              <a:t>Hera</a:t>
            </a:r>
          </a:p>
          <a:p>
            <a:r>
              <a:rPr lang="en-US" dirty="0" smtClean="0"/>
              <a:t>Artemis</a:t>
            </a:r>
          </a:p>
          <a:p>
            <a:r>
              <a:rPr lang="en-US" dirty="0" smtClean="0"/>
              <a:t>Aphrodite</a:t>
            </a:r>
          </a:p>
          <a:p>
            <a:r>
              <a:rPr lang="en-US" dirty="0" smtClean="0"/>
              <a:t>Athena</a:t>
            </a:r>
          </a:p>
          <a:p>
            <a:r>
              <a:rPr lang="en-US" dirty="0" smtClean="0"/>
              <a:t>Ares</a:t>
            </a:r>
            <a:endParaRPr lang="en-US" dirty="0"/>
          </a:p>
        </p:txBody>
      </p:sp>
      <p:sp>
        <p:nvSpPr>
          <p:cNvPr id="6" name="Content Placeholder 5"/>
          <p:cNvSpPr>
            <a:spLocks noGrp="1"/>
          </p:cNvSpPr>
          <p:nvPr>
            <p:ph sz="half" idx="2"/>
          </p:nvPr>
        </p:nvSpPr>
        <p:spPr>
          <a:xfrm>
            <a:off x="4648200" y="1600200"/>
            <a:ext cx="4038600" cy="5257800"/>
          </a:xfrm>
        </p:spPr>
        <p:txBody>
          <a:bodyPr/>
          <a:lstStyle/>
          <a:p>
            <a:pPr>
              <a:buNone/>
            </a:pPr>
            <a:r>
              <a:rPr lang="en-US" dirty="0" smtClean="0"/>
              <a:t>•  Demeter</a:t>
            </a:r>
          </a:p>
          <a:p>
            <a:r>
              <a:rPr lang="en-US" dirty="0" smtClean="0"/>
              <a:t>Hephaestus</a:t>
            </a:r>
          </a:p>
          <a:p>
            <a:r>
              <a:rPr lang="en-US" dirty="0" smtClean="0"/>
              <a:t>Hermes</a:t>
            </a:r>
          </a:p>
          <a:p>
            <a:r>
              <a:rPr lang="en-US" dirty="0" smtClean="0"/>
              <a:t>Hestia</a:t>
            </a:r>
          </a:p>
          <a:p>
            <a:r>
              <a:rPr lang="en-US" dirty="0" smtClean="0"/>
              <a:t>And a few more:</a:t>
            </a:r>
          </a:p>
          <a:p>
            <a:r>
              <a:rPr lang="en-US" dirty="0" smtClean="0"/>
              <a:t>Hades</a:t>
            </a:r>
          </a:p>
          <a:p>
            <a:r>
              <a:rPr lang="en-US" dirty="0" smtClean="0"/>
              <a:t>Persephone</a:t>
            </a:r>
          </a:p>
          <a:p>
            <a:r>
              <a:rPr lang="en-US" dirty="0" smtClean="0"/>
              <a:t>Dionysus</a:t>
            </a:r>
          </a:p>
          <a:p>
            <a:r>
              <a:rPr lang="en-US" smtClean="0"/>
              <a:t>Prometheus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552" y="0"/>
            <a:ext cx="3432448" cy="1730374"/>
          </a:xfrm>
        </p:spPr>
        <p:txBody>
          <a:bodyPr>
            <a:normAutofit/>
          </a:bodyPr>
          <a:lstStyle/>
          <a:p>
            <a:r>
              <a:rPr lang="en-US" sz="3200" b="1" i="1" dirty="0" smtClean="0"/>
              <a:t>One Happy </a:t>
            </a:r>
            <a:br>
              <a:rPr lang="en-US" sz="3200" b="1" i="1" dirty="0" smtClean="0"/>
            </a:br>
            <a:r>
              <a:rPr lang="en-US" sz="3200" b="1" i="1" dirty="0" smtClean="0"/>
              <a:t>Dysfunctional </a:t>
            </a:r>
            <a:br>
              <a:rPr lang="en-US" sz="3200" b="1" i="1" dirty="0" smtClean="0"/>
            </a:br>
            <a:r>
              <a:rPr lang="en-US" sz="3200" b="1" i="1" dirty="0" smtClean="0"/>
              <a:t>Family</a:t>
            </a:r>
            <a:endParaRPr lang="en-US" sz="3200" b="1" i="1" dirty="0"/>
          </a:p>
        </p:txBody>
      </p:sp>
      <p:sp>
        <p:nvSpPr>
          <p:cNvPr id="4" name="Content Placeholder 3"/>
          <p:cNvSpPr>
            <a:spLocks noGrp="1"/>
          </p:cNvSpPr>
          <p:nvPr>
            <p:ph sz="half" idx="2"/>
          </p:nvPr>
        </p:nvSpPr>
        <p:spPr>
          <a:xfrm>
            <a:off x="5711552" y="1730374"/>
            <a:ext cx="2975248" cy="4945063"/>
          </a:xfrm>
        </p:spPr>
        <p:txBody>
          <a:bodyPr>
            <a:normAutofit lnSpcReduction="10000"/>
          </a:bodyPr>
          <a:lstStyle/>
          <a:p>
            <a:r>
              <a:rPr lang="en-US" b="1" dirty="0" smtClean="0"/>
              <a:t>Gods pictured here, from Zeus, clockwise</a:t>
            </a:r>
          </a:p>
          <a:p>
            <a:r>
              <a:rPr lang="en-US" b="1" dirty="0" smtClean="0"/>
              <a:t>Zeus, </a:t>
            </a:r>
            <a:r>
              <a:rPr lang="en-US" b="1" dirty="0" err="1" smtClean="0"/>
              <a:t>Cronos</a:t>
            </a:r>
            <a:r>
              <a:rPr lang="en-US" b="1" dirty="0" smtClean="0"/>
              <a:t>, Athena, Apollo, Hermes, Artemis, Poseidon, Eros, Aphrodite, Ares Dionysius, Hades, Rhea, Hestia, and Hera</a:t>
            </a:r>
            <a:endParaRPr lang="en-US" b="1" dirty="0"/>
          </a:p>
        </p:txBody>
      </p:sp>
      <p:pic>
        <p:nvPicPr>
          <p:cNvPr id="5" name="Picture 5" descr="&#10;olympians.gif                                                  000BA32BMacintosh HD                   C346CA06:"/>
          <p:cNvPicPr>
            <a:picLocks noGrp="1" noChangeAspect="1" noChangeArrowheads="1"/>
          </p:cNvPicPr>
          <p:nvPr>
            <p:ph sz="half" idx="1"/>
          </p:nvPr>
        </p:nvPicPr>
        <p:blipFill>
          <a:blip r:embed="rId2"/>
          <a:srcRect l="-6095" r="-6095"/>
          <a:stretch>
            <a:fillRect/>
          </a:stretch>
        </p:blipFill>
        <p:spPr>
          <a:xfrm>
            <a:off x="0" y="274638"/>
            <a:ext cx="5711552" cy="6400800"/>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2500" y="274638"/>
            <a:ext cx="6464300" cy="1143000"/>
          </a:xfrm>
        </p:spPr>
        <p:txBody>
          <a:bodyPr/>
          <a:lstStyle/>
          <a:p>
            <a:r>
              <a:rPr lang="en-US" b="1" dirty="0" smtClean="0"/>
              <a:t>The Olympian Gods</a:t>
            </a:r>
            <a:endParaRPr lang="en-US" b="1" dirty="0"/>
          </a:p>
        </p:txBody>
      </p:sp>
      <p:sp>
        <p:nvSpPr>
          <p:cNvPr id="5" name="Content Placeholder 4"/>
          <p:cNvSpPr>
            <a:spLocks noGrp="1"/>
          </p:cNvSpPr>
          <p:nvPr>
            <p:ph sz="half" idx="1"/>
          </p:nvPr>
        </p:nvSpPr>
        <p:spPr>
          <a:xfrm>
            <a:off x="457200" y="2286000"/>
            <a:ext cx="4038600" cy="4572000"/>
          </a:xfrm>
        </p:spPr>
        <p:txBody>
          <a:bodyPr>
            <a:normAutofit fontScale="92500"/>
          </a:bodyPr>
          <a:lstStyle/>
          <a:p>
            <a:r>
              <a:rPr lang="en-US" dirty="0" smtClean="0"/>
              <a:t>The Big Twelve:</a:t>
            </a:r>
          </a:p>
          <a:p>
            <a:r>
              <a:rPr lang="en-US" dirty="0" smtClean="0"/>
              <a:t>Zeus – King of the Gods</a:t>
            </a:r>
          </a:p>
          <a:p>
            <a:r>
              <a:rPr lang="en-US" dirty="0" smtClean="0"/>
              <a:t>Poseidon - Sea</a:t>
            </a:r>
          </a:p>
          <a:p>
            <a:r>
              <a:rPr lang="en-US" dirty="0" smtClean="0"/>
              <a:t>Apollo – Balance, Music</a:t>
            </a:r>
          </a:p>
          <a:p>
            <a:r>
              <a:rPr lang="en-US" dirty="0" smtClean="0"/>
              <a:t>Hera – Queen of Gods</a:t>
            </a:r>
          </a:p>
          <a:p>
            <a:r>
              <a:rPr lang="en-US" dirty="0" smtClean="0"/>
              <a:t>Artemis – Virgin, Hunter</a:t>
            </a:r>
          </a:p>
          <a:p>
            <a:r>
              <a:rPr lang="en-US" dirty="0" smtClean="0"/>
              <a:t>Aphrodite - Beauty</a:t>
            </a:r>
          </a:p>
          <a:p>
            <a:r>
              <a:rPr lang="en-US" dirty="0" smtClean="0"/>
              <a:t>Athena - Wisdom</a:t>
            </a:r>
          </a:p>
          <a:p>
            <a:r>
              <a:rPr lang="en-US" dirty="0" smtClean="0"/>
              <a:t>Ares - War</a:t>
            </a:r>
            <a:endParaRPr lang="en-US" dirty="0"/>
          </a:p>
        </p:txBody>
      </p:sp>
      <p:sp>
        <p:nvSpPr>
          <p:cNvPr id="6" name="Content Placeholder 5"/>
          <p:cNvSpPr>
            <a:spLocks noGrp="1"/>
          </p:cNvSpPr>
          <p:nvPr>
            <p:ph sz="half" idx="2"/>
          </p:nvPr>
        </p:nvSpPr>
        <p:spPr>
          <a:xfrm>
            <a:off x="4648200" y="1600200"/>
            <a:ext cx="4495800" cy="5257800"/>
          </a:xfrm>
        </p:spPr>
        <p:txBody>
          <a:bodyPr>
            <a:normAutofit fontScale="92500"/>
          </a:bodyPr>
          <a:lstStyle/>
          <a:p>
            <a:pPr>
              <a:buNone/>
            </a:pPr>
            <a:r>
              <a:rPr lang="en-US" dirty="0" smtClean="0"/>
              <a:t>•  Demeter – Harvest, Grains</a:t>
            </a:r>
          </a:p>
          <a:p>
            <a:r>
              <a:rPr lang="en-US" dirty="0" smtClean="0"/>
              <a:t>Hephaestus - Crafts</a:t>
            </a:r>
          </a:p>
          <a:p>
            <a:r>
              <a:rPr lang="en-US" dirty="0" smtClean="0"/>
              <a:t>Hermes - Messenger</a:t>
            </a:r>
          </a:p>
          <a:p>
            <a:r>
              <a:rPr lang="en-US" dirty="0" smtClean="0"/>
              <a:t>Hestia – Home/Hearth</a:t>
            </a:r>
          </a:p>
          <a:p>
            <a:r>
              <a:rPr lang="en-US" dirty="0" smtClean="0"/>
              <a:t>And a few more:</a:t>
            </a:r>
          </a:p>
          <a:p>
            <a:r>
              <a:rPr lang="en-US" dirty="0" smtClean="0"/>
              <a:t>Hades – Underworld/Death</a:t>
            </a:r>
          </a:p>
          <a:p>
            <a:r>
              <a:rPr lang="en-US" dirty="0" smtClean="0"/>
              <a:t>Persephone – wife of Hades, also brings Spring</a:t>
            </a:r>
          </a:p>
          <a:p>
            <a:r>
              <a:rPr lang="en-US" dirty="0" smtClean="0"/>
              <a:t>Dionysus – Wine, Pleasure</a:t>
            </a:r>
          </a:p>
          <a:p>
            <a:r>
              <a:rPr lang="en-US" dirty="0" smtClean="0"/>
              <a:t>Prometheus – bringer of fire</a:t>
            </a:r>
            <a:endParaRPr lang="en-US" dirty="0"/>
          </a:p>
        </p:txBody>
      </p:sp>
      <p:sp>
        <p:nvSpPr>
          <p:cNvPr id="7" name="TextBox 6"/>
          <p:cNvSpPr txBox="1"/>
          <p:nvPr/>
        </p:nvSpPr>
        <p:spPr>
          <a:xfrm>
            <a:off x="889000" y="730250"/>
            <a:ext cx="184666" cy="369332"/>
          </a:xfrm>
          <a:prstGeom prst="rect">
            <a:avLst/>
          </a:prstGeom>
          <a:noFill/>
        </p:spPr>
        <p:txBody>
          <a:bodyPr wrap="none" rtlCol="0">
            <a:spAutoFit/>
          </a:bodyPr>
          <a:lstStyle/>
          <a:p>
            <a:endParaRPr lang="en-US" dirty="0"/>
          </a:p>
        </p:txBody>
      </p:sp>
      <p:pic>
        <p:nvPicPr>
          <p:cNvPr id="8" name="Picture 5" descr="&#10;olympians.gif                                                  000BA32BMacintosh HD                   C346CA06:"/>
          <p:cNvPicPr>
            <a:picLocks noChangeAspect="1" noChangeArrowheads="1"/>
          </p:cNvPicPr>
          <p:nvPr/>
        </p:nvPicPr>
        <p:blipFill>
          <a:blip r:embed="rId2"/>
          <a:srcRect l="-6095" r="-6095"/>
          <a:stretch>
            <a:fillRect/>
          </a:stretch>
        </p:blipFill>
        <p:spPr>
          <a:xfrm>
            <a:off x="-130920" y="0"/>
            <a:ext cx="2039840"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5987"/>
          </a:xfrm>
        </p:spPr>
        <p:txBody>
          <a:bodyPr/>
          <a:lstStyle/>
          <a:p>
            <a:r>
              <a:rPr lang="en-US" b="1" dirty="0" smtClean="0"/>
              <a:t>Dionysian Mystery Religion</a:t>
            </a:r>
            <a:endParaRPr lang="en-US" b="1" dirty="0"/>
          </a:p>
        </p:txBody>
      </p:sp>
      <p:sp>
        <p:nvSpPr>
          <p:cNvPr id="3" name="Content Placeholder 2"/>
          <p:cNvSpPr>
            <a:spLocks noGrp="1"/>
          </p:cNvSpPr>
          <p:nvPr>
            <p:ph sz="half" idx="1"/>
          </p:nvPr>
        </p:nvSpPr>
        <p:spPr>
          <a:xfrm>
            <a:off x="457200" y="1190625"/>
            <a:ext cx="2975248" cy="5667375"/>
          </a:xfrm>
        </p:spPr>
        <p:txBody>
          <a:bodyPr>
            <a:normAutofit lnSpcReduction="10000"/>
          </a:bodyPr>
          <a:lstStyle/>
          <a:p>
            <a:r>
              <a:rPr lang="en-US" b="1" dirty="0" err="1" smtClean="0"/>
              <a:t>Estoric</a:t>
            </a:r>
            <a:r>
              <a:rPr lang="en-US" b="1" dirty="0" smtClean="0"/>
              <a:t> initiatory religious practice</a:t>
            </a:r>
          </a:p>
          <a:p>
            <a:r>
              <a:rPr lang="en-US" b="1" dirty="0" smtClean="0"/>
              <a:t>Coming-of-age rites</a:t>
            </a:r>
          </a:p>
          <a:p>
            <a:r>
              <a:rPr lang="en-US" b="1" dirty="0" smtClean="0"/>
              <a:t>Fertility of vine for wine</a:t>
            </a:r>
          </a:p>
          <a:p>
            <a:r>
              <a:rPr lang="en-US" b="1" dirty="0" smtClean="0"/>
              <a:t>Altered states of consciousness induced</a:t>
            </a:r>
          </a:p>
          <a:p>
            <a:r>
              <a:rPr lang="en-US" b="1" dirty="0" smtClean="0"/>
              <a:t>Meal of bread and wine celebrated</a:t>
            </a:r>
          </a:p>
        </p:txBody>
      </p:sp>
      <p:pic>
        <p:nvPicPr>
          <p:cNvPr id="5" name="Content Placeholder 4" descr="ALRIVes0535Flagellation-Mysteries.jpg"/>
          <p:cNvPicPr>
            <a:picLocks noGrp="1" noChangeAspect="1"/>
          </p:cNvPicPr>
          <p:nvPr>
            <p:ph sz="half" idx="2"/>
          </p:nvPr>
        </p:nvPicPr>
        <p:blipFill>
          <a:blip r:embed="rId2"/>
          <a:srcRect t="-20042" b="-20042"/>
          <a:stretch>
            <a:fillRect/>
          </a:stretch>
        </p:blipFill>
        <p:spPr>
          <a:xfrm>
            <a:off x="3432448" y="457200"/>
            <a:ext cx="5711552" cy="6400800"/>
          </a:xfrm>
        </p:spPr>
      </p:pic>
      <p:sp>
        <p:nvSpPr>
          <p:cNvPr id="6" name="TextBox 5"/>
          <p:cNvSpPr txBox="1"/>
          <p:nvPr/>
        </p:nvSpPr>
        <p:spPr>
          <a:xfrm>
            <a:off x="3160478" y="6286500"/>
            <a:ext cx="5983522" cy="369332"/>
          </a:xfrm>
          <a:prstGeom prst="rect">
            <a:avLst/>
          </a:prstGeom>
          <a:noFill/>
        </p:spPr>
        <p:txBody>
          <a:bodyPr wrap="square" rtlCol="0">
            <a:spAutoFit/>
          </a:bodyPr>
          <a:lstStyle/>
          <a:p>
            <a:r>
              <a:rPr lang="en-US" b="1" dirty="0" smtClean="0"/>
              <a:t>Dionysian Mystery Religion existed in both Greece and Rome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40174" cy="915987"/>
          </a:xfrm>
        </p:spPr>
        <p:txBody>
          <a:bodyPr>
            <a:normAutofit fontScale="90000"/>
          </a:bodyPr>
          <a:lstStyle/>
          <a:p>
            <a:r>
              <a:rPr lang="en-US" b="1" dirty="0" smtClean="0"/>
              <a:t>Eleusinian Mystery Religion</a:t>
            </a:r>
            <a:endParaRPr lang="en-US" b="1" dirty="0"/>
          </a:p>
        </p:txBody>
      </p:sp>
      <p:sp>
        <p:nvSpPr>
          <p:cNvPr id="3" name="Content Placeholder 2"/>
          <p:cNvSpPr>
            <a:spLocks noGrp="1"/>
          </p:cNvSpPr>
          <p:nvPr>
            <p:ph sz="half" idx="1"/>
          </p:nvPr>
        </p:nvSpPr>
        <p:spPr>
          <a:xfrm>
            <a:off x="457199" y="1460500"/>
            <a:ext cx="3940175" cy="5397500"/>
          </a:xfrm>
        </p:spPr>
        <p:txBody>
          <a:bodyPr>
            <a:normAutofit fontScale="92500"/>
          </a:bodyPr>
          <a:lstStyle/>
          <a:p>
            <a:r>
              <a:rPr lang="en-US" b="1" dirty="0" smtClean="0"/>
              <a:t>Esoteric </a:t>
            </a:r>
            <a:r>
              <a:rPr lang="en-US" b="1" dirty="0" smtClean="0"/>
              <a:t>initiatory religious practice based on myths of Demeter and Persephone</a:t>
            </a:r>
          </a:p>
          <a:p>
            <a:r>
              <a:rPr lang="en-US" b="1" dirty="0" smtClean="0"/>
              <a:t>Continuation of Goddess worship from Minoan Crete</a:t>
            </a:r>
          </a:p>
          <a:p>
            <a:r>
              <a:rPr lang="en-US" b="1" dirty="0" smtClean="0"/>
              <a:t>Fertility of grains</a:t>
            </a:r>
          </a:p>
          <a:p>
            <a:r>
              <a:rPr lang="en-US" b="1" dirty="0" smtClean="0"/>
              <a:t>Altered states of consciousness induced</a:t>
            </a:r>
          </a:p>
          <a:p>
            <a:r>
              <a:rPr lang="en-US" b="1" dirty="0" smtClean="0"/>
              <a:t>Concepts of resurrection and immortality</a:t>
            </a:r>
          </a:p>
        </p:txBody>
      </p:sp>
      <p:pic>
        <p:nvPicPr>
          <p:cNvPr id="8" name="Content Placeholder 7" descr="300px-NAMA_Triade_éleusinienne.jpg"/>
          <p:cNvPicPr>
            <a:picLocks noGrp="1" noChangeAspect="1"/>
          </p:cNvPicPr>
          <p:nvPr>
            <p:ph sz="half" idx="2"/>
          </p:nvPr>
        </p:nvPicPr>
        <p:blipFill>
          <a:blip r:embed="rId2"/>
          <a:srcRect l="-11421" r="-11421"/>
          <a:stretch>
            <a:fillRect/>
          </a:stretch>
        </p:blipFill>
        <p:spPr>
          <a:xfrm>
            <a:off x="3949700" y="0"/>
            <a:ext cx="5711552" cy="6400800"/>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048" y="274638"/>
            <a:ext cx="4764952" cy="1143000"/>
          </a:xfrm>
        </p:spPr>
        <p:txBody>
          <a:bodyPr>
            <a:normAutofit/>
          </a:bodyPr>
          <a:lstStyle/>
          <a:p>
            <a:r>
              <a:rPr lang="en-US" sz="3600" b="1" dirty="0" smtClean="0"/>
              <a:t>Socrates (449-399 BCE)</a:t>
            </a:r>
            <a:endParaRPr lang="en-US" sz="3600" b="1" dirty="0"/>
          </a:p>
        </p:txBody>
      </p:sp>
      <p:sp>
        <p:nvSpPr>
          <p:cNvPr id="3" name="Content Placeholder 2"/>
          <p:cNvSpPr>
            <a:spLocks noGrp="1"/>
          </p:cNvSpPr>
          <p:nvPr>
            <p:ph sz="half" idx="1"/>
          </p:nvPr>
        </p:nvSpPr>
        <p:spPr>
          <a:xfrm>
            <a:off x="238124" y="274638"/>
            <a:ext cx="3834391" cy="6583362"/>
          </a:xfrm>
        </p:spPr>
        <p:txBody>
          <a:bodyPr>
            <a:normAutofit/>
          </a:bodyPr>
          <a:lstStyle/>
          <a:p>
            <a:r>
              <a:rPr lang="en-US" b="1" dirty="0" smtClean="0"/>
              <a:t>Significant thinker, teacher, and gadfly in Western philosophy</a:t>
            </a:r>
          </a:p>
          <a:p>
            <a:r>
              <a:rPr lang="en-US" b="1" dirty="0" smtClean="0"/>
              <a:t>Uses dialectic method of question-and-answer</a:t>
            </a:r>
          </a:p>
          <a:p>
            <a:r>
              <a:rPr lang="en-US" b="1" dirty="0" smtClean="0"/>
              <a:t>Plato’s teacher</a:t>
            </a:r>
          </a:p>
          <a:p>
            <a:r>
              <a:rPr lang="en-US" b="1" dirty="0" smtClean="0"/>
              <a:t>Executed for “corrupting the youth” = helping them think for themselves</a:t>
            </a:r>
          </a:p>
          <a:p>
            <a:r>
              <a:rPr lang="en-US" b="1" dirty="0" smtClean="0"/>
              <a:t>“The unexamined life is not worth living” (</a:t>
            </a:r>
            <a:r>
              <a:rPr lang="en-US" b="1" i="1" dirty="0" smtClean="0"/>
              <a:t>Apology)</a:t>
            </a:r>
            <a:endParaRPr lang="en-US" b="1" dirty="0" smtClean="0"/>
          </a:p>
        </p:txBody>
      </p:sp>
      <p:pic>
        <p:nvPicPr>
          <p:cNvPr id="7" name="Content Placeholder 6" descr="200px-Socrates_Louvre.jpg"/>
          <p:cNvPicPr>
            <a:picLocks noGrp="1" noChangeAspect="1"/>
          </p:cNvPicPr>
          <p:nvPr>
            <p:ph sz="half" idx="2"/>
          </p:nvPr>
        </p:nvPicPr>
        <p:blipFill>
          <a:blip r:embed="rId2"/>
          <a:srcRect l="-9562" r="-956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Plato </a:t>
            </a:r>
            <a:r>
              <a:rPr lang="en-US" b="1" smtClean="0"/>
              <a:t>(427-347 </a:t>
            </a:r>
            <a:r>
              <a:rPr lang="en-US" b="1" dirty="0" smtClean="0"/>
              <a:t>BCE)</a:t>
            </a:r>
            <a:endParaRPr lang="en-US" b="1" dirty="0"/>
          </a:p>
        </p:txBody>
      </p:sp>
      <p:sp>
        <p:nvSpPr>
          <p:cNvPr id="3" name="Content Placeholder 2"/>
          <p:cNvSpPr>
            <a:spLocks noGrp="1"/>
          </p:cNvSpPr>
          <p:nvPr>
            <p:ph sz="half" idx="1"/>
          </p:nvPr>
        </p:nvSpPr>
        <p:spPr/>
        <p:txBody>
          <a:bodyPr>
            <a:normAutofit lnSpcReduction="10000"/>
          </a:bodyPr>
          <a:lstStyle/>
          <a:p>
            <a:r>
              <a:rPr lang="en-US" b="1" dirty="0" smtClean="0"/>
              <a:t>Author of philosophic dialogues, most featuring his teacher, Socrates</a:t>
            </a:r>
          </a:p>
          <a:p>
            <a:r>
              <a:rPr lang="en-US" b="1" dirty="0" smtClean="0"/>
              <a:t>All we know on earth is a pale imitation of the Perfect Ideas above</a:t>
            </a:r>
          </a:p>
          <a:p>
            <a:r>
              <a:rPr lang="en-US" b="1" dirty="0" smtClean="0"/>
              <a:t>We should always look to the macrocosm to understand the microcosm</a:t>
            </a:r>
            <a:endParaRPr lang="en-US" b="1" dirty="0"/>
          </a:p>
        </p:txBody>
      </p:sp>
      <p:pic>
        <p:nvPicPr>
          <p:cNvPr id="5" name="Content Placeholder 4" descr="plato.gif.jpeg"/>
          <p:cNvPicPr>
            <a:picLocks noGrp="1" noChangeAspect="1"/>
          </p:cNvPicPr>
          <p:nvPr>
            <p:ph sz="half" idx="2"/>
          </p:nvPr>
        </p:nvPicPr>
        <p:blipFill>
          <a:blip r:embed="rId2"/>
          <a:srcRect t="-9536" b="-953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958774" cy="1143000"/>
          </a:xfrm>
        </p:spPr>
        <p:txBody>
          <a:bodyPr>
            <a:normAutofit fontScale="90000"/>
          </a:bodyPr>
          <a:lstStyle/>
          <a:p>
            <a:r>
              <a:rPr lang="en-US" b="1" dirty="0" smtClean="0"/>
              <a:t>Aristotle</a:t>
            </a:r>
            <a:br>
              <a:rPr lang="en-US" b="1" dirty="0" smtClean="0"/>
            </a:br>
            <a:r>
              <a:rPr lang="en-US" b="1" dirty="0" smtClean="0"/>
              <a:t> (428-348 BCE)</a:t>
            </a:r>
            <a:endParaRPr lang="en-US" b="1" dirty="0"/>
          </a:p>
        </p:txBody>
      </p:sp>
      <p:pic>
        <p:nvPicPr>
          <p:cNvPr id="7" name="Content Placeholder 6" descr="45818-32042.jpg"/>
          <p:cNvPicPr>
            <a:picLocks noGrp="1" noChangeAspect="1"/>
          </p:cNvPicPr>
          <p:nvPr>
            <p:ph sz="half" idx="1"/>
          </p:nvPr>
        </p:nvPicPr>
        <p:blipFill>
          <a:blip r:embed="rId2"/>
          <a:srcRect l="-3539" r="-3539"/>
          <a:stretch>
            <a:fillRect/>
          </a:stretch>
        </p:blipFill>
        <p:spPr/>
      </p:pic>
      <p:sp>
        <p:nvSpPr>
          <p:cNvPr id="6" name="Content Placeholder 5"/>
          <p:cNvSpPr>
            <a:spLocks noGrp="1"/>
          </p:cNvSpPr>
          <p:nvPr>
            <p:ph sz="half" idx="2"/>
          </p:nvPr>
        </p:nvSpPr>
        <p:spPr>
          <a:xfrm>
            <a:off x="4495800" y="274638"/>
            <a:ext cx="4648200" cy="6583362"/>
          </a:xfrm>
        </p:spPr>
        <p:txBody>
          <a:bodyPr>
            <a:normAutofit lnSpcReduction="10000"/>
          </a:bodyPr>
          <a:lstStyle/>
          <a:p>
            <a:r>
              <a:rPr lang="en-US" b="1" dirty="0" smtClean="0"/>
              <a:t>Author of philosophical treatises dealing with topics from science to ethics to meta-physics</a:t>
            </a:r>
          </a:p>
          <a:p>
            <a:r>
              <a:rPr lang="en-US" b="1" dirty="0" smtClean="0"/>
              <a:t>Postulated the need for a divine enabling force, the unmoved Mover</a:t>
            </a:r>
          </a:p>
          <a:p>
            <a:r>
              <a:rPr lang="en-US" b="1" dirty="0" smtClean="0"/>
              <a:t>Student of Plato, but diverged from his thought</a:t>
            </a:r>
          </a:p>
          <a:p>
            <a:r>
              <a:rPr lang="en-US" b="1" dirty="0" smtClean="0"/>
              <a:t>Maintained philosophy should start from the physical world, not from the divine</a:t>
            </a:r>
          </a:p>
          <a:p>
            <a:r>
              <a:rPr lang="en-US" b="1" dirty="0" smtClean="0"/>
              <a:t>Tutor to Alexander the Great</a:t>
            </a:r>
          </a:p>
          <a:p>
            <a:endParaRPr lang="en-US" b="1" dirty="0" smtClean="0"/>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Platonism and </a:t>
            </a:r>
            <a:r>
              <a:rPr lang="en-US" b="1" dirty="0" err="1" smtClean="0"/>
              <a:t>Aristotelianism</a:t>
            </a:r>
            <a:endParaRPr lang="en-US" b="1" dirty="0"/>
          </a:p>
        </p:txBody>
      </p:sp>
      <p:sp>
        <p:nvSpPr>
          <p:cNvPr id="3" name="Content Placeholder 2"/>
          <p:cNvSpPr>
            <a:spLocks noGrp="1"/>
          </p:cNvSpPr>
          <p:nvPr>
            <p:ph sz="half" idx="1"/>
          </p:nvPr>
        </p:nvSpPr>
        <p:spPr>
          <a:xfrm>
            <a:off x="457200" y="1600200"/>
            <a:ext cx="4038600" cy="5214382"/>
          </a:xfrm>
        </p:spPr>
        <p:txBody>
          <a:bodyPr>
            <a:normAutofit/>
          </a:bodyPr>
          <a:lstStyle/>
          <a:p>
            <a:r>
              <a:rPr lang="en-US" b="1" dirty="0" smtClean="0"/>
              <a:t>These two schools of thought were rivals from the beginning </a:t>
            </a:r>
            <a:r>
              <a:rPr lang="en-US" b="1" dirty="0" smtClean="0"/>
              <a:t>until even </a:t>
            </a:r>
            <a:r>
              <a:rPr lang="en-US" b="1" dirty="0" smtClean="0"/>
              <a:t>today</a:t>
            </a:r>
          </a:p>
          <a:p>
            <a:r>
              <a:rPr lang="en-US" b="1" dirty="0" smtClean="0"/>
              <a:t>Much of Western philosophic thought, and religious thought, uses either a Platonic or Aristotelian framework</a:t>
            </a:r>
          </a:p>
        </p:txBody>
      </p:sp>
      <p:pic>
        <p:nvPicPr>
          <p:cNvPr id="7" name="Content Placeholder 6" descr="plato.jpg"/>
          <p:cNvPicPr>
            <a:picLocks noGrp="1" noChangeAspect="1"/>
          </p:cNvPicPr>
          <p:nvPr>
            <p:ph sz="half" idx="2"/>
          </p:nvPr>
        </p:nvPicPr>
        <p:blipFill>
          <a:blip r:embed="rId2"/>
          <a:srcRect l="-13737" r="-13737"/>
          <a:stretch>
            <a:fillRect/>
          </a:stretch>
        </p:blipFill>
        <p:spPr/>
      </p:pic>
      <p:sp>
        <p:nvSpPr>
          <p:cNvPr id="8" name="TextBox 7"/>
          <p:cNvSpPr txBox="1"/>
          <p:nvPr/>
        </p:nvSpPr>
        <p:spPr>
          <a:xfrm>
            <a:off x="4889500" y="6445250"/>
            <a:ext cx="3288080" cy="369332"/>
          </a:xfrm>
          <a:prstGeom prst="rect">
            <a:avLst/>
          </a:prstGeom>
          <a:noFill/>
        </p:spPr>
        <p:txBody>
          <a:bodyPr wrap="none" rtlCol="0">
            <a:spAutoFit/>
          </a:bodyPr>
          <a:lstStyle/>
          <a:p>
            <a:r>
              <a:rPr lang="en-US" b="1" dirty="0" smtClean="0"/>
              <a:t>From Raphael’s </a:t>
            </a:r>
            <a:r>
              <a:rPr lang="en-US" b="1" i="1" dirty="0" smtClean="0"/>
              <a:t>School of Athens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Platonism and </a:t>
            </a:r>
            <a:r>
              <a:rPr lang="en-US" b="1" dirty="0" err="1" smtClean="0"/>
              <a:t>Aristotelianism</a:t>
            </a:r>
            <a:endParaRPr lang="en-US" b="1" dirty="0"/>
          </a:p>
        </p:txBody>
      </p:sp>
      <p:sp>
        <p:nvSpPr>
          <p:cNvPr id="3" name="Content Placeholder 2"/>
          <p:cNvSpPr>
            <a:spLocks noGrp="1"/>
          </p:cNvSpPr>
          <p:nvPr>
            <p:ph sz="half" idx="1"/>
          </p:nvPr>
        </p:nvSpPr>
        <p:spPr>
          <a:xfrm>
            <a:off x="457200" y="1600200"/>
            <a:ext cx="4191000" cy="3844925"/>
          </a:xfrm>
        </p:spPr>
        <p:txBody>
          <a:bodyPr>
            <a:normAutofit/>
          </a:bodyPr>
          <a:lstStyle/>
          <a:p>
            <a:r>
              <a:rPr lang="en-US" b="1" dirty="0" smtClean="0"/>
              <a:t>Plato turns to the realm of the Ideas, looking up</a:t>
            </a:r>
          </a:p>
          <a:p>
            <a:r>
              <a:rPr lang="en-US" b="1" dirty="0" smtClean="0"/>
              <a:t>Aristotle looks to actual existing things, looks earthward</a:t>
            </a:r>
          </a:p>
          <a:p>
            <a:endParaRPr lang="en-US" b="1" dirty="0" smtClean="0"/>
          </a:p>
        </p:txBody>
      </p:sp>
      <p:pic>
        <p:nvPicPr>
          <p:cNvPr id="7" name="Content Placeholder 6" descr="plato.jpg"/>
          <p:cNvPicPr>
            <a:picLocks noGrp="1" noChangeAspect="1"/>
          </p:cNvPicPr>
          <p:nvPr>
            <p:ph sz="half" idx="2"/>
          </p:nvPr>
        </p:nvPicPr>
        <p:blipFill>
          <a:blip r:embed="rId2"/>
          <a:srcRect l="-13737" r="-13737"/>
          <a:stretch>
            <a:fillRect/>
          </a:stretch>
        </p:blipFill>
        <p:spPr/>
      </p:pic>
      <p:sp>
        <p:nvSpPr>
          <p:cNvPr id="8" name="TextBox 7"/>
          <p:cNvSpPr txBox="1"/>
          <p:nvPr/>
        </p:nvSpPr>
        <p:spPr>
          <a:xfrm>
            <a:off x="4889500" y="6445250"/>
            <a:ext cx="3288080" cy="369332"/>
          </a:xfrm>
          <a:prstGeom prst="rect">
            <a:avLst/>
          </a:prstGeom>
          <a:noFill/>
        </p:spPr>
        <p:txBody>
          <a:bodyPr wrap="none" rtlCol="0">
            <a:spAutoFit/>
          </a:bodyPr>
          <a:lstStyle/>
          <a:p>
            <a:r>
              <a:rPr lang="en-US" b="1" dirty="0" smtClean="0"/>
              <a:t>From Raphael’s </a:t>
            </a:r>
            <a:r>
              <a:rPr lang="en-US" b="1" i="1" dirty="0" smtClean="0"/>
              <a:t>School of Athens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b="1" dirty="0"/>
              <a:t>Background: Minoan Crete</a:t>
            </a:r>
            <a:endParaRPr lang="en-US" dirty="0"/>
          </a:p>
        </p:txBody>
      </p:sp>
      <p:sp>
        <p:nvSpPr>
          <p:cNvPr id="29699" name="Rectangle 1027"/>
          <p:cNvSpPr>
            <a:spLocks noGrp="1" noChangeArrowheads="1"/>
          </p:cNvSpPr>
          <p:nvPr>
            <p:ph type="body" idx="1"/>
          </p:nvPr>
        </p:nvSpPr>
        <p:spPr>
          <a:xfrm>
            <a:off x="685800" y="1981200"/>
            <a:ext cx="7772400" cy="4495800"/>
          </a:xfrm>
        </p:spPr>
        <p:txBody>
          <a:bodyPr>
            <a:normAutofit/>
          </a:bodyPr>
          <a:lstStyle/>
          <a:p>
            <a:r>
              <a:rPr lang="en-US" sz="2800" b="1" dirty="0"/>
              <a:t>Advanced to full urban culture, often credited with being the first urban culture in Europe</a:t>
            </a:r>
          </a:p>
          <a:p>
            <a:r>
              <a:rPr lang="en-US" sz="2800" b="1" dirty="0"/>
              <a:t>Palace-cities of Knossos, </a:t>
            </a:r>
            <a:r>
              <a:rPr lang="en-US" sz="2800" b="1" dirty="0" err="1"/>
              <a:t>Phaistos</a:t>
            </a:r>
            <a:r>
              <a:rPr lang="en-US" sz="2800" b="1" dirty="0"/>
              <a:t>, </a:t>
            </a:r>
            <a:r>
              <a:rPr lang="en-US" sz="2800" b="1" dirty="0" err="1"/>
              <a:t>Zakros</a:t>
            </a:r>
            <a:r>
              <a:rPr lang="en-US" sz="2800" b="1" dirty="0"/>
              <a:t> flourished from 1700-1375 BCE; Knossos destroyed </a:t>
            </a:r>
            <a:r>
              <a:rPr lang="en-US" sz="2800" b="1" dirty="0" smtClean="0"/>
              <a:t>1375 BCE</a:t>
            </a:r>
            <a:endParaRPr lang="en-US" sz="2800" b="1" dirty="0"/>
          </a:p>
          <a:p>
            <a:r>
              <a:rPr lang="en-US" sz="2800" b="1" dirty="0"/>
              <a:t>Collapse of Minoan culture due to combination of external invasion and frequent volcanic irruptions and </a:t>
            </a:r>
            <a:r>
              <a:rPr lang="en-US" sz="2800" b="1" dirty="0" smtClean="0"/>
              <a:t>earthquakes</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Platonism and </a:t>
            </a:r>
            <a:r>
              <a:rPr lang="en-US" b="1" dirty="0" err="1" smtClean="0"/>
              <a:t>Aristotelianism</a:t>
            </a:r>
            <a:endParaRPr lang="en-US" b="1" dirty="0"/>
          </a:p>
        </p:txBody>
      </p:sp>
      <p:sp>
        <p:nvSpPr>
          <p:cNvPr id="3" name="Content Placeholder 2"/>
          <p:cNvSpPr>
            <a:spLocks noGrp="1"/>
          </p:cNvSpPr>
          <p:nvPr>
            <p:ph sz="half" idx="1"/>
          </p:nvPr>
        </p:nvSpPr>
        <p:spPr>
          <a:xfrm>
            <a:off x="457200" y="1600200"/>
            <a:ext cx="4191000" cy="4845050"/>
          </a:xfrm>
        </p:spPr>
        <p:txBody>
          <a:bodyPr>
            <a:normAutofit/>
          </a:bodyPr>
          <a:lstStyle/>
          <a:p>
            <a:r>
              <a:rPr lang="en-US" b="1" dirty="0" smtClean="0"/>
              <a:t>While both are concerned with theology, Platonism has been more significant in the history of mysticism and spiritual experience, while </a:t>
            </a:r>
            <a:r>
              <a:rPr lang="en-US" b="1" dirty="0" err="1" smtClean="0"/>
              <a:t>Aristotelianism</a:t>
            </a:r>
            <a:r>
              <a:rPr lang="en-US" b="1" dirty="0" smtClean="0"/>
              <a:t> has been more significant to ethics and the interplay between science and religion</a:t>
            </a:r>
          </a:p>
          <a:p>
            <a:endParaRPr lang="en-US" b="1" dirty="0" smtClean="0"/>
          </a:p>
        </p:txBody>
      </p:sp>
      <p:pic>
        <p:nvPicPr>
          <p:cNvPr id="7" name="Content Placeholder 6" descr="plato.jpg"/>
          <p:cNvPicPr>
            <a:picLocks noGrp="1" noChangeAspect="1"/>
          </p:cNvPicPr>
          <p:nvPr>
            <p:ph sz="half" idx="2"/>
          </p:nvPr>
        </p:nvPicPr>
        <p:blipFill>
          <a:blip r:embed="rId2"/>
          <a:srcRect l="-13737" r="-13737"/>
          <a:stretch>
            <a:fillRect/>
          </a:stretch>
        </p:blipFill>
        <p:spPr/>
      </p:pic>
      <p:sp>
        <p:nvSpPr>
          <p:cNvPr id="8" name="TextBox 7"/>
          <p:cNvSpPr txBox="1"/>
          <p:nvPr/>
        </p:nvSpPr>
        <p:spPr>
          <a:xfrm>
            <a:off x="4889500" y="6445250"/>
            <a:ext cx="3288080" cy="369332"/>
          </a:xfrm>
          <a:prstGeom prst="rect">
            <a:avLst/>
          </a:prstGeom>
          <a:noFill/>
        </p:spPr>
        <p:txBody>
          <a:bodyPr wrap="none" rtlCol="0">
            <a:spAutoFit/>
          </a:bodyPr>
          <a:lstStyle/>
          <a:p>
            <a:r>
              <a:rPr lang="en-US" b="1" dirty="0" smtClean="0"/>
              <a:t>From Raphael’s </a:t>
            </a:r>
            <a:r>
              <a:rPr lang="en-US" b="1" i="1" dirty="0" smtClean="0"/>
              <a:t>School of Athens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Platonism and </a:t>
            </a:r>
            <a:r>
              <a:rPr lang="en-US" b="1" dirty="0" err="1" smtClean="0"/>
              <a:t>Aristotelianism</a:t>
            </a:r>
            <a:endParaRPr lang="en-US" b="1" dirty="0"/>
          </a:p>
        </p:txBody>
      </p:sp>
      <p:sp>
        <p:nvSpPr>
          <p:cNvPr id="3" name="Content Placeholder 2"/>
          <p:cNvSpPr>
            <a:spLocks noGrp="1"/>
          </p:cNvSpPr>
          <p:nvPr>
            <p:ph sz="half" idx="1"/>
          </p:nvPr>
        </p:nvSpPr>
        <p:spPr>
          <a:xfrm>
            <a:off x="457200" y="1600200"/>
            <a:ext cx="4191000" cy="4845050"/>
          </a:xfrm>
        </p:spPr>
        <p:txBody>
          <a:bodyPr>
            <a:normAutofit lnSpcReduction="10000"/>
          </a:bodyPr>
          <a:lstStyle/>
          <a:p>
            <a:r>
              <a:rPr lang="en-US" b="1" dirty="0" smtClean="0"/>
              <a:t>Both thinkers wrote about political philosophy, gender relations, education, science, cosmogony, and cosmology</a:t>
            </a:r>
          </a:p>
          <a:p>
            <a:r>
              <a:rPr lang="en-US" b="1" dirty="0" smtClean="0"/>
              <a:t>Their works were known to Jewish, Christian, and Muslim thinkers, and, along with Neo-Platonism, were quite influential</a:t>
            </a:r>
          </a:p>
        </p:txBody>
      </p:sp>
      <p:pic>
        <p:nvPicPr>
          <p:cNvPr id="7" name="Content Placeholder 6" descr="plato.jpg"/>
          <p:cNvPicPr>
            <a:picLocks noGrp="1" noChangeAspect="1"/>
          </p:cNvPicPr>
          <p:nvPr>
            <p:ph sz="half" idx="2"/>
          </p:nvPr>
        </p:nvPicPr>
        <p:blipFill>
          <a:blip r:embed="rId2"/>
          <a:srcRect l="-13737" r="-13737"/>
          <a:stretch>
            <a:fillRect/>
          </a:stretch>
        </p:blipFill>
        <p:spPr/>
      </p:pic>
      <p:sp>
        <p:nvSpPr>
          <p:cNvPr id="8" name="TextBox 7"/>
          <p:cNvSpPr txBox="1"/>
          <p:nvPr/>
        </p:nvSpPr>
        <p:spPr>
          <a:xfrm>
            <a:off x="4889500" y="6445250"/>
            <a:ext cx="3288080" cy="369332"/>
          </a:xfrm>
          <a:prstGeom prst="rect">
            <a:avLst/>
          </a:prstGeom>
          <a:noFill/>
        </p:spPr>
        <p:txBody>
          <a:bodyPr wrap="none" rtlCol="0">
            <a:spAutoFit/>
          </a:bodyPr>
          <a:lstStyle/>
          <a:p>
            <a:r>
              <a:rPr lang="en-US" b="1" dirty="0" smtClean="0"/>
              <a:t>From Raphael’s </a:t>
            </a:r>
            <a:r>
              <a:rPr lang="en-US" b="1" i="1" dirty="0" smtClean="0"/>
              <a:t>School of Athens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MYSTICISM</a:t>
            </a:r>
            <a:endParaRPr lang="en-US" b="1" dirty="0"/>
          </a:p>
        </p:txBody>
      </p:sp>
      <p:sp>
        <p:nvSpPr>
          <p:cNvPr id="6" name="Subtitle 5"/>
          <p:cNvSpPr>
            <a:spLocks noGrp="1"/>
          </p:cNvSpPr>
          <p:nvPr>
            <p:ph type="subTitle" idx="1"/>
          </p:nvPr>
        </p:nvSpPr>
        <p:spPr>
          <a:xfrm>
            <a:off x="685800" y="3886200"/>
            <a:ext cx="7772400" cy="1752600"/>
          </a:xfrm>
        </p:spPr>
        <p:txBody>
          <a:bodyPr/>
          <a:lstStyle/>
          <a:p>
            <a:r>
              <a:rPr lang="en-US" b="1" dirty="0" smtClean="0">
                <a:solidFill>
                  <a:schemeClr val="tx1"/>
                </a:solidFill>
              </a:rPr>
              <a:t>Direct Contact or Union with the Divine</a:t>
            </a:r>
          </a:p>
          <a:p>
            <a:r>
              <a:rPr lang="en-US" b="1" dirty="0" smtClean="0">
                <a:solidFill>
                  <a:schemeClr val="tx1"/>
                </a:solidFill>
              </a:rPr>
              <a:t>Spiritual Virtuosity</a:t>
            </a:r>
          </a:p>
          <a:p>
            <a:r>
              <a:rPr lang="en-US" b="1" dirty="0" smtClean="0">
                <a:solidFill>
                  <a:schemeClr val="tx1"/>
                </a:solidFill>
              </a:rPr>
              <a:t>Experiential Goal of Religion</a:t>
            </a:r>
          </a:p>
          <a:p>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t>William James’ Four Qualities of Mystical Experiences</a:t>
            </a:r>
          </a:p>
        </p:txBody>
      </p:sp>
      <p:sp>
        <p:nvSpPr>
          <p:cNvPr id="27652" name="Rectangle 4"/>
          <p:cNvSpPr>
            <a:spLocks noGrp="1" noChangeArrowheads="1"/>
          </p:cNvSpPr>
          <p:nvPr>
            <p:ph type="body" sz="half" idx="2"/>
          </p:nvPr>
        </p:nvSpPr>
        <p:spPr>
          <a:xfrm>
            <a:off x="4648200" y="2743200"/>
            <a:ext cx="3810000" cy="2819400"/>
          </a:xfrm>
        </p:spPr>
        <p:txBody>
          <a:bodyPr/>
          <a:lstStyle/>
          <a:p>
            <a:r>
              <a:rPr lang="en-US" sz="3600" b="1"/>
              <a:t>Ineffability</a:t>
            </a:r>
          </a:p>
          <a:p>
            <a:r>
              <a:rPr lang="en-US" sz="3600" b="1"/>
              <a:t>Noetic Quality</a:t>
            </a:r>
          </a:p>
          <a:p>
            <a:r>
              <a:rPr lang="en-US" sz="3600" b="1"/>
              <a:t>Transience</a:t>
            </a:r>
          </a:p>
          <a:p>
            <a:r>
              <a:rPr lang="en-US" sz="3600" b="1"/>
              <a:t>Passivity</a:t>
            </a:r>
          </a:p>
        </p:txBody>
      </p:sp>
      <p:pic>
        <p:nvPicPr>
          <p:cNvPr id="27653" name="Picture 5" descr="&#10;images.jpg                                                     00038125Girsain                        BC997BC3:"/>
          <p:cNvPicPr>
            <a:picLocks noGrp="1" noChangeAspect="1" noChangeArrowheads="1"/>
          </p:cNvPicPr>
          <p:nvPr>
            <p:ph sz="half" idx="1"/>
          </p:nvPr>
        </p:nvPicPr>
        <p:blipFill>
          <a:blip r:embed="rId2"/>
          <a:srcRect/>
          <a:stretch>
            <a:fillRect/>
          </a:stretch>
        </p:blipFill>
        <p:spPr>
          <a:xfrm>
            <a:off x="1016000" y="1981200"/>
            <a:ext cx="3148013" cy="4114800"/>
          </a:xfrm>
        </p:spPr>
      </p:pic>
      <p:sp>
        <p:nvSpPr>
          <p:cNvPr id="5" name="TextBox 4"/>
          <p:cNvSpPr txBox="1"/>
          <p:nvPr/>
        </p:nvSpPr>
        <p:spPr>
          <a:xfrm>
            <a:off x="302364" y="6389378"/>
            <a:ext cx="7180759" cy="369332"/>
          </a:xfrm>
          <a:prstGeom prst="rect">
            <a:avLst/>
          </a:prstGeom>
          <a:noFill/>
        </p:spPr>
        <p:txBody>
          <a:bodyPr wrap="none" rtlCol="0">
            <a:spAutoFit/>
          </a:bodyPr>
          <a:lstStyle/>
          <a:p>
            <a:r>
              <a:rPr lang="en-US" b="1" dirty="0" smtClean="0"/>
              <a:t>William James, American psychologist and theorist of religion, 1842-1910</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743200" y="0"/>
            <a:ext cx="5715000" cy="762000"/>
          </a:xfrm>
        </p:spPr>
        <p:txBody>
          <a:bodyPr/>
          <a:lstStyle/>
          <a:p>
            <a:r>
              <a:rPr lang="en-US"/>
              <a:t>Ineffability</a:t>
            </a:r>
          </a:p>
        </p:txBody>
      </p:sp>
      <p:sp>
        <p:nvSpPr>
          <p:cNvPr id="28675" name="Rectangle 3"/>
          <p:cNvSpPr>
            <a:spLocks noGrp="1" noChangeArrowheads="1"/>
          </p:cNvSpPr>
          <p:nvPr>
            <p:ph type="body" idx="1"/>
          </p:nvPr>
        </p:nvSpPr>
        <p:spPr>
          <a:xfrm>
            <a:off x="685800" y="685800"/>
            <a:ext cx="7772400" cy="5943600"/>
          </a:xfrm>
        </p:spPr>
        <p:txBody>
          <a:bodyPr>
            <a:normAutofit lnSpcReduction="10000"/>
          </a:bodyPr>
          <a:lstStyle/>
          <a:p>
            <a:pPr>
              <a:lnSpc>
                <a:spcPct val="90000"/>
              </a:lnSpc>
            </a:pPr>
            <a:r>
              <a:rPr lang="en-US" sz="2800"/>
              <a:t>An experience can be described as ineffable when words are unable to express its essence and/or complexity.  It has two shades of meaning.</a:t>
            </a:r>
          </a:p>
          <a:p>
            <a:pPr>
              <a:lnSpc>
                <a:spcPct val="90000"/>
              </a:lnSpc>
            </a:pPr>
            <a:r>
              <a:rPr lang="en-US" sz="2800"/>
              <a:t>Something which is ineffable may exceed the capability of language to describe it (“oh, wow!” moments)</a:t>
            </a:r>
          </a:p>
          <a:p>
            <a:pPr>
              <a:lnSpc>
                <a:spcPct val="90000"/>
              </a:lnSpc>
            </a:pPr>
            <a:r>
              <a:rPr lang="en-US" sz="2800"/>
              <a:t>Something which is ineffable may also be a spiritual secret which is demeaned by sharing it wantonly with others (why we disapprove of those who “kiss-and-tell”).</a:t>
            </a:r>
          </a:p>
          <a:p>
            <a:pPr>
              <a:lnSpc>
                <a:spcPct val="90000"/>
              </a:lnSpc>
            </a:pPr>
            <a:r>
              <a:rPr lang="en-US" sz="2800"/>
              <a:t>Ineffability, or claims thereof, may be an elaborate subterfuge, or a highly coded, esoteric use of words.  Paradox and apparent contradiction are literary techniques employed to achieve ineffability even in the midst of volubility.</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8600" y="457200"/>
            <a:ext cx="7391400" cy="6070600"/>
          </a:xfrm>
          <a:prstGeom prst="rect">
            <a:avLst/>
          </a:prstGeom>
          <a:noFill/>
          <a:ln w="9525">
            <a:noFill/>
            <a:miter lim="800000"/>
            <a:headEnd/>
            <a:tailEnd/>
          </a:ln>
          <a:effectLst/>
        </p:spPr>
        <p:txBody>
          <a:bodyPr>
            <a:prstTxWarp prst="textNoShape">
              <a:avLst/>
            </a:prstTxWarp>
            <a:spAutoFit/>
          </a:bodyPr>
          <a:lstStyle/>
          <a:p>
            <a:r>
              <a:rPr lang="en-US" sz="2800"/>
              <a:t>Consider the two meanings of ineffability in this excerpt from the African Methodist-Episcopal preacher Jarena Lee (ca. 1810, writing this account in 1847):</a:t>
            </a:r>
          </a:p>
          <a:p>
            <a:r>
              <a:rPr lang="en-US" sz="2800"/>
              <a:t>“a new rush of the same ecstasy came upon me, and caused me to feel as if I were in an ocean of light and bliss.</a:t>
            </a:r>
          </a:p>
          <a:p>
            <a:r>
              <a:rPr lang="en-US" sz="2800"/>
              <a:t>   During this time I stood perfectly still, the tears rolling in a flood from my eyes.  So great was the joy, that </a:t>
            </a:r>
            <a:r>
              <a:rPr lang="en-US" sz="2800" b="1"/>
              <a:t>it is past description.  There is no language</a:t>
            </a:r>
            <a:r>
              <a:rPr lang="en-US" sz="2800"/>
              <a:t> that can describe it, except that which was heard by St. Paul, when he was caught up to third heaven, and </a:t>
            </a:r>
            <a:r>
              <a:rPr lang="en-US" sz="2800" b="1"/>
              <a:t>heard words which it was not lawful to utter</a:t>
            </a:r>
            <a:r>
              <a:rPr lang="en-US" sz="2800"/>
              <a:t>.”</a:t>
            </a:r>
          </a:p>
        </p:txBody>
      </p:sp>
      <p:sp>
        <p:nvSpPr>
          <p:cNvPr id="29699" name="Rectangle 3"/>
          <p:cNvSpPr>
            <a:spLocks noChangeArrowheads="1"/>
          </p:cNvSpPr>
          <p:nvPr/>
        </p:nvSpPr>
        <p:spPr bwMode="auto">
          <a:xfrm>
            <a:off x="7315200" y="604837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29700" name="Picture 4" descr="&#10;JarenaLee.jpg                                                  0031C768Girsain                        BC997BC3:"/>
          <p:cNvPicPr>
            <a:picLocks noChangeAspect="1" noChangeArrowheads="1"/>
          </p:cNvPicPr>
          <p:nvPr/>
        </p:nvPicPr>
        <p:blipFill>
          <a:blip r:embed="rId2"/>
          <a:srcRect/>
          <a:stretch>
            <a:fillRect/>
          </a:stretch>
        </p:blipFill>
        <p:spPr bwMode="auto">
          <a:xfrm>
            <a:off x="7772400" y="457200"/>
            <a:ext cx="1096963" cy="1817688"/>
          </a:xfrm>
          <a:prstGeom prst="rect">
            <a:avLst/>
          </a:prstGeom>
          <a:noFill/>
        </p:spPr>
      </p:pic>
      <p:sp>
        <p:nvSpPr>
          <p:cNvPr id="29702" name="Rectangle 6"/>
          <p:cNvSpPr>
            <a:spLocks noChangeArrowheads="1"/>
          </p:cNvSpPr>
          <p:nvPr/>
        </p:nvSpPr>
        <p:spPr bwMode="auto">
          <a:xfrm>
            <a:off x="4953000" y="6446838"/>
            <a:ext cx="3230563" cy="396875"/>
          </a:xfrm>
          <a:prstGeom prst="rect">
            <a:avLst/>
          </a:prstGeom>
          <a:noFill/>
          <a:ln w="9525">
            <a:noFill/>
            <a:miter lim="800000"/>
            <a:headEnd/>
            <a:tailEnd/>
          </a:ln>
          <a:effectLst/>
        </p:spPr>
        <p:txBody>
          <a:bodyPr wrap="none">
            <a:prstTxWarp prst="textNoShape">
              <a:avLst/>
            </a:prstTxWarp>
            <a:spAutoFit/>
          </a:bodyPr>
          <a:lstStyle/>
          <a:p>
            <a:r>
              <a:rPr lang="en-US" sz="2000"/>
              <a:t>Reference to 2 Corinthians 12</a:t>
            </a:r>
          </a:p>
        </p:txBody>
      </p:sp>
      <p:sp>
        <p:nvSpPr>
          <p:cNvPr id="29703" name="Rectangle 7"/>
          <p:cNvSpPr>
            <a:spLocks noChangeArrowheads="1"/>
          </p:cNvSpPr>
          <p:nvPr/>
        </p:nvSpPr>
        <p:spPr bwMode="auto">
          <a:xfrm>
            <a:off x="2667000" y="3200400"/>
            <a:ext cx="6477000" cy="366713"/>
          </a:xfrm>
          <a:prstGeom prst="rect">
            <a:avLst/>
          </a:prstGeom>
          <a:noFill/>
          <a:ln w="9525">
            <a:noFill/>
            <a:miter lim="800000"/>
            <a:headEnd/>
            <a:tailEnd/>
          </a:ln>
          <a:effectLst/>
        </p:spPr>
        <p:txBody>
          <a:bodyPr>
            <a:prstTxWarp prst="textNoShape">
              <a:avLst/>
            </a:prstTxWarp>
            <a:spAutoFit/>
          </a:bodyPr>
          <a:lstStyle/>
          <a:p>
            <a:r>
              <a:rPr lang="en-US" sz="1800"/>
              <a:t>(Mysticism a.k.a. “oceanic feelings” in the psychology of religion)</a:t>
            </a: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r>
              <a:rPr lang="en-US"/>
              <a:t>Noetic Quality</a:t>
            </a:r>
          </a:p>
        </p:txBody>
      </p:sp>
      <p:sp>
        <p:nvSpPr>
          <p:cNvPr id="30723" name="Rectangle 3"/>
          <p:cNvSpPr>
            <a:spLocks noGrp="1" noChangeArrowheads="1"/>
          </p:cNvSpPr>
          <p:nvPr>
            <p:ph type="body" idx="1"/>
          </p:nvPr>
        </p:nvSpPr>
        <p:spPr>
          <a:xfrm>
            <a:off x="685800" y="1219200"/>
            <a:ext cx="7772400" cy="5181600"/>
          </a:xfrm>
        </p:spPr>
        <p:txBody>
          <a:bodyPr/>
          <a:lstStyle/>
          <a:p>
            <a:r>
              <a:rPr lang="en-US"/>
              <a:t>Noetic, related to gnosis (Greek), Inanna (Mesopotamian), jñana (Sanskrit), and our word “knowledge”</a:t>
            </a:r>
          </a:p>
          <a:p>
            <a:r>
              <a:rPr lang="en-US"/>
              <a:t>Technically the word means something apprehended by, or pertaining to, intellect</a:t>
            </a:r>
          </a:p>
          <a:p>
            <a:r>
              <a:rPr lang="en-US"/>
              <a:t>Mystical experiences generate a specific kind of knowledge - </a:t>
            </a:r>
            <a:r>
              <a:rPr lang="en-US" b="1"/>
              <a:t>cosmological insight</a:t>
            </a:r>
            <a:r>
              <a:rPr lang="en-US"/>
              <a:t>.  They generally claim to reveal a/the truth about how the universe is organized.</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2895600" cy="1143000"/>
          </a:xfrm>
        </p:spPr>
        <p:txBody>
          <a:bodyPr/>
          <a:lstStyle/>
          <a:p>
            <a:r>
              <a:rPr lang="en-US"/>
              <a:t>Transience</a:t>
            </a:r>
          </a:p>
        </p:txBody>
      </p:sp>
      <p:sp>
        <p:nvSpPr>
          <p:cNvPr id="31747" name="Rectangle 3"/>
          <p:cNvSpPr>
            <a:spLocks noGrp="1" noChangeArrowheads="1"/>
          </p:cNvSpPr>
          <p:nvPr>
            <p:ph type="body" idx="1"/>
          </p:nvPr>
        </p:nvSpPr>
        <p:spPr>
          <a:xfrm>
            <a:off x="685800" y="2277602"/>
            <a:ext cx="7772400" cy="4275598"/>
          </a:xfrm>
        </p:spPr>
        <p:txBody>
          <a:bodyPr/>
          <a:lstStyle/>
          <a:p>
            <a:r>
              <a:rPr lang="en-US" dirty="0"/>
              <a:t>Mystics do not (at least to our knowledge) attain and then permanently retain this intensity of </a:t>
            </a:r>
            <a:r>
              <a:rPr lang="en-US" dirty="0" smtClean="0"/>
              <a:t>experience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2895600" cy="1143000"/>
          </a:xfrm>
        </p:spPr>
        <p:txBody>
          <a:bodyPr/>
          <a:lstStyle/>
          <a:p>
            <a:r>
              <a:rPr lang="en-US"/>
              <a:t>Transience</a:t>
            </a:r>
          </a:p>
        </p:txBody>
      </p:sp>
      <p:sp>
        <p:nvSpPr>
          <p:cNvPr id="31747" name="Rectangle 3"/>
          <p:cNvSpPr>
            <a:spLocks noGrp="1" noChangeArrowheads="1"/>
          </p:cNvSpPr>
          <p:nvPr>
            <p:ph type="body" idx="1"/>
          </p:nvPr>
        </p:nvSpPr>
        <p:spPr>
          <a:xfrm>
            <a:off x="685800" y="1773708"/>
            <a:ext cx="7772400" cy="4779492"/>
          </a:xfrm>
        </p:spPr>
        <p:txBody>
          <a:bodyPr/>
          <a:lstStyle/>
          <a:p>
            <a:r>
              <a:rPr lang="en-US" dirty="0"/>
              <a:t>Mystics do not (at least to our knowledge) attain and then permanently retain this intensity of experience</a:t>
            </a:r>
            <a:r>
              <a:rPr lang="en-US" dirty="0" smtClean="0"/>
              <a:t> </a:t>
            </a:r>
          </a:p>
          <a:p>
            <a:r>
              <a:rPr lang="en-US" i="1" dirty="0" smtClean="0"/>
              <a:t>(</a:t>
            </a:r>
            <a:r>
              <a:rPr lang="en-US" i="1" dirty="0"/>
              <a:t>you know how they warn you against “erections lasting more than four hours” on Viagra commercials?  It’s like that)</a:t>
            </a:r>
            <a:r>
              <a:rPr lang="en-US" i="1" dirty="0" smtClean="0"/>
              <a: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2895600" cy="1143000"/>
          </a:xfrm>
        </p:spPr>
        <p:txBody>
          <a:bodyPr/>
          <a:lstStyle/>
          <a:p>
            <a:r>
              <a:rPr lang="en-US"/>
              <a:t>Transience</a:t>
            </a:r>
          </a:p>
        </p:txBody>
      </p:sp>
      <p:sp>
        <p:nvSpPr>
          <p:cNvPr id="31747" name="Rectangle 3"/>
          <p:cNvSpPr>
            <a:spLocks noGrp="1" noChangeArrowheads="1"/>
          </p:cNvSpPr>
          <p:nvPr>
            <p:ph type="body" idx="1"/>
          </p:nvPr>
        </p:nvSpPr>
        <p:spPr>
          <a:xfrm>
            <a:off x="685800" y="1854330"/>
            <a:ext cx="7772400" cy="4698869"/>
          </a:xfrm>
        </p:spPr>
        <p:txBody>
          <a:bodyPr/>
          <a:lstStyle/>
          <a:p>
            <a:r>
              <a:rPr lang="en-US" dirty="0" smtClean="0"/>
              <a:t>The </a:t>
            </a:r>
            <a:r>
              <a:rPr lang="en-US" dirty="0"/>
              <a:t>temporary quality of the mystical experience makes it quite suitable to literary treatment, either in the distilled form of poetry, or as a key episode in the life of a fictional character in prose.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1143000"/>
          </a:xfrm>
        </p:spPr>
        <p:txBody>
          <a:bodyPr/>
          <a:lstStyle/>
          <a:p>
            <a:r>
              <a:rPr lang="en-US" b="1"/>
              <a:t>Achievements: Minoan Crete</a:t>
            </a:r>
            <a:endParaRPr lang="en-US"/>
          </a:p>
        </p:txBody>
      </p:sp>
      <p:sp>
        <p:nvSpPr>
          <p:cNvPr id="17411" name="Rectangle 3"/>
          <p:cNvSpPr>
            <a:spLocks noGrp="1" noChangeArrowheads="1"/>
          </p:cNvSpPr>
          <p:nvPr>
            <p:ph type="body" idx="1"/>
          </p:nvPr>
        </p:nvSpPr>
        <p:spPr>
          <a:xfrm>
            <a:off x="685800" y="1447800"/>
            <a:ext cx="7772400" cy="5029200"/>
          </a:xfrm>
        </p:spPr>
        <p:txBody>
          <a:bodyPr/>
          <a:lstStyle/>
          <a:p>
            <a:pPr eaLnBrk="0" hangingPunct="0">
              <a:spcBef>
                <a:spcPct val="0"/>
              </a:spcBef>
              <a:buFontTx/>
              <a:buNone/>
            </a:pPr>
            <a:r>
              <a:rPr lang="en-US" b="1"/>
              <a:t>• Palaces point to affluence: large public spaces, ample and comfortable dwellings;</a:t>
            </a:r>
          </a:p>
          <a:p>
            <a:pPr eaLnBrk="0" hangingPunct="0">
              <a:spcBef>
                <a:spcPct val="0"/>
              </a:spcBef>
              <a:buFontTx/>
              <a:buNone/>
            </a:pPr>
            <a:r>
              <a:rPr lang="en-US" b="1"/>
              <a:t>• Women and men both had social and political power;</a:t>
            </a:r>
          </a:p>
          <a:p>
            <a:pPr eaLnBrk="0" hangingPunct="0">
              <a:spcBef>
                <a:spcPct val="0"/>
              </a:spcBef>
              <a:buFontTx/>
              <a:buNone/>
            </a:pPr>
            <a:r>
              <a:rPr lang="en-US" b="1"/>
              <a:t>• Fertility of the land and plenitude of trade discouraged militarism, encouraged local (decentralized) urban government;</a:t>
            </a:r>
          </a:p>
          <a:p>
            <a:pPr eaLnBrk="0" hangingPunct="0">
              <a:spcBef>
                <a:spcPct val="0"/>
              </a:spcBef>
              <a:buFontTx/>
              <a:buNone/>
            </a:pPr>
            <a:r>
              <a:rPr lang="en-US" b="1"/>
              <a:t>• Frescoes, in their color and buoyant playfulness, convey a basic sense of optimism.</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US"/>
              <a:t>Transience and Action</a:t>
            </a:r>
          </a:p>
        </p:txBody>
      </p:sp>
      <p:sp>
        <p:nvSpPr>
          <p:cNvPr id="35843" name="Rectangle 3"/>
          <p:cNvSpPr>
            <a:spLocks noGrp="1" noChangeArrowheads="1"/>
          </p:cNvSpPr>
          <p:nvPr>
            <p:ph type="body" idx="1"/>
          </p:nvPr>
        </p:nvSpPr>
        <p:spPr>
          <a:xfrm>
            <a:off x="685800" y="914400"/>
            <a:ext cx="7772400" cy="5486400"/>
          </a:xfrm>
        </p:spPr>
        <p:txBody>
          <a:bodyPr/>
          <a:lstStyle/>
          <a:p>
            <a:r>
              <a:rPr lang="en-US" dirty="0"/>
              <a:t>The transience of mystical states can also be interpreted, and often is by mystics in ethically-motivated religious traditions, as necessitating a return to the world, to share your insights and to live the truth you’ve glimpsed/grasped.</a:t>
            </a:r>
            <a:r>
              <a:rPr lang="en-US" dirty="0" smtClean="0"/>
              <a:t> Richard </a:t>
            </a:r>
            <a:r>
              <a:rPr lang="en-US" dirty="0"/>
              <a:t>of St. </a:t>
            </a:r>
            <a:r>
              <a:rPr lang="en-US" dirty="0" smtClean="0"/>
              <a:t>Victor, a Christian saint, </a:t>
            </a:r>
            <a:r>
              <a:rPr lang="en-US" dirty="0"/>
              <a:t>extends bridal mysticism’s metaphors to childrearing: the mystic “abandons ecstatic union to return to service to others,” willing even to surrender the presence of the Beloved.</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105400" y="0"/>
            <a:ext cx="4038600" cy="1143000"/>
          </a:xfrm>
        </p:spPr>
        <p:txBody>
          <a:bodyPr/>
          <a:lstStyle/>
          <a:p>
            <a:r>
              <a:rPr lang="en-US"/>
              <a:t>Passivity</a:t>
            </a:r>
          </a:p>
        </p:txBody>
      </p:sp>
      <p:sp>
        <p:nvSpPr>
          <p:cNvPr id="32771" name="Rectangle 3"/>
          <p:cNvSpPr>
            <a:spLocks noGrp="1" noChangeArrowheads="1"/>
          </p:cNvSpPr>
          <p:nvPr>
            <p:ph type="body" idx="1"/>
          </p:nvPr>
        </p:nvSpPr>
        <p:spPr>
          <a:xfrm>
            <a:off x="685800" y="1143000"/>
            <a:ext cx="7772400" cy="5334000"/>
          </a:xfrm>
        </p:spPr>
        <p:txBody>
          <a:bodyPr/>
          <a:lstStyle/>
          <a:p>
            <a:pPr>
              <a:lnSpc>
                <a:spcPct val="90000"/>
              </a:lnSpc>
            </a:pPr>
            <a:r>
              <a:rPr lang="en-US" dirty="0"/>
              <a:t>Passivity is used by James to describe the ways in which the mystical experience occurs, in its greatest intensity, without the active will of the mystic (no matter how actively they have prepared for this moment).</a:t>
            </a:r>
          </a:p>
          <a:p>
            <a:pPr>
              <a:lnSpc>
                <a:spcPct val="90000"/>
              </a:lnSpc>
            </a:pPr>
            <a:r>
              <a:rPr lang="en-US" dirty="0"/>
              <a:t>Loss of clear ego-boundaries on the part of the mystic would be another way of expressing this dimension.</a:t>
            </a:r>
            <a:endParaRPr lang="en-US" dirty="0" smtClean="0"/>
          </a:p>
          <a:p>
            <a:pPr>
              <a:lnSpc>
                <a:spcPct val="90000"/>
              </a:lnSpc>
            </a:pPr>
            <a:r>
              <a:rPr lang="en-US" dirty="0" smtClean="0"/>
              <a:t>Ralph Waldo Emerson </a:t>
            </a:r>
            <a:r>
              <a:rPr lang="en-US" dirty="0"/>
              <a:t>describes it thus: “All mean egotism vanishes.”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t>The Rivalry Between </a:t>
            </a:r>
            <a:br>
              <a:rPr lang="en-US"/>
            </a:br>
            <a:r>
              <a:rPr lang="en-US"/>
              <a:t>Decorum and Chaos</a:t>
            </a:r>
          </a:p>
        </p:txBody>
      </p:sp>
      <p:sp>
        <p:nvSpPr>
          <p:cNvPr id="47109" name="Rectangle 5"/>
          <p:cNvSpPr>
            <a:spLocks noGrp="1" noChangeArrowheads="1"/>
          </p:cNvSpPr>
          <p:nvPr>
            <p:ph type="body" sz="half" idx="3"/>
          </p:nvPr>
        </p:nvSpPr>
        <p:spPr>
          <a:xfrm>
            <a:off x="685800" y="4114800"/>
            <a:ext cx="7772400" cy="2362200"/>
          </a:xfrm>
        </p:spPr>
        <p:txBody>
          <a:bodyPr/>
          <a:lstStyle/>
          <a:p>
            <a:r>
              <a:rPr lang="en-US" sz="2800" dirty="0"/>
              <a:t>Religions build themselves around powerful experiences, and experiences of power.</a:t>
            </a:r>
          </a:p>
          <a:p>
            <a:r>
              <a:rPr lang="en-US" sz="2800" dirty="0"/>
              <a:t>Religions make a cosmological decision to embrace sexuality as an ally, or regulate it as a potential enemy or rival.</a:t>
            </a:r>
          </a:p>
        </p:txBody>
      </p:sp>
      <p:pic>
        <p:nvPicPr>
          <p:cNvPr id="47110" name="Picture 6" descr="bacchanalia.jpg                                                000BA32BMacintosh HD                   C346CA06:"/>
          <p:cNvPicPr>
            <a:picLocks noGrp="1" noChangeAspect="1" noChangeArrowheads="1"/>
          </p:cNvPicPr>
          <p:nvPr>
            <p:ph sz="quarter" idx="2"/>
          </p:nvPr>
        </p:nvPicPr>
        <p:blipFill>
          <a:blip r:embed="rId2"/>
          <a:srcRect/>
          <a:stretch>
            <a:fillRect/>
          </a:stretch>
        </p:blipFill>
        <p:spPr>
          <a:xfrm>
            <a:off x="5421313" y="1981200"/>
            <a:ext cx="2262187" cy="1981200"/>
          </a:xfrm>
        </p:spPr>
      </p:pic>
      <p:pic>
        <p:nvPicPr>
          <p:cNvPr id="47111" name="Picture 7" descr="&#10;images-2.jpeg                                                  000BA32BMacintosh HD                   C346CA06:"/>
          <p:cNvPicPr>
            <a:picLocks noGrp="1" noChangeAspect="1" noChangeArrowheads="1"/>
          </p:cNvPicPr>
          <p:nvPr>
            <p:ph sz="quarter" idx="1"/>
          </p:nvPr>
        </p:nvPicPr>
        <p:blipFill>
          <a:blip r:embed="rId3"/>
          <a:srcRect/>
          <a:stretch>
            <a:fillRect/>
          </a:stretch>
        </p:blipFill>
        <p:spPr>
          <a:xfrm>
            <a:off x="1238250" y="1981200"/>
            <a:ext cx="2703513" cy="1981200"/>
          </a:xfr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28600"/>
            <a:ext cx="2819400" cy="914400"/>
          </a:xfrm>
        </p:spPr>
        <p:txBody>
          <a:bodyPr/>
          <a:lstStyle/>
          <a:p>
            <a:r>
              <a:rPr lang="en-US"/>
              <a:t>Decorum</a:t>
            </a:r>
          </a:p>
        </p:txBody>
      </p:sp>
      <p:sp>
        <p:nvSpPr>
          <p:cNvPr id="48131" name="Rectangle 3"/>
          <p:cNvSpPr>
            <a:spLocks noGrp="1" noChangeArrowheads="1"/>
          </p:cNvSpPr>
          <p:nvPr>
            <p:ph type="body" sz="half" idx="1"/>
          </p:nvPr>
        </p:nvSpPr>
        <p:spPr>
          <a:xfrm>
            <a:off x="609600" y="1066800"/>
            <a:ext cx="7772400" cy="3352800"/>
          </a:xfrm>
        </p:spPr>
        <p:txBody>
          <a:bodyPr/>
          <a:lstStyle/>
          <a:p>
            <a:pPr>
              <a:lnSpc>
                <a:spcPct val="90000"/>
              </a:lnSpc>
            </a:pPr>
            <a:r>
              <a:rPr lang="en-US" sz="2400"/>
              <a:t>Some synonyms for decorum: stately – majestic – dignified – solemn – respectful – staid – sober – formal.</a:t>
            </a:r>
          </a:p>
          <a:p>
            <a:pPr>
              <a:lnSpc>
                <a:spcPct val="90000"/>
              </a:lnSpc>
            </a:pPr>
            <a:r>
              <a:rPr lang="en-US" sz="2400"/>
              <a:t>Many (but not all) religions that stress decorum have a strong emphasis on ritual.</a:t>
            </a:r>
          </a:p>
          <a:p>
            <a:pPr>
              <a:lnSpc>
                <a:spcPct val="90000"/>
              </a:lnSpc>
            </a:pPr>
            <a:r>
              <a:rPr lang="en-US" sz="2400"/>
              <a:t>Religions concerned with decorum are often trying to mirror the transcendence, majesty, and dignity of the divine.</a:t>
            </a:r>
          </a:p>
          <a:p>
            <a:pPr>
              <a:lnSpc>
                <a:spcPct val="90000"/>
              </a:lnSpc>
            </a:pPr>
            <a:r>
              <a:rPr lang="en-US" sz="2400"/>
              <a:t>Religions concerned with decorum are often suspicious of the sensual and the sexual.</a:t>
            </a:r>
          </a:p>
        </p:txBody>
      </p:sp>
      <p:pic>
        <p:nvPicPr>
          <p:cNvPr id="48133" name="Picture 5" descr="&#10;images-3.jpeg                                                  000BA32BMacintosh HD                   C346CA06:"/>
          <p:cNvPicPr>
            <a:picLocks noGrp="1" noChangeAspect="1" noChangeArrowheads="1"/>
          </p:cNvPicPr>
          <p:nvPr>
            <p:ph sz="half" idx="2"/>
          </p:nvPr>
        </p:nvPicPr>
        <p:blipFill>
          <a:blip r:embed="rId2"/>
          <a:srcRect/>
          <a:stretch>
            <a:fillRect/>
          </a:stretch>
        </p:blipFill>
        <p:spPr>
          <a:xfrm>
            <a:off x="5478463" y="4117975"/>
            <a:ext cx="3665537" cy="2740025"/>
          </a:xfr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228600"/>
            <a:ext cx="2819400" cy="914400"/>
          </a:xfrm>
        </p:spPr>
        <p:txBody>
          <a:bodyPr/>
          <a:lstStyle/>
          <a:p>
            <a:r>
              <a:rPr lang="en-US"/>
              <a:t>Chaos</a:t>
            </a:r>
          </a:p>
        </p:txBody>
      </p:sp>
      <p:sp>
        <p:nvSpPr>
          <p:cNvPr id="49155" name="Rectangle 3"/>
          <p:cNvSpPr>
            <a:spLocks noGrp="1" noChangeArrowheads="1"/>
          </p:cNvSpPr>
          <p:nvPr>
            <p:ph type="body" sz="half" idx="1"/>
          </p:nvPr>
        </p:nvSpPr>
        <p:spPr>
          <a:xfrm>
            <a:off x="609600" y="1066800"/>
            <a:ext cx="7772400" cy="3352800"/>
          </a:xfrm>
        </p:spPr>
        <p:txBody>
          <a:bodyPr/>
          <a:lstStyle/>
          <a:p>
            <a:pPr>
              <a:lnSpc>
                <a:spcPct val="90000"/>
              </a:lnSpc>
            </a:pPr>
            <a:r>
              <a:rPr lang="en-US" sz="2400"/>
              <a:t>Some synonyms for chaos: emotional – feeling – expression – immediacy – urgency — momentous — sensual — energetic — letting loose</a:t>
            </a:r>
          </a:p>
          <a:p>
            <a:pPr>
              <a:lnSpc>
                <a:spcPct val="90000"/>
              </a:lnSpc>
            </a:pPr>
            <a:r>
              <a:rPr lang="en-US" sz="2400"/>
              <a:t>Many (but not all) religions that stress chaos use ritual as a gateway to other experiences</a:t>
            </a:r>
          </a:p>
          <a:p>
            <a:pPr>
              <a:lnSpc>
                <a:spcPct val="90000"/>
              </a:lnSpc>
            </a:pPr>
            <a:r>
              <a:rPr lang="en-US" sz="2400"/>
              <a:t>Religions concerned with chaos are often trying to enter into the energy of the divine.</a:t>
            </a:r>
          </a:p>
          <a:p>
            <a:pPr>
              <a:lnSpc>
                <a:spcPct val="90000"/>
              </a:lnSpc>
            </a:pPr>
            <a:r>
              <a:rPr lang="en-US" sz="2400"/>
              <a:t>Religions concerned with chaos are often allied with the sensual and the sexual.</a:t>
            </a:r>
          </a:p>
        </p:txBody>
      </p:sp>
      <p:pic>
        <p:nvPicPr>
          <p:cNvPr id="49158" name="Picture 6" descr="&#10;images-4.jpeg                                                  000BA32BMacintosh HD                   C346CA06:"/>
          <p:cNvPicPr>
            <a:picLocks noGrp="1" noChangeAspect="1" noChangeArrowheads="1"/>
          </p:cNvPicPr>
          <p:nvPr>
            <p:ph sz="half" idx="2"/>
          </p:nvPr>
        </p:nvPicPr>
        <p:blipFill>
          <a:blip r:embed="rId2"/>
          <a:srcRect/>
          <a:stretch>
            <a:fillRect/>
          </a:stretch>
        </p:blipFill>
        <p:spPr>
          <a:xfrm>
            <a:off x="304800" y="4495800"/>
            <a:ext cx="3235325" cy="1981200"/>
          </a:xfrm>
        </p:spPr>
      </p:pic>
      <p:sp>
        <p:nvSpPr>
          <p:cNvPr id="49159" name="Rectangle 7"/>
          <p:cNvSpPr>
            <a:spLocks noChangeArrowheads="1"/>
          </p:cNvSpPr>
          <p:nvPr/>
        </p:nvSpPr>
        <p:spPr bwMode="auto">
          <a:xfrm>
            <a:off x="6708775" y="5408613"/>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49160" name="Picture 8" descr="Possession.jpg                                                 000BA32BMacintosh HD                   C346CA06:"/>
          <p:cNvPicPr>
            <a:picLocks noChangeAspect="1" noChangeArrowheads="1"/>
          </p:cNvPicPr>
          <p:nvPr/>
        </p:nvPicPr>
        <p:blipFill>
          <a:blip r:embed="rId3"/>
          <a:srcRect/>
          <a:stretch>
            <a:fillRect/>
          </a:stretch>
        </p:blipFill>
        <p:spPr bwMode="auto">
          <a:xfrm>
            <a:off x="4343400" y="4114800"/>
            <a:ext cx="3586163" cy="24114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736600"/>
          </a:xfrm>
        </p:spPr>
        <p:txBody>
          <a:bodyPr>
            <a:normAutofit fontScale="90000"/>
          </a:bodyPr>
          <a:lstStyle/>
          <a:p>
            <a:r>
              <a:rPr lang="en-US" b="1" i="1" dirty="0"/>
              <a:t>The Symposium</a:t>
            </a:r>
            <a:endParaRPr lang="en-US" dirty="0"/>
          </a:p>
        </p:txBody>
      </p:sp>
      <p:sp>
        <p:nvSpPr>
          <p:cNvPr id="43012" name="Rectangle 4"/>
          <p:cNvSpPr>
            <a:spLocks noGrp="1" noChangeArrowheads="1"/>
          </p:cNvSpPr>
          <p:nvPr>
            <p:ph sz="half" idx="1"/>
          </p:nvPr>
        </p:nvSpPr>
        <p:spPr>
          <a:xfrm>
            <a:off x="272473" y="1064348"/>
            <a:ext cx="8686800" cy="1569978"/>
          </a:xfrm>
        </p:spPr>
        <p:txBody>
          <a:bodyPr>
            <a:normAutofit lnSpcReduction="10000"/>
          </a:bodyPr>
          <a:lstStyle/>
          <a:p>
            <a:pPr>
              <a:lnSpc>
                <a:spcPct val="90000"/>
              </a:lnSpc>
            </a:pPr>
            <a:r>
              <a:rPr lang="en-US" b="1" dirty="0" smtClean="0"/>
              <a:t>In Ancient Greece, a symposium was a social dinner-and-drinking gathering among friends, where both intellectual and frivolous ideas and activities could be entertained</a:t>
            </a:r>
            <a:endParaRPr lang="en-US" sz="2800" b="1" dirty="0"/>
          </a:p>
        </p:txBody>
      </p:sp>
      <p:sp>
        <p:nvSpPr>
          <p:cNvPr id="43016" name="Rectangle 8"/>
          <p:cNvSpPr>
            <a:spLocks noChangeArrowheads="1"/>
          </p:cNvSpPr>
          <p:nvPr/>
        </p:nvSpPr>
        <p:spPr bwMode="auto">
          <a:xfrm>
            <a:off x="6696075" y="5540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8" name="Picture 11" descr=" Tomb4.jpg                                                      000BA32BMacintosh HD                   C346CA06:"/>
          <p:cNvPicPr>
            <a:picLocks noGrp="1" noChangeAspect="1" noChangeArrowheads="1"/>
          </p:cNvPicPr>
          <p:nvPr>
            <p:ph sz="half" idx="2"/>
          </p:nvPr>
        </p:nvPicPr>
        <p:blipFill rotWithShape="1">
          <a:blip r:embed="rId2"/>
          <a:srcRect l="-51" r="-155"/>
          <a:stretch/>
        </p:blipFill>
        <p:spPr bwMode="auto">
          <a:xfrm>
            <a:off x="0" y="3170178"/>
            <a:ext cx="9144000" cy="368782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736600"/>
          </a:xfrm>
        </p:spPr>
        <p:txBody>
          <a:bodyPr>
            <a:normAutofit fontScale="90000"/>
          </a:bodyPr>
          <a:lstStyle/>
          <a:p>
            <a:r>
              <a:rPr lang="en-US" b="1" i="1" dirty="0"/>
              <a:t>The Symposium</a:t>
            </a:r>
            <a:endParaRPr lang="en-US" dirty="0"/>
          </a:p>
        </p:txBody>
      </p:sp>
      <p:sp>
        <p:nvSpPr>
          <p:cNvPr id="43012" name="Rectangle 4"/>
          <p:cNvSpPr>
            <a:spLocks noGrp="1" noChangeArrowheads="1"/>
          </p:cNvSpPr>
          <p:nvPr>
            <p:ph sz="half" idx="1"/>
          </p:nvPr>
        </p:nvSpPr>
        <p:spPr>
          <a:xfrm>
            <a:off x="272473" y="847293"/>
            <a:ext cx="8686800" cy="2105830"/>
          </a:xfrm>
        </p:spPr>
        <p:txBody>
          <a:bodyPr>
            <a:normAutofit fontScale="92500" lnSpcReduction="10000"/>
          </a:bodyPr>
          <a:lstStyle/>
          <a:p>
            <a:pPr>
              <a:lnSpc>
                <a:spcPct val="90000"/>
              </a:lnSpc>
            </a:pPr>
            <a:r>
              <a:rPr lang="en-US" b="1" dirty="0" smtClean="0"/>
              <a:t>Plato’s dialogue, </a:t>
            </a:r>
            <a:r>
              <a:rPr lang="en-US" b="1" i="1" dirty="0" smtClean="0"/>
              <a:t>The Symposium,</a:t>
            </a:r>
            <a:r>
              <a:rPr lang="en-US" b="1" dirty="0" smtClean="0"/>
              <a:t> tells the story of such an evening, meant to celebrate the recent prize-winning work of a young playwright, </a:t>
            </a:r>
            <a:r>
              <a:rPr lang="en-US" b="1" dirty="0" err="1" smtClean="0"/>
              <a:t>Agathon</a:t>
            </a:r>
            <a:endParaRPr lang="en-US" b="1" dirty="0" smtClean="0"/>
          </a:p>
          <a:p>
            <a:pPr>
              <a:lnSpc>
                <a:spcPct val="90000"/>
              </a:lnSpc>
            </a:pPr>
            <a:r>
              <a:rPr lang="en-US" sz="2800" b="1" dirty="0" smtClean="0"/>
              <a:t>The dialogue </a:t>
            </a:r>
            <a:r>
              <a:rPr lang="en-US" b="1" dirty="0" smtClean="0"/>
              <a:t>turns to definitions of Love, and a discussion of how Socrates’ teacher, </a:t>
            </a:r>
            <a:r>
              <a:rPr lang="en-US" b="1" dirty="0" err="1" smtClean="0"/>
              <a:t>Diotima</a:t>
            </a:r>
            <a:r>
              <a:rPr lang="en-US" b="1" dirty="0" smtClean="0"/>
              <a:t>, conceived of the goal of philosophy: a vision of what is truly real and truly beautiful</a:t>
            </a:r>
            <a:endParaRPr lang="en-US" sz="2800" b="1" dirty="0"/>
          </a:p>
        </p:txBody>
      </p:sp>
      <p:sp>
        <p:nvSpPr>
          <p:cNvPr id="43016" name="Rectangle 8"/>
          <p:cNvSpPr>
            <a:spLocks noChangeArrowheads="1"/>
          </p:cNvSpPr>
          <p:nvPr/>
        </p:nvSpPr>
        <p:spPr bwMode="auto">
          <a:xfrm>
            <a:off x="6696075" y="5540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8" name="Picture 11" descr=" Tomb4.jpg                                                      000BA32BMacintosh HD                   C346CA06:"/>
          <p:cNvPicPr>
            <a:picLocks noGrp="1" noChangeAspect="1" noChangeArrowheads="1"/>
          </p:cNvPicPr>
          <p:nvPr>
            <p:ph sz="half" idx="2"/>
          </p:nvPr>
        </p:nvPicPr>
        <p:blipFill rotWithShape="1">
          <a:blip r:embed="rId2"/>
          <a:srcRect l="-51" r="-155"/>
          <a:stretch/>
        </p:blipFill>
        <p:spPr bwMode="auto">
          <a:xfrm>
            <a:off x="0" y="3170178"/>
            <a:ext cx="9144000" cy="3687822"/>
          </a:xfrm>
          <a:prstGeom prst="rect">
            <a:avLst/>
          </a:prstGeom>
          <a:noFill/>
          <a:ln w="9525">
            <a:noFill/>
            <a:miter lim="800000"/>
            <a:headEnd/>
            <a:tailEnd/>
          </a:ln>
          <a:effectLst/>
        </p:spPr>
      </p:pic>
    </p:spTree>
    <p:extLst>
      <p:ext uri="{BB962C8B-B14F-4D97-AF65-F5344CB8AC3E}">
        <p14:creationId xmlns:p14="http://schemas.microsoft.com/office/powerpoint/2010/main" val="383394902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736600"/>
          </a:xfrm>
        </p:spPr>
        <p:txBody>
          <a:bodyPr>
            <a:normAutofit fontScale="90000"/>
          </a:bodyPr>
          <a:lstStyle/>
          <a:p>
            <a:r>
              <a:rPr lang="en-US" b="1" i="1" dirty="0"/>
              <a:t>The Symposium</a:t>
            </a:r>
            <a:endParaRPr lang="en-US" dirty="0"/>
          </a:p>
        </p:txBody>
      </p:sp>
      <p:sp>
        <p:nvSpPr>
          <p:cNvPr id="43012" name="Rectangle 4"/>
          <p:cNvSpPr>
            <a:spLocks noGrp="1" noChangeArrowheads="1"/>
          </p:cNvSpPr>
          <p:nvPr>
            <p:ph sz="half" idx="1"/>
          </p:nvPr>
        </p:nvSpPr>
        <p:spPr>
          <a:xfrm>
            <a:off x="272473" y="1064348"/>
            <a:ext cx="8686800" cy="2105830"/>
          </a:xfrm>
        </p:spPr>
        <p:txBody>
          <a:bodyPr>
            <a:normAutofit/>
          </a:bodyPr>
          <a:lstStyle/>
          <a:p>
            <a:pPr>
              <a:lnSpc>
                <a:spcPct val="90000"/>
              </a:lnSpc>
            </a:pPr>
            <a:r>
              <a:rPr lang="en-US" sz="2800" b="1" dirty="0" smtClean="0"/>
              <a:t>Complex literary structure of multiple frames</a:t>
            </a:r>
          </a:p>
          <a:p>
            <a:pPr lvl="1">
              <a:lnSpc>
                <a:spcPct val="90000"/>
              </a:lnSpc>
            </a:pPr>
            <a:r>
              <a:rPr lang="en-US" sz="2400" b="1" dirty="0" smtClean="0"/>
              <a:t>Outer frame consists of </a:t>
            </a:r>
            <a:r>
              <a:rPr lang="en-US" sz="2400" b="1" dirty="0" err="1" smtClean="0"/>
              <a:t>Apollodorus</a:t>
            </a:r>
            <a:r>
              <a:rPr lang="en-US" sz="2400" b="1" dirty="0" smtClean="0"/>
              <a:t>, a friend of Socrates, telling </a:t>
            </a:r>
            <a:r>
              <a:rPr lang="en-US" sz="2400" b="1" dirty="0" err="1" smtClean="0"/>
              <a:t>Glaucon</a:t>
            </a:r>
            <a:r>
              <a:rPr lang="en-US" sz="2400" b="1" dirty="0" smtClean="0"/>
              <a:t>, a businessman, what was said at the Symposium</a:t>
            </a:r>
          </a:p>
          <a:p>
            <a:pPr lvl="1">
              <a:lnSpc>
                <a:spcPct val="90000"/>
              </a:lnSpc>
            </a:pPr>
            <a:r>
              <a:rPr lang="en-US" b="1" dirty="0" err="1" smtClean="0"/>
              <a:t>Apollodorus</a:t>
            </a:r>
            <a:r>
              <a:rPr lang="en-US" b="1" dirty="0" smtClean="0"/>
              <a:t> heard the stories from </a:t>
            </a:r>
            <a:r>
              <a:rPr lang="en-US" b="1" dirty="0" err="1" smtClean="0"/>
              <a:t>Aristodemus</a:t>
            </a:r>
            <a:endParaRPr lang="en-US" sz="2400" b="1" dirty="0"/>
          </a:p>
        </p:txBody>
      </p:sp>
      <p:sp>
        <p:nvSpPr>
          <p:cNvPr id="43016" name="Rectangle 8"/>
          <p:cNvSpPr>
            <a:spLocks noChangeArrowheads="1"/>
          </p:cNvSpPr>
          <p:nvPr/>
        </p:nvSpPr>
        <p:spPr bwMode="auto">
          <a:xfrm>
            <a:off x="6696075" y="5540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8" name="Picture 11" descr=" Tomb4.jpg                                                      000BA32BMacintosh HD                   C346CA06:"/>
          <p:cNvPicPr>
            <a:picLocks noGrp="1" noChangeAspect="1" noChangeArrowheads="1"/>
          </p:cNvPicPr>
          <p:nvPr>
            <p:ph sz="half" idx="2"/>
          </p:nvPr>
        </p:nvPicPr>
        <p:blipFill rotWithShape="1">
          <a:blip r:embed="rId2"/>
          <a:srcRect l="-51" r="-155"/>
          <a:stretch/>
        </p:blipFill>
        <p:spPr bwMode="auto">
          <a:xfrm>
            <a:off x="0" y="3170178"/>
            <a:ext cx="9144000" cy="3687822"/>
          </a:xfrm>
          <a:prstGeom prst="rect">
            <a:avLst/>
          </a:prstGeom>
          <a:noFill/>
          <a:ln w="9525">
            <a:noFill/>
            <a:miter lim="800000"/>
            <a:headEnd/>
            <a:tailEnd/>
          </a:ln>
          <a:effectLst/>
        </p:spPr>
      </p:pic>
    </p:spTree>
    <p:extLst>
      <p:ext uri="{BB962C8B-B14F-4D97-AF65-F5344CB8AC3E}">
        <p14:creationId xmlns:p14="http://schemas.microsoft.com/office/powerpoint/2010/main" val="235607366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5107709" cy="736600"/>
          </a:xfrm>
        </p:spPr>
        <p:txBody>
          <a:bodyPr>
            <a:normAutofit fontScale="90000"/>
          </a:bodyPr>
          <a:lstStyle/>
          <a:p>
            <a:r>
              <a:rPr lang="en-US" b="1" i="1" dirty="0"/>
              <a:t>The Symposium</a:t>
            </a:r>
            <a:endParaRPr lang="en-US" dirty="0"/>
          </a:p>
        </p:txBody>
      </p:sp>
      <p:sp>
        <p:nvSpPr>
          <p:cNvPr id="43012" name="Rectangle 4"/>
          <p:cNvSpPr>
            <a:spLocks noGrp="1" noChangeArrowheads="1"/>
          </p:cNvSpPr>
          <p:nvPr>
            <p:ph sz="half" idx="1"/>
          </p:nvPr>
        </p:nvSpPr>
        <p:spPr>
          <a:xfrm>
            <a:off x="0" y="1366838"/>
            <a:ext cx="8959273" cy="5491162"/>
          </a:xfrm>
        </p:spPr>
        <p:txBody>
          <a:bodyPr>
            <a:normAutofit fontScale="92500" lnSpcReduction="10000"/>
          </a:bodyPr>
          <a:lstStyle/>
          <a:p>
            <a:pPr>
              <a:lnSpc>
                <a:spcPct val="90000"/>
              </a:lnSpc>
            </a:pPr>
            <a:r>
              <a:rPr lang="en-US" sz="2800" b="1" dirty="0" smtClean="0"/>
              <a:t>Complex literary structure of multiple frames</a:t>
            </a:r>
          </a:p>
          <a:p>
            <a:pPr lvl="1">
              <a:lnSpc>
                <a:spcPct val="90000"/>
              </a:lnSpc>
            </a:pPr>
            <a:r>
              <a:rPr lang="en-US" sz="2400" b="1" dirty="0" smtClean="0"/>
              <a:t>The speeches in the dialogue</a:t>
            </a:r>
          </a:p>
          <a:p>
            <a:pPr lvl="2"/>
            <a:r>
              <a:rPr lang="en-US" sz="2400" dirty="0" smtClean="0"/>
              <a:t>1) Phaedrus – student of Plato’s, love </a:t>
            </a:r>
            <a:r>
              <a:rPr lang="en-US" sz="2400" dirty="0" err="1" smtClean="0"/>
              <a:t>enobles</a:t>
            </a:r>
            <a:r>
              <a:rPr lang="en-US" sz="2400" dirty="0" smtClean="0"/>
              <a:t> us</a:t>
            </a:r>
            <a:endParaRPr lang="en-US" sz="2400" dirty="0"/>
          </a:p>
          <a:p>
            <a:pPr lvl="2"/>
            <a:r>
              <a:rPr lang="en-US" sz="2400" dirty="0" smtClean="0"/>
              <a:t>2) </a:t>
            </a:r>
            <a:r>
              <a:rPr lang="en-US" sz="2400" dirty="0" err="1" smtClean="0"/>
              <a:t>Pausanius</a:t>
            </a:r>
            <a:r>
              <a:rPr lang="en-US" sz="2400" dirty="0" smtClean="0"/>
              <a:t> – </a:t>
            </a:r>
            <a:r>
              <a:rPr lang="en-US" sz="2400" dirty="0" err="1" smtClean="0"/>
              <a:t>Agathon’s</a:t>
            </a:r>
            <a:r>
              <a:rPr lang="en-US" sz="2400" dirty="0" smtClean="0"/>
              <a:t> lover, stresses loves social role</a:t>
            </a:r>
          </a:p>
          <a:p>
            <a:pPr lvl="2"/>
            <a:r>
              <a:rPr lang="en-US" sz="2400" dirty="0" smtClean="0"/>
              <a:t>3) </a:t>
            </a:r>
            <a:r>
              <a:rPr lang="en-US" sz="2400" dirty="0" err="1" smtClean="0"/>
              <a:t>Eryximachus</a:t>
            </a:r>
            <a:r>
              <a:rPr lang="en-US" sz="2400" dirty="0" smtClean="0"/>
              <a:t> – pedantic doctor, argues for moderation</a:t>
            </a:r>
          </a:p>
          <a:p>
            <a:pPr lvl="2"/>
            <a:r>
              <a:rPr lang="en-US" sz="2400" dirty="0" smtClean="0"/>
              <a:t>4) Aristophanes – comic playwright; halved humans strive for unity</a:t>
            </a:r>
          </a:p>
          <a:p>
            <a:pPr lvl="2"/>
            <a:r>
              <a:rPr lang="en-US" sz="2400" dirty="0" smtClean="0"/>
              <a:t>5) </a:t>
            </a:r>
            <a:r>
              <a:rPr lang="en-US" sz="2400" dirty="0" err="1" smtClean="0"/>
              <a:t>Agathon</a:t>
            </a:r>
            <a:r>
              <a:rPr lang="en-US" sz="2400" dirty="0" smtClean="0"/>
              <a:t> – the celebrated host, sets up naively perfect ideal of love</a:t>
            </a:r>
          </a:p>
          <a:p>
            <a:pPr lvl="2"/>
            <a:r>
              <a:rPr lang="en-US" sz="2400" dirty="0" smtClean="0"/>
              <a:t>6) Socrates – embarrasses </a:t>
            </a:r>
            <a:r>
              <a:rPr lang="en-US" sz="2400" dirty="0" err="1" smtClean="0"/>
              <a:t>Agathon</a:t>
            </a:r>
            <a:r>
              <a:rPr lang="en-US" sz="2400" dirty="0" smtClean="0"/>
              <a:t>, but admits to same youthful errors</a:t>
            </a:r>
          </a:p>
          <a:p>
            <a:pPr lvl="2"/>
            <a:r>
              <a:rPr lang="en-US" sz="2400" dirty="0" smtClean="0"/>
              <a:t>7) </a:t>
            </a:r>
            <a:r>
              <a:rPr lang="en-US" sz="2400" dirty="0" err="1" smtClean="0"/>
              <a:t>Diotima</a:t>
            </a:r>
            <a:r>
              <a:rPr lang="en-US" sz="2400" dirty="0" smtClean="0"/>
              <a:t> (in absentia – not present in the room) – Love’s Ladder = Mysticism of Ascent</a:t>
            </a:r>
          </a:p>
          <a:p>
            <a:pPr lvl="2"/>
            <a:r>
              <a:rPr lang="en-US" sz="2400" dirty="0" smtClean="0"/>
              <a:t>8) </a:t>
            </a:r>
            <a:r>
              <a:rPr lang="en-US" sz="2400" dirty="0" err="1" smtClean="0"/>
              <a:t>Alcibades</a:t>
            </a:r>
            <a:r>
              <a:rPr lang="en-US" sz="2400" dirty="0" smtClean="0"/>
              <a:t> – young, impetuous man here; reports on his attempt to seduce Socrates – he later becomes an infamous general and traitor in Athenian history</a:t>
            </a:r>
            <a:endParaRPr lang="en-US" sz="2400" dirty="0"/>
          </a:p>
          <a:p>
            <a:pPr marL="0" lvl="0" indent="0">
              <a:buNone/>
            </a:pPr>
            <a:endParaRPr lang="en-US" dirty="0"/>
          </a:p>
        </p:txBody>
      </p:sp>
      <p:sp>
        <p:nvSpPr>
          <p:cNvPr id="43016" name="Rectangle 8"/>
          <p:cNvSpPr>
            <a:spLocks noChangeArrowheads="1"/>
          </p:cNvSpPr>
          <p:nvPr/>
        </p:nvSpPr>
        <p:spPr bwMode="auto">
          <a:xfrm>
            <a:off x="6696075" y="5540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8" name="Picture 11" descr=" Tomb4.jpg                                                      000BA32BMacintosh HD                   C346CA06:"/>
          <p:cNvPicPr>
            <a:picLocks noGrp="1" noChangeAspect="1" noChangeArrowheads="1"/>
          </p:cNvPicPr>
          <p:nvPr>
            <p:ph sz="half" idx="2"/>
          </p:nvPr>
        </p:nvPicPr>
        <p:blipFill rotWithShape="1">
          <a:blip r:embed="rId2"/>
          <a:srcRect l="-51" r="-155"/>
          <a:stretch/>
        </p:blipFill>
        <p:spPr bwMode="auto">
          <a:xfrm>
            <a:off x="5743101" y="0"/>
            <a:ext cx="3400899" cy="1371600"/>
          </a:xfrm>
          <a:prstGeom prst="rect">
            <a:avLst/>
          </a:prstGeom>
          <a:noFill/>
          <a:ln w="9525">
            <a:noFill/>
            <a:miter lim="800000"/>
            <a:headEnd/>
            <a:tailEnd/>
          </a:ln>
          <a:effectLst/>
        </p:spPr>
      </p:pic>
    </p:spTree>
    <p:extLst>
      <p:ext uri="{BB962C8B-B14F-4D97-AF65-F5344CB8AC3E}">
        <p14:creationId xmlns:p14="http://schemas.microsoft.com/office/powerpoint/2010/main" val="163489536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5107709" cy="736600"/>
          </a:xfrm>
        </p:spPr>
        <p:txBody>
          <a:bodyPr>
            <a:normAutofit fontScale="90000"/>
          </a:bodyPr>
          <a:lstStyle/>
          <a:p>
            <a:r>
              <a:rPr lang="en-US" b="1" i="1" dirty="0"/>
              <a:t>The Symposium</a:t>
            </a:r>
            <a:endParaRPr lang="en-US" dirty="0"/>
          </a:p>
        </p:txBody>
      </p:sp>
      <p:sp>
        <p:nvSpPr>
          <p:cNvPr id="43012" name="Rectangle 4"/>
          <p:cNvSpPr>
            <a:spLocks noGrp="1" noChangeArrowheads="1"/>
          </p:cNvSpPr>
          <p:nvPr>
            <p:ph sz="half" idx="1"/>
          </p:nvPr>
        </p:nvSpPr>
        <p:spPr>
          <a:xfrm>
            <a:off x="0" y="1366838"/>
            <a:ext cx="8959273" cy="5491162"/>
          </a:xfrm>
        </p:spPr>
        <p:txBody>
          <a:bodyPr>
            <a:normAutofit fontScale="92500"/>
          </a:bodyPr>
          <a:lstStyle/>
          <a:p>
            <a:pPr>
              <a:lnSpc>
                <a:spcPct val="90000"/>
              </a:lnSpc>
            </a:pPr>
            <a:r>
              <a:rPr lang="en-US" sz="2800" b="1" dirty="0" smtClean="0"/>
              <a:t>Complex literary structure of multiple frames</a:t>
            </a:r>
          </a:p>
          <a:p>
            <a:pPr lvl="1">
              <a:lnSpc>
                <a:spcPct val="90000"/>
              </a:lnSpc>
            </a:pPr>
            <a:r>
              <a:rPr lang="en-US" sz="2400" b="1" dirty="0" err="1" smtClean="0"/>
              <a:t>Diotima’s</a:t>
            </a:r>
            <a:r>
              <a:rPr lang="en-US" sz="2400" b="1" dirty="0" smtClean="0"/>
              <a:t> speech is, therefore</a:t>
            </a:r>
          </a:p>
          <a:p>
            <a:pPr lvl="2"/>
            <a:r>
              <a:rPr lang="en-US" sz="2400" dirty="0" smtClean="0"/>
              <a:t>1) reported second-hand by Socrates</a:t>
            </a:r>
            <a:endParaRPr lang="en-US" sz="2400" dirty="0"/>
          </a:p>
          <a:p>
            <a:pPr lvl="2"/>
            <a:r>
              <a:rPr lang="en-US" sz="2400" dirty="0" smtClean="0"/>
              <a:t>2) at the climax of a long night of speeches</a:t>
            </a:r>
          </a:p>
          <a:p>
            <a:pPr lvl="2"/>
            <a:r>
              <a:rPr lang="en-US" sz="2400" dirty="0" smtClean="0"/>
              <a:t>3) followed by the impetuous Alcibiades</a:t>
            </a:r>
          </a:p>
          <a:p>
            <a:pPr lvl="2"/>
            <a:r>
              <a:rPr lang="en-US" sz="2400" dirty="0" smtClean="0"/>
              <a:t>4) all of the speeches being reported by </a:t>
            </a:r>
            <a:r>
              <a:rPr lang="en-US" sz="2400" dirty="0" err="1" smtClean="0"/>
              <a:t>Aristodemus</a:t>
            </a:r>
            <a:r>
              <a:rPr lang="en-US" sz="2400" dirty="0" smtClean="0"/>
              <a:t> to </a:t>
            </a:r>
            <a:r>
              <a:rPr lang="en-US" sz="2400" dirty="0" err="1" smtClean="0"/>
              <a:t>Apollodorus</a:t>
            </a:r>
            <a:r>
              <a:rPr lang="en-US" sz="2400" dirty="0" smtClean="0"/>
              <a:t> </a:t>
            </a:r>
            <a:r>
              <a:rPr lang="en-US" sz="2400" b="1" dirty="0" err="1"/>
              <a:t>Apollodorus</a:t>
            </a:r>
            <a:r>
              <a:rPr lang="en-US" sz="2400" b="1" dirty="0"/>
              <a:t> heard the stories from </a:t>
            </a:r>
            <a:r>
              <a:rPr lang="en-US" sz="2400" b="1" dirty="0" err="1" smtClean="0"/>
              <a:t>Aristodemus</a:t>
            </a:r>
            <a:endParaRPr lang="en-US" sz="2400" dirty="0" smtClean="0"/>
          </a:p>
          <a:p>
            <a:pPr lvl="2"/>
            <a:r>
              <a:rPr lang="en-US" sz="2400" dirty="0" smtClean="0"/>
              <a:t>5) </a:t>
            </a:r>
            <a:r>
              <a:rPr lang="en-US" sz="2400" dirty="0" err="1" smtClean="0"/>
              <a:t>Appolodorus</a:t>
            </a:r>
            <a:r>
              <a:rPr lang="en-US" sz="2400" dirty="0" smtClean="0"/>
              <a:t> now retells the stories to </a:t>
            </a:r>
            <a:r>
              <a:rPr lang="en-US" sz="2400" dirty="0" err="1" smtClean="0"/>
              <a:t>Glaucon</a:t>
            </a:r>
            <a:r>
              <a:rPr lang="en-US" sz="2400" dirty="0" smtClean="0"/>
              <a:t> </a:t>
            </a:r>
          </a:p>
          <a:p>
            <a:r>
              <a:rPr lang="en-US" b="1" dirty="0" err="1" smtClean="0"/>
              <a:t>Diotima’s</a:t>
            </a:r>
            <a:r>
              <a:rPr lang="en-US" b="1" dirty="0" smtClean="0"/>
              <a:t> speech, like the vision of the Good and the Beautiful, will take many stages to reach, even if understood conceptually</a:t>
            </a:r>
          </a:p>
          <a:p>
            <a:pPr lvl="1"/>
            <a:r>
              <a:rPr lang="en-US" b="1" dirty="0" smtClean="0"/>
              <a:t>Spiritual discipline</a:t>
            </a:r>
          </a:p>
          <a:p>
            <a:pPr lvl="1"/>
            <a:r>
              <a:rPr lang="en-US" b="1" dirty="0" smtClean="0"/>
              <a:t>Philosophic rigor and </a:t>
            </a:r>
            <a:r>
              <a:rPr lang="en-US" b="1" dirty="0" err="1" smtClean="0"/>
              <a:t>telos</a:t>
            </a:r>
            <a:r>
              <a:rPr lang="en-US" b="1" dirty="0" smtClean="0"/>
              <a:t> (goal)</a:t>
            </a:r>
          </a:p>
          <a:p>
            <a:pPr marL="0" lvl="0" indent="0">
              <a:buNone/>
            </a:pPr>
            <a:endParaRPr lang="en-US" dirty="0"/>
          </a:p>
        </p:txBody>
      </p:sp>
      <p:sp>
        <p:nvSpPr>
          <p:cNvPr id="43016" name="Rectangle 8"/>
          <p:cNvSpPr>
            <a:spLocks noChangeArrowheads="1"/>
          </p:cNvSpPr>
          <p:nvPr/>
        </p:nvSpPr>
        <p:spPr bwMode="auto">
          <a:xfrm>
            <a:off x="6696075" y="5540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8" name="Picture 11" descr=" Tomb4.jpg                                                      000BA32BMacintosh HD                   C346CA06:"/>
          <p:cNvPicPr>
            <a:picLocks noGrp="1" noChangeAspect="1" noChangeArrowheads="1"/>
          </p:cNvPicPr>
          <p:nvPr>
            <p:ph sz="half" idx="2"/>
          </p:nvPr>
        </p:nvPicPr>
        <p:blipFill rotWithShape="1">
          <a:blip r:embed="rId2"/>
          <a:srcRect l="-51" r="-155"/>
          <a:stretch/>
        </p:blipFill>
        <p:spPr bwMode="auto">
          <a:xfrm>
            <a:off x="5743101" y="0"/>
            <a:ext cx="3400899" cy="1371600"/>
          </a:xfrm>
          <a:prstGeom prst="rect">
            <a:avLst/>
          </a:prstGeom>
          <a:noFill/>
          <a:ln w="9525">
            <a:noFill/>
            <a:miter lim="800000"/>
            <a:headEnd/>
            <a:tailEnd/>
          </a:ln>
          <a:effectLst/>
        </p:spPr>
      </p:pic>
    </p:spTree>
    <p:extLst>
      <p:ext uri="{BB962C8B-B14F-4D97-AF65-F5344CB8AC3E}">
        <p14:creationId xmlns:p14="http://schemas.microsoft.com/office/powerpoint/2010/main" val="1226968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1752600" y="228600"/>
            <a:ext cx="5334000" cy="1143000"/>
          </a:xfrm>
        </p:spPr>
        <p:txBody>
          <a:bodyPr>
            <a:normAutofit fontScale="90000"/>
          </a:bodyPr>
          <a:lstStyle/>
          <a:p>
            <a:r>
              <a:rPr lang="en-US" b="1"/>
              <a:t>Minoan Crete among Urban Cultures</a:t>
            </a:r>
            <a:endParaRPr lang="en-US"/>
          </a:p>
        </p:txBody>
      </p:sp>
      <p:sp>
        <p:nvSpPr>
          <p:cNvPr id="37891" name="Rectangle 1027"/>
          <p:cNvSpPr>
            <a:spLocks noGrp="1" noChangeArrowheads="1"/>
          </p:cNvSpPr>
          <p:nvPr>
            <p:ph type="body" idx="1"/>
          </p:nvPr>
        </p:nvSpPr>
        <p:spPr>
          <a:xfrm>
            <a:off x="609600" y="1676400"/>
            <a:ext cx="7848600" cy="4876800"/>
          </a:xfrm>
        </p:spPr>
        <p:txBody>
          <a:bodyPr/>
          <a:lstStyle/>
          <a:p>
            <a:pPr>
              <a:lnSpc>
                <a:spcPct val="90000"/>
              </a:lnSpc>
            </a:pPr>
            <a:r>
              <a:rPr lang="en-US" b="1" dirty="0"/>
              <a:t>Minoan Crete is unusual among urban cultures for its lack of concern with military matters, its optimistic art forms, its female-inflected religious artifacts, and its exuberant </a:t>
            </a:r>
            <a:r>
              <a:rPr lang="en-US" b="1" i="1" dirty="0"/>
              <a:t>joie de </a:t>
            </a:r>
            <a:r>
              <a:rPr lang="en-US" b="1" i="1" dirty="0" smtClean="0"/>
              <a:t>vivre</a:t>
            </a:r>
            <a:r>
              <a:rPr lang="en-US" b="1" dirty="0" smtClean="0"/>
              <a:t>.</a:t>
            </a:r>
            <a:endParaRPr lang="en-US" b="1" dirty="0"/>
          </a:p>
          <a:p>
            <a:pPr>
              <a:lnSpc>
                <a:spcPct val="90000"/>
              </a:lnSpc>
            </a:pPr>
            <a:r>
              <a:rPr lang="en-US" b="1" dirty="0"/>
              <a:t>These characteristics have led to speculation that Minoan Crete is a transition from smaller-scale agricultural societies that were </a:t>
            </a:r>
            <a:r>
              <a:rPr lang="en-US" b="1" dirty="0" err="1"/>
              <a:t>matrifocal</a:t>
            </a:r>
            <a:r>
              <a:rPr lang="en-US" b="1" dirty="0"/>
              <a:t> in their religion and social structures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736600"/>
          </a:xfrm>
        </p:spPr>
        <p:txBody>
          <a:bodyPr>
            <a:normAutofit fontScale="90000"/>
          </a:bodyPr>
          <a:lstStyle/>
          <a:p>
            <a:r>
              <a:rPr lang="en-US" b="1" i="1" dirty="0"/>
              <a:t>The Symposium</a:t>
            </a:r>
            <a:endParaRPr lang="en-US" dirty="0"/>
          </a:p>
        </p:txBody>
      </p:sp>
      <p:sp>
        <p:nvSpPr>
          <p:cNvPr id="43012" name="Rectangle 4"/>
          <p:cNvSpPr>
            <a:spLocks noGrp="1" noChangeArrowheads="1"/>
          </p:cNvSpPr>
          <p:nvPr>
            <p:ph sz="half" idx="1"/>
          </p:nvPr>
        </p:nvSpPr>
        <p:spPr>
          <a:xfrm>
            <a:off x="272473" y="1064348"/>
            <a:ext cx="8686800" cy="1891288"/>
          </a:xfrm>
        </p:spPr>
        <p:txBody>
          <a:bodyPr>
            <a:normAutofit/>
          </a:bodyPr>
          <a:lstStyle/>
          <a:p>
            <a:pPr>
              <a:lnSpc>
                <a:spcPct val="90000"/>
              </a:lnSpc>
            </a:pPr>
            <a:r>
              <a:rPr lang="en-US" sz="2800" b="1" dirty="0" smtClean="0"/>
              <a:t>What </a:t>
            </a:r>
            <a:r>
              <a:rPr lang="en-US" sz="2800" b="1" dirty="0"/>
              <a:t>are the reasons for its significance in religious, philosophic, and literary history?</a:t>
            </a:r>
          </a:p>
          <a:p>
            <a:pPr>
              <a:lnSpc>
                <a:spcPct val="90000"/>
              </a:lnSpc>
            </a:pPr>
            <a:r>
              <a:rPr lang="en-US" sz="2800" b="1" dirty="0"/>
              <a:t>Why is </a:t>
            </a:r>
            <a:r>
              <a:rPr lang="en-US" sz="2800" b="1" dirty="0" err="1"/>
              <a:t>Diotima</a:t>
            </a:r>
            <a:r>
              <a:rPr lang="en-US" sz="2800" b="1" dirty="0"/>
              <a:t> a woman?</a:t>
            </a:r>
          </a:p>
          <a:p>
            <a:pPr>
              <a:lnSpc>
                <a:spcPct val="90000"/>
              </a:lnSpc>
            </a:pPr>
            <a:r>
              <a:rPr lang="en-US" sz="2800" b="1" dirty="0"/>
              <a:t>Is </a:t>
            </a:r>
            <a:r>
              <a:rPr lang="en-US" sz="2800" b="1" dirty="0" err="1"/>
              <a:t>Diotima</a:t>
            </a:r>
            <a:r>
              <a:rPr lang="en-US" sz="2800" b="1" dirty="0"/>
              <a:t> an historical character?</a:t>
            </a:r>
          </a:p>
        </p:txBody>
      </p:sp>
      <p:sp>
        <p:nvSpPr>
          <p:cNvPr id="43016" name="Rectangle 8"/>
          <p:cNvSpPr>
            <a:spLocks noChangeArrowheads="1"/>
          </p:cNvSpPr>
          <p:nvPr/>
        </p:nvSpPr>
        <p:spPr bwMode="auto">
          <a:xfrm>
            <a:off x="6696075" y="55403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8" name="Picture 11" descr=" Tomb4.jpg                                                      000BA32BMacintosh HD                   C346CA06:"/>
          <p:cNvPicPr>
            <a:picLocks noGrp="1" noChangeAspect="1" noChangeArrowheads="1"/>
          </p:cNvPicPr>
          <p:nvPr>
            <p:ph sz="half" idx="2"/>
          </p:nvPr>
        </p:nvPicPr>
        <p:blipFill rotWithShape="1">
          <a:blip r:embed="rId2"/>
          <a:srcRect l="-51" r="-155"/>
          <a:stretch/>
        </p:blipFill>
        <p:spPr bwMode="auto">
          <a:xfrm>
            <a:off x="0" y="3170178"/>
            <a:ext cx="9144000" cy="3687822"/>
          </a:xfrm>
          <a:prstGeom prst="rect">
            <a:avLst/>
          </a:prstGeom>
          <a:noFill/>
          <a:ln w="9525">
            <a:noFill/>
            <a:miter lim="800000"/>
            <a:headEnd/>
            <a:tailEnd/>
          </a:ln>
          <a:effectLst/>
        </p:spPr>
      </p:pic>
    </p:spTree>
    <p:extLst>
      <p:ext uri="{BB962C8B-B14F-4D97-AF65-F5344CB8AC3E}">
        <p14:creationId xmlns:p14="http://schemas.microsoft.com/office/powerpoint/2010/main" val="23340645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228600"/>
            <a:ext cx="7924800" cy="3429000"/>
          </a:xfrm>
        </p:spPr>
        <p:txBody>
          <a:bodyPr>
            <a:normAutofit fontScale="90000"/>
          </a:bodyPr>
          <a:lstStyle/>
          <a:p>
            <a:r>
              <a:rPr lang="en-US"/>
              <a:t>“We dispense with the services of the flute girl…and let her go and play to herself or to the women inside there…while we spend our evening in discussion…” (176e)</a:t>
            </a:r>
          </a:p>
        </p:txBody>
      </p:sp>
      <p:sp>
        <p:nvSpPr>
          <p:cNvPr id="44036" name="Rectangle 4"/>
          <p:cNvSpPr>
            <a:spLocks noGrp="1" noChangeArrowheads="1"/>
          </p:cNvSpPr>
          <p:nvPr>
            <p:ph type="body" sz="half" idx="2"/>
          </p:nvPr>
        </p:nvSpPr>
        <p:spPr>
          <a:xfrm>
            <a:off x="3276600" y="3733800"/>
            <a:ext cx="5181600" cy="2895600"/>
          </a:xfrm>
        </p:spPr>
        <p:txBody>
          <a:bodyPr/>
          <a:lstStyle/>
          <a:p>
            <a:pPr>
              <a:lnSpc>
                <a:spcPct val="90000"/>
              </a:lnSpc>
            </a:pPr>
            <a:r>
              <a:rPr lang="en-US" sz="2800"/>
              <a:t>Aulêtris, or flute girl, was a slave who performed music and sexual favors for those at a gathering like the symposium.</a:t>
            </a:r>
          </a:p>
          <a:p>
            <a:pPr>
              <a:lnSpc>
                <a:spcPct val="90000"/>
              </a:lnSpc>
            </a:pPr>
            <a:r>
              <a:rPr lang="en-US" sz="2800"/>
              <a:t>Distinct from the heteirea, who were sophisticated courtesan companions.</a:t>
            </a:r>
          </a:p>
        </p:txBody>
      </p:sp>
      <p:pic>
        <p:nvPicPr>
          <p:cNvPr id="44037" name="Picture 5" descr="&#10;FluteGirl.jpg                                                  000BA32BMacintosh HD                   C346CA06:"/>
          <p:cNvPicPr>
            <a:picLocks noGrp="1" noChangeAspect="1" noChangeArrowheads="1"/>
          </p:cNvPicPr>
          <p:nvPr>
            <p:ph sz="half" idx="1"/>
          </p:nvPr>
        </p:nvPicPr>
        <p:blipFill>
          <a:blip r:embed="rId2"/>
          <a:srcRect/>
          <a:stretch>
            <a:fillRect/>
          </a:stretch>
        </p:blipFill>
        <p:spPr>
          <a:xfrm>
            <a:off x="152400" y="3962400"/>
            <a:ext cx="2824163" cy="2741613"/>
          </a:xfr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dirty="0" err="1" smtClean="0"/>
              <a:t>Diotima</a:t>
            </a:r>
            <a:endParaRPr lang="en-US" dirty="0"/>
          </a:p>
        </p:txBody>
      </p:sp>
      <p:sp>
        <p:nvSpPr>
          <p:cNvPr id="44036" name="Rectangle 4"/>
          <p:cNvSpPr>
            <a:spLocks noGrp="1" noChangeArrowheads="1"/>
          </p:cNvSpPr>
          <p:nvPr>
            <p:ph idx="1"/>
          </p:nvPr>
        </p:nvSpPr>
        <p:spPr/>
        <p:txBody>
          <a:bodyPr>
            <a:normAutofit/>
          </a:bodyPr>
          <a:lstStyle/>
          <a:p>
            <a:pPr>
              <a:lnSpc>
                <a:spcPct val="90000"/>
              </a:lnSpc>
            </a:pPr>
            <a:r>
              <a:rPr lang="en-US" sz="2800" dirty="0" smtClean="0"/>
              <a:t>Socrates introduces her by saying, “I would rehearse a tale of love which I heard from </a:t>
            </a:r>
            <a:r>
              <a:rPr lang="en-US" sz="2800" dirty="0" err="1" smtClean="0"/>
              <a:t>Diotima</a:t>
            </a:r>
            <a:r>
              <a:rPr lang="en-US" sz="2800" dirty="0" smtClean="0"/>
              <a:t> of </a:t>
            </a:r>
            <a:r>
              <a:rPr lang="en-US" sz="2800" dirty="0" err="1" smtClean="0"/>
              <a:t>Mantineia</a:t>
            </a:r>
            <a:r>
              <a:rPr lang="en-US" sz="2800" dirty="0" smtClean="0"/>
              <a:t>, a woman wise in this and in many other kinds of knowledge….She was my instructress in the art of love, and I shall repeat to you what she said to me.”</a:t>
            </a:r>
          </a:p>
          <a:p>
            <a:pPr>
              <a:lnSpc>
                <a:spcPct val="90000"/>
              </a:lnSpc>
            </a:pPr>
            <a:r>
              <a:rPr lang="en-US" sz="2800" dirty="0" err="1" smtClean="0"/>
              <a:t>Mantineia</a:t>
            </a:r>
            <a:r>
              <a:rPr lang="en-US" sz="2800" dirty="0" smtClean="0"/>
              <a:t> </a:t>
            </a:r>
            <a:r>
              <a:rPr lang="en-US" sz="2800" dirty="0" smtClean="0"/>
              <a:t>means “place of prophecy”</a:t>
            </a:r>
          </a:p>
          <a:p>
            <a:pPr>
              <a:lnSpc>
                <a:spcPct val="90000"/>
              </a:lnSpc>
            </a:pPr>
            <a:r>
              <a:rPr lang="en-US" sz="2800" dirty="0" smtClean="0"/>
              <a:t>Socrates credits her with delaying a plague from striking Athens</a:t>
            </a:r>
            <a:endParaRPr lang="en-US" sz="2800" dirty="0"/>
          </a:p>
        </p:txBody>
      </p:sp>
    </p:spTree>
    <p:extLst>
      <p:ext uri="{BB962C8B-B14F-4D97-AF65-F5344CB8AC3E}">
        <p14:creationId xmlns:p14="http://schemas.microsoft.com/office/powerpoint/2010/main" val="310621433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err="1" smtClean="0"/>
              <a:t>Diotima’s</a:t>
            </a:r>
            <a:r>
              <a:rPr lang="en-US" dirty="0" smtClean="0"/>
              <a:t> teachings: </a:t>
            </a:r>
            <a:br>
              <a:rPr lang="en-US" dirty="0" smtClean="0"/>
            </a:br>
            <a:r>
              <a:rPr lang="en-US" dirty="0" smtClean="0"/>
              <a:t>opposites are not absolutes</a:t>
            </a:r>
            <a:endParaRPr lang="en-US" dirty="0"/>
          </a:p>
        </p:txBody>
      </p:sp>
      <p:sp>
        <p:nvSpPr>
          <p:cNvPr id="44036" name="Rectangle 4"/>
          <p:cNvSpPr>
            <a:spLocks noGrp="1" noChangeArrowheads="1"/>
          </p:cNvSpPr>
          <p:nvPr>
            <p:ph idx="1"/>
          </p:nvPr>
        </p:nvSpPr>
        <p:spPr/>
        <p:txBody>
          <a:bodyPr>
            <a:normAutofit/>
          </a:bodyPr>
          <a:lstStyle/>
          <a:p>
            <a:pPr>
              <a:lnSpc>
                <a:spcPct val="90000"/>
              </a:lnSpc>
            </a:pPr>
            <a:r>
              <a:rPr lang="en-US" sz="2800" dirty="0" err="1" smtClean="0"/>
              <a:t>Diotima</a:t>
            </a:r>
            <a:r>
              <a:rPr lang="en-US" sz="2800" dirty="0" smtClean="0"/>
              <a:t> first suggests to Socrates that there is something between opposites:</a:t>
            </a:r>
          </a:p>
          <a:p>
            <a:pPr>
              <a:lnSpc>
                <a:spcPct val="90000"/>
              </a:lnSpc>
            </a:pPr>
            <a:r>
              <a:rPr lang="en-US" sz="2800" dirty="0" smtClean="0"/>
              <a:t>“Hush, she cried; must that be foul which is not fair? And is that which is not wise, ignorant? Do you not see that there is a mean between wisdom and ignorance?”</a:t>
            </a:r>
          </a:p>
          <a:p>
            <a:pPr>
              <a:lnSpc>
                <a:spcPct val="90000"/>
              </a:lnSpc>
            </a:pPr>
            <a:r>
              <a:rPr lang="en-US" sz="2800" dirty="0" smtClean="0"/>
              <a:t>“And what may that be?” Socrates asked</a:t>
            </a:r>
          </a:p>
          <a:p>
            <a:pPr>
              <a:lnSpc>
                <a:spcPct val="90000"/>
              </a:lnSpc>
            </a:pPr>
            <a:r>
              <a:rPr lang="en-US" sz="2800" dirty="0" smtClean="0"/>
              <a:t>“Right opinion, she replied; which, as you know, being incapable of giving a reason, is not knowledge,” but is not ignorance, either.</a:t>
            </a:r>
            <a:endParaRPr lang="en-US" sz="2800" dirty="0"/>
          </a:p>
        </p:txBody>
      </p:sp>
    </p:spTree>
    <p:extLst>
      <p:ext uri="{BB962C8B-B14F-4D97-AF65-F5344CB8AC3E}">
        <p14:creationId xmlns:p14="http://schemas.microsoft.com/office/powerpoint/2010/main" val="10559434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err="1" smtClean="0"/>
              <a:t>Diotima’s</a:t>
            </a:r>
            <a:r>
              <a:rPr lang="en-US" dirty="0" smtClean="0"/>
              <a:t> teachings: </a:t>
            </a:r>
            <a:br>
              <a:rPr lang="en-US" dirty="0" smtClean="0"/>
            </a:br>
            <a:r>
              <a:rPr lang="en-US" dirty="0" smtClean="0"/>
              <a:t>general opinion is not correct</a:t>
            </a:r>
            <a:endParaRPr lang="en-US" dirty="0"/>
          </a:p>
        </p:txBody>
      </p:sp>
      <p:sp>
        <p:nvSpPr>
          <p:cNvPr id="44036" name="Rectangle 4"/>
          <p:cNvSpPr>
            <a:spLocks noGrp="1" noChangeArrowheads="1"/>
          </p:cNvSpPr>
          <p:nvPr>
            <p:ph idx="1"/>
          </p:nvPr>
        </p:nvSpPr>
        <p:spPr>
          <a:xfrm>
            <a:off x="457200" y="1600200"/>
            <a:ext cx="8229600" cy="5257800"/>
          </a:xfrm>
        </p:spPr>
        <p:txBody>
          <a:bodyPr>
            <a:normAutofit lnSpcReduction="10000"/>
          </a:bodyPr>
          <a:lstStyle/>
          <a:p>
            <a:pPr>
              <a:lnSpc>
                <a:spcPct val="90000"/>
              </a:lnSpc>
            </a:pPr>
            <a:r>
              <a:rPr lang="en-US" sz="2800" dirty="0" smtClean="0"/>
              <a:t>Socrates says, “Love is surely admitted by all to be a great god.”</a:t>
            </a:r>
          </a:p>
          <a:p>
            <a:pPr>
              <a:lnSpc>
                <a:spcPct val="90000"/>
              </a:lnSpc>
            </a:pPr>
            <a:r>
              <a:rPr lang="en-US" sz="2800" dirty="0" err="1" smtClean="0"/>
              <a:t>Diotima</a:t>
            </a:r>
            <a:r>
              <a:rPr lang="en-US" sz="2800" dirty="0" smtClean="0"/>
              <a:t> replies, “By those who know or by those who do not know?”</a:t>
            </a:r>
          </a:p>
          <a:p>
            <a:pPr>
              <a:lnSpc>
                <a:spcPct val="90000"/>
              </a:lnSpc>
            </a:pPr>
            <a:r>
              <a:rPr lang="en-US" sz="2800" dirty="0" smtClean="0"/>
              <a:t>Socrates says, “By all.”</a:t>
            </a:r>
          </a:p>
          <a:p>
            <a:pPr>
              <a:lnSpc>
                <a:spcPct val="90000"/>
              </a:lnSpc>
            </a:pPr>
            <a:r>
              <a:rPr lang="en-US" sz="2800" dirty="0" smtClean="0"/>
              <a:t>“And how, Socrates, she said with a smile, can Love be acknowledged to be a grea</a:t>
            </a:r>
            <a:r>
              <a:rPr lang="en-US" sz="2800" dirty="0" smtClean="0"/>
              <a:t>t god by those who say he is not a god at all?”</a:t>
            </a:r>
          </a:p>
          <a:p>
            <a:pPr>
              <a:lnSpc>
                <a:spcPct val="90000"/>
              </a:lnSpc>
            </a:pPr>
            <a:r>
              <a:rPr lang="en-US" sz="2800" dirty="0" smtClean="0"/>
              <a:t>“And who are they?”</a:t>
            </a:r>
          </a:p>
          <a:p>
            <a:pPr>
              <a:lnSpc>
                <a:spcPct val="90000"/>
              </a:lnSpc>
            </a:pPr>
            <a:r>
              <a:rPr lang="en-US" sz="2800" dirty="0" smtClean="0"/>
              <a:t>“You and I are two of them, she replied.”</a:t>
            </a:r>
          </a:p>
          <a:p>
            <a:pPr>
              <a:lnSpc>
                <a:spcPct val="90000"/>
              </a:lnSpc>
            </a:pPr>
            <a:r>
              <a:rPr lang="en-US" sz="2800" dirty="0" err="1"/>
              <a:t>Diotima</a:t>
            </a:r>
            <a:r>
              <a:rPr lang="en-US" sz="2800" dirty="0"/>
              <a:t> now points out that Love is not a God, or perfect (as </a:t>
            </a:r>
            <a:r>
              <a:rPr lang="en-US" sz="2800" dirty="0" err="1"/>
              <a:t>Agathon</a:t>
            </a:r>
            <a:r>
              <a:rPr lang="en-US" sz="2800" dirty="0"/>
              <a:t> had said), but strives after the Good, for lack of the good</a:t>
            </a:r>
          </a:p>
          <a:p>
            <a:pPr>
              <a:lnSpc>
                <a:spcPct val="90000"/>
              </a:lnSpc>
            </a:pPr>
            <a:endParaRPr lang="en-US" sz="2800" dirty="0"/>
          </a:p>
        </p:txBody>
      </p:sp>
    </p:spTree>
    <p:extLst>
      <p:ext uri="{BB962C8B-B14F-4D97-AF65-F5344CB8AC3E}">
        <p14:creationId xmlns:p14="http://schemas.microsoft.com/office/powerpoint/2010/main" val="38964458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err="1" smtClean="0"/>
              <a:t>Diotima’s</a:t>
            </a:r>
            <a:r>
              <a:rPr lang="en-US" dirty="0" smtClean="0"/>
              <a:t> teachings: </a:t>
            </a:r>
            <a:br>
              <a:rPr lang="en-US" dirty="0" smtClean="0"/>
            </a:br>
            <a:r>
              <a:rPr lang="en-US" dirty="0" smtClean="0"/>
              <a:t>Love is the Child of Plenty and Poverty</a:t>
            </a:r>
            <a:endParaRPr lang="en-US" dirty="0"/>
          </a:p>
        </p:txBody>
      </p:sp>
      <p:sp>
        <p:nvSpPr>
          <p:cNvPr id="44036" name="Rectangle 4"/>
          <p:cNvSpPr>
            <a:spLocks noGrp="1" noChangeArrowheads="1"/>
          </p:cNvSpPr>
          <p:nvPr>
            <p:ph idx="1"/>
          </p:nvPr>
        </p:nvSpPr>
        <p:spPr>
          <a:xfrm>
            <a:off x="457200" y="1600200"/>
            <a:ext cx="8229600" cy="5257800"/>
          </a:xfrm>
        </p:spPr>
        <p:txBody>
          <a:bodyPr>
            <a:normAutofit/>
          </a:bodyPr>
          <a:lstStyle/>
          <a:p>
            <a:pPr>
              <a:lnSpc>
                <a:spcPct val="90000"/>
              </a:lnSpc>
            </a:pPr>
            <a:r>
              <a:rPr lang="en-US" sz="2800" dirty="0" smtClean="0"/>
              <a:t>Fanciful descent of love from Poverty’s seduction of the drunken Plenty</a:t>
            </a:r>
          </a:p>
          <a:p>
            <a:pPr>
              <a:lnSpc>
                <a:spcPct val="90000"/>
              </a:lnSpc>
            </a:pPr>
            <a:r>
              <a:rPr lang="en-US" sz="2800" dirty="0" smtClean="0"/>
              <a:t>Love is always wanting, always striving</a:t>
            </a:r>
          </a:p>
          <a:p>
            <a:pPr>
              <a:lnSpc>
                <a:spcPct val="90000"/>
              </a:lnSpc>
            </a:pPr>
            <a:r>
              <a:rPr lang="en-US" sz="2800" dirty="0" smtClean="0"/>
              <a:t>“The truth of the matter is this: No god is a philosopher, or seeker after wisdom, for he is wise already; nor does any man who is wise seek after wisdom. Neither do the ignorant seek after Wisdom.”</a:t>
            </a:r>
          </a:p>
          <a:p>
            <a:pPr>
              <a:lnSpc>
                <a:spcPct val="90000"/>
              </a:lnSpc>
            </a:pPr>
            <a:r>
              <a:rPr lang="en-US" sz="2800" dirty="0" smtClean="0"/>
              <a:t>Socrates asks “But who then, </a:t>
            </a:r>
            <a:r>
              <a:rPr lang="en-US" sz="2800" dirty="0" err="1" smtClean="0"/>
              <a:t>Diotima</a:t>
            </a:r>
            <a:r>
              <a:rPr lang="en-US" sz="2800" dirty="0" smtClean="0"/>
              <a:t>, are the lovers of wisdom, if they are neither the wise nor the foolish?”</a:t>
            </a:r>
          </a:p>
          <a:p>
            <a:pPr>
              <a:lnSpc>
                <a:spcPct val="90000"/>
              </a:lnSpc>
            </a:pPr>
            <a:r>
              <a:rPr lang="en-US" sz="2800" dirty="0" smtClean="0"/>
              <a:t>“A child may answer that question, she replied!”</a:t>
            </a:r>
            <a:endParaRPr lang="en-US" sz="2800" dirty="0"/>
          </a:p>
        </p:txBody>
      </p:sp>
    </p:spTree>
    <p:extLst>
      <p:ext uri="{BB962C8B-B14F-4D97-AF65-F5344CB8AC3E}">
        <p14:creationId xmlns:p14="http://schemas.microsoft.com/office/powerpoint/2010/main" val="98185237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err="1" smtClean="0"/>
              <a:t>Diotima’s</a:t>
            </a:r>
            <a:r>
              <a:rPr lang="en-US" dirty="0" smtClean="0"/>
              <a:t> teachings: </a:t>
            </a:r>
            <a:br>
              <a:rPr lang="en-US" dirty="0" smtClean="0"/>
            </a:br>
            <a:r>
              <a:rPr lang="en-US" dirty="0" smtClean="0"/>
              <a:t>Love is like Us</a:t>
            </a:r>
            <a:endParaRPr lang="en-US" dirty="0"/>
          </a:p>
        </p:txBody>
      </p:sp>
      <p:sp>
        <p:nvSpPr>
          <p:cNvPr id="44036" name="Rectangle 4"/>
          <p:cNvSpPr>
            <a:spLocks noGrp="1" noChangeArrowheads="1"/>
          </p:cNvSpPr>
          <p:nvPr>
            <p:ph idx="1"/>
          </p:nvPr>
        </p:nvSpPr>
        <p:spPr>
          <a:xfrm>
            <a:off x="457200" y="1600200"/>
            <a:ext cx="8229600" cy="5257800"/>
          </a:xfrm>
        </p:spPr>
        <p:txBody>
          <a:bodyPr>
            <a:normAutofit/>
          </a:bodyPr>
          <a:lstStyle/>
          <a:p>
            <a:pPr>
              <a:lnSpc>
                <a:spcPct val="90000"/>
              </a:lnSpc>
            </a:pPr>
            <a:r>
              <a:rPr lang="en-US" sz="2800" dirty="0" smtClean="0"/>
              <a:t>The lovers of wisdom are neither the wise nor the foolish: “they are those who are in a mean between the two….For wisdom is a beautiful thing, and Love is of the beautiful; and therefore Love is a also a philosopher, or lover of wisdom, and being a lover of wisdom is in a mean between the wise and the ignorant.”</a:t>
            </a:r>
          </a:p>
          <a:p>
            <a:pPr>
              <a:lnSpc>
                <a:spcPct val="90000"/>
              </a:lnSpc>
            </a:pPr>
            <a:r>
              <a:rPr lang="en-US" sz="2800" dirty="0" smtClean="0"/>
              <a:t>Love wants to create – pro-create, and creativity in artistic, athletic, poetic, and all other ways</a:t>
            </a:r>
          </a:p>
          <a:p>
            <a:pPr>
              <a:lnSpc>
                <a:spcPct val="90000"/>
              </a:lnSpc>
            </a:pPr>
            <a:r>
              <a:rPr lang="en-US" sz="2800" dirty="0" smtClean="0"/>
              <a:t>Love wants to possess the beautiful eternally – having children is a kind of immortality, gaining fame is immortality, but grasping the beauty of ideas is, too.</a:t>
            </a:r>
          </a:p>
        </p:txBody>
      </p:sp>
    </p:spTree>
    <p:extLst>
      <p:ext uri="{BB962C8B-B14F-4D97-AF65-F5344CB8AC3E}">
        <p14:creationId xmlns:p14="http://schemas.microsoft.com/office/powerpoint/2010/main" val="317191734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28600"/>
            <a:ext cx="9144000" cy="1066800"/>
          </a:xfrm>
        </p:spPr>
        <p:txBody>
          <a:bodyPr>
            <a:normAutofit fontScale="90000"/>
          </a:bodyPr>
          <a:lstStyle/>
          <a:p>
            <a:r>
              <a:rPr lang="en-US" b="1" dirty="0" smtClean="0"/>
              <a:t>Mysticism of Ascent: </a:t>
            </a:r>
            <a:r>
              <a:rPr lang="en-US" b="1" dirty="0" err="1"/>
              <a:t>Diotima’s</a:t>
            </a:r>
            <a:r>
              <a:rPr lang="en-US" b="1" dirty="0"/>
              <a:t> Teachings</a:t>
            </a:r>
            <a:endParaRPr lang="en-US" dirty="0"/>
          </a:p>
        </p:txBody>
      </p:sp>
      <p:pic>
        <p:nvPicPr>
          <p:cNvPr id="46084" name="Picture 4" descr="&#10;images-1.jpeg                                                  000BA32BMacintosh HD                   C346CA06:"/>
          <p:cNvPicPr>
            <a:picLocks noGrp="1" noChangeAspect="1" noChangeArrowheads="1"/>
          </p:cNvPicPr>
          <p:nvPr>
            <p:ph idx="1"/>
          </p:nvPr>
        </p:nvPicPr>
        <p:blipFill>
          <a:blip r:embed="rId2"/>
          <a:srcRect/>
          <a:stretch>
            <a:fillRect/>
          </a:stretch>
        </p:blipFill>
        <p:spPr>
          <a:xfrm>
            <a:off x="0" y="1524000"/>
            <a:ext cx="9144000" cy="5030788"/>
          </a:xfrm>
        </p:spPr>
      </p:pic>
      <p:sp>
        <p:nvSpPr>
          <p:cNvPr id="46085" name="Rectangle 5"/>
          <p:cNvSpPr>
            <a:spLocks noChangeArrowheads="1"/>
          </p:cNvSpPr>
          <p:nvPr/>
        </p:nvSpPr>
        <p:spPr bwMode="auto">
          <a:xfrm>
            <a:off x="1219200" y="5867400"/>
            <a:ext cx="6181725" cy="457200"/>
          </a:xfrm>
          <a:prstGeom prst="rect">
            <a:avLst/>
          </a:prstGeom>
          <a:noFill/>
          <a:ln w="9525">
            <a:noFill/>
            <a:miter lim="800000"/>
            <a:headEnd/>
            <a:tailEnd/>
          </a:ln>
          <a:effectLst/>
        </p:spPr>
        <p:txBody>
          <a:bodyPr wrap="none">
            <a:prstTxWarp prst="textNoShape">
              <a:avLst/>
            </a:prstTxWarp>
            <a:spAutoFit/>
          </a:bodyPr>
          <a:lstStyle/>
          <a:p>
            <a:r>
              <a:rPr lang="en-US" b="1"/>
              <a:t>Beauty of One Body ----&gt; Beauty of All Bodies</a:t>
            </a:r>
          </a:p>
        </p:txBody>
      </p:sp>
      <p:sp>
        <p:nvSpPr>
          <p:cNvPr id="46086" name="Rectangle 6"/>
          <p:cNvSpPr>
            <a:spLocks noChangeArrowheads="1"/>
          </p:cNvSpPr>
          <p:nvPr/>
        </p:nvSpPr>
        <p:spPr bwMode="auto">
          <a:xfrm>
            <a:off x="2743200" y="4953000"/>
            <a:ext cx="2563813" cy="457200"/>
          </a:xfrm>
          <a:prstGeom prst="rect">
            <a:avLst/>
          </a:prstGeom>
          <a:noFill/>
          <a:ln w="9525">
            <a:noFill/>
            <a:miter lim="800000"/>
            <a:headEnd/>
            <a:tailEnd/>
          </a:ln>
          <a:effectLst/>
        </p:spPr>
        <p:txBody>
          <a:bodyPr wrap="none">
            <a:prstTxWarp prst="textNoShape">
              <a:avLst/>
            </a:prstTxWarp>
            <a:spAutoFit/>
          </a:bodyPr>
          <a:lstStyle/>
          <a:p>
            <a:r>
              <a:rPr lang="en-US" b="1"/>
              <a:t>Beauty of the Soul</a:t>
            </a:r>
          </a:p>
        </p:txBody>
      </p:sp>
      <p:sp>
        <p:nvSpPr>
          <p:cNvPr id="46087" name="Rectangle 7"/>
          <p:cNvSpPr>
            <a:spLocks noChangeArrowheads="1"/>
          </p:cNvSpPr>
          <p:nvPr/>
        </p:nvSpPr>
        <p:spPr bwMode="auto">
          <a:xfrm>
            <a:off x="2209800" y="3810000"/>
            <a:ext cx="4098925" cy="457200"/>
          </a:xfrm>
          <a:prstGeom prst="rect">
            <a:avLst/>
          </a:prstGeom>
          <a:noFill/>
          <a:ln w="9525">
            <a:noFill/>
            <a:miter lim="800000"/>
            <a:headEnd/>
            <a:tailEnd/>
          </a:ln>
          <a:effectLst/>
        </p:spPr>
        <p:txBody>
          <a:bodyPr wrap="none">
            <a:prstTxWarp prst="textNoShape">
              <a:avLst/>
            </a:prstTxWarp>
            <a:spAutoFit/>
          </a:bodyPr>
          <a:lstStyle/>
          <a:p>
            <a:r>
              <a:rPr lang="en-US" b="1"/>
              <a:t>Beauty of Laws &amp; Institutions</a:t>
            </a:r>
          </a:p>
        </p:txBody>
      </p:sp>
      <p:sp>
        <p:nvSpPr>
          <p:cNvPr id="46089" name="Rectangle 9"/>
          <p:cNvSpPr>
            <a:spLocks noChangeArrowheads="1"/>
          </p:cNvSpPr>
          <p:nvPr/>
        </p:nvSpPr>
        <p:spPr bwMode="auto">
          <a:xfrm>
            <a:off x="2895600" y="2743200"/>
            <a:ext cx="2960688" cy="457200"/>
          </a:xfrm>
          <a:prstGeom prst="rect">
            <a:avLst/>
          </a:prstGeom>
          <a:noFill/>
          <a:ln w="9525">
            <a:noFill/>
            <a:miter lim="800000"/>
            <a:headEnd/>
            <a:tailEnd/>
          </a:ln>
          <a:effectLst/>
        </p:spPr>
        <p:txBody>
          <a:bodyPr wrap="none">
            <a:prstTxWarp prst="textNoShape">
              <a:avLst/>
            </a:prstTxWarp>
            <a:spAutoFit/>
          </a:bodyPr>
          <a:lstStyle/>
          <a:p>
            <a:r>
              <a:rPr lang="en-US" b="1"/>
              <a:t>Beauty of Knowledge</a:t>
            </a:r>
          </a:p>
        </p:txBody>
      </p:sp>
      <p:sp>
        <p:nvSpPr>
          <p:cNvPr id="46090" name="Rectangle 10"/>
          <p:cNvSpPr>
            <a:spLocks noChangeArrowheads="1"/>
          </p:cNvSpPr>
          <p:nvPr/>
        </p:nvSpPr>
        <p:spPr bwMode="auto">
          <a:xfrm>
            <a:off x="2209800" y="1676400"/>
            <a:ext cx="4356100" cy="457200"/>
          </a:xfrm>
          <a:prstGeom prst="rect">
            <a:avLst/>
          </a:prstGeom>
          <a:noFill/>
          <a:ln w="9525">
            <a:noFill/>
            <a:miter lim="800000"/>
            <a:headEnd/>
            <a:tailEnd/>
          </a:ln>
          <a:effectLst/>
        </p:spPr>
        <p:txBody>
          <a:bodyPr wrap="none">
            <a:prstTxWarp prst="textNoShape">
              <a:avLst/>
            </a:prstTxWarp>
            <a:spAutoFit/>
          </a:bodyPr>
          <a:lstStyle/>
          <a:p>
            <a:r>
              <a:rPr lang="en-US" b="1"/>
              <a:t>Vision of the One/Sacred/Divine</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err="1" smtClean="0"/>
              <a:t>Diotima’s</a:t>
            </a:r>
            <a:r>
              <a:rPr lang="en-US" dirty="0" smtClean="0"/>
              <a:t> teachings: </a:t>
            </a:r>
            <a:br>
              <a:rPr lang="en-US" dirty="0" smtClean="0"/>
            </a:br>
            <a:r>
              <a:rPr lang="en-US" dirty="0" smtClean="0"/>
              <a:t>Vision of the Good</a:t>
            </a:r>
            <a:endParaRPr lang="en-US" dirty="0"/>
          </a:p>
        </p:txBody>
      </p:sp>
      <p:sp>
        <p:nvSpPr>
          <p:cNvPr id="44036" name="Rectangle 4"/>
          <p:cNvSpPr>
            <a:spLocks noGrp="1" noChangeArrowheads="1"/>
          </p:cNvSpPr>
          <p:nvPr>
            <p:ph idx="1"/>
          </p:nvPr>
        </p:nvSpPr>
        <p:spPr>
          <a:xfrm>
            <a:off x="457200" y="1600200"/>
            <a:ext cx="8229600" cy="5257800"/>
          </a:xfrm>
        </p:spPr>
        <p:txBody>
          <a:bodyPr>
            <a:normAutofit/>
          </a:bodyPr>
          <a:lstStyle/>
          <a:p>
            <a:pPr>
              <a:lnSpc>
                <a:spcPct val="90000"/>
              </a:lnSpc>
            </a:pPr>
            <a:r>
              <a:rPr lang="en-US" sz="2800" dirty="0" smtClean="0"/>
              <a:t>Reaching the ultimate on this ascent, </a:t>
            </a:r>
            <a:r>
              <a:rPr lang="en-US" sz="2800" dirty="0" err="1" smtClean="0"/>
              <a:t>Diotima</a:t>
            </a:r>
            <a:r>
              <a:rPr lang="en-US" sz="2800" dirty="0" smtClean="0"/>
              <a:t> says the lover of wisdom “arrives at the notion of absolute beauty, and at last knows what the essence of beauty is. This, my dear Socrates, said the stranger of </a:t>
            </a:r>
            <a:r>
              <a:rPr lang="en-US" sz="2800" dirty="0" err="1" smtClean="0"/>
              <a:t>Mantineia</a:t>
            </a:r>
            <a:r>
              <a:rPr lang="en-US" sz="2800" dirty="0" smtClean="0"/>
              <a:t>, is that life above all others which man should live, in the contemplation of beauty absolute;…in that communion, beholding beauty with the eye of the mind, he will be enabled to bring forth, not images of beauty, but realities (for he has hold not of an image, but of a reality), and bringing forth and nourishing true virtue to become the friend of the divine and be immortal, if mortal man may. Would that be an ignoble life?”</a:t>
            </a:r>
          </a:p>
        </p:txBody>
      </p:sp>
    </p:spTree>
    <p:extLst>
      <p:ext uri="{BB962C8B-B14F-4D97-AF65-F5344CB8AC3E}">
        <p14:creationId xmlns:p14="http://schemas.microsoft.com/office/powerpoint/2010/main" val="29672784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43000"/>
          </a:xfrm>
        </p:spPr>
        <p:txBody>
          <a:bodyPr/>
          <a:lstStyle/>
          <a:p>
            <a:r>
              <a:rPr lang="en-US"/>
              <a:t>Bull-jumping (Fresco at Knossos)</a:t>
            </a:r>
          </a:p>
        </p:txBody>
      </p:sp>
      <p:pic>
        <p:nvPicPr>
          <p:cNvPr id="18436" name="Picture 4" descr="&#10;bullfi029.jpg                                                  000BA32BMacintosh HD                   C346CA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58913"/>
            <a:ext cx="9144000" cy="5399087"/>
          </a:xfr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0" y="1828800"/>
            <a:ext cx="2133600" cy="1143000"/>
          </a:xfrm>
        </p:spPr>
        <p:txBody>
          <a:bodyPr>
            <a:normAutofit fontScale="90000"/>
          </a:bodyPr>
          <a:lstStyle/>
          <a:p>
            <a:r>
              <a:rPr lang="en-US" b="1">
                <a:solidFill>
                  <a:schemeClr val="bg1"/>
                </a:solidFill>
              </a:rPr>
              <a:t>Bull-leaping</a:t>
            </a:r>
            <a:endParaRPr lang="en-US"/>
          </a:p>
        </p:txBody>
      </p:sp>
      <p:sp>
        <p:nvSpPr>
          <p:cNvPr id="19460" name="Rectangle 4"/>
          <p:cNvSpPr>
            <a:spLocks noGrp="1" noChangeArrowheads="1"/>
          </p:cNvSpPr>
          <p:nvPr>
            <p:ph type="body" sz="half" idx="2"/>
          </p:nvPr>
        </p:nvSpPr>
        <p:spPr>
          <a:xfrm>
            <a:off x="0" y="4724400"/>
            <a:ext cx="8991600" cy="2133600"/>
          </a:xfrm>
        </p:spPr>
        <p:txBody>
          <a:bodyPr/>
          <a:lstStyle/>
          <a:p>
            <a:r>
              <a:rPr lang="en-US" sz="2400" b="1">
                <a:solidFill>
                  <a:schemeClr val="bg1"/>
                </a:solidFill>
              </a:rPr>
              <a:t>Bulls were venerated, connected to fertility, youth &amp; strength</a:t>
            </a:r>
          </a:p>
          <a:p>
            <a:r>
              <a:rPr lang="en-US" sz="2400" b="1">
                <a:solidFill>
                  <a:schemeClr val="bg1"/>
                </a:solidFill>
              </a:rPr>
              <a:t>The act of young acrobats, to (literally) grab the bull by the horns and leap over it, appears to be an exuberant display of vitality.</a:t>
            </a:r>
          </a:p>
          <a:p>
            <a:r>
              <a:rPr lang="en-US" sz="2400" b="1">
                <a:solidFill>
                  <a:schemeClr val="bg1"/>
                </a:solidFill>
              </a:rPr>
              <a:t>Both men and women participated</a:t>
            </a:r>
          </a:p>
        </p:txBody>
      </p:sp>
      <p:pic>
        <p:nvPicPr>
          <p:cNvPr id="19461" name="Picture 5" descr="SealRing.jpg                                                   000BA32BMacintosh HD                   C346CA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6462713" cy="4575175"/>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0" y="1828800"/>
            <a:ext cx="2133600" cy="1143000"/>
          </a:xfrm>
        </p:spPr>
        <p:txBody>
          <a:bodyPr/>
          <a:lstStyle/>
          <a:p>
            <a:endParaRPr lang="en-US"/>
          </a:p>
        </p:txBody>
      </p:sp>
      <p:sp>
        <p:nvSpPr>
          <p:cNvPr id="20483" name="Rectangle 3"/>
          <p:cNvSpPr>
            <a:spLocks noGrp="1" noChangeArrowheads="1"/>
          </p:cNvSpPr>
          <p:nvPr>
            <p:ph type="body" sz="half" idx="2"/>
          </p:nvPr>
        </p:nvSpPr>
        <p:spPr>
          <a:xfrm>
            <a:off x="0" y="228600"/>
            <a:ext cx="8991600" cy="1066800"/>
          </a:xfrm>
        </p:spPr>
        <p:txBody>
          <a:bodyPr/>
          <a:lstStyle/>
          <a:p>
            <a:pPr marL="0" indent="0">
              <a:buNone/>
            </a:pPr>
            <a:endParaRPr lang="en-US" sz="2400" b="1" dirty="0">
              <a:solidFill>
                <a:schemeClr val="bg1"/>
              </a:solidFill>
            </a:endParaRPr>
          </a:p>
        </p:txBody>
      </p:sp>
      <p:pic>
        <p:nvPicPr>
          <p:cNvPr id="20484" name="Picture 4" descr="SealRing.jpg                                                   000BA32BMacintosh HD                   C346CA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141413"/>
            <a:ext cx="8077200" cy="5716587"/>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483" name="Rectangle 3"/>
          <p:cNvSpPr>
            <a:spLocks noGrp="1" noChangeArrowheads="1"/>
          </p:cNvSpPr>
          <p:nvPr>
            <p:ph type="body" sz="half" idx="2"/>
          </p:nvPr>
        </p:nvSpPr>
        <p:spPr>
          <a:xfrm>
            <a:off x="0" y="228600"/>
            <a:ext cx="8991600" cy="1066800"/>
          </a:xfrm>
        </p:spPr>
        <p:txBody>
          <a:bodyPr/>
          <a:lstStyle/>
          <a:p>
            <a:r>
              <a:rPr lang="en-US" sz="2400" b="1">
                <a:solidFill>
                  <a:schemeClr val="bg1"/>
                </a:solidFill>
              </a:rPr>
              <a:t>DO NOT TRY THIS AT HOME!! THESE WERE TRAINED PROFESSIONALS!! YOU</a:t>
            </a:r>
            <a:r>
              <a:rPr lang="ja-JP" altLang="en-US" sz="2400" b="1">
                <a:solidFill>
                  <a:schemeClr val="bg1"/>
                </a:solidFill>
                <a:latin typeface="Arial"/>
              </a:rPr>
              <a:t>’</a:t>
            </a:r>
            <a:r>
              <a:rPr lang="en-US" sz="2400" b="1">
                <a:solidFill>
                  <a:schemeClr val="bg1"/>
                </a:solidFill>
              </a:rPr>
              <a:t>VE BEEN WARNED!!</a:t>
            </a:r>
          </a:p>
        </p:txBody>
      </p:sp>
      <p:pic>
        <p:nvPicPr>
          <p:cNvPr id="20484" name="Picture 4" descr="SealRing.jpg                                                   000BA32BMacintosh HD                   C346CA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9582" y="1141413"/>
            <a:ext cx="8077200" cy="5716587"/>
          </a:xfrm>
        </p:spPr>
      </p:pic>
    </p:spTree>
    <p:extLst>
      <p:ext uri="{BB962C8B-B14F-4D97-AF65-F5344CB8AC3E}">
        <p14:creationId xmlns:p14="http://schemas.microsoft.com/office/powerpoint/2010/main" val="1640636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646</TotalTime>
  <Words>3170</Words>
  <Application>Microsoft Macintosh PowerPoint</Application>
  <PresentationFormat>On-screen Show (4:3)</PresentationFormat>
  <Paragraphs>263</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Minoan Crete and Ancient Greece</vt:lpstr>
      <vt:lpstr>Map of Minoan Crete</vt:lpstr>
      <vt:lpstr>Background: Minoan Crete</vt:lpstr>
      <vt:lpstr>Achievements: Minoan Crete</vt:lpstr>
      <vt:lpstr>Minoan Crete among Urban Cultures</vt:lpstr>
      <vt:lpstr>Bull-jumping (Fresco at Knossos)</vt:lpstr>
      <vt:lpstr>Bull-leaping</vt:lpstr>
      <vt:lpstr>PowerPoint Presentation</vt:lpstr>
      <vt:lpstr>PowerPoint Presentation</vt:lpstr>
      <vt:lpstr>Minoan Art Forms: Fresco, Statuary, Signet Ring, Architecture</vt:lpstr>
      <vt:lpstr>Characteristics of Minoan Art</vt:lpstr>
      <vt:lpstr>Minoan Art</vt:lpstr>
      <vt:lpstr>Minoan Goddesses</vt:lpstr>
      <vt:lpstr>Minoan Religion and Altered States</vt:lpstr>
      <vt:lpstr>Minoan Religion and Symbolism</vt:lpstr>
      <vt:lpstr>Minoan Religion and Symbolism</vt:lpstr>
      <vt:lpstr>Ancient Greece</vt:lpstr>
      <vt:lpstr>Ancient Greek World</vt:lpstr>
      <vt:lpstr>Now that’s a pantheon!</vt:lpstr>
      <vt:lpstr>The Olympian Gods</vt:lpstr>
      <vt:lpstr>One Happy  Dysfunctional  Family</vt:lpstr>
      <vt:lpstr>The Olympian Gods</vt:lpstr>
      <vt:lpstr>Dionysian Mystery Religion</vt:lpstr>
      <vt:lpstr>Eleusinian Mystery Religion</vt:lpstr>
      <vt:lpstr>Socrates (449-399 BCE)</vt:lpstr>
      <vt:lpstr>Plato (427-347 BCE)</vt:lpstr>
      <vt:lpstr>Aristotle  (428-348 BCE)</vt:lpstr>
      <vt:lpstr>Platonism and Aristotelianism</vt:lpstr>
      <vt:lpstr>Platonism and Aristotelianism</vt:lpstr>
      <vt:lpstr>Platonism and Aristotelianism</vt:lpstr>
      <vt:lpstr>Platonism and Aristotelianism</vt:lpstr>
      <vt:lpstr>MYSTICISM</vt:lpstr>
      <vt:lpstr>William James’ Four Qualities of Mystical Experiences</vt:lpstr>
      <vt:lpstr>Ineffability</vt:lpstr>
      <vt:lpstr>PowerPoint Presentation</vt:lpstr>
      <vt:lpstr>Noetic Quality</vt:lpstr>
      <vt:lpstr>Transience</vt:lpstr>
      <vt:lpstr>Transience</vt:lpstr>
      <vt:lpstr>Transience</vt:lpstr>
      <vt:lpstr>Transience and Action</vt:lpstr>
      <vt:lpstr>Passivity</vt:lpstr>
      <vt:lpstr>The Rivalry Between  Decorum and Chaos</vt:lpstr>
      <vt:lpstr>Decorum</vt:lpstr>
      <vt:lpstr>Chaos</vt:lpstr>
      <vt:lpstr>The Symposium</vt:lpstr>
      <vt:lpstr>The Symposium</vt:lpstr>
      <vt:lpstr>The Symposium</vt:lpstr>
      <vt:lpstr>The Symposium</vt:lpstr>
      <vt:lpstr>The Symposium</vt:lpstr>
      <vt:lpstr>The Symposium</vt:lpstr>
      <vt:lpstr>“We dispense with the services of the flute girl…and let her go and play to herself or to the women inside there…while we spend our evening in discussion…” (176e)</vt:lpstr>
      <vt:lpstr>Diotima</vt:lpstr>
      <vt:lpstr>Diotima’s teachings:  opposites are not absolutes</vt:lpstr>
      <vt:lpstr>Diotima’s teachings:  general opinion is not correct</vt:lpstr>
      <vt:lpstr>Diotima’s teachings:  Love is the Child of Plenty and Poverty</vt:lpstr>
      <vt:lpstr>Diotima’s teachings:  Love is like Us</vt:lpstr>
      <vt:lpstr>Mysticism of Ascent: Diotima’s Teachings</vt:lpstr>
      <vt:lpstr>Diotima’s teachings:  Vision of the Good</vt:lpstr>
    </vt:vector>
  </TitlesOfParts>
  <Company>San José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Jennifer Rycenga</dc:creator>
  <cp:lastModifiedBy>Jennifer Rycenga</cp:lastModifiedBy>
  <cp:revision>77</cp:revision>
  <dcterms:created xsi:type="dcterms:W3CDTF">2011-02-16T04:30:41Z</dcterms:created>
  <dcterms:modified xsi:type="dcterms:W3CDTF">2012-02-21T03:08:21Z</dcterms:modified>
</cp:coreProperties>
</file>