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9" r:id="rId2"/>
    <p:sldId id="292" r:id="rId3"/>
    <p:sldId id="293" r:id="rId4"/>
    <p:sldId id="280" r:id="rId5"/>
    <p:sldId id="260" r:id="rId6"/>
    <p:sldId id="261" r:id="rId7"/>
    <p:sldId id="262" r:id="rId8"/>
    <p:sldId id="263" r:id="rId9"/>
    <p:sldId id="297" r:id="rId10"/>
    <p:sldId id="296" r:id="rId11"/>
    <p:sldId id="264" r:id="rId12"/>
    <p:sldId id="294" r:id="rId13"/>
    <p:sldId id="295" r:id="rId14"/>
    <p:sldId id="265" r:id="rId15"/>
    <p:sldId id="291" r:id="rId16"/>
    <p:sldId id="266" r:id="rId17"/>
    <p:sldId id="304" r:id="rId18"/>
    <p:sldId id="267" r:id="rId19"/>
    <p:sldId id="285" r:id="rId20"/>
    <p:sldId id="286" r:id="rId21"/>
    <p:sldId id="288" r:id="rId22"/>
    <p:sldId id="268" r:id="rId23"/>
    <p:sldId id="269" r:id="rId24"/>
    <p:sldId id="298" r:id="rId25"/>
    <p:sldId id="270" r:id="rId26"/>
    <p:sldId id="271" r:id="rId27"/>
    <p:sldId id="299" r:id="rId28"/>
    <p:sldId id="300" r:id="rId29"/>
    <p:sldId id="301" r:id="rId30"/>
    <p:sldId id="302" r:id="rId31"/>
    <p:sldId id="272" r:id="rId32"/>
    <p:sldId id="273" r:id="rId33"/>
    <p:sldId id="303" r:id="rId34"/>
    <p:sldId id="274" r:id="rId35"/>
    <p:sldId id="276" r:id="rId36"/>
    <p:sldId id="277" r:id="rId37"/>
    <p:sldId id="278" r:id="rId38"/>
    <p:sldId id="279" r:id="rId39"/>
    <p:sldId id="281" r:id="rId40"/>
    <p:sldId id="282" r:id="rId41"/>
    <p:sldId id="305" r:id="rId42"/>
    <p:sldId id="289" r:id="rId43"/>
    <p:sldId id="290"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34" d="100"/>
          <a:sy n="34" d="100"/>
        </p:scale>
        <p:origin x="-163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952"/>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2E9206-DE6C-5841-9232-B6D1EFD5ABCF}" type="datetimeFigureOut">
              <a:rPr lang="en-US" smtClean="0">
                <a:solidFill>
                  <a:prstClr val="black">
                    <a:tint val="75000"/>
                  </a:prstClr>
                </a:solidFill>
                <a:latin typeface="Calibri"/>
              </a:rPr>
              <a:pPr/>
              <a:t>2/27/12</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ABC6A8BF-0192-7E43-8F96-9AD3701514D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2E9206-DE6C-5841-9232-B6D1EFD5ABCF}" type="datetimeFigureOut">
              <a:rPr lang="en-US" smtClean="0">
                <a:solidFill>
                  <a:prstClr val="black">
                    <a:tint val="75000"/>
                  </a:prstClr>
                </a:solidFill>
                <a:latin typeface="Calibri"/>
              </a:rPr>
              <a:pPr/>
              <a:t>2/27/12</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ABC6A8BF-0192-7E43-8F96-9AD3701514D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2E9206-DE6C-5841-9232-B6D1EFD5ABCF}" type="datetimeFigureOut">
              <a:rPr lang="en-US" smtClean="0">
                <a:solidFill>
                  <a:prstClr val="black">
                    <a:tint val="75000"/>
                  </a:prstClr>
                </a:solidFill>
                <a:latin typeface="Calibri"/>
              </a:rPr>
              <a:pPr/>
              <a:t>2/27/12</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ABC6A8BF-0192-7E43-8F96-9AD3701514D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solidFill>
                <a:prstClr val="black">
                  <a:tint val="75000"/>
                </a:prstClr>
              </a:solidFill>
              <a:latin typeface="Calibri"/>
            </a:endParaRP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a:xfrm>
            <a:off x="6553200" y="6248400"/>
            <a:ext cx="1905000" cy="457200"/>
          </a:xfrm>
        </p:spPr>
        <p:txBody>
          <a:bodyPr/>
          <a:lstStyle>
            <a:lvl1pPr>
              <a:defRPr smtClean="0"/>
            </a:lvl1pPr>
          </a:lstStyle>
          <a:p>
            <a:fld id="{EDB67F52-96AB-0F4E-BDD5-AFF341605760}" type="slidenum">
              <a:rPr lang="en-US">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685800" y="41148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85800" y="6248400"/>
            <a:ext cx="1905000" cy="457200"/>
          </a:xfrm>
        </p:spPr>
        <p:txBody>
          <a:bodyPr/>
          <a:lstStyle>
            <a:lvl1pPr>
              <a:defRPr/>
            </a:lvl1pPr>
          </a:lstStyle>
          <a:p>
            <a:endParaRPr lang="en-US">
              <a:solidFill>
                <a:prstClr val="black">
                  <a:tint val="75000"/>
                </a:prstClr>
              </a:solidFill>
              <a:latin typeface="Calibri"/>
            </a:endParaRPr>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solidFill>
                <a:prstClr val="black">
                  <a:tint val="75000"/>
                </a:prstClr>
              </a:solidFill>
              <a:latin typeface="Calibri"/>
            </a:endParaRPr>
          </a:p>
        </p:txBody>
      </p:sp>
      <p:sp>
        <p:nvSpPr>
          <p:cNvPr id="8" name="Slide Number Placeholder 7"/>
          <p:cNvSpPr>
            <a:spLocks noGrp="1"/>
          </p:cNvSpPr>
          <p:nvPr>
            <p:ph type="sldNum" sz="quarter" idx="12"/>
          </p:nvPr>
        </p:nvSpPr>
        <p:spPr>
          <a:xfrm>
            <a:off x="6553200" y="6248400"/>
            <a:ext cx="1905000" cy="457200"/>
          </a:xfrm>
        </p:spPr>
        <p:txBody>
          <a:bodyPr/>
          <a:lstStyle>
            <a:lvl1pPr>
              <a:defRPr smtClean="0"/>
            </a:lvl1pPr>
          </a:lstStyle>
          <a:p>
            <a:fld id="{B9D43E84-45FF-524F-A53F-7A61A420D3E5}" type="slidenum">
              <a:rPr lang="en-US">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85800" y="41148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solidFill>
                <a:prstClr val="black">
                  <a:tint val="75000"/>
                </a:prstClr>
              </a:solidFill>
              <a:latin typeface="Calibri"/>
            </a:endParaRP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a:xfrm>
            <a:off x="6553200" y="6248400"/>
            <a:ext cx="1905000" cy="457200"/>
          </a:xfrm>
        </p:spPr>
        <p:txBody>
          <a:bodyPr/>
          <a:lstStyle>
            <a:lvl1pPr>
              <a:defRPr smtClean="0"/>
            </a:lvl1pPr>
          </a:lstStyle>
          <a:p>
            <a:fld id="{06ABB21F-3614-D046-8B37-80383073F11C}" type="slidenum">
              <a:rPr lang="en-US">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2E9206-DE6C-5841-9232-B6D1EFD5ABCF}" type="datetimeFigureOut">
              <a:rPr lang="en-US" smtClean="0">
                <a:solidFill>
                  <a:prstClr val="black">
                    <a:tint val="75000"/>
                  </a:prstClr>
                </a:solidFill>
                <a:latin typeface="Calibri"/>
              </a:rPr>
              <a:pPr/>
              <a:t>2/27/12</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ABC6A8BF-0192-7E43-8F96-9AD3701514D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2E9206-DE6C-5841-9232-B6D1EFD5ABCF}" type="datetimeFigureOut">
              <a:rPr lang="en-US" smtClean="0">
                <a:solidFill>
                  <a:prstClr val="black">
                    <a:tint val="75000"/>
                  </a:prstClr>
                </a:solidFill>
                <a:latin typeface="Calibri"/>
              </a:rPr>
              <a:pPr/>
              <a:t>2/27/12</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ABC6A8BF-0192-7E43-8F96-9AD3701514D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2E9206-DE6C-5841-9232-B6D1EFD5ABCF}" type="datetimeFigureOut">
              <a:rPr lang="en-US" smtClean="0">
                <a:solidFill>
                  <a:prstClr val="black">
                    <a:tint val="75000"/>
                  </a:prstClr>
                </a:solidFill>
                <a:latin typeface="Calibri"/>
              </a:rPr>
              <a:pPr/>
              <a:t>2/27/12</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ABC6A8BF-0192-7E43-8F96-9AD3701514D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2E9206-DE6C-5841-9232-B6D1EFD5ABCF}" type="datetimeFigureOut">
              <a:rPr lang="en-US" smtClean="0">
                <a:solidFill>
                  <a:prstClr val="black">
                    <a:tint val="75000"/>
                  </a:prstClr>
                </a:solidFill>
                <a:latin typeface="Calibri"/>
              </a:rPr>
              <a:pPr/>
              <a:t>2/27/12</a:t>
            </a:fld>
            <a:endParaRPr lang="en-US">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US">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ABC6A8BF-0192-7E43-8F96-9AD3701514D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2E9206-DE6C-5841-9232-B6D1EFD5ABCF}" type="datetimeFigureOut">
              <a:rPr lang="en-US" smtClean="0">
                <a:solidFill>
                  <a:prstClr val="black">
                    <a:tint val="75000"/>
                  </a:prstClr>
                </a:solidFill>
                <a:latin typeface="Calibri"/>
              </a:rPr>
              <a:pPr/>
              <a:t>2/27/12</a:t>
            </a:fld>
            <a:endParaRPr lang="en-US">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ABC6A8BF-0192-7E43-8F96-9AD3701514D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2E9206-DE6C-5841-9232-B6D1EFD5ABCF}" type="datetimeFigureOut">
              <a:rPr lang="en-US" smtClean="0">
                <a:solidFill>
                  <a:prstClr val="black">
                    <a:tint val="75000"/>
                  </a:prstClr>
                </a:solidFill>
                <a:latin typeface="Calibri"/>
              </a:rPr>
              <a:pPr/>
              <a:t>2/27/12</a:t>
            </a:fld>
            <a:endParaRPr lang="en-US">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ABC6A8BF-0192-7E43-8F96-9AD3701514D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2E9206-DE6C-5841-9232-B6D1EFD5ABCF}" type="datetimeFigureOut">
              <a:rPr lang="en-US" smtClean="0">
                <a:solidFill>
                  <a:prstClr val="black">
                    <a:tint val="75000"/>
                  </a:prstClr>
                </a:solidFill>
                <a:latin typeface="Calibri"/>
              </a:rPr>
              <a:pPr/>
              <a:t>2/27/12</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ABC6A8BF-0192-7E43-8F96-9AD3701514D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2E9206-DE6C-5841-9232-B6D1EFD5ABCF}" type="datetimeFigureOut">
              <a:rPr lang="en-US" smtClean="0">
                <a:solidFill>
                  <a:prstClr val="black">
                    <a:tint val="75000"/>
                  </a:prstClr>
                </a:solidFill>
                <a:latin typeface="Calibri"/>
              </a:rPr>
              <a:pPr/>
              <a:t>2/27/12</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ABC6A8BF-0192-7E43-8F96-9AD3701514D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2E9206-DE6C-5841-9232-B6D1EFD5ABCF}" type="datetimeFigureOut">
              <a:rPr lang="en-US" smtClean="0">
                <a:solidFill>
                  <a:prstClr val="black">
                    <a:tint val="75000"/>
                  </a:prstClr>
                </a:solidFill>
                <a:latin typeface="Calibri"/>
              </a:rPr>
              <a:pPr/>
              <a:t>2/27/12</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C6A8BF-0192-7E43-8F96-9AD3701514D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Ancient Israelite Religion</a:t>
            </a:r>
            <a:endParaRPr lang="en-US" b="1" dirty="0"/>
          </a:p>
        </p:txBody>
      </p:sp>
      <p:sp>
        <p:nvSpPr>
          <p:cNvPr id="3" name="Subtitle 2"/>
          <p:cNvSpPr>
            <a:spLocks noGrp="1"/>
          </p:cNvSpPr>
          <p:nvPr>
            <p:ph type="subTitle" idx="1"/>
          </p:nvPr>
        </p:nvSpPr>
        <p:spPr/>
        <p:txBody>
          <a:bodyPr/>
          <a:lstStyle/>
          <a:p>
            <a:r>
              <a:rPr lang="en-US" b="1" dirty="0" smtClean="0">
                <a:solidFill>
                  <a:schemeClr val="tx1"/>
                </a:solidFill>
              </a:rPr>
              <a:t>Changes and Continuities</a:t>
            </a:r>
          </a:p>
          <a:p>
            <a:r>
              <a:rPr lang="en-US" b="1" dirty="0" smtClean="0">
                <a:solidFill>
                  <a:schemeClr val="tx1"/>
                </a:solidFill>
              </a:rPr>
              <a:t>Unique Qualities</a:t>
            </a:r>
          </a:p>
          <a:p>
            <a:r>
              <a:rPr lang="en-US" b="1" dirty="0" smtClean="0">
                <a:solidFill>
                  <a:schemeClr val="tx1"/>
                </a:solidFill>
              </a:rPr>
              <a:t>Shared Characteristics</a:t>
            </a:r>
            <a:endParaRPr lang="en-US" b="1" dirty="0">
              <a:solidFill>
                <a:schemeClr val="tx1"/>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Monarchic Period</a:t>
            </a:r>
            <a:endParaRPr lang="en-US" dirty="0"/>
          </a:p>
        </p:txBody>
      </p:sp>
      <p:sp>
        <p:nvSpPr>
          <p:cNvPr id="3" name="Content Placeholder 2"/>
          <p:cNvSpPr>
            <a:spLocks noGrp="1"/>
          </p:cNvSpPr>
          <p:nvPr>
            <p:ph idx="1"/>
          </p:nvPr>
        </p:nvSpPr>
        <p:spPr>
          <a:xfrm>
            <a:off x="229508" y="1600200"/>
            <a:ext cx="8706022" cy="4525963"/>
          </a:xfrm>
        </p:spPr>
        <p:txBody>
          <a:bodyPr/>
          <a:lstStyle/>
          <a:p>
            <a:r>
              <a:rPr lang="en-US" dirty="0" smtClean="0"/>
              <a:t>Defeat of Northern Kingdom by Assyria, 722 BCE</a:t>
            </a:r>
          </a:p>
          <a:p>
            <a:r>
              <a:rPr lang="en-US" dirty="0" smtClean="0"/>
              <a:t>Assyrian King Sargon II records victory:</a:t>
            </a:r>
          </a:p>
          <a:p>
            <a:pPr lvl="1"/>
            <a:r>
              <a:rPr lang="en-US" dirty="0" smtClean="0"/>
              <a:t>“At the beginning of my rule…the city of the Samarians I besieged and conquered…[and] carried off prisoner 27,290 of the people who dwelled in it….I brought into it people of the countries conquered…I made [them] mix with each other”</a:t>
            </a:r>
          </a:p>
          <a:p>
            <a:pPr lvl="1"/>
            <a:r>
              <a:rPr lang="en-US" dirty="0" smtClean="0"/>
              <a:t>Bible records this event in 2 Kings 17:5-6</a:t>
            </a:r>
            <a:r>
              <a:rPr lang="en-US" smtClean="0"/>
              <a:t>, 24</a:t>
            </a:r>
            <a:endParaRPr lang="en-US" dirty="0"/>
          </a:p>
        </p:txBody>
      </p:sp>
    </p:spTree>
    <p:extLst>
      <p:ext uri="{BB962C8B-B14F-4D97-AF65-F5344CB8AC3E}">
        <p14:creationId xmlns:p14="http://schemas.microsoft.com/office/powerpoint/2010/main" val="90859985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Babylonian Captivity</a:t>
            </a:r>
            <a:endParaRPr lang="en-US" dirty="0"/>
          </a:p>
        </p:txBody>
      </p:sp>
      <p:sp>
        <p:nvSpPr>
          <p:cNvPr id="3" name="Content Placeholder 2"/>
          <p:cNvSpPr>
            <a:spLocks noGrp="1"/>
          </p:cNvSpPr>
          <p:nvPr>
            <p:ph idx="1"/>
          </p:nvPr>
        </p:nvSpPr>
        <p:spPr/>
        <p:txBody>
          <a:bodyPr/>
          <a:lstStyle/>
          <a:p>
            <a:r>
              <a:rPr lang="en-US" dirty="0" smtClean="0"/>
              <a:t>Contact with Babylonian culture and </a:t>
            </a:r>
            <a:r>
              <a:rPr lang="en-US" dirty="0" smtClean="0"/>
              <a:t>mythology</a:t>
            </a:r>
          </a:p>
          <a:p>
            <a:pPr lvl="1"/>
            <a:r>
              <a:rPr lang="en-US" dirty="0" smtClean="0"/>
              <a:t>Flood narrative</a:t>
            </a:r>
          </a:p>
          <a:p>
            <a:pPr lvl="1"/>
            <a:r>
              <a:rPr lang="en-US" i="1" dirty="0" err="1" smtClean="0"/>
              <a:t>Enuma</a:t>
            </a:r>
            <a:r>
              <a:rPr lang="en-US" i="1" dirty="0" smtClean="0"/>
              <a:t> </a:t>
            </a:r>
            <a:r>
              <a:rPr lang="en-US" i="1" dirty="0" err="1" smtClean="0"/>
              <a:t>Elish</a:t>
            </a:r>
            <a:r>
              <a:rPr lang="en-US" dirty="0" smtClean="0"/>
              <a:t> creation mythology</a:t>
            </a:r>
          </a:p>
          <a:p>
            <a:pPr lvl="1"/>
            <a:r>
              <a:rPr lang="en-US" dirty="0" smtClean="0"/>
              <a:t>Tower of Babel</a:t>
            </a:r>
            <a:endParaRPr lang="en-US" dirty="0"/>
          </a:p>
        </p:txBody>
      </p:sp>
    </p:spTree>
    <p:extLst>
      <p:ext uri="{BB962C8B-B14F-4D97-AF65-F5344CB8AC3E}">
        <p14:creationId xmlns:p14="http://schemas.microsoft.com/office/powerpoint/2010/main" val="382743593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Bitterness during Babylonian </a:t>
            </a:r>
            <a:r>
              <a:rPr lang="en-US" dirty="0" smtClean="0"/>
              <a:t>Captivity</a:t>
            </a:r>
            <a:endParaRPr lang="en-US" dirty="0"/>
          </a:p>
        </p:txBody>
      </p:sp>
      <p:sp>
        <p:nvSpPr>
          <p:cNvPr id="3" name="Content Placeholder 2"/>
          <p:cNvSpPr>
            <a:spLocks noGrp="1"/>
          </p:cNvSpPr>
          <p:nvPr>
            <p:ph idx="1"/>
          </p:nvPr>
        </p:nvSpPr>
        <p:spPr>
          <a:xfrm>
            <a:off x="457200" y="1417638"/>
            <a:ext cx="8229600" cy="5099948"/>
          </a:xfrm>
        </p:spPr>
        <p:txBody>
          <a:bodyPr>
            <a:normAutofit lnSpcReduction="10000"/>
          </a:bodyPr>
          <a:lstStyle/>
          <a:p>
            <a:r>
              <a:rPr lang="en-US" dirty="0" smtClean="0"/>
              <a:t>Psalm 137 (verses 1-4)</a:t>
            </a:r>
          </a:p>
          <a:p>
            <a:pPr lvl="1"/>
            <a:r>
              <a:rPr lang="en-US" dirty="0" smtClean="0"/>
              <a:t>By the rivers of Babylon, there we sat down, yea, we wept, when we remembered Zion.</a:t>
            </a:r>
          </a:p>
          <a:p>
            <a:pPr lvl="1"/>
            <a:r>
              <a:rPr lang="en-US" dirty="0" smtClean="0"/>
              <a:t>We hanged our harps upon the willows in the midst thereof.</a:t>
            </a:r>
          </a:p>
          <a:p>
            <a:pPr lvl="1"/>
            <a:r>
              <a:rPr lang="en-US" dirty="0" smtClean="0"/>
              <a:t>For there they that carried us away captive required of us a song; and they that wasted us required of us mirth, saying, Sing us one of the songs of Zion.</a:t>
            </a:r>
          </a:p>
          <a:p>
            <a:pPr lvl="1"/>
            <a:r>
              <a:rPr lang="en-US" dirty="0" smtClean="0"/>
              <a:t>How shall we sing the Lord’s song in a strange land?</a:t>
            </a:r>
            <a:endParaRPr lang="en-US" dirty="0"/>
          </a:p>
        </p:txBody>
      </p:sp>
    </p:spTree>
    <p:extLst>
      <p:ext uri="{BB962C8B-B14F-4D97-AF65-F5344CB8AC3E}">
        <p14:creationId xmlns:p14="http://schemas.microsoft.com/office/powerpoint/2010/main" val="65892829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Bitterness during Babylonian </a:t>
            </a:r>
            <a:r>
              <a:rPr lang="en-US" dirty="0" smtClean="0"/>
              <a:t>Captivity</a:t>
            </a:r>
            <a:endParaRPr lang="en-US" dirty="0"/>
          </a:p>
        </p:txBody>
      </p:sp>
      <p:sp>
        <p:nvSpPr>
          <p:cNvPr id="3" name="Content Placeholder 2"/>
          <p:cNvSpPr>
            <a:spLocks noGrp="1"/>
          </p:cNvSpPr>
          <p:nvPr>
            <p:ph idx="1"/>
          </p:nvPr>
        </p:nvSpPr>
        <p:spPr>
          <a:xfrm>
            <a:off x="457200" y="1417638"/>
            <a:ext cx="8229600" cy="5099948"/>
          </a:xfrm>
        </p:spPr>
        <p:txBody>
          <a:bodyPr>
            <a:normAutofit fontScale="92500" lnSpcReduction="20000"/>
          </a:bodyPr>
          <a:lstStyle/>
          <a:p>
            <a:r>
              <a:rPr lang="en-US" dirty="0" smtClean="0"/>
              <a:t>Psalm 137 (verses 5-9)</a:t>
            </a:r>
          </a:p>
          <a:p>
            <a:pPr lvl="1"/>
            <a:r>
              <a:rPr lang="en-US" dirty="0" smtClean="0"/>
              <a:t>If I forget thee, O Jerusalem, let my right hand forget [her skills].</a:t>
            </a:r>
          </a:p>
          <a:p>
            <a:pPr lvl="1"/>
            <a:r>
              <a:rPr lang="en-US" dirty="0" smtClean="0"/>
              <a:t>If I do not remember thee, let my tongue cleave to the roof of my mouth; if I prefer not Jerusalem above my chief joy.</a:t>
            </a:r>
          </a:p>
          <a:p>
            <a:pPr lvl="1"/>
            <a:r>
              <a:rPr lang="en-US" dirty="0" smtClean="0"/>
              <a:t>Remember, O Lord, the children of Edom in the day of Jerusalem; who said, Raze it, raze it, even to the foundation thereof.</a:t>
            </a:r>
          </a:p>
          <a:p>
            <a:pPr lvl="1"/>
            <a:r>
              <a:rPr lang="en-US" dirty="0" smtClean="0"/>
              <a:t>O daughter of Babylon, who are to be destroyed; happy shall he be, that </a:t>
            </a:r>
            <a:r>
              <a:rPr lang="en-US" dirty="0" err="1" smtClean="0"/>
              <a:t>rewardeth</a:t>
            </a:r>
            <a:r>
              <a:rPr lang="en-US" dirty="0" smtClean="0"/>
              <a:t> thee as thou hast served us</a:t>
            </a:r>
            <a:r>
              <a:rPr lang="en-US" dirty="0" smtClean="0"/>
              <a:t>.</a:t>
            </a:r>
          </a:p>
          <a:p>
            <a:pPr lvl="1"/>
            <a:r>
              <a:rPr lang="en-US" dirty="0" smtClean="0"/>
              <a:t>Happy shall he be, that </a:t>
            </a:r>
            <a:r>
              <a:rPr lang="en-US" dirty="0" err="1" smtClean="0"/>
              <a:t>taketh</a:t>
            </a:r>
            <a:r>
              <a:rPr lang="en-US" dirty="0" smtClean="0"/>
              <a:t> and </a:t>
            </a:r>
            <a:r>
              <a:rPr lang="en-US" dirty="0" err="1" smtClean="0"/>
              <a:t>dasheth</a:t>
            </a:r>
            <a:r>
              <a:rPr lang="en-US" dirty="0" smtClean="0"/>
              <a:t> thy little ones against the stones.</a:t>
            </a:r>
            <a:endParaRPr lang="en-US" dirty="0" smtClean="0"/>
          </a:p>
        </p:txBody>
      </p:sp>
    </p:spTree>
    <p:extLst>
      <p:ext uri="{BB962C8B-B14F-4D97-AF65-F5344CB8AC3E}">
        <p14:creationId xmlns:p14="http://schemas.microsoft.com/office/powerpoint/2010/main" val="182613400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Post-Exilic Period</a:t>
            </a:r>
            <a:endParaRPr lang="en-US" dirty="0"/>
          </a:p>
        </p:txBody>
      </p:sp>
      <p:sp>
        <p:nvSpPr>
          <p:cNvPr id="3" name="Content Placeholder 2"/>
          <p:cNvSpPr>
            <a:spLocks noGrp="1"/>
          </p:cNvSpPr>
          <p:nvPr>
            <p:ph idx="1"/>
          </p:nvPr>
        </p:nvSpPr>
        <p:spPr/>
        <p:txBody>
          <a:bodyPr>
            <a:normAutofit lnSpcReduction="10000"/>
          </a:bodyPr>
          <a:lstStyle/>
          <a:p>
            <a:r>
              <a:rPr lang="en-US" dirty="0" smtClean="0"/>
              <a:t>Codification of </a:t>
            </a:r>
            <a:r>
              <a:rPr lang="en-US" dirty="0" smtClean="0"/>
              <a:t>Bible</a:t>
            </a:r>
          </a:p>
          <a:p>
            <a:pPr lvl="1"/>
            <a:r>
              <a:rPr lang="en-US" dirty="0" smtClean="0"/>
              <a:t>Editing of first five books into the Torah</a:t>
            </a:r>
          </a:p>
          <a:p>
            <a:r>
              <a:rPr lang="en-US" dirty="0" smtClean="0"/>
              <a:t>Reaffirmation of identity through </a:t>
            </a:r>
            <a:r>
              <a:rPr lang="en-US" i="1" dirty="0" smtClean="0"/>
              <a:t>endogamy</a:t>
            </a:r>
            <a:r>
              <a:rPr lang="en-US" dirty="0" smtClean="0"/>
              <a:t> (marriage within the group)</a:t>
            </a:r>
          </a:p>
          <a:p>
            <a:r>
              <a:rPr lang="en-US" dirty="0" smtClean="0"/>
              <a:t>Judean identity can include</a:t>
            </a:r>
          </a:p>
          <a:p>
            <a:pPr lvl="1"/>
            <a:r>
              <a:rPr lang="en-US" dirty="0" smtClean="0"/>
              <a:t>Religious ideology</a:t>
            </a:r>
          </a:p>
          <a:p>
            <a:pPr lvl="1"/>
            <a:r>
              <a:rPr lang="en-US" dirty="0" smtClean="0"/>
              <a:t>Geographic location</a:t>
            </a:r>
          </a:p>
          <a:p>
            <a:pPr lvl="1"/>
            <a:r>
              <a:rPr lang="en-US" dirty="0" smtClean="0"/>
              <a:t>Ethnic </a:t>
            </a:r>
            <a:r>
              <a:rPr lang="en-US" dirty="0" smtClean="0"/>
              <a:t>lines of descent</a:t>
            </a:r>
          </a:p>
          <a:p>
            <a:pPr lvl="2"/>
            <a:r>
              <a:rPr lang="en-US" dirty="0" smtClean="0"/>
              <a:t>These categories can all exist today, as well</a:t>
            </a:r>
            <a:endParaRPr lang="en-US" dirty="0" smtClean="0"/>
          </a:p>
          <a:p>
            <a:endParaRPr lang="en-US" dirty="0"/>
          </a:p>
        </p:txBody>
      </p:sp>
    </p:spTree>
    <p:extLst>
      <p:ext uri="{BB962C8B-B14F-4D97-AF65-F5344CB8AC3E}">
        <p14:creationId xmlns:p14="http://schemas.microsoft.com/office/powerpoint/2010/main" val="1295801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736083"/>
          </a:xfrm>
        </p:spPr>
        <p:txBody>
          <a:bodyPr>
            <a:normAutofit fontScale="90000"/>
          </a:bodyPr>
          <a:lstStyle/>
          <a:p>
            <a:r>
              <a:rPr lang="en-US" dirty="0" smtClean="0"/>
              <a:t>Seven Themes of Ancient Israelite Religion</a:t>
            </a:r>
            <a:endParaRPr lang="en-US" dirty="0"/>
          </a:p>
        </p:txBody>
      </p:sp>
      <p:sp>
        <p:nvSpPr>
          <p:cNvPr id="3" name="Content Placeholder 2"/>
          <p:cNvSpPr>
            <a:spLocks noGrp="1"/>
          </p:cNvSpPr>
          <p:nvPr>
            <p:ph idx="1"/>
          </p:nvPr>
        </p:nvSpPr>
        <p:spPr>
          <a:xfrm>
            <a:off x="457200" y="1192132"/>
            <a:ext cx="8229600" cy="5665868"/>
          </a:xfrm>
        </p:spPr>
        <p:txBody>
          <a:bodyPr>
            <a:normAutofit/>
          </a:bodyPr>
          <a:lstStyle/>
          <a:p>
            <a:pPr marL="571500" indent="-514350">
              <a:buAutoNum type="arabicPeriod"/>
            </a:pPr>
            <a:r>
              <a:rPr lang="en-US" dirty="0" smtClean="0"/>
              <a:t>Monotheism</a:t>
            </a:r>
          </a:p>
          <a:p>
            <a:pPr marL="571500" indent="-514350">
              <a:buAutoNum type="arabicPeriod"/>
            </a:pPr>
            <a:r>
              <a:rPr lang="en-US" dirty="0" smtClean="0"/>
              <a:t>Covenant</a:t>
            </a:r>
            <a:endParaRPr lang="en-US" dirty="0"/>
          </a:p>
          <a:p>
            <a:pPr marL="571500" indent="-514350">
              <a:buAutoNum type="arabicPeriod" startAt="3"/>
            </a:pPr>
            <a:r>
              <a:rPr lang="en-US" dirty="0" smtClean="0"/>
              <a:t>Obedience to God, following the Law</a:t>
            </a:r>
          </a:p>
          <a:p>
            <a:pPr marL="571500" indent="-514350">
              <a:buAutoNum type="arabicPeriod" startAt="3"/>
            </a:pPr>
            <a:r>
              <a:rPr lang="en-US" dirty="0" smtClean="0"/>
              <a:t>Ritual and Purity</a:t>
            </a:r>
          </a:p>
          <a:p>
            <a:pPr marL="571500" indent="-514350">
              <a:buAutoNum type="arabicPeriod" startAt="5"/>
            </a:pPr>
            <a:r>
              <a:rPr lang="en-US" dirty="0" smtClean="0"/>
              <a:t>Ethical Righteousness</a:t>
            </a:r>
          </a:p>
          <a:p>
            <a:pPr marL="571500" indent="-514350">
              <a:buAutoNum type="arabicPeriod" startAt="5"/>
            </a:pPr>
            <a:r>
              <a:rPr lang="en-US" dirty="0" smtClean="0"/>
              <a:t>History as a Record of God’s Actions</a:t>
            </a:r>
          </a:p>
          <a:p>
            <a:pPr marL="57150" indent="0">
              <a:buNone/>
            </a:pPr>
            <a:r>
              <a:rPr lang="en-US" dirty="0" smtClean="0"/>
              <a:t>7.  Prophecy as the principal means of God’s communication with His people</a:t>
            </a:r>
            <a:endParaRPr lang="en-US" dirty="0" smtClean="0"/>
          </a:p>
          <a:p>
            <a:pPr marL="57150" indent="0">
              <a:buNone/>
            </a:pPr>
            <a:endParaRPr lang="en-US" dirty="0" smtClean="0"/>
          </a:p>
          <a:p>
            <a:pPr marL="57150" indent="0">
              <a:buNone/>
            </a:pPr>
            <a:endParaRPr lang="en-US" dirty="0"/>
          </a:p>
        </p:txBody>
      </p:sp>
    </p:spTree>
    <p:extLst>
      <p:ext uri="{BB962C8B-B14F-4D97-AF65-F5344CB8AC3E}">
        <p14:creationId xmlns:p14="http://schemas.microsoft.com/office/powerpoint/2010/main" val="1937495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Israelite Monotheism</a:t>
            </a:r>
            <a:endParaRPr lang="en-US" dirty="0"/>
          </a:p>
        </p:txBody>
      </p:sp>
      <p:sp>
        <p:nvSpPr>
          <p:cNvPr id="3" name="Content Placeholder 2"/>
          <p:cNvSpPr>
            <a:spLocks noGrp="1"/>
          </p:cNvSpPr>
          <p:nvPr>
            <p:ph idx="1"/>
          </p:nvPr>
        </p:nvSpPr>
        <p:spPr/>
        <p:txBody>
          <a:bodyPr/>
          <a:lstStyle/>
          <a:p>
            <a:r>
              <a:rPr lang="en-US" dirty="0" smtClean="0"/>
              <a:t>Monotheism can mean </a:t>
            </a:r>
          </a:p>
          <a:p>
            <a:pPr lvl="1"/>
            <a:r>
              <a:rPr lang="en-US" dirty="0" smtClean="0"/>
              <a:t>There is one god only who exists for all the world</a:t>
            </a:r>
          </a:p>
          <a:p>
            <a:pPr lvl="2"/>
            <a:r>
              <a:rPr lang="en-US" dirty="0" smtClean="0"/>
              <a:t>OR</a:t>
            </a:r>
          </a:p>
          <a:p>
            <a:pPr lvl="1"/>
            <a:r>
              <a:rPr lang="en-US" dirty="0" smtClean="0"/>
              <a:t>Our people worship one god only, strong enough to defeat your many gods</a:t>
            </a:r>
          </a:p>
          <a:p>
            <a:pPr lvl="2"/>
            <a:r>
              <a:rPr lang="en-US" dirty="0" smtClean="0"/>
              <a:t>This latter view predominant in early Israelite religion</a:t>
            </a:r>
          </a:p>
          <a:p>
            <a:pPr lvl="2"/>
            <a:r>
              <a:rPr lang="en-US" dirty="0" smtClean="0"/>
              <a:t>This does not mean that the gods of other tribes did not exist, or were not real</a:t>
            </a:r>
            <a:endParaRPr lang="en-US" dirty="0"/>
          </a:p>
        </p:txBody>
      </p:sp>
    </p:spTree>
    <p:extLst>
      <p:ext uri="{BB962C8B-B14F-4D97-AF65-F5344CB8AC3E}">
        <p14:creationId xmlns:p14="http://schemas.microsoft.com/office/powerpoint/2010/main" val="2796589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Israelite Monotheism</a:t>
            </a:r>
            <a:endParaRPr lang="en-US" dirty="0"/>
          </a:p>
        </p:txBody>
      </p:sp>
      <p:sp>
        <p:nvSpPr>
          <p:cNvPr id="3" name="Content Placeholder 2"/>
          <p:cNvSpPr>
            <a:spLocks noGrp="1"/>
          </p:cNvSpPr>
          <p:nvPr>
            <p:ph idx="1"/>
          </p:nvPr>
        </p:nvSpPr>
        <p:spPr>
          <a:xfrm>
            <a:off x="457200" y="1600200"/>
            <a:ext cx="8229600" cy="5131579"/>
          </a:xfrm>
        </p:spPr>
        <p:txBody>
          <a:bodyPr>
            <a:normAutofit fontScale="92500" lnSpcReduction="20000"/>
          </a:bodyPr>
          <a:lstStyle/>
          <a:p>
            <a:r>
              <a:rPr lang="en-US" dirty="0" smtClean="0"/>
              <a:t>There is a progression in ancient Israelite thought about monotheism</a:t>
            </a:r>
          </a:p>
          <a:p>
            <a:r>
              <a:rPr lang="en-US" dirty="0" smtClean="0"/>
              <a:t>“At first, Yahweh is one among the company of gods (see Psalm 82); then he becomes more powerful than other gods (1 Kings 18); next Yahweh is ‘incomparable’ — no other god can even compare to Yahweh (Psalm 40:5, Isaiah 40:18). Finally, it will become clear that Yahweh is in fact the only God (Isaiah 45:5-6). Yahweh is God both in the heavens above and on earth below (Isaiah 66:1). All peoples and kings and heavenly creatures serve him.” (Leclerc, </a:t>
            </a:r>
            <a:r>
              <a:rPr lang="en-US" i="1" dirty="0" smtClean="0"/>
              <a:t>Introduction to the Prophets,</a:t>
            </a:r>
            <a:r>
              <a:rPr lang="en-US" dirty="0" smtClean="0"/>
              <a:t> p. 113)</a:t>
            </a:r>
            <a:endParaRPr lang="en-US" dirty="0"/>
          </a:p>
        </p:txBody>
      </p:sp>
    </p:spTree>
    <p:extLst>
      <p:ext uri="{BB962C8B-B14F-4D97-AF65-F5344CB8AC3E}">
        <p14:creationId xmlns:p14="http://schemas.microsoft.com/office/powerpoint/2010/main" val="896492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Israelite Monotheism</a:t>
            </a:r>
            <a:endParaRPr lang="en-US" dirty="0"/>
          </a:p>
        </p:txBody>
      </p:sp>
      <p:sp>
        <p:nvSpPr>
          <p:cNvPr id="3" name="Content Placeholder 2"/>
          <p:cNvSpPr>
            <a:spLocks noGrp="1"/>
          </p:cNvSpPr>
          <p:nvPr>
            <p:ph idx="1"/>
          </p:nvPr>
        </p:nvSpPr>
        <p:spPr/>
        <p:txBody>
          <a:bodyPr/>
          <a:lstStyle/>
          <a:p>
            <a:r>
              <a:rPr lang="en-US" dirty="0" smtClean="0"/>
              <a:t>God is understood as male</a:t>
            </a:r>
          </a:p>
          <a:p>
            <a:r>
              <a:rPr lang="en-US" dirty="0" smtClean="0"/>
              <a:t>God rejects human sacrifice, but desires animal sacrifice</a:t>
            </a:r>
          </a:p>
          <a:p>
            <a:r>
              <a:rPr lang="en-US" dirty="0" smtClean="0"/>
              <a:t>God relates to his people through ritual, especially at the temple, by a hereditary caste of male priests, the tribe of Levi</a:t>
            </a:r>
            <a:endParaRPr lang="en-US" dirty="0"/>
          </a:p>
        </p:txBody>
      </p:sp>
    </p:spTree>
    <p:extLst>
      <p:ext uri="{BB962C8B-B14F-4D97-AF65-F5344CB8AC3E}">
        <p14:creationId xmlns:p14="http://schemas.microsoft.com/office/powerpoint/2010/main" val="24428264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Israelite Monotheism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description of God from Amos, the oldest(chronologically) of the prophetic books in the Hebrew Bible</a:t>
            </a:r>
          </a:p>
          <a:p>
            <a:r>
              <a:rPr lang="en-US" dirty="0" smtClean="0"/>
              <a:t>God is “the </a:t>
            </a:r>
            <a:r>
              <a:rPr lang="en-US" dirty="0"/>
              <a:t>one who forms the mountains, creates the wind,    reveals his thoughts to mortals, makes the morning darkness,    and treads on the heights of the earth—    the Lord, the God of hosts, is his name</a:t>
            </a:r>
            <a:r>
              <a:rPr lang="en-US" dirty="0" smtClean="0"/>
              <a:t>!”</a:t>
            </a:r>
          </a:p>
          <a:p>
            <a:pPr lvl="1"/>
            <a:r>
              <a:rPr lang="en-US" dirty="0" smtClean="0"/>
              <a:t>Amos 4:13</a:t>
            </a:r>
            <a:endParaRPr lang="en-US" dirty="0"/>
          </a:p>
        </p:txBody>
      </p:sp>
    </p:spTree>
    <p:extLst>
      <p:ext uri="{BB962C8B-B14F-4D97-AF65-F5344CB8AC3E}">
        <p14:creationId xmlns:p14="http://schemas.microsoft.com/office/powerpoint/2010/main" val="53686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Judaism: Change and Continuity</a:t>
            </a:r>
            <a:endParaRPr lang="en-US" dirty="0"/>
          </a:p>
        </p:txBody>
      </p:sp>
      <p:sp>
        <p:nvSpPr>
          <p:cNvPr id="3" name="Content Placeholder 2"/>
          <p:cNvSpPr>
            <a:spLocks noGrp="1"/>
          </p:cNvSpPr>
          <p:nvPr>
            <p:ph idx="1"/>
          </p:nvPr>
        </p:nvSpPr>
        <p:spPr>
          <a:xfrm>
            <a:off x="457200" y="1600200"/>
            <a:ext cx="8229600" cy="4856188"/>
          </a:xfrm>
        </p:spPr>
        <p:txBody>
          <a:bodyPr>
            <a:normAutofit fontScale="92500" lnSpcReduction="10000"/>
          </a:bodyPr>
          <a:lstStyle/>
          <a:p>
            <a:r>
              <a:rPr lang="en-US" dirty="0" smtClean="0"/>
              <a:t>Judaism is the oldest of the monotheistic religions</a:t>
            </a:r>
          </a:p>
          <a:p>
            <a:r>
              <a:rPr lang="en-US" dirty="0" smtClean="0"/>
              <a:t>Judaism has experienced dramatic ruptures and reconfigurations over its long history</a:t>
            </a:r>
          </a:p>
          <a:p>
            <a:r>
              <a:rPr lang="en-US" dirty="0" smtClean="0"/>
              <a:t>Judaism is decisively NOT a monolith!</a:t>
            </a:r>
          </a:p>
          <a:p>
            <a:r>
              <a:rPr lang="en-US" dirty="0" smtClean="0"/>
              <a:t>But the continuities in Judaism are as important as the disjunctions</a:t>
            </a:r>
          </a:p>
          <a:p>
            <a:pPr lvl="1"/>
            <a:r>
              <a:rPr lang="en-US" dirty="0" smtClean="0"/>
              <a:t>Torah</a:t>
            </a:r>
          </a:p>
          <a:p>
            <a:pPr lvl="1"/>
            <a:r>
              <a:rPr lang="en-US" dirty="0" smtClean="0"/>
              <a:t>Israel (the people)</a:t>
            </a:r>
          </a:p>
          <a:p>
            <a:pPr lvl="1"/>
            <a:r>
              <a:rPr lang="en-US" dirty="0" smtClean="0"/>
              <a:t>Covenant between monotheistic God and His people</a:t>
            </a:r>
            <a:endParaRPr lang="en-US" dirty="0" smtClean="0"/>
          </a:p>
        </p:txBody>
      </p:sp>
    </p:spTree>
    <p:extLst>
      <p:ext uri="{BB962C8B-B14F-4D97-AF65-F5344CB8AC3E}">
        <p14:creationId xmlns:p14="http://schemas.microsoft.com/office/powerpoint/2010/main" val="382444775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36083"/>
          </a:xfrm>
        </p:spPr>
        <p:txBody>
          <a:bodyPr>
            <a:normAutofit fontScale="90000"/>
          </a:bodyPr>
          <a:lstStyle/>
          <a:p>
            <a:r>
              <a:rPr lang="en-US" dirty="0" smtClean="0"/>
              <a:t>Comparing Translations</a:t>
            </a:r>
            <a:endParaRPr lang="en-US" dirty="0"/>
          </a:p>
        </p:txBody>
      </p:sp>
      <p:sp>
        <p:nvSpPr>
          <p:cNvPr id="3" name="Content Placeholder 2"/>
          <p:cNvSpPr>
            <a:spLocks noGrp="1"/>
          </p:cNvSpPr>
          <p:nvPr>
            <p:ph idx="1"/>
          </p:nvPr>
        </p:nvSpPr>
        <p:spPr>
          <a:xfrm>
            <a:off x="0" y="1218048"/>
            <a:ext cx="9144000" cy="5639952"/>
          </a:xfrm>
        </p:spPr>
        <p:txBody>
          <a:bodyPr>
            <a:normAutofit/>
          </a:bodyPr>
          <a:lstStyle/>
          <a:p>
            <a:r>
              <a:rPr lang="en-US" dirty="0" smtClean="0"/>
              <a:t>God is “the </a:t>
            </a:r>
            <a:r>
              <a:rPr lang="en-US" dirty="0"/>
              <a:t>one who forms the mountains, creates the wind</a:t>
            </a:r>
            <a:r>
              <a:rPr lang="en-US" dirty="0" smtClean="0"/>
              <a:t>,</a:t>
            </a:r>
            <a:r>
              <a:rPr lang="en-US" dirty="0"/>
              <a:t> </a:t>
            </a:r>
            <a:r>
              <a:rPr lang="en-US" dirty="0" smtClean="0"/>
              <a:t>reveals </a:t>
            </a:r>
            <a:r>
              <a:rPr lang="en-US" dirty="0"/>
              <a:t>his thoughts to mortals, makes the morning darkness</a:t>
            </a:r>
            <a:r>
              <a:rPr lang="en-US" dirty="0" smtClean="0"/>
              <a:t>,</a:t>
            </a:r>
            <a:r>
              <a:rPr lang="en-US" dirty="0"/>
              <a:t> </a:t>
            </a:r>
            <a:r>
              <a:rPr lang="en-US" dirty="0" smtClean="0"/>
              <a:t>and </a:t>
            </a:r>
            <a:r>
              <a:rPr lang="en-US" dirty="0"/>
              <a:t>treads on the heights of the earth—    the Lord, the God of hosts, is his name</a:t>
            </a:r>
            <a:r>
              <a:rPr lang="en-US" dirty="0" smtClean="0"/>
              <a:t>!” (NRSV)</a:t>
            </a:r>
          </a:p>
          <a:p>
            <a:r>
              <a:rPr lang="en-US" dirty="0"/>
              <a:t>“For, lo, he that </a:t>
            </a:r>
            <a:r>
              <a:rPr lang="en-US" dirty="0" err="1"/>
              <a:t>formeth</a:t>
            </a:r>
            <a:r>
              <a:rPr lang="en-US" dirty="0"/>
              <a:t> the mountains, and </a:t>
            </a:r>
            <a:r>
              <a:rPr lang="en-US" dirty="0" err="1"/>
              <a:t>createth</a:t>
            </a:r>
            <a:r>
              <a:rPr lang="en-US" dirty="0"/>
              <a:t> the wind, and </a:t>
            </a:r>
            <a:r>
              <a:rPr lang="en-US" dirty="0" err="1"/>
              <a:t>declareth</a:t>
            </a:r>
            <a:r>
              <a:rPr lang="en-US" dirty="0"/>
              <a:t> unto man what </a:t>
            </a:r>
            <a:r>
              <a:rPr lang="en-US" i="1" dirty="0"/>
              <a:t>is</a:t>
            </a:r>
            <a:r>
              <a:rPr lang="en-US" dirty="0"/>
              <a:t> his thought, that </a:t>
            </a:r>
            <a:r>
              <a:rPr lang="en-US" dirty="0" err="1"/>
              <a:t>maketh</a:t>
            </a:r>
            <a:r>
              <a:rPr lang="en-US" dirty="0"/>
              <a:t> the morning darkness, and </a:t>
            </a:r>
            <a:r>
              <a:rPr lang="en-US" dirty="0" err="1"/>
              <a:t>treadeth</a:t>
            </a:r>
            <a:r>
              <a:rPr lang="en-US" dirty="0"/>
              <a:t> upon the high places of the earth, The LORD, The God of hosts, </a:t>
            </a:r>
            <a:r>
              <a:rPr lang="en-US" i="1" dirty="0"/>
              <a:t>is</a:t>
            </a:r>
            <a:r>
              <a:rPr lang="en-US" dirty="0"/>
              <a:t> his name.</a:t>
            </a:r>
            <a:r>
              <a:rPr lang="en-US" dirty="0" smtClean="0"/>
              <a:t>” (KJV)</a:t>
            </a:r>
            <a:endParaRPr lang="en-US" dirty="0"/>
          </a:p>
          <a:p>
            <a:endParaRPr lang="en-US" dirty="0" smtClean="0"/>
          </a:p>
        </p:txBody>
      </p:sp>
    </p:spTree>
    <p:extLst>
      <p:ext uri="{BB962C8B-B14F-4D97-AF65-F5344CB8AC3E}">
        <p14:creationId xmlns:p14="http://schemas.microsoft.com/office/powerpoint/2010/main" val="17377365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36083"/>
          </a:xfrm>
        </p:spPr>
        <p:txBody>
          <a:bodyPr>
            <a:normAutofit fontScale="90000"/>
          </a:bodyPr>
          <a:lstStyle/>
          <a:p>
            <a:r>
              <a:rPr lang="en-US" dirty="0" smtClean="0"/>
              <a:t>Israelite Monotheism</a:t>
            </a:r>
            <a:endParaRPr lang="en-US" dirty="0"/>
          </a:p>
        </p:txBody>
      </p:sp>
      <p:sp>
        <p:nvSpPr>
          <p:cNvPr id="3" name="Content Placeholder 2"/>
          <p:cNvSpPr>
            <a:spLocks noGrp="1"/>
          </p:cNvSpPr>
          <p:nvPr>
            <p:ph idx="1"/>
          </p:nvPr>
        </p:nvSpPr>
        <p:spPr>
          <a:xfrm>
            <a:off x="457200" y="1192132"/>
            <a:ext cx="8229600" cy="5665868"/>
          </a:xfrm>
        </p:spPr>
        <p:txBody>
          <a:bodyPr>
            <a:normAutofit lnSpcReduction="10000"/>
          </a:bodyPr>
          <a:lstStyle/>
          <a:p>
            <a:pPr marL="57150" indent="0">
              <a:buNone/>
            </a:pPr>
            <a:r>
              <a:rPr lang="en-US" dirty="0" smtClean="0"/>
              <a:t>• God is </a:t>
            </a:r>
            <a:r>
              <a:rPr lang="en-US" dirty="0"/>
              <a:t>the creator of nature</a:t>
            </a:r>
          </a:p>
          <a:p>
            <a:pPr lvl="1"/>
            <a:r>
              <a:rPr lang="en-US" dirty="0"/>
              <a:t>Therefore God is transcendent to nature, transcends nature</a:t>
            </a:r>
          </a:p>
          <a:p>
            <a:pPr lvl="1"/>
            <a:r>
              <a:rPr lang="en-US" dirty="0"/>
              <a:t>God can use natural processes, such as floods and earthquakes, as message to </a:t>
            </a:r>
            <a:r>
              <a:rPr lang="en-US" dirty="0" smtClean="0"/>
              <a:t>people</a:t>
            </a:r>
          </a:p>
          <a:p>
            <a:r>
              <a:rPr lang="en-US" dirty="0" smtClean="0"/>
              <a:t>God is self-existing, eternal, independent (i.e. transcendent)</a:t>
            </a:r>
          </a:p>
          <a:p>
            <a:r>
              <a:rPr lang="en-US" dirty="0" smtClean="0"/>
              <a:t>The phrase “God of hosts” implies command, as of a host of armed men</a:t>
            </a:r>
          </a:p>
          <a:p>
            <a:r>
              <a:rPr lang="en-US" dirty="0" smtClean="0"/>
              <a:t>God is in covenant with his people, as he reveals [revelation] his thoughts to mortals</a:t>
            </a:r>
            <a:endParaRPr lang="en-US" dirty="0"/>
          </a:p>
          <a:p>
            <a:pPr marL="57150" indent="0">
              <a:buNone/>
            </a:pPr>
            <a:endParaRPr lang="en-US" dirty="0" smtClean="0"/>
          </a:p>
          <a:p>
            <a:pPr marL="57150" indent="0">
              <a:buNone/>
            </a:pPr>
            <a:endParaRPr lang="en-US" dirty="0"/>
          </a:p>
        </p:txBody>
      </p:sp>
    </p:spTree>
    <p:extLst>
      <p:ext uri="{BB962C8B-B14F-4D97-AF65-F5344CB8AC3E}">
        <p14:creationId xmlns:p14="http://schemas.microsoft.com/office/powerpoint/2010/main" val="1911087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of Covenant</a:t>
            </a:r>
            <a:endParaRPr lang="en-US" dirty="0"/>
          </a:p>
        </p:txBody>
      </p:sp>
      <p:sp>
        <p:nvSpPr>
          <p:cNvPr id="3" name="Content Placeholder 2"/>
          <p:cNvSpPr>
            <a:spLocks noGrp="1"/>
          </p:cNvSpPr>
          <p:nvPr>
            <p:ph idx="1"/>
          </p:nvPr>
        </p:nvSpPr>
        <p:spPr>
          <a:xfrm>
            <a:off x="457200" y="1600200"/>
            <a:ext cx="8229600" cy="4963285"/>
          </a:xfrm>
        </p:spPr>
        <p:txBody>
          <a:bodyPr>
            <a:normAutofit lnSpcReduction="10000"/>
          </a:bodyPr>
          <a:lstStyle/>
          <a:p>
            <a:r>
              <a:rPr lang="en-US" dirty="0" smtClean="0"/>
              <a:t>Elevated version of legal/business/political contracts</a:t>
            </a:r>
          </a:p>
          <a:p>
            <a:r>
              <a:rPr lang="en-US" dirty="0" smtClean="0"/>
              <a:t>Solemn, sworn </a:t>
            </a:r>
            <a:r>
              <a:rPr lang="en-US" dirty="0" smtClean="0"/>
              <a:t>obligation between God and God’s people</a:t>
            </a:r>
          </a:p>
          <a:p>
            <a:pPr lvl="1"/>
            <a:r>
              <a:rPr lang="en-US" dirty="0" smtClean="0"/>
              <a:t>Obligations and benefits on both sides</a:t>
            </a:r>
          </a:p>
          <a:p>
            <a:r>
              <a:rPr lang="en-US" dirty="0" smtClean="0"/>
              <a:t>In Hebrew Bible, covenants occur in conjunction with </a:t>
            </a:r>
            <a:r>
              <a:rPr lang="en-US" dirty="0" err="1" smtClean="0"/>
              <a:t>hierophanies</a:t>
            </a:r>
            <a:endParaRPr lang="en-US" dirty="0" smtClean="0"/>
          </a:p>
          <a:p>
            <a:r>
              <a:rPr lang="en-US" dirty="0" smtClean="0"/>
              <a:t>Covenant partners usually hierarchically uneven</a:t>
            </a:r>
          </a:p>
          <a:p>
            <a:r>
              <a:rPr lang="en-US" dirty="0" smtClean="0"/>
              <a:t>Covenant can be sustained anywhere</a:t>
            </a:r>
            <a:endParaRPr lang="en-US" dirty="0"/>
          </a:p>
        </p:txBody>
      </p:sp>
    </p:spTree>
    <p:extLst>
      <p:ext uri="{BB962C8B-B14F-4D97-AF65-F5344CB8AC3E}">
        <p14:creationId xmlns:p14="http://schemas.microsoft.com/office/powerpoint/2010/main" val="9185179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Law Code of Ancient Israel: </a:t>
            </a:r>
            <a:r>
              <a:rPr lang="en-US" dirty="0" err="1" smtClean="0"/>
              <a:t>Pentatuech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“Ownership of oxen, donkeys and sheep dominate the code” (</a:t>
            </a:r>
            <a:r>
              <a:rPr lang="en-US" dirty="0" err="1" smtClean="0"/>
              <a:t>Niditch</a:t>
            </a:r>
            <a:r>
              <a:rPr lang="en-US" dirty="0" smtClean="0"/>
              <a:t>, </a:t>
            </a:r>
            <a:r>
              <a:rPr lang="en-US" i="1" dirty="0" smtClean="0"/>
              <a:t>Ancient Israelite Religion, </a:t>
            </a:r>
            <a:r>
              <a:rPr lang="en-US" dirty="0" smtClean="0"/>
              <a:t>p. 79)</a:t>
            </a:r>
          </a:p>
          <a:p>
            <a:r>
              <a:rPr lang="en-US" dirty="0" smtClean="0"/>
              <a:t>Categories of clean and unclean</a:t>
            </a:r>
          </a:p>
          <a:p>
            <a:pPr lvl="1"/>
            <a:r>
              <a:rPr lang="en-US" dirty="0" smtClean="0"/>
              <a:t>Kosher Laws for food</a:t>
            </a:r>
          </a:p>
          <a:p>
            <a:pPr lvl="1"/>
            <a:r>
              <a:rPr lang="en-US" dirty="0" smtClean="0"/>
              <a:t>“don’t-let-the-peas-touch-the-</a:t>
            </a:r>
            <a:r>
              <a:rPr lang="en-US" dirty="0" smtClean="0"/>
              <a:t>potatoes </a:t>
            </a:r>
            <a:r>
              <a:rPr lang="en-US" dirty="0" smtClean="0"/>
              <a:t>mentality” (p. 85)</a:t>
            </a:r>
          </a:p>
          <a:p>
            <a:pPr lvl="1"/>
            <a:r>
              <a:rPr lang="en-US" dirty="0" smtClean="0"/>
              <a:t>Absolute divisions between worship of Yahweh and idolatry</a:t>
            </a:r>
          </a:p>
          <a:p>
            <a:pPr lvl="1"/>
            <a:r>
              <a:rPr lang="en-US" dirty="0" smtClean="0"/>
              <a:t>Need to eliminate those who waver from Yahweh</a:t>
            </a:r>
          </a:p>
        </p:txBody>
      </p:sp>
    </p:spTree>
    <p:extLst>
      <p:ext uri="{BB962C8B-B14F-4D97-AF65-F5344CB8AC3E}">
        <p14:creationId xmlns:p14="http://schemas.microsoft.com/office/powerpoint/2010/main" val="166764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Obedience to God</a:t>
            </a:r>
            <a:endParaRPr lang="en-US" dirty="0"/>
          </a:p>
        </p:txBody>
      </p:sp>
      <p:sp>
        <p:nvSpPr>
          <p:cNvPr id="3" name="Content Placeholder 2"/>
          <p:cNvSpPr>
            <a:spLocks noGrp="1"/>
          </p:cNvSpPr>
          <p:nvPr>
            <p:ph idx="1"/>
          </p:nvPr>
        </p:nvSpPr>
        <p:spPr/>
        <p:txBody>
          <a:bodyPr>
            <a:normAutofit/>
          </a:bodyPr>
          <a:lstStyle/>
          <a:p>
            <a:r>
              <a:rPr lang="en-US" dirty="0" smtClean="0"/>
              <a:t>Unquestioning obedience to God a key factor in Jewish writings</a:t>
            </a:r>
          </a:p>
          <a:p>
            <a:pPr lvl="1"/>
            <a:r>
              <a:rPr lang="en-US" dirty="0" smtClean="0"/>
              <a:t>Abraham’s (near-)sacrifice of Isaac</a:t>
            </a:r>
          </a:p>
          <a:p>
            <a:pPr lvl="1"/>
            <a:r>
              <a:rPr lang="en-US" dirty="0" smtClean="0"/>
              <a:t>The prophet Samuel condemns King Saul for disobedience:</a:t>
            </a:r>
          </a:p>
          <a:p>
            <a:pPr lvl="2"/>
            <a:r>
              <a:rPr lang="en-US" dirty="0" smtClean="0"/>
              <a:t>“to obey is better than sacrifice…rebellion is no less a sin than witchcraft, and stubbornness is like iniquity and idolatry. Because you have rejected the word of the Lord, he has also rejected you from being king (1 Samuel 22-23)</a:t>
            </a:r>
            <a:endParaRPr lang="en-US" dirty="0" smtClean="0"/>
          </a:p>
        </p:txBody>
      </p:sp>
    </p:spTree>
    <p:extLst>
      <p:ext uri="{BB962C8B-B14F-4D97-AF65-F5344CB8AC3E}">
        <p14:creationId xmlns:p14="http://schemas.microsoft.com/office/powerpoint/2010/main" val="4138154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Dynamics of Covenant and Law Code</a:t>
            </a:r>
            <a:endParaRPr lang="en-US" dirty="0"/>
          </a:p>
        </p:txBody>
      </p:sp>
      <p:sp>
        <p:nvSpPr>
          <p:cNvPr id="3" name="Content Placeholder 2"/>
          <p:cNvSpPr>
            <a:spLocks noGrp="1"/>
          </p:cNvSpPr>
          <p:nvPr>
            <p:ph idx="1"/>
          </p:nvPr>
        </p:nvSpPr>
        <p:spPr/>
        <p:txBody>
          <a:bodyPr>
            <a:normAutofit lnSpcReduction="10000"/>
          </a:bodyPr>
          <a:lstStyle/>
          <a:p>
            <a:r>
              <a:rPr lang="en-US" dirty="0" smtClean="0"/>
              <a:t>When difficulties befall Israelites, they see themselves being punished for breaches of covenant</a:t>
            </a:r>
          </a:p>
          <a:p>
            <a:pPr lvl="1"/>
            <a:r>
              <a:rPr lang="en-US" dirty="0" smtClean="0"/>
              <a:t>Because of rigidity of purity categories, such breaches are inevitable</a:t>
            </a:r>
          </a:p>
          <a:p>
            <a:r>
              <a:rPr lang="en-US" dirty="0" smtClean="0"/>
              <a:t>The conquest of the Northern </a:t>
            </a:r>
            <a:r>
              <a:rPr lang="en-US" dirty="0" smtClean="0"/>
              <a:t>Kingdom first, then the conquest of Judea </a:t>
            </a:r>
            <a:r>
              <a:rPr lang="en-US" dirty="0" smtClean="0"/>
              <a:t>and the Babylonian captivity, </a:t>
            </a:r>
            <a:r>
              <a:rPr lang="en-US" dirty="0" smtClean="0"/>
              <a:t>gave this </a:t>
            </a:r>
            <a:r>
              <a:rPr lang="en-US" dirty="0" smtClean="0"/>
              <a:t>logic </a:t>
            </a:r>
            <a:r>
              <a:rPr lang="en-US" dirty="0" smtClean="0"/>
              <a:t>the ring of rational truth</a:t>
            </a:r>
            <a:endParaRPr lang="en-US" dirty="0" smtClean="0"/>
          </a:p>
        </p:txBody>
      </p:sp>
    </p:spTree>
    <p:extLst>
      <p:ext uri="{BB962C8B-B14F-4D97-AF65-F5344CB8AC3E}">
        <p14:creationId xmlns:p14="http://schemas.microsoft.com/office/powerpoint/2010/main" val="14554614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Dynamics of Covenant and Law </a:t>
            </a:r>
            <a:r>
              <a:rPr lang="en-US" dirty="0" smtClean="0"/>
              <a:t>Code: God Acts in History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God acts in history</a:t>
            </a:r>
          </a:p>
          <a:p>
            <a:r>
              <a:rPr lang="en-US" dirty="0" smtClean="0"/>
              <a:t>History can be read as a record of God’s actions</a:t>
            </a:r>
          </a:p>
          <a:p>
            <a:r>
              <a:rPr lang="en-US" dirty="0" smtClean="0"/>
              <a:t>Contemporary monotheists – including Jews, Christians, and Muslims – still read history this way</a:t>
            </a:r>
          </a:p>
          <a:p>
            <a:pPr lvl="1"/>
            <a:r>
              <a:rPr lang="en-US" dirty="0" smtClean="0"/>
              <a:t>Some examples from American history</a:t>
            </a:r>
          </a:p>
          <a:p>
            <a:pPr lvl="2"/>
            <a:r>
              <a:rPr lang="en-US" dirty="0" smtClean="0"/>
              <a:t>John Winthrop</a:t>
            </a:r>
          </a:p>
          <a:p>
            <a:pPr lvl="2"/>
            <a:r>
              <a:rPr lang="en-US" dirty="0" smtClean="0"/>
              <a:t>Jerry </a:t>
            </a:r>
            <a:r>
              <a:rPr lang="en-US" dirty="0" err="1" smtClean="0"/>
              <a:t>Falwell</a:t>
            </a:r>
            <a:r>
              <a:rPr lang="en-US" dirty="0" smtClean="0"/>
              <a:t> and Pat Robertson 9/13/2001</a:t>
            </a:r>
          </a:p>
          <a:p>
            <a:pPr lvl="2"/>
            <a:r>
              <a:rPr lang="en-US" dirty="0" smtClean="0"/>
              <a:t>God allegedly wanting candidates to run for President, 2011-2012</a:t>
            </a:r>
          </a:p>
        </p:txBody>
      </p:sp>
    </p:spTree>
    <p:extLst>
      <p:ext uri="{BB962C8B-B14F-4D97-AF65-F5344CB8AC3E}">
        <p14:creationId xmlns:p14="http://schemas.microsoft.com/office/powerpoint/2010/main" val="31863420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Rituals and Purity Codes</a:t>
            </a:r>
            <a:endParaRPr lang="en-US" dirty="0"/>
          </a:p>
        </p:txBody>
      </p:sp>
      <p:sp>
        <p:nvSpPr>
          <p:cNvPr id="3" name="Content Placeholder 2"/>
          <p:cNvSpPr>
            <a:spLocks noGrp="1"/>
          </p:cNvSpPr>
          <p:nvPr>
            <p:ph idx="1"/>
          </p:nvPr>
        </p:nvSpPr>
        <p:spPr/>
        <p:txBody>
          <a:bodyPr>
            <a:normAutofit/>
          </a:bodyPr>
          <a:lstStyle/>
          <a:p>
            <a:r>
              <a:rPr lang="en-US" dirty="0" smtClean="0"/>
              <a:t>Judaism </a:t>
            </a:r>
            <a:r>
              <a:rPr lang="en-US" dirty="0" smtClean="0"/>
              <a:t>in Ancient Israelite culture was a priestly form of religion</a:t>
            </a:r>
          </a:p>
          <a:p>
            <a:r>
              <a:rPr lang="en-US" dirty="0" smtClean="0"/>
              <a:t>Temple in Jerusalem the ceremonial center</a:t>
            </a:r>
          </a:p>
          <a:p>
            <a:r>
              <a:rPr lang="en-US" dirty="0" smtClean="0"/>
              <a:t>Rituals and their priestly </a:t>
            </a:r>
            <a:r>
              <a:rPr lang="en-US" dirty="0" err="1" smtClean="0"/>
              <a:t>officiants</a:t>
            </a:r>
            <a:r>
              <a:rPr lang="en-US" dirty="0" smtClean="0"/>
              <a:t> had to practice elaborate purity preparations</a:t>
            </a:r>
            <a:endParaRPr lang="en-US" dirty="0" smtClean="0"/>
          </a:p>
        </p:txBody>
      </p:sp>
    </p:spTree>
    <p:extLst>
      <p:ext uri="{BB962C8B-B14F-4D97-AF65-F5344CB8AC3E}">
        <p14:creationId xmlns:p14="http://schemas.microsoft.com/office/powerpoint/2010/main" val="3119536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Ethical Righteousness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Ethics – how people are supposed to treat each other – is a major theme in the entire corpus of the Hebrew Bible</a:t>
            </a:r>
          </a:p>
          <a:p>
            <a:r>
              <a:rPr lang="en-US" dirty="0" smtClean="0"/>
              <a:t>“For the Lord your God is God of gods and Lord of lords, the great God, mighty and awesome, who is not partial and takes no bribes, who executes justice for the orphan and the widow, and who loves the strangers, providing them food and clothing. You shall also love the stranger, for you were strangers in the land of Egypt” (Deuteronomy 10:17-19)</a:t>
            </a:r>
            <a:endParaRPr lang="en-US" dirty="0" smtClean="0"/>
          </a:p>
        </p:txBody>
      </p:sp>
    </p:spTree>
    <p:extLst>
      <p:ext uri="{BB962C8B-B14F-4D97-AF65-F5344CB8AC3E}">
        <p14:creationId xmlns:p14="http://schemas.microsoft.com/office/powerpoint/2010/main" val="1089646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Ethical Righteousness</a:t>
            </a:r>
            <a:endParaRPr lang="en-US" dirty="0"/>
          </a:p>
        </p:txBody>
      </p:sp>
      <p:sp>
        <p:nvSpPr>
          <p:cNvPr id="3" name="Content Placeholder 2"/>
          <p:cNvSpPr>
            <a:spLocks noGrp="1"/>
          </p:cNvSpPr>
          <p:nvPr>
            <p:ph idx="1"/>
          </p:nvPr>
        </p:nvSpPr>
        <p:spPr/>
        <p:txBody>
          <a:bodyPr>
            <a:normAutofit/>
          </a:bodyPr>
          <a:lstStyle/>
          <a:p>
            <a:r>
              <a:rPr lang="en-US" dirty="0" smtClean="0"/>
              <a:t>“To do righteousness and justice is more acceptable to the Lord than sacrifice” (Proverbs 21:3)</a:t>
            </a:r>
          </a:p>
          <a:p>
            <a:r>
              <a:rPr lang="en-US" dirty="0" smtClean="0"/>
              <a:t>“Zion shall be redeemed by justice, and those in her who repent, by righteousness” (Isaiah 1:27)</a:t>
            </a:r>
          </a:p>
        </p:txBody>
      </p:sp>
    </p:spTree>
    <p:extLst>
      <p:ext uri="{BB962C8B-B14F-4D97-AF65-F5344CB8AC3E}">
        <p14:creationId xmlns:p14="http://schemas.microsoft.com/office/powerpoint/2010/main" val="3274835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Judaism: Change and Continuity</a:t>
            </a:r>
            <a:endParaRPr lang="en-US" dirty="0"/>
          </a:p>
        </p:txBody>
      </p:sp>
      <p:sp>
        <p:nvSpPr>
          <p:cNvPr id="3" name="Content Placeholder 2"/>
          <p:cNvSpPr>
            <a:spLocks noGrp="1"/>
          </p:cNvSpPr>
          <p:nvPr>
            <p:ph idx="1"/>
          </p:nvPr>
        </p:nvSpPr>
        <p:spPr>
          <a:xfrm>
            <a:off x="457200" y="1600200"/>
            <a:ext cx="8229600" cy="4856188"/>
          </a:xfrm>
        </p:spPr>
        <p:txBody>
          <a:bodyPr>
            <a:normAutofit/>
          </a:bodyPr>
          <a:lstStyle/>
          <a:p>
            <a:r>
              <a:rPr lang="en-US" dirty="0" smtClean="0"/>
              <a:t>Be sure to use the guides in your textbook, especially  the Timeline on page 69, as well as this and other </a:t>
            </a:r>
            <a:r>
              <a:rPr lang="en-US" dirty="0" err="1" smtClean="0"/>
              <a:t>powerpoint</a:t>
            </a:r>
            <a:r>
              <a:rPr lang="en-US" dirty="0" smtClean="0"/>
              <a:t> presentations, to better understand the distinctions between historic periods in Jewish history.</a:t>
            </a:r>
          </a:p>
          <a:p>
            <a:r>
              <a:rPr lang="en-US" dirty="0" smtClean="0"/>
              <a:t>This is vitally important because making blanket references to “Judaism,” without specifying the period of Judaism to which you refer, will often lead you into errors.</a:t>
            </a:r>
            <a:endParaRPr lang="en-US" dirty="0" smtClean="0"/>
          </a:p>
        </p:txBody>
      </p:sp>
    </p:spTree>
    <p:extLst>
      <p:ext uri="{BB962C8B-B14F-4D97-AF65-F5344CB8AC3E}">
        <p14:creationId xmlns:p14="http://schemas.microsoft.com/office/powerpoint/2010/main" val="122949998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God’s Judgment</a:t>
            </a:r>
            <a:endParaRPr lang="en-US" dirty="0"/>
          </a:p>
        </p:txBody>
      </p:sp>
      <p:sp>
        <p:nvSpPr>
          <p:cNvPr id="3" name="Content Placeholder 2"/>
          <p:cNvSpPr>
            <a:spLocks noGrp="1"/>
          </p:cNvSpPr>
          <p:nvPr>
            <p:ph idx="1"/>
          </p:nvPr>
        </p:nvSpPr>
        <p:spPr/>
        <p:txBody>
          <a:bodyPr>
            <a:normAutofit/>
          </a:bodyPr>
          <a:lstStyle/>
          <a:p>
            <a:r>
              <a:rPr lang="en-US" dirty="0" smtClean="0"/>
              <a:t>Disobedience and lack of ethical righteousness will bring judgment from God</a:t>
            </a:r>
          </a:p>
          <a:p>
            <a:r>
              <a:rPr lang="en-US" dirty="0" smtClean="0"/>
              <a:t>That judgment could destroy God’s people – and, in the conquests and captivities, nearly does</a:t>
            </a:r>
          </a:p>
          <a:p>
            <a:r>
              <a:rPr lang="en-US" dirty="0" smtClean="0"/>
              <a:t>Prophets foretell this doom</a:t>
            </a:r>
            <a:endParaRPr lang="en-US" dirty="0" smtClean="0"/>
          </a:p>
        </p:txBody>
      </p:sp>
    </p:spTree>
    <p:extLst>
      <p:ext uri="{BB962C8B-B14F-4D97-AF65-F5344CB8AC3E}">
        <p14:creationId xmlns:p14="http://schemas.microsoft.com/office/powerpoint/2010/main" val="12458067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Hebrew Bible Structure</a:t>
            </a:r>
            <a:endParaRPr lang="en-US" dirty="0"/>
          </a:p>
        </p:txBody>
      </p:sp>
      <p:sp>
        <p:nvSpPr>
          <p:cNvPr id="3" name="Content Placeholder 2"/>
          <p:cNvSpPr>
            <a:spLocks noGrp="1"/>
          </p:cNvSpPr>
          <p:nvPr>
            <p:ph idx="1"/>
          </p:nvPr>
        </p:nvSpPr>
        <p:spPr/>
        <p:txBody>
          <a:bodyPr>
            <a:normAutofit lnSpcReduction="10000"/>
          </a:bodyPr>
          <a:lstStyle/>
          <a:p>
            <a:r>
              <a:rPr lang="en-US" dirty="0" smtClean="0"/>
              <a:t>The Hebrew Bible consists of the first five books, also known as The Torah (a.k.a. The Law, the Pentateuch), understood to be the direct revelation from God:</a:t>
            </a:r>
          </a:p>
          <a:p>
            <a:pPr lvl="1"/>
            <a:r>
              <a:rPr lang="en-US" dirty="0" smtClean="0"/>
              <a:t>Genesis</a:t>
            </a:r>
          </a:p>
          <a:p>
            <a:pPr lvl="1"/>
            <a:r>
              <a:rPr lang="en-US" dirty="0" smtClean="0"/>
              <a:t>Exodus</a:t>
            </a:r>
          </a:p>
          <a:p>
            <a:pPr lvl="1"/>
            <a:r>
              <a:rPr lang="en-US" dirty="0" smtClean="0"/>
              <a:t>Numbers</a:t>
            </a:r>
          </a:p>
          <a:p>
            <a:pPr lvl="1"/>
            <a:r>
              <a:rPr lang="en-US" dirty="0" smtClean="0"/>
              <a:t>Leviticus</a:t>
            </a:r>
          </a:p>
          <a:p>
            <a:pPr lvl="1"/>
            <a:r>
              <a:rPr lang="en-US" dirty="0" smtClean="0"/>
              <a:t>Deuteronomy</a:t>
            </a:r>
            <a:endParaRPr lang="en-US" dirty="0"/>
          </a:p>
        </p:txBody>
      </p:sp>
    </p:spTree>
    <p:extLst>
      <p:ext uri="{BB962C8B-B14F-4D97-AF65-F5344CB8AC3E}">
        <p14:creationId xmlns:p14="http://schemas.microsoft.com/office/powerpoint/2010/main" val="23980404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Genesis Cosmogonies</a:t>
            </a:r>
            <a:endParaRPr lang="en-US" dirty="0"/>
          </a:p>
        </p:txBody>
      </p:sp>
      <p:sp>
        <p:nvSpPr>
          <p:cNvPr id="3" name="Content Placeholder 2"/>
          <p:cNvSpPr>
            <a:spLocks noGrp="1"/>
          </p:cNvSpPr>
          <p:nvPr>
            <p:ph idx="1"/>
          </p:nvPr>
        </p:nvSpPr>
        <p:spPr/>
        <p:txBody>
          <a:bodyPr/>
          <a:lstStyle/>
          <a:p>
            <a:r>
              <a:rPr lang="en-US" dirty="0" smtClean="0"/>
              <a:t>Two versions of creation in opening chapters of Genesis</a:t>
            </a:r>
            <a:endParaRPr lang="en-US" dirty="0"/>
          </a:p>
          <a:p>
            <a:pPr lvl="1"/>
            <a:r>
              <a:rPr lang="en-US" dirty="0" smtClean="0"/>
              <a:t>Stately priestly version stresses God’s transcendence</a:t>
            </a:r>
          </a:p>
          <a:p>
            <a:pPr lvl="1"/>
            <a:r>
              <a:rPr lang="en-US" dirty="0" smtClean="0"/>
              <a:t>More capricious and engaged God creates Adam and Eve in the Garden</a:t>
            </a:r>
            <a:endParaRPr lang="en-US" dirty="0" smtClean="0"/>
          </a:p>
        </p:txBody>
      </p:sp>
    </p:spTree>
    <p:extLst>
      <p:ext uri="{BB962C8B-B14F-4D97-AF65-F5344CB8AC3E}">
        <p14:creationId xmlns:p14="http://schemas.microsoft.com/office/powerpoint/2010/main" val="42055406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Genesis </a:t>
            </a:r>
            <a:r>
              <a:rPr lang="en-US" dirty="0" smtClean="0"/>
              <a:t>Tells Stories of Patriarchs</a:t>
            </a:r>
            <a:endParaRPr lang="en-US" dirty="0"/>
          </a:p>
        </p:txBody>
      </p:sp>
      <p:sp>
        <p:nvSpPr>
          <p:cNvPr id="3" name="Content Placeholder 2"/>
          <p:cNvSpPr>
            <a:spLocks noGrp="1"/>
          </p:cNvSpPr>
          <p:nvPr>
            <p:ph idx="1"/>
          </p:nvPr>
        </p:nvSpPr>
        <p:spPr/>
        <p:txBody>
          <a:bodyPr>
            <a:normAutofit lnSpcReduction="10000"/>
          </a:bodyPr>
          <a:lstStyle/>
          <a:p>
            <a:r>
              <a:rPr lang="en-US" dirty="0" smtClean="0"/>
              <a:t>Abraham</a:t>
            </a:r>
          </a:p>
          <a:p>
            <a:pPr lvl="1"/>
            <a:r>
              <a:rPr lang="en-US" dirty="0" smtClean="0"/>
              <a:t>Sarah, mother to Isaac</a:t>
            </a:r>
          </a:p>
          <a:p>
            <a:pPr lvl="1"/>
            <a:r>
              <a:rPr lang="en-US" dirty="0" smtClean="0"/>
              <a:t>Hagar, mother to Ishmael</a:t>
            </a:r>
          </a:p>
          <a:p>
            <a:r>
              <a:rPr lang="en-US" dirty="0" smtClean="0"/>
              <a:t>Isaac</a:t>
            </a:r>
          </a:p>
          <a:p>
            <a:pPr lvl="1"/>
            <a:r>
              <a:rPr lang="en-US" dirty="0" smtClean="0"/>
              <a:t>Rebecca </a:t>
            </a:r>
          </a:p>
          <a:p>
            <a:r>
              <a:rPr lang="en-US" dirty="0" smtClean="0"/>
              <a:t>Jacob/Israel</a:t>
            </a:r>
          </a:p>
          <a:p>
            <a:pPr lvl="1"/>
            <a:r>
              <a:rPr lang="en-US" dirty="0" smtClean="0"/>
              <a:t>Leah and Rachel</a:t>
            </a:r>
          </a:p>
          <a:p>
            <a:r>
              <a:rPr lang="en-US" dirty="0" smtClean="0"/>
              <a:t>Joseph and his brothers</a:t>
            </a:r>
          </a:p>
          <a:p>
            <a:pPr lvl="1"/>
            <a:r>
              <a:rPr lang="en-US" dirty="0" smtClean="0"/>
              <a:t>Egypt enters the story</a:t>
            </a:r>
          </a:p>
        </p:txBody>
      </p:sp>
    </p:spTree>
    <p:extLst>
      <p:ext uri="{BB962C8B-B14F-4D97-AF65-F5344CB8AC3E}">
        <p14:creationId xmlns:p14="http://schemas.microsoft.com/office/powerpoint/2010/main" val="16335344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Exodus Narrative</a:t>
            </a:r>
            <a:endParaRPr lang="en-US" dirty="0"/>
          </a:p>
        </p:txBody>
      </p:sp>
      <p:sp>
        <p:nvSpPr>
          <p:cNvPr id="3" name="Content Placeholder 2"/>
          <p:cNvSpPr>
            <a:spLocks noGrp="1"/>
          </p:cNvSpPr>
          <p:nvPr>
            <p:ph idx="1"/>
          </p:nvPr>
        </p:nvSpPr>
        <p:spPr/>
        <p:txBody>
          <a:bodyPr>
            <a:normAutofit fontScale="92500"/>
          </a:bodyPr>
          <a:lstStyle/>
          <a:p>
            <a:r>
              <a:rPr lang="en-US" dirty="0" smtClean="0"/>
              <a:t>Moses, a prophet and leader of the Israelites</a:t>
            </a:r>
          </a:p>
          <a:p>
            <a:r>
              <a:rPr lang="en-US" dirty="0" smtClean="0"/>
              <a:t>Israelites in slavery in perpetuity in Egypt</a:t>
            </a:r>
          </a:p>
          <a:p>
            <a:r>
              <a:rPr lang="en-US" dirty="0" smtClean="0"/>
              <a:t>Moses has a miraculous birth story</a:t>
            </a:r>
          </a:p>
          <a:p>
            <a:r>
              <a:rPr lang="en-US" dirty="0" smtClean="0"/>
              <a:t>Moses, with God’s help, punishes the Pharaoh and leads the Israelites out of slavery and into the desert</a:t>
            </a:r>
          </a:p>
          <a:p>
            <a:r>
              <a:rPr lang="en-US" dirty="0" smtClean="0"/>
              <a:t>Moses receives the Torah atop Mt. Sinai</a:t>
            </a:r>
          </a:p>
          <a:p>
            <a:r>
              <a:rPr lang="en-US" dirty="0" smtClean="0"/>
              <a:t>The people are still wandering when Moses dies</a:t>
            </a:r>
            <a:endParaRPr lang="en-US" dirty="0"/>
          </a:p>
        </p:txBody>
      </p:sp>
    </p:spTree>
    <p:extLst>
      <p:ext uri="{BB962C8B-B14F-4D97-AF65-F5344CB8AC3E}">
        <p14:creationId xmlns:p14="http://schemas.microsoft.com/office/powerpoint/2010/main" val="13885334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Law Codes of </a:t>
            </a:r>
            <a:r>
              <a:rPr lang="en-US" smtClean="0"/>
              <a:t>the Torah</a:t>
            </a:r>
            <a:endParaRPr lang="en-US" dirty="0"/>
          </a:p>
        </p:txBody>
      </p:sp>
      <p:sp>
        <p:nvSpPr>
          <p:cNvPr id="3" name="Content Placeholder 2"/>
          <p:cNvSpPr>
            <a:spLocks noGrp="1"/>
          </p:cNvSpPr>
          <p:nvPr>
            <p:ph idx="1"/>
          </p:nvPr>
        </p:nvSpPr>
        <p:spPr/>
        <p:txBody>
          <a:bodyPr/>
          <a:lstStyle/>
          <a:p>
            <a:r>
              <a:rPr lang="en-US" dirty="0" smtClean="0"/>
              <a:t>Numbers</a:t>
            </a:r>
          </a:p>
          <a:p>
            <a:r>
              <a:rPr lang="en-US" dirty="0" smtClean="0"/>
              <a:t>Leviticus</a:t>
            </a:r>
          </a:p>
          <a:p>
            <a:r>
              <a:rPr lang="en-US" dirty="0" smtClean="0"/>
              <a:t>Deuteronomy</a:t>
            </a:r>
          </a:p>
          <a:p>
            <a:endParaRPr lang="en-US" dirty="0"/>
          </a:p>
          <a:p>
            <a:r>
              <a:rPr lang="en-US" dirty="0" smtClean="0"/>
              <a:t>Share priestly concerns, purity codes, rituals</a:t>
            </a:r>
            <a:endParaRPr lang="en-US" dirty="0"/>
          </a:p>
        </p:txBody>
      </p:sp>
    </p:spTree>
    <p:extLst>
      <p:ext uri="{BB962C8B-B14F-4D97-AF65-F5344CB8AC3E}">
        <p14:creationId xmlns:p14="http://schemas.microsoft.com/office/powerpoint/2010/main" val="3085110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Books in the Hebrew Bible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Joshua</a:t>
            </a:r>
          </a:p>
          <a:p>
            <a:r>
              <a:rPr lang="en-US" dirty="0" smtClean="0"/>
              <a:t>Judges</a:t>
            </a:r>
          </a:p>
          <a:p>
            <a:r>
              <a:rPr lang="en-US" dirty="0" smtClean="0"/>
              <a:t>Ruth</a:t>
            </a:r>
          </a:p>
          <a:p>
            <a:r>
              <a:rPr lang="en-US" dirty="0" smtClean="0"/>
              <a:t>1 and 2 Samuel</a:t>
            </a:r>
          </a:p>
          <a:p>
            <a:r>
              <a:rPr lang="en-US" dirty="0" smtClean="0"/>
              <a:t>1 and 2 Kings</a:t>
            </a:r>
          </a:p>
          <a:p>
            <a:r>
              <a:rPr lang="en-US" dirty="0" smtClean="0"/>
              <a:t>1 and 2 </a:t>
            </a:r>
            <a:r>
              <a:rPr lang="en-US" dirty="0" smtClean="0"/>
              <a:t>Chronicles</a:t>
            </a:r>
          </a:p>
          <a:p>
            <a:r>
              <a:rPr lang="en-US" dirty="0" smtClean="0"/>
              <a:t>Ezra</a:t>
            </a:r>
          </a:p>
          <a:p>
            <a:r>
              <a:rPr lang="en-US" dirty="0" smtClean="0"/>
              <a:t>Nehemiah</a:t>
            </a:r>
          </a:p>
          <a:p>
            <a:r>
              <a:rPr lang="en-US" dirty="0" smtClean="0"/>
              <a:t>Esther</a:t>
            </a:r>
            <a:endParaRPr lang="en-US" dirty="0"/>
          </a:p>
        </p:txBody>
      </p:sp>
    </p:spTree>
    <p:extLst>
      <p:ext uri="{BB962C8B-B14F-4D97-AF65-F5344CB8AC3E}">
        <p14:creationId xmlns:p14="http://schemas.microsoft.com/office/powerpoint/2010/main" val="21108848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Poetic Books in the Hebrew Bible</a:t>
            </a:r>
            <a:endParaRPr lang="en-US" dirty="0"/>
          </a:p>
        </p:txBody>
      </p:sp>
      <p:sp>
        <p:nvSpPr>
          <p:cNvPr id="3" name="Content Placeholder 2"/>
          <p:cNvSpPr>
            <a:spLocks noGrp="1"/>
          </p:cNvSpPr>
          <p:nvPr>
            <p:ph idx="1"/>
          </p:nvPr>
        </p:nvSpPr>
        <p:spPr/>
        <p:txBody>
          <a:bodyPr/>
          <a:lstStyle/>
          <a:p>
            <a:r>
              <a:rPr lang="en-US" dirty="0" smtClean="0"/>
              <a:t>Job</a:t>
            </a:r>
          </a:p>
          <a:p>
            <a:r>
              <a:rPr lang="en-US" dirty="0" smtClean="0"/>
              <a:t>Psalms</a:t>
            </a:r>
          </a:p>
          <a:p>
            <a:r>
              <a:rPr lang="en-US" dirty="0" smtClean="0"/>
              <a:t>Proverbs</a:t>
            </a:r>
          </a:p>
          <a:p>
            <a:r>
              <a:rPr lang="en-US" dirty="0" smtClean="0"/>
              <a:t>Ecclesiastes</a:t>
            </a:r>
          </a:p>
          <a:p>
            <a:r>
              <a:rPr lang="en-US" dirty="0" smtClean="0"/>
              <a:t>Song of Songs (a.k.a. Song of Solomon)</a:t>
            </a:r>
          </a:p>
          <a:p>
            <a:pPr lvl="1"/>
            <a:r>
              <a:rPr lang="en-US" dirty="0"/>
              <a:t>o</a:t>
            </a:r>
            <a:r>
              <a:rPr lang="en-US" dirty="0" smtClean="0"/>
              <a:t>nly book in Bible not to mention God…</a:t>
            </a:r>
            <a:endParaRPr lang="en-US" dirty="0"/>
          </a:p>
        </p:txBody>
      </p:sp>
    </p:spTree>
    <p:extLst>
      <p:ext uri="{BB962C8B-B14F-4D97-AF65-F5344CB8AC3E}">
        <p14:creationId xmlns:p14="http://schemas.microsoft.com/office/powerpoint/2010/main" val="7161555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Prophetic Books in the Hebrew Bible</a:t>
            </a:r>
            <a:endParaRPr lang="en-US" dirty="0"/>
          </a:p>
        </p:txBody>
      </p:sp>
      <p:sp>
        <p:nvSpPr>
          <p:cNvPr id="3" name="Content Placeholder 2"/>
          <p:cNvSpPr>
            <a:spLocks noGrp="1"/>
          </p:cNvSpPr>
          <p:nvPr>
            <p:ph idx="1"/>
          </p:nvPr>
        </p:nvSpPr>
        <p:spPr/>
        <p:txBody>
          <a:bodyPr>
            <a:normAutofit lnSpcReduction="10000"/>
          </a:bodyPr>
          <a:lstStyle/>
          <a:p>
            <a:r>
              <a:rPr lang="en-US" dirty="0" smtClean="0"/>
              <a:t>Isaiah</a:t>
            </a:r>
          </a:p>
          <a:p>
            <a:r>
              <a:rPr lang="en-US" dirty="0" smtClean="0"/>
              <a:t>Jeremiah</a:t>
            </a:r>
          </a:p>
          <a:p>
            <a:r>
              <a:rPr lang="en-US" dirty="0" smtClean="0"/>
              <a:t>Lamentations</a:t>
            </a:r>
          </a:p>
          <a:p>
            <a:r>
              <a:rPr lang="en-US" dirty="0" smtClean="0"/>
              <a:t>Ezekiel</a:t>
            </a:r>
          </a:p>
          <a:p>
            <a:r>
              <a:rPr lang="en-US" dirty="0" smtClean="0"/>
              <a:t>Daniel</a:t>
            </a:r>
            <a:endParaRPr lang="en-US" dirty="0" smtClean="0"/>
          </a:p>
          <a:p>
            <a:r>
              <a:rPr lang="en-US" dirty="0" smtClean="0"/>
              <a:t>Twelve Minor </a:t>
            </a:r>
            <a:r>
              <a:rPr lang="en-US" dirty="0" smtClean="0"/>
              <a:t>Prophets</a:t>
            </a:r>
          </a:p>
          <a:p>
            <a:pPr lvl="1"/>
            <a:r>
              <a:rPr lang="en-US" dirty="0" smtClean="0"/>
              <a:t>Hosea, Joel, Amos, Obadiah, Jonah, Micah, Nahum, Habakkuk, Zephaniah, Haggai, Zechariah, Malachi</a:t>
            </a:r>
            <a:endParaRPr lang="en-US" dirty="0" smtClean="0"/>
          </a:p>
          <a:p>
            <a:pPr lvl="1"/>
            <a:endParaRPr lang="en-US" dirty="0"/>
          </a:p>
        </p:txBody>
      </p:sp>
    </p:spTree>
    <p:extLst>
      <p:ext uri="{BB962C8B-B14F-4D97-AF65-F5344CB8AC3E}">
        <p14:creationId xmlns:p14="http://schemas.microsoft.com/office/powerpoint/2010/main" val="5873245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Prophetic Concerns: Disparities in Wealth between Rich and Poor</a:t>
            </a:r>
            <a:endParaRPr lang="en-US" dirty="0"/>
          </a:p>
        </p:txBody>
      </p:sp>
      <p:sp>
        <p:nvSpPr>
          <p:cNvPr id="3" name="Content Placeholder 2"/>
          <p:cNvSpPr>
            <a:spLocks noGrp="1"/>
          </p:cNvSpPr>
          <p:nvPr>
            <p:ph idx="1"/>
          </p:nvPr>
        </p:nvSpPr>
        <p:spPr/>
        <p:txBody>
          <a:bodyPr>
            <a:normAutofit/>
          </a:bodyPr>
          <a:lstStyle/>
          <a:p>
            <a:r>
              <a:rPr lang="en-US" dirty="0"/>
              <a:t>Ah, you who join house to house, who add field to field, until there is room for no one but you, and you are left to live alone in the midst of the land! (Isaiah 5:</a:t>
            </a:r>
            <a:r>
              <a:rPr lang="en-US" dirty="0" smtClean="0"/>
              <a:t>8)</a:t>
            </a:r>
            <a:r>
              <a:rPr lang="en-US" dirty="0"/>
              <a:t>  [The wicked] covet fields, and seize them; [they covet] houses, and take them away; they oppress householder and house, people and their inheritance." (Micah 2:</a:t>
            </a:r>
            <a:r>
              <a:rPr lang="en-US" dirty="0" smtClean="0"/>
              <a:t>2)</a:t>
            </a:r>
            <a:endParaRPr lang="en-US" dirty="0"/>
          </a:p>
        </p:txBody>
      </p:sp>
    </p:spTree>
    <p:extLst>
      <p:ext uri="{BB962C8B-B14F-4D97-AF65-F5344CB8AC3E}">
        <p14:creationId xmlns:p14="http://schemas.microsoft.com/office/powerpoint/2010/main" val="777689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External Evidence for Early Israel</a:t>
            </a:r>
            <a:endParaRPr lang="en-US" dirty="0"/>
          </a:p>
        </p:txBody>
      </p:sp>
      <p:sp>
        <p:nvSpPr>
          <p:cNvPr id="3" name="Content Placeholder 2"/>
          <p:cNvSpPr>
            <a:spLocks noGrp="1"/>
          </p:cNvSpPr>
          <p:nvPr>
            <p:ph idx="1"/>
          </p:nvPr>
        </p:nvSpPr>
        <p:spPr/>
        <p:txBody>
          <a:bodyPr/>
          <a:lstStyle/>
          <a:p>
            <a:r>
              <a:rPr lang="en-US" dirty="0" smtClean="0"/>
              <a:t>Egyptian </a:t>
            </a:r>
            <a:r>
              <a:rPr lang="en-US" dirty="0" err="1" smtClean="0"/>
              <a:t>Merneptah</a:t>
            </a:r>
            <a:r>
              <a:rPr lang="en-US" dirty="0" smtClean="0"/>
              <a:t> Stele 1230 </a:t>
            </a:r>
            <a:r>
              <a:rPr lang="en-US" dirty="0" smtClean="0"/>
              <a:t>BCE, refers to “Israel is laid waste, his seed is not”</a:t>
            </a:r>
            <a:endParaRPr lang="en-US" dirty="0" smtClean="0"/>
          </a:p>
          <a:p>
            <a:r>
              <a:rPr lang="en-US" dirty="0" smtClean="0"/>
              <a:t>Ancient Greek writings</a:t>
            </a:r>
          </a:p>
          <a:p>
            <a:r>
              <a:rPr lang="en-US" dirty="0" smtClean="0"/>
              <a:t>Exodus narrative??</a:t>
            </a:r>
            <a:endParaRPr lang="en-US" dirty="0"/>
          </a:p>
        </p:txBody>
      </p:sp>
    </p:spTree>
    <p:extLst>
      <p:ext uri="{BB962C8B-B14F-4D97-AF65-F5344CB8AC3E}">
        <p14:creationId xmlns:p14="http://schemas.microsoft.com/office/powerpoint/2010/main" val="2145163323"/>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Prophetic Concerns: Worship One God Exclusively</a:t>
            </a:r>
            <a:endParaRPr lang="en-US" dirty="0"/>
          </a:p>
        </p:txBody>
      </p:sp>
      <p:sp>
        <p:nvSpPr>
          <p:cNvPr id="3" name="Content Placeholder 2"/>
          <p:cNvSpPr>
            <a:spLocks noGrp="1"/>
          </p:cNvSpPr>
          <p:nvPr>
            <p:ph idx="1"/>
          </p:nvPr>
        </p:nvSpPr>
        <p:spPr/>
        <p:txBody>
          <a:bodyPr>
            <a:normAutofit/>
          </a:bodyPr>
          <a:lstStyle/>
          <a:p>
            <a:r>
              <a:rPr lang="en-US" dirty="0" smtClean="0"/>
              <a:t>Prominent among the sins of the people is worship of other gods, especially in the form of idols or other human-made representations</a:t>
            </a:r>
          </a:p>
          <a:p>
            <a:r>
              <a:rPr lang="en-US" dirty="0" smtClean="0"/>
              <a:t>Ezekiel describes idols with a Hebrew word cognate to “pieces of shit!”</a:t>
            </a:r>
            <a:endParaRPr lang="en-US" dirty="0"/>
          </a:p>
        </p:txBody>
      </p:sp>
    </p:spTree>
    <p:extLst>
      <p:ext uri="{BB962C8B-B14F-4D97-AF65-F5344CB8AC3E}">
        <p14:creationId xmlns:p14="http://schemas.microsoft.com/office/powerpoint/2010/main" val="33131944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Prophetic Concerns: </a:t>
            </a:r>
            <a:r>
              <a:rPr lang="en-US" dirty="0" smtClean="0"/>
              <a:t>Practice Righteousness</a:t>
            </a:r>
            <a:endParaRPr lang="en-US" dirty="0"/>
          </a:p>
        </p:txBody>
      </p:sp>
      <p:sp>
        <p:nvSpPr>
          <p:cNvPr id="3" name="Content Placeholder 2"/>
          <p:cNvSpPr>
            <a:spLocks noGrp="1"/>
          </p:cNvSpPr>
          <p:nvPr>
            <p:ph idx="1"/>
          </p:nvPr>
        </p:nvSpPr>
        <p:spPr/>
        <p:txBody>
          <a:bodyPr>
            <a:normAutofit/>
          </a:bodyPr>
          <a:lstStyle/>
          <a:p>
            <a:r>
              <a:rPr lang="en-US" dirty="0" smtClean="0"/>
              <a:t>In God’s voice:</a:t>
            </a:r>
          </a:p>
          <a:p>
            <a:r>
              <a:rPr lang="en-US" dirty="0" smtClean="0"/>
              <a:t>I hate, I despise your festivals, and I take no delight in your solemn assemblies….</a:t>
            </a:r>
          </a:p>
          <a:p>
            <a:r>
              <a:rPr lang="en-US" dirty="0" smtClean="0"/>
              <a:t>Take away from me the noise of your songs; I will not listen to the melody of your harps.</a:t>
            </a:r>
          </a:p>
          <a:p>
            <a:r>
              <a:rPr lang="en-US" dirty="0" smtClean="0"/>
              <a:t>But let justice roll down like waters, and righteousness like an </a:t>
            </a:r>
            <a:r>
              <a:rPr lang="en-US" dirty="0" err="1" smtClean="0"/>
              <a:t>everflowing</a:t>
            </a:r>
            <a:r>
              <a:rPr lang="en-US" dirty="0" smtClean="0"/>
              <a:t> stream</a:t>
            </a:r>
          </a:p>
          <a:p>
            <a:pPr lvl="1"/>
            <a:r>
              <a:rPr lang="en-US" dirty="0" smtClean="0"/>
              <a:t>Amos 5:21-24</a:t>
            </a:r>
            <a:endParaRPr lang="en-US" dirty="0"/>
          </a:p>
        </p:txBody>
      </p:sp>
    </p:spTree>
    <p:extLst>
      <p:ext uri="{BB962C8B-B14F-4D97-AF65-F5344CB8AC3E}">
        <p14:creationId xmlns:p14="http://schemas.microsoft.com/office/powerpoint/2010/main" val="10823481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Backsliding</a:t>
            </a:r>
            <a:endParaRPr lang="en-US" dirty="0"/>
          </a:p>
        </p:txBody>
      </p:sp>
      <p:sp>
        <p:nvSpPr>
          <p:cNvPr id="3" name="Content Placeholder 2"/>
          <p:cNvSpPr>
            <a:spLocks noGrp="1"/>
          </p:cNvSpPr>
          <p:nvPr>
            <p:ph idx="1"/>
          </p:nvPr>
        </p:nvSpPr>
        <p:spPr/>
        <p:txBody>
          <a:bodyPr/>
          <a:lstStyle/>
          <a:p>
            <a:r>
              <a:rPr lang="en-US" dirty="0" smtClean="0"/>
              <a:t>A familiar phenomenon</a:t>
            </a:r>
          </a:p>
          <a:p>
            <a:pPr lvl="1"/>
            <a:r>
              <a:rPr lang="en-US" dirty="0" smtClean="0"/>
              <a:t>You promise to do something</a:t>
            </a:r>
          </a:p>
          <a:p>
            <a:pPr lvl="1"/>
            <a:r>
              <a:rPr lang="en-US" dirty="0" smtClean="0"/>
              <a:t>You are sincere in wanting to do this</a:t>
            </a:r>
          </a:p>
          <a:p>
            <a:pPr lvl="1"/>
            <a:r>
              <a:rPr lang="en-US" dirty="0" smtClean="0"/>
              <a:t>But, inevitably, you fall back into your old habits</a:t>
            </a:r>
          </a:p>
          <a:p>
            <a:pPr lvl="2"/>
            <a:r>
              <a:rPr lang="en-US" dirty="0" smtClean="0"/>
              <a:t>Dieting</a:t>
            </a:r>
          </a:p>
          <a:p>
            <a:pPr lvl="2"/>
            <a:r>
              <a:rPr lang="en-US" dirty="0" smtClean="0"/>
              <a:t>Quitting smoking</a:t>
            </a:r>
          </a:p>
          <a:p>
            <a:pPr lvl="2"/>
            <a:r>
              <a:rPr lang="en-US" dirty="0" smtClean="0"/>
              <a:t>Staying ahead on your reading</a:t>
            </a:r>
            <a:endParaRPr lang="en-US" dirty="0"/>
          </a:p>
        </p:txBody>
      </p:sp>
    </p:spTree>
    <p:extLst>
      <p:ext uri="{BB962C8B-B14F-4D97-AF65-F5344CB8AC3E}">
        <p14:creationId xmlns:p14="http://schemas.microsoft.com/office/powerpoint/2010/main" val="23811666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8994" y="274638"/>
            <a:ext cx="3576805" cy="711343"/>
          </a:xfrm>
        </p:spPr>
        <p:txBody>
          <a:bodyPr>
            <a:normAutofit fontScale="90000"/>
          </a:bodyPr>
          <a:lstStyle/>
          <a:p>
            <a:r>
              <a:rPr lang="en-US" dirty="0" smtClean="0"/>
              <a:t>Backsliding</a:t>
            </a:r>
            <a:endParaRPr lang="en-US" dirty="0"/>
          </a:p>
        </p:txBody>
      </p:sp>
      <p:sp>
        <p:nvSpPr>
          <p:cNvPr id="3" name="Content Placeholder 2"/>
          <p:cNvSpPr>
            <a:spLocks noGrp="1"/>
          </p:cNvSpPr>
          <p:nvPr>
            <p:ph sz="half" idx="1"/>
          </p:nvPr>
        </p:nvSpPr>
        <p:spPr>
          <a:xfrm>
            <a:off x="167090" y="1417638"/>
            <a:ext cx="5185716" cy="5133566"/>
          </a:xfrm>
        </p:spPr>
        <p:txBody>
          <a:bodyPr>
            <a:normAutofit fontScale="92500" lnSpcReduction="10000"/>
          </a:bodyPr>
          <a:lstStyle/>
          <a:p>
            <a:r>
              <a:rPr lang="en-US" dirty="0" smtClean="0"/>
              <a:t>Israel frequently backslides on its covenant commitments</a:t>
            </a:r>
          </a:p>
          <a:p>
            <a:r>
              <a:rPr lang="en-US" dirty="0" smtClean="0"/>
              <a:t>The prophets chide Israel on this backsliding</a:t>
            </a:r>
          </a:p>
          <a:p>
            <a:pPr lvl="1"/>
            <a:r>
              <a:rPr lang="en-US" dirty="0" smtClean="0"/>
              <a:t>Lead up to destruction of northern kingdom</a:t>
            </a:r>
          </a:p>
          <a:p>
            <a:pPr lvl="1"/>
            <a:r>
              <a:rPr lang="en-US" dirty="0" smtClean="0"/>
              <a:t>Lead up to Babylonian captivity</a:t>
            </a:r>
          </a:p>
          <a:p>
            <a:r>
              <a:rPr lang="en-US" dirty="0" smtClean="0"/>
              <a:t>Hosea 4:16: </a:t>
            </a:r>
            <a:r>
              <a:rPr lang="en-US" dirty="0"/>
              <a:t>For Israel slides back as a backsliding </a:t>
            </a:r>
            <a:r>
              <a:rPr lang="en-US" dirty="0" smtClean="0"/>
              <a:t>heifer (KJV revised) – backsliding also has connotations of “stubborn” and “refractory” (</a:t>
            </a:r>
            <a:r>
              <a:rPr lang="en-US" dirty="0"/>
              <a:t>Obstinately resistant to authority or </a:t>
            </a:r>
            <a:r>
              <a:rPr lang="en-US" dirty="0" smtClean="0"/>
              <a:t>control).</a:t>
            </a:r>
            <a:endParaRPr lang="en-US" dirty="0"/>
          </a:p>
        </p:txBody>
      </p:sp>
      <p:pic>
        <p:nvPicPr>
          <p:cNvPr id="5" name="Content Placeholder 4" descr="God Heals Backsliding.jpg"/>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t="-203" b="5071"/>
          <a:stretch/>
        </p:blipFill>
        <p:spPr>
          <a:xfrm>
            <a:off x="5352806" y="150404"/>
            <a:ext cx="3674231" cy="6400800"/>
          </a:xfrm>
        </p:spPr>
      </p:pic>
      <p:sp>
        <p:nvSpPr>
          <p:cNvPr id="6" name="TextBox 5"/>
          <p:cNvSpPr txBox="1"/>
          <p:nvPr/>
        </p:nvSpPr>
        <p:spPr>
          <a:xfrm>
            <a:off x="5352806" y="6465689"/>
            <a:ext cx="3661805" cy="369332"/>
          </a:xfrm>
          <a:prstGeom prst="rect">
            <a:avLst/>
          </a:prstGeom>
          <a:noFill/>
        </p:spPr>
        <p:txBody>
          <a:bodyPr wrap="none" rtlCol="0">
            <a:spAutoFit/>
          </a:bodyPr>
          <a:lstStyle/>
          <a:p>
            <a:r>
              <a:rPr lang="en-US" dirty="0" smtClean="0"/>
              <a:t>From Christ Bible Church, Pleasanton</a:t>
            </a:r>
            <a:endParaRPr lang="en-US" dirty="0"/>
          </a:p>
        </p:txBody>
      </p:sp>
    </p:spTree>
    <p:extLst>
      <p:ext uri="{BB962C8B-B14F-4D97-AF65-F5344CB8AC3E}">
        <p14:creationId xmlns:p14="http://schemas.microsoft.com/office/powerpoint/2010/main" val="3668505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Periodization of </a:t>
            </a:r>
            <a:br>
              <a:rPr lang="en-US" dirty="0" smtClean="0"/>
            </a:br>
            <a:r>
              <a:rPr lang="en-US" dirty="0" smtClean="0"/>
              <a:t>Ancient Israelite History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Mythological origins 1900-1400 BCE</a:t>
            </a:r>
          </a:p>
          <a:p>
            <a:r>
              <a:rPr lang="en-US" dirty="0" smtClean="0"/>
              <a:t>Pre</a:t>
            </a:r>
            <a:r>
              <a:rPr lang="en-US" dirty="0" smtClean="0"/>
              <a:t>-Monarchic period 1400-1100 BCE</a:t>
            </a:r>
          </a:p>
          <a:p>
            <a:pPr lvl="1"/>
            <a:r>
              <a:rPr lang="en-US" dirty="0" smtClean="0"/>
              <a:t>Village cultures, local autonomy/rulers</a:t>
            </a:r>
          </a:p>
          <a:p>
            <a:r>
              <a:rPr lang="en-US" dirty="0" smtClean="0"/>
              <a:t>Monarchic period 1100-700 BCE</a:t>
            </a:r>
          </a:p>
          <a:p>
            <a:pPr lvl="1"/>
            <a:r>
              <a:rPr lang="en-US" dirty="0" smtClean="0"/>
              <a:t>Split into two kingdoms 922 BCE</a:t>
            </a:r>
          </a:p>
          <a:p>
            <a:pPr lvl="2"/>
            <a:r>
              <a:rPr lang="en-US" dirty="0" smtClean="0"/>
              <a:t>Northern (Israel) – capital, Samaria</a:t>
            </a:r>
          </a:p>
          <a:p>
            <a:pPr lvl="2"/>
            <a:r>
              <a:rPr lang="en-US" dirty="0" smtClean="0"/>
              <a:t>Southern (Judea) – capital, Jerusalem</a:t>
            </a:r>
          </a:p>
          <a:p>
            <a:pPr lvl="1"/>
            <a:r>
              <a:rPr lang="en-US" dirty="0" smtClean="0"/>
              <a:t>Northern kingdom conquered by Assyria 722 </a:t>
            </a:r>
            <a:r>
              <a:rPr lang="en-US" dirty="0" smtClean="0"/>
              <a:t>BCE</a:t>
            </a:r>
          </a:p>
          <a:p>
            <a:pPr lvl="2"/>
            <a:r>
              <a:rPr lang="en-US" dirty="0" smtClean="0"/>
              <a:t>Ten Lost Tribes of Israel</a:t>
            </a:r>
            <a:endParaRPr lang="en-US" dirty="0" smtClean="0"/>
          </a:p>
          <a:p>
            <a:pPr lvl="1"/>
            <a:r>
              <a:rPr lang="en-US" dirty="0" smtClean="0"/>
              <a:t>Southern kingdom conquered by Babylon 586 </a:t>
            </a:r>
            <a:r>
              <a:rPr lang="en-US" dirty="0" smtClean="0"/>
              <a:t>BCE</a:t>
            </a:r>
            <a:endParaRPr lang="en-US" dirty="0" smtClean="0"/>
          </a:p>
        </p:txBody>
      </p:sp>
    </p:spTree>
    <p:extLst>
      <p:ext uri="{BB962C8B-B14F-4D97-AF65-F5344CB8AC3E}">
        <p14:creationId xmlns:p14="http://schemas.microsoft.com/office/powerpoint/2010/main" val="223624873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Periodization of </a:t>
            </a:r>
            <a:br>
              <a:rPr lang="en-US" dirty="0" smtClean="0"/>
            </a:br>
            <a:r>
              <a:rPr lang="en-US" dirty="0" smtClean="0"/>
              <a:t>Ancient Israelite History</a:t>
            </a:r>
            <a:endParaRPr lang="en-US" dirty="0"/>
          </a:p>
        </p:txBody>
      </p:sp>
      <p:sp>
        <p:nvSpPr>
          <p:cNvPr id="3" name="Content Placeholder 2"/>
          <p:cNvSpPr>
            <a:spLocks noGrp="1"/>
          </p:cNvSpPr>
          <p:nvPr>
            <p:ph idx="1"/>
          </p:nvPr>
        </p:nvSpPr>
        <p:spPr/>
        <p:txBody>
          <a:bodyPr>
            <a:normAutofit lnSpcReduction="10000"/>
          </a:bodyPr>
          <a:lstStyle/>
          <a:p>
            <a:r>
              <a:rPr lang="en-US" dirty="0"/>
              <a:t>586 – 538 BCE - The Babylonian Captivity</a:t>
            </a:r>
          </a:p>
          <a:p>
            <a:r>
              <a:rPr lang="en-US" dirty="0" smtClean="0"/>
              <a:t>Post</a:t>
            </a:r>
            <a:r>
              <a:rPr lang="en-US" dirty="0" smtClean="0"/>
              <a:t>-Exilic Period – 538 </a:t>
            </a:r>
            <a:r>
              <a:rPr lang="en-US" dirty="0" smtClean="0"/>
              <a:t>BCE forward</a:t>
            </a:r>
            <a:endParaRPr lang="en-US" dirty="0" smtClean="0"/>
          </a:p>
          <a:p>
            <a:pPr lvl="1"/>
            <a:r>
              <a:rPr lang="en-US" dirty="0" smtClean="0"/>
              <a:t>Exiles return</a:t>
            </a:r>
          </a:p>
          <a:p>
            <a:pPr lvl="1"/>
            <a:r>
              <a:rPr lang="en-US" dirty="0" smtClean="0"/>
              <a:t>Rebuilding </a:t>
            </a:r>
            <a:r>
              <a:rPr lang="en-US" dirty="0" smtClean="0"/>
              <a:t>of temple in Jerusalem</a:t>
            </a:r>
          </a:p>
          <a:p>
            <a:pPr lvl="1"/>
            <a:r>
              <a:rPr lang="en-US" dirty="0" smtClean="0"/>
              <a:t>Codification of Biblical texts, especially </a:t>
            </a:r>
            <a:r>
              <a:rPr lang="en-US" dirty="0" err="1" smtClean="0"/>
              <a:t>Pentatuech</a:t>
            </a:r>
            <a:endParaRPr lang="en-US" dirty="0" smtClean="0"/>
          </a:p>
          <a:p>
            <a:pPr lvl="1"/>
            <a:r>
              <a:rPr lang="en-US" dirty="0" smtClean="0"/>
              <a:t>Some Jewish people choose to stay in Babylon, which becomes an important center for Jewish thought (especially after the Diaspora of 70 CE begins)</a:t>
            </a:r>
            <a:endParaRPr lang="en-US" dirty="0" smtClean="0"/>
          </a:p>
        </p:txBody>
      </p:sp>
    </p:spTree>
    <p:extLst>
      <p:ext uri="{BB962C8B-B14F-4D97-AF65-F5344CB8AC3E}">
        <p14:creationId xmlns:p14="http://schemas.microsoft.com/office/powerpoint/2010/main" val="19634497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Pre-Monarchic Period</a:t>
            </a:r>
            <a:endParaRPr lang="en-US" dirty="0"/>
          </a:p>
        </p:txBody>
      </p:sp>
      <p:sp>
        <p:nvSpPr>
          <p:cNvPr id="3" name="Content Placeholder 2"/>
          <p:cNvSpPr>
            <a:spLocks noGrp="1"/>
          </p:cNvSpPr>
          <p:nvPr>
            <p:ph idx="1"/>
          </p:nvPr>
        </p:nvSpPr>
        <p:spPr/>
        <p:txBody>
          <a:bodyPr/>
          <a:lstStyle/>
          <a:p>
            <a:r>
              <a:rPr lang="en-US" dirty="0"/>
              <a:t>Pre-Monarchic period – Ancient Israelites were pastoral people, raising olives, grapes, dates, figs, pomegranates, cereals, legumes, and domesticated animals such as cows, </a:t>
            </a:r>
            <a:r>
              <a:rPr lang="en-US" dirty="0" smtClean="0"/>
              <a:t>sheep </a:t>
            </a:r>
            <a:r>
              <a:rPr lang="en-US" dirty="0"/>
              <a:t>and goats</a:t>
            </a:r>
            <a:r>
              <a:rPr lang="en-US" dirty="0" smtClean="0"/>
              <a:t>.</a:t>
            </a:r>
          </a:p>
          <a:p>
            <a:r>
              <a:rPr lang="en-US" dirty="0" smtClean="0"/>
              <a:t>Small, decentralized, kin-based communities </a:t>
            </a:r>
            <a:endParaRPr lang="en-US" dirty="0"/>
          </a:p>
        </p:txBody>
      </p:sp>
    </p:spTree>
    <p:extLst>
      <p:ext uri="{BB962C8B-B14F-4D97-AF65-F5344CB8AC3E}">
        <p14:creationId xmlns:p14="http://schemas.microsoft.com/office/powerpoint/2010/main" val="127703688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Monarchic Period</a:t>
            </a:r>
            <a:endParaRPr lang="en-US" dirty="0"/>
          </a:p>
        </p:txBody>
      </p:sp>
      <p:sp>
        <p:nvSpPr>
          <p:cNvPr id="3" name="Content Placeholder 2"/>
          <p:cNvSpPr>
            <a:spLocks noGrp="1"/>
          </p:cNvSpPr>
          <p:nvPr>
            <p:ph idx="1"/>
          </p:nvPr>
        </p:nvSpPr>
        <p:spPr/>
        <p:txBody>
          <a:bodyPr/>
          <a:lstStyle/>
          <a:p>
            <a:r>
              <a:rPr lang="en-US" dirty="0" smtClean="0"/>
              <a:t>Monarchic </a:t>
            </a:r>
            <a:r>
              <a:rPr lang="en-US" dirty="0"/>
              <a:t>period – </a:t>
            </a:r>
            <a:r>
              <a:rPr lang="en-US" dirty="0" smtClean="0"/>
              <a:t>Urban centers, notably Samaria and Jerusalem</a:t>
            </a:r>
          </a:p>
          <a:p>
            <a:r>
              <a:rPr lang="en-US" dirty="0" smtClean="0"/>
              <a:t>Increase in use of writing</a:t>
            </a:r>
          </a:p>
          <a:p>
            <a:r>
              <a:rPr lang="en-US" dirty="0" smtClean="0"/>
              <a:t>Well-managed government and business logistics and bureaucracies </a:t>
            </a:r>
          </a:p>
          <a:p>
            <a:r>
              <a:rPr lang="en-US" dirty="0" smtClean="0"/>
              <a:t>Increased social stratification</a:t>
            </a:r>
          </a:p>
          <a:p>
            <a:r>
              <a:rPr lang="en-US" dirty="0" smtClean="0"/>
              <a:t>Increased formal warfare</a:t>
            </a:r>
          </a:p>
          <a:p>
            <a:pPr lvl="1"/>
            <a:r>
              <a:rPr lang="en-US" dirty="0" smtClean="0"/>
              <a:t>God’s will read into victories and defeats</a:t>
            </a:r>
            <a:endParaRPr lang="en-US" dirty="0"/>
          </a:p>
        </p:txBody>
      </p:sp>
    </p:spTree>
    <p:extLst>
      <p:ext uri="{BB962C8B-B14F-4D97-AF65-F5344CB8AC3E}">
        <p14:creationId xmlns:p14="http://schemas.microsoft.com/office/powerpoint/2010/main" val="89344061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Israelites’ Superpower Neighbors</a:t>
            </a:r>
            <a:endParaRPr lang="en-US" dirty="0"/>
          </a:p>
        </p:txBody>
      </p:sp>
      <p:sp>
        <p:nvSpPr>
          <p:cNvPr id="3" name="Content Placeholder 2"/>
          <p:cNvSpPr>
            <a:spLocks noGrp="1"/>
          </p:cNvSpPr>
          <p:nvPr>
            <p:ph idx="1"/>
          </p:nvPr>
        </p:nvSpPr>
        <p:spPr/>
        <p:txBody>
          <a:bodyPr>
            <a:normAutofit lnSpcReduction="10000"/>
          </a:bodyPr>
          <a:lstStyle/>
          <a:p>
            <a:r>
              <a:rPr lang="en-US" dirty="0" smtClean="0"/>
              <a:t>Egypt – as a country, and as a culture, always had an impact on Israelites</a:t>
            </a:r>
          </a:p>
          <a:p>
            <a:r>
              <a:rPr lang="en-US" dirty="0" smtClean="0"/>
              <a:t>Neo-Assyrian Empire threatens both North and South Kingdoms 853-605 BCE</a:t>
            </a:r>
          </a:p>
          <a:p>
            <a:pPr lvl="1"/>
            <a:r>
              <a:rPr lang="en-US" dirty="0" smtClean="0"/>
              <a:t>Prophecy arises among Israelites during this crisis</a:t>
            </a:r>
          </a:p>
          <a:p>
            <a:r>
              <a:rPr lang="en-US" dirty="0" smtClean="0"/>
              <a:t>Babylonians arise and conquer Assyrians, but also southern kingdom of Judea, 612-539 BCE</a:t>
            </a:r>
          </a:p>
          <a:p>
            <a:r>
              <a:rPr lang="en-US" dirty="0" smtClean="0"/>
              <a:t>Persians displace Babylonians and restore Judea, 539 BCE </a:t>
            </a:r>
            <a:r>
              <a:rPr lang="en-US" dirty="0" err="1" smtClean="0"/>
              <a:t>ff</a:t>
            </a:r>
            <a:endParaRPr lang="en-US" dirty="0"/>
          </a:p>
        </p:txBody>
      </p:sp>
    </p:spTree>
    <p:extLst>
      <p:ext uri="{BB962C8B-B14F-4D97-AF65-F5344CB8AC3E}">
        <p14:creationId xmlns:p14="http://schemas.microsoft.com/office/powerpoint/2010/main" val="165176591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433</TotalTime>
  <Words>2394</Words>
  <Application>Microsoft Macintosh PowerPoint</Application>
  <PresentationFormat>On-screen Show (4:3)</PresentationFormat>
  <Paragraphs>251</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1_Office Theme</vt:lpstr>
      <vt:lpstr>Ancient Israelite Religion</vt:lpstr>
      <vt:lpstr>Judaism: Change and Continuity</vt:lpstr>
      <vt:lpstr>Judaism: Change and Continuity</vt:lpstr>
      <vt:lpstr>External Evidence for Early Israel</vt:lpstr>
      <vt:lpstr>Periodization of  Ancient Israelite History</vt:lpstr>
      <vt:lpstr>Periodization of  Ancient Israelite History</vt:lpstr>
      <vt:lpstr>Pre-Monarchic Period</vt:lpstr>
      <vt:lpstr>Monarchic Period</vt:lpstr>
      <vt:lpstr>Israelites’ Superpower Neighbors</vt:lpstr>
      <vt:lpstr>Monarchic Period</vt:lpstr>
      <vt:lpstr>Babylonian Captivity</vt:lpstr>
      <vt:lpstr>Bitterness during Babylonian Captivity</vt:lpstr>
      <vt:lpstr>Bitterness during Babylonian Captivity</vt:lpstr>
      <vt:lpstr>Post-Exilic Period</vt:lpstr>
      <vt:lpstr>Seven Themes of Ancient Israelite Religion</vt:lpstr>
      <vt:lpstr>Israelite Monotheism</vt:lpstr>
      <vt:lpstr>Israelite Monotheism</vt:lpstr>
      <vt:lpstr>Israelite Monotheism</vt:lpstr>
      <vt:lpstr>Israelite Monotheism</vt:lpstr>
      <vt:lpstr>Comparing Translations</vt:lpstr>
      <vt:lpstr>Israelite Monotheism</vt:lpstr>
      <vt:lpstr>Language of Covenant</vt:lpstr>
      <vt:lpstr>Law Code of Ancient Israel: Pentatuech</vt:lpstr>
      <vt:lpstr>Obedience to God</vt:lpstr>
      <vt:lpstr>Dynamics of Covenant and Law Code</vt:lpstr>
      <vt:lpstr>Dynamics of Covenant and Law Code: God Acts in History</vt:lpstr>
      <vt:lpstr>Rituals and Purity Codes</vt:lpstr>
      <vt:lpstr>Ethical Righteousness</vt:lpstr>
      <vt:lpstr>Ethical Righteousness</vt:lpstr>
      <vt:lpstr>God’s Judgment</vt:lpstr>
      <vt:lpstr>Hebrew Bible Structure</vt:lpstr>
      <vt:lpstr>Genesis Cosmogonies</vt:lpstr>
      <vt:lpstr>Genesis Tells Stories of Patriarchs</vt:lpstr>
      <vt:lpstr>Exodus Narrative</vt:lpstr>
      <vt:lpstr>The Law Codes of the Torah</vt:lpstr>
      <vt:lpstr>History Books in the Hebrew Bible</vt:lpstr>
      <vt:lpstr>Poetic Books in the Hebrew Bible</vt:lpstr>
      <vt:lpstr>Prophetic Books in the Hebrew Bible</vt:lpstr>
      <vt:lpstr>Prophetic Concerns: Disparities in Wealth between Rich and Poor</vt:lpstr>
      <vt:lpstr>Prophetic Concerns: Worship One God Exclusively</vt:lpstr>
      <vt:lpstr>Prophetic Concerns: Practice Righteousness</vt:lpstr>
      <vt:lpstr>Backsliding</vt:lpstr>
      <vt:lpstr>Backsliding</vt:lpstr>
    </vt:vector>
  </TitlesOfParts>
  <Company>San José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Ancient Israelite Religion</dc:title>
  <dc:creator>Jennifer Rycenga</dc:creator>
  <cp:lastModifiedBy>Jennifer Rycenga</cp:lastModifiedBy>
  <cp:revision>82</cp:revision>
  <dcterms:created xsi:type="dcterms:W3CDTF">2011-12-25T02:04:13Z</dcterms:created>
  <dcterms:modified xsi:type="dcterms:W3CDTF">2012-02-28T03:05:10Z</dcterms:modified>
</cp:coreProperties>
</file>