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m4a" ContentType="audi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70" r:id="rId4"/>
    <p:sldId id="257" r:id="rId5"/>
    <p:sldId id="271" r:id="rId6"/>
    <p:sldId id="272" r:id="rId7"/>
    <p:sldId id="380" r:id="rId8"/>
    <p:sldId id="381" r:id="rId9"/>
    <p:sldId id="382" r:id="rId10"/>
    <p:sldId id="383" r:id="rId11"/>
    <p:sldId id="273" r:id="rId12"/>
    <p:sldId id="258" r:id="rId13"/>
    <p:sldId id="259" r:id="rId14"/>
    <p:sldId id="276" r:id="rId15"/>
    <p:sldId id="275" r:id="rId16"/>
    <p:sldId id="379" r:id="rId17"/>
    <p:sldId id="274" r:id="rId18"/>
    <p:sldId id="268" r:id="rId19"/>
    <p:sldId id="265" r:id="rId20"/>
    <p:sldId id="266" r:id="rId21"/>
    <p:sldId id="261" r:id="rId22"/>
    <p:sldId id="260" r:id="rId23"/>
    <p:sldId id="385" r:id="rId24"/>
    <p:sldId id="386" r:id="rId25"/>
    <p:sldId id="387" r:id="rId26"/>
    <p:sldId id="375" r:id="rId27"/>
    <p:sldId id="263" r:id="rId28"/>
    <p:sldId id="389" r:id="rId29"/>
    <p:sldId id="388" r:id="rId30"/>
    <p:sldId id="390" r:id="rId31"/>
    <p:sldId id="391" r:id="rId32"/>
    <p:sldId id="392" r:id="rId33"/>
    <p:sldId id="314" r:id="rId34"/>
    <p:sldId id="262" r:id="rId35"/>
    <p:sldId id="277" r:id="rId36"/>
    <p:sldId id="278" r:id="rId37"/>
    <p:sldId id="279" r:id="rId38"/>
    <p:sldId id="281" r:id="rId39"/>
    <p:sldId id="282" r:id="rId40"/>
    <p:sldId id="280" r:id="rId41"/>
    <p:sldId id="377" r:id="rId42"/>
    <p:sldId id="283" r:id="rId43"/>
    <p:sldId id="378" r:id="rId44"/>
    <p:sldId id="373" r:id="rId45"/>
    <p:sldId id="374" r:id="rId46"/>
    <p:sldId id="267" r:id="rId47"/>
    <p:sldId id="376"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 id="26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4" d="100"/>
          <a:sy n="54" d="100"/>
        </p:scale>
        <p:origin x="-10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68"/>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01BD56-070E-BB4C-824E-040B704DDEF7}" type="datetimeFigureOut">
              <a:rPr lang="en-US" smtClean="0"/>
              <a:pPr/>
              <a:t>4/2/12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22032-2BAB-F848-9B69-D38CF892553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1BD56-070E-BB4C-824E-040B704DDEF7}" type="datetimeFigureOut">
              <a:rPr lang="en-US" smtClean="0"/>
              <a:pPr/>
              <a:t>4/2/12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22032-2BAB-F848-9B69-D38CF892553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1BD56-070E-BB4C-824E-040B704DDEF7}" type="datetimeFigureOut">
              <a:rPr lang="en-US" smtClean="0"/>
              <a:pPr/>
              <a:t>4/2/12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22032-2BAB-F848-9B69-D38CF892553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88CEF3A0-983D-0C4E-9A1E-566BED6542F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899899CE-F995-0F4D-A9B1-347F6A8D4BF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fld id="{28940F85-EC7F-BB43-9363-D9535DC17DDC}"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fld id="{23DCAB75-20E3-294D-9C24-FF6E8458DB55}"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2324D430-4556-B449-B639-DD6A67648CC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7B7D2C90-C8E7-E641-8EF8-846463C9AA06}"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fld id="{F213E598-61A9-9841-A7B1-0783389364C8}"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fld id="{A12A463C-6842-9A43-8C2D-CA34A9E2609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1BD56-070E-BB4C-824E-040B704DDEF7}" type="datetimeFigureOut">
              <a:rPr lang="en-US" smtClean="0"/>
              <a:pPr/>
              <a:t>4/2/12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22032-2BAB-F848-9B69-D38CF892553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01BD56-070E-BB4C-824E-040B704DDEF7}" type="datetimeFigureOut">
              <a:rPr lang="en-US" smtClean="0"/>
              <a:pPr/>
              <a:t>4/2/12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22032-2BAB-F848-9B69-D38CF892553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01BD56-070E-BB4C-824E-040B704DDEF7}" type="datetimeFigureOut">
              <a:rPr lang="en-US" smtClean="0"/>
              <a:pPr/>
              <a:t>4/2/12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722032-2BAB-F848-9B69-D38CF892553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01BD56-070E-BB4C-824E-040B704DDEF7}" type="datetimeFigureOut">
              <a:rPr lang="en-US" smtClean="0"/>
              <a:pPr/>
              <a:t>4/2/12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722032-2BAB-F848-9B69-D38CF892553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01BD56-070E-BB4C-824E-040B704DDEF7}" type="datetimeFigureOut">
              <a:rPr lang="en-US" smtClean="0"/>
              <a:pPr/>
              <a:t>4/2/12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722032-2BAB-F848-9B69-D38CF892553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1BD56-070E-BB4C-824E-040B704DDEF7}" type="datetimeFigureOut">
              <a:rPr lang="en-US" smtClean="0"/>
              <a:pPr/>
              <a:t>4/2/12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722032-2BAB-F848-9B69-D38CF892553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1BD56-070E-BB4C-824E-040B704DDEF7}" type="datetimeFigureOut">
              <a:rPr lang="en-US" smtClean="0"/>
              <a:pPr/>
              <a:t>4/2/12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722032-2BAB-F848-9B69-D38CF892553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1BD56-070E-BB4C-824E-040B704DDEF7}" type="datetimeFigureOut">
              <a:rPr lang="en-US" smtClean="0"/>
              <a:pPr/>
              <a:t>4/2/12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722032-2BAB-F848-9B69-D38CF892553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1BD56-070E-BB4C-824E-040B704DDEF7}" type="datetimeFigureOut">
              <a:rPr lang="en-US" smtClean="0"/>
              <a:pPr/>
              <a:t>4/2/12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22032-2BAB-F848-9B69-D38CF89255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8.jpeg"/><Relationship Id="rId5"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9.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4.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6.jpeg"/><Relationship Id="rId3" Type="http://schemas.openxmlformats.org/officeDocument/2006/relationships/image" Target="../media/image7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8.jpeg"/><Relationship Id="rId3" Type="http://schemas.openxmlformats.org/officeDocument/2006/relationships/image" Target="../media/image79.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5.jpeg"/><Relationship Id="rId3" Type="http://schemas.openxmlformats.org/officeDocument/2006/relationships/image" Target="../media/image86.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8.jpeg"/><Relationship Id="rId3" Type="http://schemas.openxmlformats.org/officeDocument/2006/relationships/image" Target="../media/image8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jpeg"/><Relationship Id="rId3" Type="http://schemas.openxmlformats.org/officeDocument/2006/relationships/image" Target="../media/image2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5.jpeg"/><Relationship Id="rId5"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jpeg"/><Relationship Id="rId3" Type="http://schemas.openxmlformats.org/officeDocument/2006/relationships/image" Target="../media/image3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jpeg"/><Relationship Id="rId3" Type="http://schemas.openxmlformats.org/officeDocument/2006/relationships/image" Target="../media/image4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Christian History 500-1517</a:t>
            </a:r>
            <a:endParaRPr lang="en-US" dirty="0"/>
          </a:p>
        </p:txBody>
      </p:sp>
      <p:sp>
        <p:nvSpPr>
          <p:cNvPr id="3" name="Subtitle 2"/>
          <p:cNvSpPr>
            <a:spLocks noGrp="1"/>
          </p:cNvSpPr>
          <p:nvPr>
            <p:ph type="subTitle" idx="1"/>
          </p:nvPr>
        </p:nvSpPr>
        <p:spPr/>
        <p:txBody>
          <a:bodyPr/>
          <a:lstStyle/>
          <a:p>
            <a:r>
              <a:rPr lang="en-US" dirty="0" smtClean="0">
                <a:solidFill>
                  <a:schemeClr val="tx1"/>
                </a:solidFill>
              </a:rPr>
              <a:t>The Middle Ages</a:t>
            </a:r>
          </a:p>
          <a:p>
            <a:r>
              <a:rPr lang="en-US" dirty="0" smtClean="0">
                <a:solidFill>
                  <a:schemeClr val="tx1"/>
                </a:solidFill>
              </a:rPr>
              <a:t>Schism, Hierarchy, Crusades</a:t>
            </a:r>
          </a:p>
          <a:p>
            <a:r>
              <a:rPr lang="en-US" dirty="0" smtClean="0">
                <a:solidFill>
                  <a:schemeClr val="tx1"/>
                </a:solidFill>
              </a:rPr>
              <a:t>Mysticism, Philosophy</a:t>
            </a:r>
            <a:endParaRPr lang="en-US" dirty="0">
              <a:solidFill>
                <a:schemeClr val="tx1"/>
              </a:solidFill>
            </a:endParaRPr>
          </a:p>
        </p:txBody>
      </p:sp>
      <p:pic>
        <p:nvPicPr>
          <p:cNvPr id="5" name="09 Agnus Dei.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0489" y="546096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b="1" dirty="0"/>
              <a:t>Dies </a:t>
            </a:r>
            <a:r>
              <a:rPr lang="en-US" b="1" dirty="0" err="1"/>
              <a:t>Irae</a:t>
            </a:r>
            <a:endParaRPr lang="en-US" dirty="0"/>
          </a:p>
        </p:txBody>
      </p:sp>
      <p:sp>
        <p:nvSpPr>
          <p:cNvPr id="37891" name="Rectangle 3"/>
          <p:cNvSpPr>
            <a:spLocks noGrp="1" noChangeArrowheads="1"/>
          </p:cNvSpPr>
          <p:nvPr>
            <p:ph type="body" idx="1"/>
          </p:nvPr>
        </p:nvSpPr>
        <p:spPr>
          <a:xfrm>
            <a:off x="457199" y="1600200"/>
            <a:ext cx="8475133" cy="4849646"/>
          </a:xfrm>
        </p:spPr>
        <p:txBody>
          <a:bodyPr>
            <a:normAutofit fontScale="92500" lnSpcReduction="10000"/>
          </a:bodyPr>
          <a:lstStyle/>
          <a:p>
            <a:r>
              <a:rPr lang="en-US" b="1" dirty="0">
                <a:latin typeface="Helvetica" pitchFamily="29" charset="0"/>
              </a:rPr>
              <a:t>Dies </a:t>
            </a:r>
            <a:r>
              <a:rPr lang="en-US" b="1" dirty="0" err="1">
                <a:latin typeface="Helvetica" pitchFamily="29" charset="0"/>
              </a:rPr>
              <a:t>irae</a:t>
            </a:r>
            <a:r>
              <a:rPr lang="en-US" b="1" dirty="0">
                <a:latin typeface="Helvetica" pitchFamily="29" charset="0"/>
              </a:rPr>
              <a:t>! dies </a:t>
            </a:r>
            <a:r>
              <a:rPr lang="en-US" b="1" dirty="0" err="1">
                <a:latin typeface="Helvetica" pitchFamily="29" charset="0"/>
              </a:rPr>
              <a:t>illa</a:t>
            </a:r>
            <a:endParaRPr lang="en-US" b="1" dirty="0">
              <a:latin typeface="Helvetica" pitchFamily="29" charset="0"/>
            </a:endParaRPr>
          </a:p>
          <a:p>
            <a:pPr>
              <a:buFontTx/>
              <a:buNone/>
            </a:pPr>
            <a:r>
              <a:rPr lang="en-US" b="1" dirty="0" err="1">
                <a:latin typeface="Helvetica" pitchFamily="29" charset="0"/>
              </a:rPr>
              <a:t>olvet</a:t>
            </a:r>
            <a:r>
              <a:rPr lang="en-US" b="1" dirty="0">
                <a:latin typeface="Helvetica" pitchFamily="29" charset="0"/>
              </a:rPr>
              <a:t> </a:t>
            </a:r>
            <a:r>
              <a:rPr lang="en-US" b="1" dirty="0" err="1">
                <a:latin typeface="Helvetica" pitchFamily="29" charset="0"/>
              </a:rPr>
              <a:t>saeclum</a:t>
            </a:r>
            <a:r>
              <a:rPr lang="en-US" b="1" dirty="0">
                <a:latin typeface="Helvetica" pitchFamily="29" charset="0"/>
              </a:rPr>
              <a:t> in </a:t>
            </a:r>
            <a:r>
              <a:rPr lang="en-US" b="1" dirty="0" err="1">
                <a:latin typeface="Helvetica" pitchFamily="29" charset="0"/>
              </a:rPr>
              <a:t>favilla</a:t>
            </a:r>
            <a:endParaRPr lang="en-US" b="1" dirty="0">
              <a:latin typeface="Helvetica" pitchFamily="29" charset="0"/>
            </a:endParaRPr>
          </a:p>
          <a:p>
            <a:pPr>
              <a:buFontTx/>
              <a:buNone/>
            </a:pPr>
            <a:r>
              <a:rPr lang="en-US" b="1" dirty="0" err="1">
                <a:latin typeface="Helvetica" pitchFamily="29" charset="0"/>
              </a:rPr>
              <a:t>este</a:t>
            </a:r>
            <a:r>
              <a:rPr lang="en-US" b="1" dirty="0">
                <a:latin typeface="Helvetica" pitchFamily="29" charset="0"/>
              </a:rPr>
              <a:t> David cum </a:t>
            </a:r>
            <a:r>
              <a:rPr lang="en-US" b="1" dirty="0" err="1">
                <a:latin typeface="Helvetica" pitchFamily="29" charset="0"/>
              </a:rPr>
              <a:t>Sibylla</a:t>
            </a:r>
            <a:endParaRPr lang="en-US" b="1" dirty="0">
              <a:latin typeface="Helvetica" pitchFamily="29" charset="0"/>
            </a:endParaRPr>
          </a:p>
          <a:p>
            <a:pPr>
              <a:buFontTx/>
              <a:buNone/>
            </a:pPr>
            <a:endParaRPr lang="en-US" b="1" dirty="0">
              <a:latin typeface="Helvetica" pitchFamily="29" charset="0"/>
            </a:endParaRPr>
          </a:p>
          <a:p>
            <a:pPr>
              <a:buFontTx/>
              <a:buNone/>
            </a:pPr>
            <a:r>
              <a:rPr lang="en-US" b="1" dirty="0">
                <a:latin typeface="Helvetica" pitchFamily="29" charset="0"/>
              </a:rPr>
              <a:t>Day of wrath! O day of mourning! See fulfilled the prophets' warning, heaven and earth in ashes burning</a:t>
            </a:r>
            <a:r>
              <a:rPr lang="en-US" b="1" dirty="0" smtClean="0">
                <a:latin typeface="Helvetica" pitchFamily="29" charset="0"/>
              </a:rPr>
              <a:t>!</a:t>
            </a:r>
          </a:p>
          <a:p>
            <a:pPr>
              <a:buFontTx/>
              <a:buNone/>
            </a:pPr>
            <a:r>
              <a:rPr lang="en-US" b="1" dirty="0" smtClean="0">
                <a:latin typeface="Helvetica" pitchFamily="29" charset="0"/>
              </a:rPr>
              <a:t>This poem and its chant have become a stock representation of the Middle Ages</a:t>
            </a:r>
          </a:p>
          <a:p>
            <a:pPr>
              <a:buFontTx/>
              <a:buNone/>
            </a:pPr>
            <a:r>
              <a:rPr lang="en-US" b="1" dirty="0" smtClean="0">
                <a:latin typeface="Helvetica" pitchFamily="29" charset="0"/>
              </a:rPr>
              <a:t>Reference to Zephaniah 1:15 (minor prophet)</a:t>
            </a:r>
            <a:endParaRPr lang="en-US" b="1" dirty="0">
              <a:latin typeface="Helvetica" pitchFamily="29" charset="0"/>
            </a:endParaRPr>
          </a:p>
        </p:txBody>
      </p:sp>
      <p:pic>
        <p:nvPicPr>
          <p:cNvPr id="3" name="06 Dies Irae.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33295" y="841132"/>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8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8D2FFF"/>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0"/>
            <a:ext cx="7772400" cy="1143000"/>
          </a:xfrm>
        </p:spPr>
        <p:txBody>
          <a:bodyPr/>
          <a:lstStyle/>
          <a:p>
            <a:r>
              <a:rPr lang="en-US" b="1"/>
              <a:t>What Can the French Do?</a:t>
            </a:r>
            <a:endParaRPr lang="en-US"/>
          </a:p>
        </p:txBody>
      </p:sp>
      <p:sp>
        <p:nvSpPr>
          <p:cNvPr id="150531" name="Rectangle 3"/>
          <p:cNvSpPr>
            <a:spLocks noGrp="1" noChangeArrowheads="1"/>
          </p:cNvSpPr>
          <p:nvPr>
            <p:ph type="body" idx="1"/>
          </p:nvPr>
        </p:nvSpPr>
        <p:spPr>
          <a:xfrm>
            <a:off x="533400" y="1524000"/>
            <a:ext cx="7924800" cy="5181600"/>
          </a:xfrm>
        </p:spPr>
        <p:txBody>
          <a:bodyPr/>
          <a:lstStyle/>
          <a:p>
            <a:pPr>
              <a:lnSpc>
                <a:spcPct val="90000"/>
              </a:lnSpc>
            </a:pPr>
            <a:r>
              <a:rPr lang="en-US" b="1"/>
              <a:t>By 1420, the French situation looked dire.</a:t>
            </a:r>
          </a:p>
          <a:p>
            <a:pPr>
              <a:lnSpc>
                <a:spcPct val="90000"/>
              </a:lnSpc>
            </a:pPr>
            <a:r>
              <a:rPr lang="en-US" b="1"/>
              <a:t>Henry V was talented; the French King, Charles VI, was known to be mentally ill.</a:t>
            </a:r>
          </a:p>
          <a:p>
            <a:pPr>
              <a:lnSpc>
                <a:spcPct val="90000"/>
              </a:lnSpc>
            </a:pPr>
            <a:r>
              <a:rPr lang="en-US" b="1"/>
              <a:t>But then they both died in 1422.  The situation reversed.  The new English King, Henry VI, would have his own bouts of insanity.  But the new French King, Charles VII, couldn’t even get himself properly crowned, due to the now-extensive English holdings in the north of France.</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ctrTitle"/>
          </p:nvPr>
        </p:nvSpPr>
        <p:spPr>
          <a:xfrm>
            <a:off x="685800" y="2286000"/>
            <a:ext cx="7772400" cy="1143000"/>
          </a:xfrm>
        </p:spPr>
        <p:txBody>
          <a:bodyPr/>
          <a:lstStyle/>
          <a:p>
            <a:r>
              <a:rPr lang="en-US" b="1">
                <a:solidFill>
                  <a:schemeClr val="bg1"/>
                </a:solidFill>
              </a:rPr>
              <a:t>Who Will Save France?</a:t>
            </a:r>
            <a:endParaRPr lang="en-US"/>
          </a:p>
        </p:txBody>
      </p:sp>
      <p:sp>
        <p:nvSpPr>
          <p:cNvPr id="151555" name="Rectangle 3"/>
          <p:cNvSpPr>
            <a:spLocks noGrp="1" noChangeArrowheads="1"/>
          </p:cNvSpPr>
          <p:nvPr>
            <p:ph type="subTitle" idx="1"/>
          </p:nvPr>
        </p:nvSpPr>
        <p:spPr>
          <a:xfrm>
            <a:off x="381000" y="3886200"/>
            <a:ext cx="8458200" cy="1752600"/>
          </a:xfrm>
        </p:spPr>
        <p:txBody>
          <a:bodyPr/>
          <a:lstStyle/>
          <a:p>
            <a:r>
              <a:rPr lang="en-US">
                <a:solidFill>
                  <a:schemeClr val="bg1"/>
                </a:solidFill>
              </a:rPr>
              <a:t>from the English!</a:t>
            </a:r>
          </a:p>
          <a:p>
            <a:r>
              <a:rPr lang="en-US">
                <a:solidFill>
                  <a:schemeClr val="bg1"/>
                </a:solidFill>
              </a:rPr>
              <a:t>from their own weak rulers!</a:t>
            </a:r>
          </a:p>
          <a:p>
            <a:r>
              <a:rPr lang="en-US">
                <a:solidFill>
                  <a:schemeClr val="bg1"/>
                </a:solidFill>
              </a:rPr>
              <a:t>from their old-fashioned hide-bound generals!</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BF9F25"/>
        </a:solidFill>
        <a:effectLst/>
      </p:bgPr>
    </p:bg>
    <p:spTree>
      <p:nvGrpSpPr>
        <p:cNvPr id="1" name=""/>
        <p:cNvGrpSpPr/>
        <p:nvPr/>
      </p:nvGrpSpPr>
      <p:grpSpPr>
        <a:xfrm>
          <a:off x="0" y="0"/>
          <a:ext cx="0" cy="0"/>
          <a:chOff x="0" y="0"/>
          <a:chExt cx="0" cy="0"/>
        </a:xfrm>
      </p:grpSpPr>
      <p:sp>
        <p:nvSpPr>
          <p:cNvPr id="152580" name="Rectangle 4"/>
          <p:cNvSpPr>
            <a:spLocks noGrp="1" noChangeArrowheads="1"/>
          </p:cNvSpPr>
          <p:nvPr>
            <p:ph type="title"/>
          </p:nvPr>
        </p:nvSpPr>
        <p:spPr>
          <a:xfrm>
            <a:off x="4800600" y="609600"/>
            <a:ext cx="3657600" cy="5791200"/>
          </a:xfrm>
        </p:spPr>
        <p:txBody>
          <a:bodyPr/>
          <a:lstStyle/>
          <a:p>
            <a:r>
              <a:rPr lang="en-US" b="1"/>
              <a:t>Why, of course!</a:t>
            </a:r>
            <a:br>
              <a:rPr lang="en-US" b="1"/>
            </a:br>
            <a:r>
              <a:rPr lang="en-US" b="1"/>
              <a:t/>
            </a:r>
            <a:br>
              <a:rPr lang="en-US" b="1"/>
            </a:br>
            <a:r>
              <a:rPr lang="en-US" b="1"/>
              <a:t>Joan of Arc</a:t>
            </a:r>
            <a:br>
              <a:rPr lang="en-US" b="1"/>
            </a:br>
            <a:r>
              <a:rPr lang="en-US" b="1"/>
              <a:t>(1412-1431)</a:t>
            </a:r>
            <a:endParaRPr lang="en-US"/>
          </a:p>
        </p:txBody>
      </p:sp>
      <p:pic>
        <p:nvPicPr>
          <p:cNvPr id="152582" name="Picture 6" descr="396px-joan_of_arc_m#10E388A.jpg                                000BA32BMacintosh HD                   C346CA06:"/>
          <p:cNvPicPr>
            <a:picLocks noGrp="1" noChangeAspect="1" noChangeArrowheads="1"/>
          </p:cNvPicPr>
          <p:nvPr>
            <p:ph idx="1"/>
          </p:nvPr>
        </p:nvPicPr>
        <p:blipFill>
          <a:blip r:embed="rId2"/>
          <a:srcRect/>
          <a:stretch>
            <a:fillRect/>
          </a:stretch>
        </p:blipFill>
        <p:spPr>
          <a:xfrm>
            <a:off x="0" y="0"/>
            <a:ext cx="4543425" cy="6859588"/>
          </a:xfrm>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267200" y="152400"/>
            <a:ext cx="4572000" cy="1752600"/>
          </a:xfrm>
        </p:spPr>
        <p:txBody>
          <a:bodyPr/>
          <a:lstStyle/>
          <a:p>
            <a:r>
              <a:rPr lang="en-US" b="1"/>
              <a:t>Joan of Arc as Epitome of Era</a:t>
            </a:r>
          </a:p>
        </p:txBody>
      </p:sp>
      <p:sp>
        <p:nvSpPr>
          <p:cNvPr id="154628" name="Rectangle 4"/>
          <p:cNvSpPr>
            <a:spLocks noGrp="1" noChangeArrowheads="1"/>
          </p:cNvSpPr>
          <p:nvPr>
            <p:ph type="body" sz="half" idx="2"/>
          </p:nvPr>
        </p:nvSpPr>
        <p:spPr/>
        <p:txBody>
          <a:bodyPr/>
          <a:lstStyle/>
          <a:p>
            <a:r>
              <a:rPr lang="en-US" sz="2400" b="1"/>
              <a:t>Synthesizes the entire 14th and 15th centuries</a:t>
            </a:r>
          </a:p>
          <a:p>
            <a:r>
              <a:rPr lang="en-US" sz="2400" b="1"/>
              <a:t>Mystic</a:t>
            </a:r>
          </a:p>
          <a:p>
            <a:r>
              <a:rPr lang="en-US" sz="2400" b="1"/>
              <a:t>Nationalistic</a:t>
            </a:r>
          </a:p>
          <a:p>
            <a:r>
              <a:rPr lang="en-US" sz="2400" b="1"/>
              <a:t>Uses new military strategies</a:t>
            </a:r>
          </a:p>
          <a:p>
            <a:r>
              <a:rPr lang="en-US" sz="2400" b="1"/>
              <a:t>Upset over Great Schism</a:t>
            </a:r>
          </a:p>
          <a:p>
            <a:r>
              <a:rPr lang="en-US" sz="2400" b="1"/>
              <a:t>Argues for central authority, yet also acts individualistically</a:t>
            </a:r>
          </a:p>
        </p:txBody>
      </p:sp>
      <p:pic>
        <p:nvPicPr>
          <p:cNvPr id="154629" name="Picture 5" descr="Joan_of_Arc.png                                                000BA32BMacintosh HD                   C346CA06:"/>
          <p:cNvPicPr>
            <a:picLocks noGrp="1" noChangeAspect="1" noChangeArrowheads="1"/>
          </p:cNvPicPr>
          <p:nvPr>
            <p:ph sz="half" idx="1"/>
          </p:nvPr>
        </p:nvPicPr>
        <p:blipFill>
          <a:blip r:embed="rId2"/>
          <a:srcRect/>
          <a:stretch>
            <a:fillRect/>
          </a:stretch>
        </p:blipFill>
        <p:spPr>
          <a:xfrm>
            <a:off x="0" y="6350"/>
            <a:ext cx="4086225" cy="6851650"/>
          </a:xfrm>
        </p:spPr>
      </p:pic>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CA142C"/>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334000" y="228600"/>
            <a:ext cx="3810000" cy="2819400"/>
          </a:xfrm>
        </p:spPr>
        <p:txBody>
          <a:bodyPr/>
          <a:lstStyle/>
          <a:p>
            <a:r>
              <a:rPr lang="en-US" b="1"/>
              <a:t>Orléans - 1429</a:t>
            </a:r>
            <a:br>
              <a:rPr lang="en-US" b="1"/>
            </a:br>
            <a:r>
              <a:rPr lang="en-US" b="1"/>
              <a:t>France 100 (!)</a:t>
            </a:r>
            <a:br>
              <a:rPr lang="en-US" b="1"/>
            </a:br>
            <a:r>
              <a:rPr lang="en-US" b="1"/>
              <a:t>England 3</a:t>
            </a:r>
            <a:br>
              <a:rPr lang="en-US" b="1"/>
            </a:br>
            <a:endParaRPr lang="en-US"/>
          </a:p>
        </p:txBody>
      </p:sp>
      <p:sp>
        <p:nvSpPr>
          <p:cNvPr id="155651" name="Rectangle 3"/>
          <p:cNvSpPr>
            <a:spLocks noGrp="1" noChangeArrowheads="1"/>
          </p:cNvSpPr>
          <p:nvPr>
            <p:ph type="body" sz="half" idx="1"/>
          </p:nvPr>
        </p:nvSpPr>
        <p:spPr>
          <a:xfrm>
            <a:off x="228600" y="3124200"/>
            <a:ext cx="8610600" cy="3733800"/>
          </a:xfrm>
        </p:spPr>
        <p:txBody>
          <a:bodyPr/>
          <a:lstStyle/>
          <a:p>
            <a:pPr>
              <a:lnSpc>
                <a:spcPct val="90000"/>
              </a:lnSpc>
            </a:pPr>
            <a:r>
              <a:rPr lang="en-US" sz="2400" b="1"/>
              <a:t>The English were laying siege to the town of Orléans. The siege had lasted over six months. The English knew that if they controlled Orléans, they could take all of France</a:t>
            </a:r>
          </a:p>
          <a:p>
            <a:pPr>
              <a:lnSpc>
                <a:spcPct val="90000"/>
              </a:lnSpc>
            </a:pPr>
            <a:r>
              <a:rPr lang="en-US" sz="2400" b="1"/>
              <a:t>Joan of Arc, working with two royal generals, broke the siege nine days after her arrival.</a:t>
            </a:r>
          </a:p>
          <a:p>
            <a:pPr>
              <a:lnSpc>
                <a:spcPct val="90000"/>
              </a:lnSpc>
            </a:pPr>
            <a:r>
              <a:rPr lang="en-US" sz="2400" b="1"/>
              <a:t>Twice she took bold offensive actions against the English, either without or against the knowledge of the other generals, and both times it worked brilliantly.</a:t>
            </a:r>
          </a:p>
          <a:p>
            <a:pPr>
              <a:lnSpc>
                <a:spcPct val="90000"/>
              </a:lnSpc>
            </a:pPr>
            <a:r>
              <a:rPr lang="en-US" sz="2400" b="1"/>
              <a:t>Her nickname “Maid of Orléans” comes from this success .</a:t>
            </a:r>
            <a:endParaRPr lang="en-US" sz="2000" b="1"/>
          </a:p>
        </p:txBody>
      </p:sp>
      <p:pic>
        <p:nvPicPr>
          <p:cNvPr id="155654" name="Picture 6" descr="View_of_Orléans_142#10E3952.jpg                                000BA32BMacintosh HD                   C346CA06:"/>
          <p:cNvPicPr>
            <a:picLocks noGrp="1" noChangeAspect="1" noChangeArrowheads="1"/>
          </p:cNvPicPr>
          <p:nvPr>
            <p:ph sz="half" idx="2"/>
          </p:nvPr>
        </p:nvPicPr>
        <p:blipFill>
          <a:blip r:embed="rId2"/>
          <a:srcRect/>
          <a:stretch>
            <a:fillRect/>
          </a:stretch>
        </p:blipFill>
        <p:spPr>
          <a:xfrm>
            <a:off x="0" y="381000"/>
            <a:ext cx="5338763" cy="2390775"/>
          </a:xfrm>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7D5FF"/>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normAutofit fontScale="90000"/>
          </a:bodyPr>
          <a:lstStyle/>
          <a:p>
            <a:r>
              <a:rPr lang="en-US" b="1"/>
              <a:t>Is Joan of Arc a Witch? </a:t>
            </a:r>
            <a:br>
              <a:rPr lang="en-US" b="1"/>
            </a:br>
            <a:r>
              <a:rPr lang="en-US" b="1"/>
              <a:t>A Heretic?</a:t>
            </a:r>
          </a:p>
        </p:txBody>
      </p:sp>
      <p:sp>
        <p:nvSpPr>
          <p:cNvPr id="156676" name="Rectangle 4"/>
          <p:cNvSpPr>
            <a:spLocks noGrp="1" noChangeArrowheads="1"/>
          </p:cNvSpPr>
          <p:nvPr>
            <p:ph type="body" sz="half" idx="2"/>
          </p:nvPr>
        </p:nvSpPr>
        <p:spPr/>
        <p:txBody>
          <a:bodyPr/>
          <a:lstStyle/>
          <a:p>
            <a:pPr>
              <a:lnSpc>
                <a:spcPct val="90000"/>
              </a:lnSpc>
            </a:pPr>
            <a:r>
              <a:rPr lang="en-US" sz="2400" b="1"/>
              <a:t>When she was injured during the Battle of Orléans, the English troops started singing “The witch is dead!”</a:t>
            </a:r>
          </a:p>
          <a:p>
            <a:pPr>
              <a:lnSpc>
                <a:spcPct val="90000"/>
              </a:lnSpc>
            </a:pPr>
            <a:r>
              <a:rPr lang="en-US" sz="2400" b="1"/>
              <a:t>After the English capture her, and Charles VII doesn’t ransom her, she is put on trial as a witch, with the English using the Two Swords rule.</a:t>
            </a:r>
          </a:p>
        </p:txBody>
      </p:sp>
      <p:pic>
        <p:nvPicPr>
          <p:cNvPr id="156677" name="Picture 5" descr="&#10;joantrial.jpg                                                  000BA32BMacintosh HD                   C346CA06:"/>
          <p:cNvPicPr>
            <a:picLocks noGrp="1" noChangeAspect="1" noChangeArrowheads="1"/>
          </p:cNvPicPr>
          <p:nvPr>
            <p:ph sz="half" idx="1"/>
          </p:nvPr>
        </p:nvPicPr>
        <p:blipFill>
          <a:blip r:embed="rId2"/>
          <a:srcRect/>
          <a:stretch>
            <a:fillRect/>
          </a:stretch>
        </p:blipFill>
        <p:spPr>
          <a:xfrm>
            <a:off x="457200" y="2514600"/>
            <a:ext cx="3810000" cy="2560638"/>
          </a:xfrm>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b="1">
                <a:solidFill>
                  <a:schemeClr val="bg1"/>
                </a:solidFill>
              </a:rPr>
              <a:t>Joan of Arc’s Crimes</a:t>
            </a:r>
            <a:endParaRPr lang="en-US"/>
          </a:p>
        </p:txBody>
      </p:sp>
      <p:sp>
        <p:nvSpPr>
          <p:cNvPr id="157699" name="Rectangle 3"/>
          <p:cNvSpPr>
            <a:spLocks noGrp="1" noChangeArrowheads="1"/>
          </p:cNvSpPr>
          <p:nvPr>
            <p:ph type="body" sz="half" idx="1"/>
          </p:nvPr>
        </p:nvSpPr>
        <p:spPr/>
        <p:txBody>
          <a:bodyPr/>
          <a:lstStyle/>
          <a:p>
            <a:r>
              <a:rPr lang="en-US" sz="2800" b="1">
                <a:solidFill>
                  <a:schemeClr val="bg1"/>
                </a:solidFill>
              </a:rPr>
              <a:t>Wearing men’s clothes</a:t>
            </a:r>
          </a:p>
          <a:p>
            <a:r>
              <a:rPr lang="en-US" sz="2800" b="1">
                <a:solidFill>
                  <a:schemeClr val="bg1"/>
                </a:solidFill>
              </a:rPr>
              <a:t>Claiming direct visions from God (i.e. circumventing authority)</a:t>
            </a:r>
          </a:p>
          <a:p>
            <a:r>
              <a:rPr lang="en-US" sz="2800" b="1">
                <a:solidFill>
                  <a:schemeClr val="bg1"/>
                </a:solidFill>
              </a:rPr>
              <a:t>Implicitly questioning the Council of Constance</a:t>
            </a:r>
          </a:p>
        </p:txBody>
      </p:sp>
      <p:pic>
        <p:nvPicPr>
          <p:cNvPr id="157701" name="Picture 5" descr="&#10;joantrial.jpg                                                  000BA32BMacintosh HD                   C346CA06:"/>
          <p:cNvPicPr>
            <a:picLocks noGrp="1" noChangeAspect="1" noChangeArrowheads="1"/>
          </p:cNvPicPr>
          <p:nvPr>
            <p:ph sz="half" idx="2"/>
          </p:nvPr>
        </p:nvPicPr>
        <p:blipFill>
          <a:blip r:embed="rId2"/>
          <a:srcRect/>
          <a:stretch>
            <a:fillRect/>
          </a:stretch>
        </p:blipFill>
        <p:spPr>
          <a:xfrm>
            <a:off x="4419600" y="4495800"/>
            <a:ext cx="2947988" cy="1981200"/>
          </a:xfrm>
        </p:spPr>
      </p:pic>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b="1">
                <a:solidFill>
                  <a:schemeClr val="bg1"/>
                </a:solidFill>
              </a:rPr>
              <a:t>Joan of Arc and the Great Schism</a:t>
            </a:r>
            <a:endParaRPr lang="en-US"/>
          </a:p>
        </p:txBody>
      </p:sp>
      <p:sp>
        <p:nvSpPr>
          <p:cNvPr id="158723" name="Rectangle 3"/>
          <p:cNvSpPr>
            <a:spLocks noGrp="1" noChangeArrowheads="1"/>
          </p:cNvSpPr>
          <p:nvPr>
            <p:ph idx="1"/>
          </p:nvPr>
        </p:nvSpPr>
        <p:spPr/>
        <p:txBody>
          <a:bodyPr/>
          <a:lstStyle/>
          <a:p>
            <a:pPr>
              <a:lnSpc>
                <a:spcPct val="90000"/>
              </a:lnSpc>
            </a:pPr>
            <a:r>
              <a:rPr lang="en-US" sz="2800" b="1">
                <a:solidFill>
                  <a:schemeClr val="bg1"/>
                </a:solidFill>
              </a:rPr>
              <a:t>After her victory in Orléans, about to march for Paris, she was asked who was the true pope.</a:t>
            </a:r>
          </a:p>
          <a:p>
            <a:pPr>
              <a:lnSpc>
                <a:spcPct val="90000"/>
              </a:lnSpc>
            </a:pPr>
            <a:r>
              <a:rPr lang="en-US" sz="2800" b="1">
                <a:solidFill>
                  <a:schemeClr val="bg1"/>
                </a:solidFill>
              </a:rPr>
              <a:t>She replied that she didn’t have the leisure to think about it, but when she was at peace she would inquire of God about it.</a:t>
            </a:r>
          </a:p>
          <a:p>
            <a:pPr>
              <a:lnSpc>
                <a:spcPct val="90000"/>
              </a:lnSpc>
            </a:pPr>
            <a:r>
              <a:rPr lang="en-US" sz="2800" b="1">
                <a:solidFill>
                  <a:schemeClr val="bg1"/>
                </a:solidFill>
              </a:rPr>
              <a:t>This letter, hastily dictated as she mounted her steed, would come back to haunt her.</a:t>
            </a:r>
          </a:p>
          <a:p>
            <a:pPr>
              <a:lnSpc>
                <a:spcPct val="90000"/>
              </a:lnSpc>
              <a:buFontTx/>
              <a:buNone/>
            </a:pPr>
            <a:r>
              <a:rPr lang="en-US" sz="2800" b="1">
                <a:solidFill>
                  <a:schemeClr val="bg1"/>
                </a:solidFill>
              </a:rPr>
              <a:t> •  She dictated it in 1329, but the Council of Constance had met and resolved this issue in 1315.</a:t>
            </a: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52400" y="609600"/>
            <a:ext cx="6172200" cy="1066800"/>
          </a:xfrm>
        </p:spPr>
        <p:txBody>
          <a:bodyPr>
            <a:normAutofit fontScale="90000"/>
          </a:bodyPr>
          <a:lstStyle/>
          <a:p>
            <a:r>
              <a:rPr lang="en-US" b="1">
                <a:solidFill>
                  <a:schemeClr val="bg1"/>
                </a:solidFill>
              </a:rPr>
              <a:t>The Great Schism at Joan’s Trial</a:t>
            </a:r>
            <a:endParaRPr lang="en-US"/>
          </a:p>
        </p:txBody>
      </p:sp>
      <p:sp>
        <p:nvSpPr>
          <p:cNvPr id="159747" name="Rectangle 3"/>
          <p:cNvSpPr>
            <a:spLocks noGrp="1" noChangeArrowheads="1"/>
          </p:cNvSpPr>
          <p:nvPr>
            <p:ph type="body" sz="half" idx="1"/>
          </p:nvPr>
        </p:nvSpPr>
        <p:spPr>
          <a:xfrm>
            <a:off x="457200" y="2133600"/>
            <a:ext cx="8001000" cy="4419600"/>
          </a:xfrm>
        </p:spPr>
        <p:txBody>
          <a:bodyPr/>
          <a:lstStyle/>
          <a:p>
            <a:pPr>
              <a:lnSpc>
                <a:spcPct val="90000"/>
              </a:lnSpc>
            </a:pPr>
            <a:r>
              <a:rPr lang="en-US" sz="2800" b="1">
                <a:solidFill>
                  <a:schemeClr val="bg1"/>
                </a:solidFill>
              </a:rPr>
              <a:t>Asked by the prosecutors who was Pope, she said Martin V, “having received no revelation otherwise.”  Her accusers were happy with her answer, because to them it proved she was a heretic, preferring her own opinion to that of the Council of Constance.</a:t>
            </a:r>
          </a:p>
          <a:p>
            <a:pPr>
              <a:lnSpc>
                <a:spcPct val="90000"/>
              </a:lnSpc>
            </a:pPr>
            <a:r>
              <a:rPr lang="en-US" sz="2800" b="1">
                <a:solidFill>
                  <a:schemeClr val="bg1"/>
                </a:solidFill>
              </a:rPr>
              <a:t>Joan’s mystic self-assurance was a sign of a growing individualism in religion, and a distrust of institutional authority, even though Joan sought to reinstate royal authority.</a:t>
            </a:r>
          </a:p>
        </p:txBody>
      </p:sp>
      <p:pic>
        <p:nvPicPr>
          <p:cNvPr id="159748" name="Picture 4" descr="&#10;joantrial.jpg                                                  000BA32BMacintosh HD                   C346CA06:"/>
          <p:cNvPicPr>
            <a:picLocks noGrp="1" noChangeAspect="1" noChangeArrowheads="1"/>
          </p:cNvPicPr>
          <p:nvPr>
            <p:ph sz="half" idx="2"/>
          </p:nvPr>
        </p:nvPicPr>
        <p:blipFill>
          <a:blip r:embed="rId2"/>
          <a:srcRect/>
          <a:stretch>
            <a:fillRect/>
          </a:stretch>
        </p:blipFill>
        <p:spPr>
          <a:xfrm>
            <a:off x="6196013" y="0"/>
            <a:ext cx="2947987" cy="1981200"/>
          </a:xfrm>
        </p:spPr>
      </p:pic>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A142C"/>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normAutofit fontScale="90000"/>
          </a:bodyPr>
          <a:lstStyle/>
          <a:p>
            <a:r>
              <a:rPr lang="en-US" b="1">
                <a:solidFill>
                  <a:schemeClr val="tx1"/>
                </a:solidFill>
              </a:rPr>
              <a:t>Joan of Arc, </a:t>
            </a:r>
            <a:br>
              <a:rPr lang="en-US" b="1">
                <a:solidFill>
                  <a:schemeClr val="tx1"/>
                </a:solidFill>
              </a:rPr>
            </a:br>
            <a:r>
              <a:rPr lang="en-US" b="1">
                <a:solidFill>
                  <a:schemeClr val="tx1"/>
                </a:solidFill>
              </a:rPr>
              <a:t>executed May 30, 1431</a:t>
            </a:r>
          </a:p>
        </p:txBody>
      </p:sp>
      <p:pic>
        <p:nvPicPr>
          <p:cNvPr id="160772" name="Picture 4" descr="joanatstake.jpg                                                000BA32BMacintosh HD                   C346CA06:"/>
          <p:cNvPicPr>
            <a:picLocks noGrp="1" noChangeAspect="1" noChangeArrowheads="1"/>
          </p:cNvPicPr>
          <p:nvPr>
            <p:ph idx="1"/>
          </p:nvPr>
        </p:nvPicPr>
        <p:blipFill>
          <a:blip r:embed="rId2"/>
          <a:srcRect/>
          <a:stretch>
            <a:fillRect/>
          </a:stretch>
        </p:blipFill>
        <p:spPr>
          <a:xfrm>
            <a:off x="1311275" y="1981200"/>
            <a:ext cx="6521450" cy="411480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5247406" cy="813773"/>
          </a:xfrm>
        </p:spPr>
        <p:txBody>
          <a:bodyPr/>
          <a:lstStyle/>
          <a:p>
            <a:r>
              <a:rPr lang="en-US" b="1" dirty="0" smtClean="0"/>
              <a:t>The Papacy</a:t>
            </a:r>
            <a:endParaRPr lang="en-US" b="1" dirty="0"/>
          </a:p>
        </p:txBody>
      </p:sp>
      <p:sp>
        <p:nvSpPr>
          <p:cNvPr id="6" name="Content Placeholder 5"/>
          <p:cNvSpPr>
            <a:spLocks noGrp="1"/>
          </p:cNvSpPr>
          <p:nvPr>
            <p:ph idx="1"/>
          </p:nvPr>
        </p:nvSpPr>
        <p:spPr>
          <a:xfrm>
            <a:off x="457200" y="1088411"/>
            <a:ext cx="8229600" cy="5482369"/>
          </a:xfrm>
        </p:spPr>
        <p:txBody>
          <a:bodyPr>
            <a:normAutofit lnSpcReduction="10000"/>
          </a:bodyPr>
          <a:lstStyle/>
          <a:p>
            <a:r>
              <a:rPr lang="en-US" b="1" dirty="0" smtClean="0"/>
              <a:t>The office of the Pope is called the Papacy.</a:t>
            </a:r>
          </a:p>
          <a:p>
            <a:r>
              <a:rPr lang="en-US" b="1" dirty="0" smtClean="0"/>
              <a:t>The adjectival form of Pope is Papal, as in Papal authority, or Papal States, or Papal robes, etc.</a:t>
            </a:r>
          </a:p>
          <a:p>
            <a:r>
              <a:rPr lang="en-US" b="1" dirty="0" smtClean="0"/>
              <a:t>The Popes had immense power and authority throughout Western Europe for the next 900 years, until the Reformation</a:t>
            </a:r>
          </a:p>
          <a:p>
            <a:r>
              <a:rPr lang="en-US" b="1" dirty="0" smtClean="0"/>
              <a:t>They could take action against secular leaders (Kings, judges, military leaders) when the leaders were not being true to the church – or the church’s interests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CA142C"/>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04800"/>
            <a:ext cx="7772400" cy="1143000"/>
          </a:xfrm>
        </p:spPr>
        <p:txBody>
          <a:bodyPr/>
          <a:lstStyle/>
          <a:p>
            <a:r>
              <a:rPr lang="en-US" b="1"/>
              <a:t>Christine de Pisan (1363-1434)</a:t>
            </a:r>
            <a:endParaRPr lang="en-US"/>
          </a:p>
        </p:txBody>
      </p:sp>
      <p:sp>
        <p:nvSpPr>
          <p:cNvPr id="68611" name="Rectangle 3"/>
          <p:cNvSpPr>
            <a:spLocks noGrp="1" noChangeArrowheads="1"/>
          </p:cNvSpPr>
          <p:nvPr>
            <p:ph type="body" sz="half" idx="2"/>
          </p:nvPr>
        </p:nvSpPr>
        <p:spPr>
          <a:xfrm>
            <a:off x="5029200" y="1981200"/>
            <a:ext cx="3810000" cy="4114800"/>
          </a:xfrm>
        </p:spPr>
        <p:txBody>
          <a:bodyPr>
            <a:normAutofit lnSpcReduction="10000"/>
          </a:bodyPr>
          <a:lstStyle/>
          <a:p>
            <a:pPr>
              <a:lnSpc>
                <a:spcPct val="90000"/>
              </a:lnSpc>
            </a:pPr>
            <a:r>
              <a:rPr lang="en-US" sz="2400" b="1"/>
              <a:t>First known professional woman writer</a:t>
            </a:r>
          </a:p>
          <a:p>
            <a:pPr>
              <a:lnSpc>
                <a:spcPct val="90000"/>
              </a:lnSpc>
            </a:pPr>
            <a:r>
              <a:rPr lang="en-US" sz="2400" b="1"/>
              <a:t>Wrote works about women, such as </a:t>
            </a:r>
            <a:r>
              <a:rPr lang="en-US" sz="2400" b="1" i="1"/>
              <a:t>The City of Ladies</a:t>
            </a:r>
            <a:r>
              <a:rPr lang="en-US" sz="2400" b="1"/>
              <a:t>, recounting stories of famous women in history, religion, and mythology</a:t>
            </a:r>
          </a:p>
          <a:p>
            <a:pPr>
              <a:lnSpc>
                <a:spcPct val="90000"/>
              </a:lnSpc>
            </a:pPr>
            <a:r>
              <a:rPr lang="en-US" sz="2400" b="1"/>
              <a:t>And then she was lucky enough to be a contemporary of Joan of Arc!</a:t>
            </a:r>
          </a:p>
        </p:txBody>
      </p:sp>
      <p:pic>
        <p:nvPicPr>
          <p:cNvPr id="68613" name="Picture 5" descr="200px-Christine_de_#10E3B73.jpg                                000BA32BMacintosh HD                   C346CA06:"/>
          <p:cNvPicPr>
            <a:picLocks noGrp="1" noChangeAspect="1" noChangeArrowheads="1"/>
          </p:cNvPicPr>
          <p:nvPr>
            <p:ph sz="half" idx="1"/>
          </p:nvPr>
        </p:nvPicPr>
        <p:blipFill>
          <a:blip r:embed="rId2"/>
          <a:srcRect/>
          <a:stretch>
            <a:fillRect/>
          </a:stretch>
        </p:blipFill>
        <p:spPr>
          <a:xfrm>
            <a:off x="0" y="1600200"/>
            <a:ext cx="4699000" cy="5029200"/>
          </a:xfrm>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CA142C"/>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28600" y="609600"/>
            <a:ext cx="8686800" cy="1143000"/>
          </a:xfrm>
        </p:spPr>
        <p:txBody>
          <a:bodyPr/>
          <a:lstStyle/>
          <a:p>
            <a:r>
              <a:rPr lang="en-US" b="1"/>
              <a:t>Christine de Pisan on Joan of Arc</a:t>
            </a:r>
            <a:endParaRPr lang="en-US"/>
          </a:p>
        </p:txBody>
      </p:sp>
      <p:sp>
        <p:nvSpPr>
          <p:cNvPr id="77827" name="Rectangle 3"/>
          <p:cNvSpPr>
            <a:spLocks noGrp="1" noChangeArrowheads="1"/>
          </p:cNvSpPr>
          <p:nvPr>
            <p:ph type="body" idx="1"/>
          </p:nvPr>
        </p:nvSpPr>
        <p:spPr/>
        <p:txBody>
          <a:bodyPr/>
          <a:lstStyle/>
          <a:p>
            <a:r>
              <a:rPr lang="en-US" b="1"/>
              <a:t>"we never heard tell of such an extraordinary marvel, for the prowess of all the great men of the past cannot be compared with this woman's…God gives [her] strength and power to be the champion who casts the rebels down….What an honor for the female sex, which it seems that God loves!" </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Middle Ages Art and Architecture</a:t>
            </a:r>
            <a:endParaRPr lang="en-US" dirty="0"/>
          </a:p>
        </p:txBody>
      </p:sp>
      <p:pic>
        <p:nvPicPr>
          <p:cNvPr id="4" name="Content Placeholder 3" descr="600px-Gothic-architecture001.jpg"/>
          <p:cNvPicPr>
            <a:picLocks noGrp="1" noChangeAspect="1"/>
          </p:cNvPicPr>
          <p:nvPr>
            <p:ph idx="1"/>
          </p:nvPr>
        </p:nvPicPr>
        <p:blipFill>
          <a:blip r:embed="rId4"/>
          <a:srcRect l="-28490" r="-28490"/>
          <a:stretch>
            <a:fillRect/>
          </a:stretch>
        </p:blipFill>
        <p:spPr>
          <a:xfrm>
            <a:off x="-328947" y="1371600"/>
            <a:ext cx="9975971" cy="5486400"/>
          </a:xfrm>
        </p:spPr>
      </p:pic>
      <p:pic>
        <p:nvPicPr>
          <p:cNvPr id="5" name="04 Machaut_ Messe De Notre Dame - 4. Sanctus &amp; Benedictu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000" y="2616200"/>
            <a:ext cx="812800" cy="812800"/>
          </a:xfrm>
          <a:prstGeom prst="rect">
            <a:avLst/>
          </a:prstGeom>
        </p:spPr>
      </p:pic>
      <p:sp>
        <p:nvSpPr>
          <p:cNvPr id="6" name="TextBox 5"/>
          <p:cNvSpPr txBox="1"/>
          <p:nvPr/>
        </p:nvSpPr>
        <p:spPr>
          <a:xfrm>
            <a:off x="7874000" y="3511587"/>
            <a:ext cx="1270000" cy="1200329"/>
          </a:xfrm>
          <a:prstGeom prst="rect">
            <a:avLst/>
          </a:prstGeom>
          <a:noFill/>
        </p:spPr>
        <p:txBody>
          <a:bodyPr wrap="square" rtlCol="0">
            <a:spAutoFit/>
          </a:bodyPr>
          <a:lstStyle/>
          <a:p>
            <a:r>
              <a:rPr lang="en-US" b="1" dirty="0" err="1" smtClean="0"/>
              <a:t>Machaut</a:t>
            </a:r>
            <a:r>
              <a:rPr lang="en-US" b="1" dirty="0" smtClean="0"/>
              <a:t>, </a:t>
            </a:r>
          </a:p>
          <a:p>
            <a:r>
              <a:rPr lang="en-US" b="1" dirty="0" smtClean="0"/>
              <a:t>Notre Dame </a:t>
            </a:r>
          </a:p>
          <a:p>
            <a:r>
              <a:rPr lang="en-US" b="1" dirty="0" smtClean="0"/>
              <a:t>Mass</a:t>
            </a:r>
            <a:endParaRPr lang="en-US" b="1"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9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343400" y="304800"/>
            <a:ext cx="4800600" cy="1371600"/>
          </a:xfrm>
        </p:spPr>
        <p:txBody>
          <a:bodyPr>
            <a:normAutofit fontScale="90000"/>
          </a:bodyPr>
          <a:lstStyle/>
          <a:p>
            <a:r>
              <a:rPr lang="en-US" b="1"/>
              <a:t>Giotto di Bondone</a:t>
            </a:r>
            <a:br>
              <a:rPr lang="en-US" b="1"/>
            </a:br>
            <a:r>
              <a:rPr lang="en-US" b="1"/>
              <a:t>(ca. 1266-1337)</a:t>
            </a:r>
            <a:endParaRPr lang="en-US"/>
          </a:p>
        </p:txBody>
      </p:sp>
      <p:sp>
        <p:nvSpPr>
          <p:cNvPr id="80900" name="Rectangle 4"/>
          <p:cNvSpPr>
            <a:spLocks noGrp="1" noChangeArrowheads="1"/>
          </p:cNvSpPr>
          <p:nvPr>
            <p:ph type="body" sz="half" idx="2"/>
          </p:nvPr>
        </p:nvSpPr>
        <p:spPr>
          <a:xfrm>
            <a:off x="4648200" y="1828800"/>
            <a:ext cx="4191000" cy="4800600"/>
          </a:xfrm>
        </p:spPr>
        <p:txBody>
          <a:bodyPr/>
          <a:lstStyle/>
          <a:p>
            <a:pPr>
              <a:lnSpc>
                <a:spcPct val="90000"/>
              </a:lnSpc>
              <a:buFontTx/>
              <a:buNone/>
            </a:pPr>
            <a:r>
              <a:rPr lang="en-US" sz="2800" b="1"/>
              <a:t>•  Credited with introducing and sharpening artistic ways of illustrating perspective and three-dimensional figures.</a:t>
            </a:r>
          </a:p>
          <a:p>
            <a:pPr>
              <a:lnSpc>
                <a:spcPct val="90000"/>
              </a:lnSpc>
              <a:buFontTx/>
              <a:buNone/>
            </a:pPr>
            <a:r>
              <a:rPr lang="en-US" sz="2800" b="1"/>
              <a:t>•  Adds drama, individuality, and emotion into Biblical scenes.</a:t>
            </a:r>
          </a:p>
          <a:p>
            <a:pPr>
              <a:lnSpc>
                <a:spcPct val="90000"/>
              </a:lnSpc>
              <a:buFontTx/>
              <a:buNone/>
            </a:pPr>
            <a:r>
              <a:rPr lang="en-US" sz="2800" b="1"/>
              <a:t>•  Affiliated with Florence</a:t>
            </a:r>
            <a:endParaRPr lang="en-US" sz="2800">
              <a:latin typeface="ArialMT" charset="0"/>
            </a:endParaRPr>
          </a:p>
        </p:txBody>
      </p:sp>
      <p:pic>
        <p:nvPicPr>
          <p:cNvPr id="80901" name="Picture 5" descr="Giotto_Ognissanti_M#10DF6AD.jpg                                000BA32BMacintosh HD                   C346CA06:"/>
          <p:cNvPicPr>
            <a:picLocks noGrp="1" noChangeAspect="1" noChangeArrowheads="1"/>
          </p:cNvPicPr>
          <p:nvPr>
            <p:ph sz="half" idx="1"/>
          </p:nvPr>
        </p:nvPicPr>
        <p:blipFill>
          <a:blip r:embed="rId2"/>
          <a:srcRect/>
          <a:stretch>
            <a:fillRect/>
          </a:stretch>
        </p:blipFill>
        <p:spPr>
          <a:xfrm>
            <a:off x="0" y="-1588"/>
            <a:ext cx="4470400" cy="6859588"/>
          </a:xfrm>
        </p:spPr>
      </p:pic>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AAF"/>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391400" y="228600"/>
            <a:ext cx="1752600" cy="6019800"/>
          </a:xfrm>
        </p:spPr>
        <p:txBody>
          <a:bodyPr/>
          <a:lstStyle/>
          <a:p>
            <a:r>
              <a:rPr lang="en-US" b="1"/>
              <a:t>Giotto </a:t>
            </a:r>
            <a:br>
              <a:rPr lang="en-US" b="1"/>
            </a:br>
            <a:r>
              <a:rPr lang="en-US" b="1"/>
              <a:t/>
            </a:r>
            <a:br>
              <a:rPr lang="en-US" b="1"/>
            </a:br>
            <a:r>
              <a:rPr lang="en-US" b="1"/>
              <a:t>Kiss of Judas</a:t>
            </a:r>
            <a:br>
              <a:rPr lang="en-US" b="1"/>
            </a:br>
            <a:r>
              <a:rPr lang="en-US" b="1"/>
              <a:t/>
            </a:r>
            <a:br>
              <a:rPr lang="en-US" b="1"/>
            </a:br>
            <a:r>
              <a:rPr lang="en-US" b="1"/>
              <a:t>ca. 1305</a:t>
            </a:r>
            <a:endParaRPr lang="en-US"/>
          </a:p>
        </p:txBody>
      </p:sp>
      <p:pic>
        <p:nvPicPr>
          <p:cNvPr id="78852" name="Picture 4" descr="&#10;giojud.jpg                                                     000BA32BMacintosh HD                   C346CA06:"/>
          <p:cNvPicPr>
            <a:picLocks noGrp="1" noChangeAspect="1" noChangeArrowheads="1"/>
          </p:cNvPicPr>
          <p:nvPr>
            <p:ph idx="1"/>
          </p:nvPr>
        </p:nvPicPr>
        <p:blipFill>
          <a:blip r:embed="rId2"/>
          <a:srcRect/>
          <a:stretch>
            <a:fillRect/>
          </a:stretch>
        </p:blipFill>
        <p:spPr>
          <a:xfrm>
            <a:off x="0" y="6350"/>
            <a:ext cx="7321550" cy="6851650"/>
          </a:xfrm>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AAF"/>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9144000" cy="762000"/>
          </a:xfrm>
        </p:spPr>
        <p:txBody>
          <a:bodyPr/>
          <a:lstStyle/>
          <a:p>
            <a:r>
              <a:rPr lang="en-US" b="1"/>
              <a:t>Giotto - Kiss of Judas - detail</a:t>
            </a:r>
            <a:endParaRPr lang="en-US"/>
          </a:p>
        </p:txBody>
      </p:sp>
      <p:pic>
        <p:nvPicPr>
          <p:cNvPr id="79877" name="Picture 5" descr="p44_Judas kiss#1#.jpg                                          000BA32BMacintosh HD                   C346CA06:"/>
          <p:cNvPicPr>
            <a:picLocks noGrp="1" noChangeAspect="1" noChangeArrowheads="1"/>
          </p:cNvPicPr>
          <p:nvPr>
            <p:ph idx="1"/>
          </p:nvPr>
        </p:nvPicPr>
        <p:blipFill>
          <a:blip r:embed="rId2"/>
          <a:srcRect/>
          <a:stretch>
            <a:fillRect/>
          </a:stretch>
        </p:blipFill>
        <p:spPr>
          <a:xfrm>
            <a:off x="0" y="917575"/>
            <a:ext cx="9004300" cy="5940425"/>
          </a:xfrm>
        </p:spPr>
      </p:pic>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AAF"/>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7391400" y="0"/>
            <a:ext cx="1752600" cy="6858000"/>
          </a:xfrm>
        </p:spPr>
        <p:txBody>
          <a:bodyPr/>
          <a:lstStyle/>
          <a:p>
            <a:r>
              <a:rPr lang="en-US" b="1"/>
              <a:t/>
            </a:r>
            <a:br>
              <a:rPr lang="en-US" b="1"/>
            </a:br>
            <a:r>
              <a:rPr lang="en-US" b="1"/>
              <a:t/>
            </a:r>
            <a:br>
              <a:rPr lang="en-US" b="1"/>
            </a:br>
            <a:r>
              <a:rPr lang="en-US" b="1"/>
              <a:t>Giotto</a:t>
            </a:r>
            <a:br>
              <a:rPr lang="en-US" b="1"/>
            </a:br>
            <a:r>
              <a:rPr lang="en-US" b="1"/>
              <a:t/>
            </a:r>
            <a:br>
              <a:rPr lang="en-US" b="1"/>
            </a:br>
            <a:r>
              <a:rPr lang="en-US" sz="3200" b="1"/>
              <a:t>Lamen-tation </a:t>
            </a:r>
            <a:br>
              <a:rPr lang="en-US" sz="3200" b="1"/>
            </a:br>
            <a:r>
              <a:rPr lang="en-US" sz="3200" b="1"/>
              <a:t>of Christ</a:t>
            </a:r>
            <a:endParaRPr lang="en-US"/>
          </a:p>
        </p:txBody>
      </p:sp>
      <p:pic>
        <p:nvPicPr>
          <p:cNvPr id="81925" name="Picture 5" descr="640px-Giotto_-_Scro#10DF62C.jpg                                000BA32BMacintosh HD                   C346CA06:"/>
          <p:cNvPicPr>
            <a:picLocks noGrp="1" noChangeAspect="1" noChangeArrowheads="1"/>
          </p:cNvPicPr>
          <p:nvPr>
            <p:ph idx="1"/>
          </p:nvPr>
        </p:nvPicPr>
        <p:blipFill>
          <a:blip r:embed="rId2"/>
          <a:srcRect/>
          <a:stretch>
            <a:fillRect/>
          </a:stretch>
        </p:blipFill>
        <p:spPr>
          <a:xfrm>
            <a:off x="0" y="6350"/>
            <a:ext cx="7304088" cy="6851650"/>
          </a:xfrm>
        </p:spPr>
      </p:pic>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8D2FFF"/>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315200" y="457200"/>
            <a:ext cx="1828800" cy="5181600"/>
          </a:xfrm>
        </p:spPr>
        <p:txBody>
          <a:bodyPr>
            <a:normAutofit fontScale="90000"/>
          </a:bodyPr>
          <a:lstStyle/>
          <a:p>
            <a:r>
              <a:rPr lang="en-US" b="1"/>
              <a:t/>
            </a:r>
            <a:br>
              <a:rPr lang="en-US" b="1"/>
            </a:br>
            <a:r>
              <a:rPr lang="en-US" b="1"/>
              <a:t/>
            </a:r>
            <a:br>
              <a:rPr lang="en-US" b="1"/>
            </a:br>
            <a:r>
              <a:rPr lang="en-US" b="1"/>
              <a:t>The Onion</a:t>
            </a:r>
            <a:br>
              <a:rPr lang="en-US" b="1"/>
            </a:br>
            <a:r>
              <a:rPr lang="en-US" b="1"/>
              <a:t/>
            </a:r>
            <a:br>
              <a:rPr lang="en-US" b="1"/>
            </a:br>
            <a:r>
              <a:rPr lang="en-US" sz="3200" b="1"/>
              <a:t>The Body of Christ Laid to Rest In and Around the Lake</a:t>
            </a:r>
            <a:br>
              <a:rPr lang="en-US" sz="3200" b="1"/>
            </a:br>
            <a:endParaRPr lang="en-US"/>
          </a:p>
        </p:txBody>
      </p:sp>
      <p:pic>
        <p:nvPicPr>
          <p:cNvPr id="87045" name="Picture 5" descr="onion_news2288_jpg_#10DFB42.jpg                                000BA32BMacintosh HD                   C346CA06:"/>
          <p:cNvPicPr>
            <a:picLocks noGrp="1" noChangeAspect="1" noChangeArrowheads="1"/>
          </p:cNvPicPr>
          <p:nvPr>
            <p:ph idx="1"/>
          </p:nvPr>
        </p:nvPicPr>
        <p:blipFill>
          <a:blip r:embed="rId2"/>
          <a:srcRect/>
          <a:stretch>
            <a:fillRect/>
          </a:stretch>
        </p:blipFill>
        <p:spPr>
          <a:xfrm>
            <a:off x="0" y="381000"/>
            <a:ext cx="7212013" cy="5940425"/>
          </a:xfrm>
        </p:spPr>
      </p:pic>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343400" y="304800"/>
            <a:ext cx="4800600" cy="1371600"/>
          </a:xfrm>
        </p:spPr>
        <p:txBody>
          <a:bodyPr>
            <a:normAutofit fontScale="90000"/>
          </a:bodyPr>
          <a:lstStyle/>
          <a:p>
            <a:r>
              <a:rPr lang="en-US" b="1"/>
              <a:t>Duccio di Buoninsegna</a:t>
            </a:r>
            <a:br>
              <a:rPr lang="en-US" b="1"/>
            </a:br>
            <a:r>
              <a:rPr lang="en-US" b="1"/>
              <a:t>(ca. 1255/60-1319)</a:t>
            </a:r>
            <a:endParaRPr lang="en-US"/>
          </a:p>
        </p:txBody>
      </p:sp>
      <p:sp>
        <p:nvSpPr>
          <p:cNvPr id="84995" name="Rectangle 3"/>
          <p:cNvSpPr>
            <a:spLocks noGrp="1" noChangeArrowheads="1"/>
          </p:cNvSpPr>
          <p:nvPr>
            <p:ph type="body" sz="half" idx="2"/>
          </p:nvPr>
        </p:nvSpPr>
        <p:spPr>
          <a:xfrm>
            <a:off x="4648200" y="1981200"/>
            <a:ext cx="3810000" cy="4648200"/>
          </a:xfrm>
        </p:spPr>
        <p:txBody>
          <a:bodyPr/>
          <a:lstStyle/>
          <a:p>
            <a:pPr>
              <a:lnSpc>
                <a:spcPct val="90000"/>
              </a:lnSpc>
              <a:buFontTx/>
              <a:buNone/>
            </a:pPr>
            <a:r>
              <a:rPr lang="en-US" sz="2800" b="1"/>
              <a:t>•  Greatest Sienese artist of his time</a:t>
            </a:r>
          </a:p>
          <a:p>
            <a:pPr>
              <a:lnSpc>
                <a:spcPct val="90000"/>
              </a:lnSpc>
              <a:buFontTx/>
              <a:buNone/>
            </a:pPr>
            <a:r>
              <a:rPr lang="en-US" sz="2800" b="1"/>
              <a:t>•  Reconciles new lessons of perspective while retaining spiritual impact of iconic images</a:t>
            </a:r>
          </a:p>
          <a:p>
            <a:pPr>
              <a:lnSpc>
                <a:spcPct val="90000"/>
              </a:lnSpc>
              <a:buFontTx/>
              <a:buNone/>
            </a:pPr>
            <a:r>
              <a:rPr lang="en-US" sz="2800" b="1"/>
              <a:t>•  Incorporates perspective, but not fully committed to it</a:t>
            </a:r>
            <a:endParaRPr lang="en-US" sz="2800">
              <a:latin typeface="ArialMT" charset="0"/>
            </a:endParaRPr>
          </a:p>
        </p:txBody>
      </p:sp>
      <p:pic>
        <p:nvPicPr>
          <p:cNvPr id="84998" name="Picture 6" descr="180px-Duccio_di_Buo#10DF985.jpg                                000BA32BMacintosh HD                   C346CA06:"/>
          <p:cNvPicPr>
            <a:picLocks noGrp="1" noChangeAspect="1" noChangeArrowheads="1"/>
          </p:cNvPicPr>
          <p:nvPr>
            <p:ph sz="half" idx="1"/>
          </p:nvPr>
        </p:nvPicPr>
        <p:blipFill>
          <a:blip r:embed="rId2"/>
          <a:srcRect/>
          <a:stretch>
            <a:fillRect/>
          </a:stretch>
        </p:blipFill>
        <p:spPr>
          <a:xfrm>
            <a:off x="0" y="0"/>
            <a:ext cx="4497388" cy="6869113"/>
          </a:xfrm>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BF9F25"/>
        </a:solidFill>
        <a:effectLst/>
      </p:bgPr>
    </p:bg>
    <p:spTree>
      <p:nvGrpSpPr>
        <p:cNvPr id="1" name=""/>
        <p:cNvGrpSpPr/>
        <p:nvPr/>
      </p:nvGrpSpPr>
      <p:grpSpPr>
        <a:xfrm>
          <a:off x="0" y="0"/>
          <a:ext cx="0" cy="0"/>
          <a:chOff x="0" y="0"/>
          <a:chExt cx="0" cy="0"/>
        </a:xfrm>
      </p:grpSpPr>
      <p:sp>
        <p:nvSpPr>
          <p:cNvPr id="96262" name="Rectangle 6"/>
          <p:cNvSpPr>
            <a:spLocks noGrp="1" noChangeArrowheads="1"/>
          </p:cNvSpPr>
          <p:nvPr>
            <p:ph type="title"/>
          </p:nvPr>
        </p:nvSpPr>
        <p:spPr>
          <a:xfrm>
            <a:off x="0" y="0"/>
            <a:ext cx="9144000" cy="914400"/>
          </a:xfrm>
        </p:spPr>
        <p:txBody>
          <a:bodyPr/>
          <a:lstStyle/>
          <a:p>
            <a:r>
              <a:rPr lang="en-US" b="1"/>
              <a:t>Duccio - Temptation of Christ - 1310</a:t>
            </a:r>
            <a:endParaRPr lang="en-US"/>
          </a:p>
        </p:txBody>
      </p:sp>
      <p:pic>
        <p:nvPicPr>
          <p:cNvPr id="96264" name="Picture 8" descr="duccio-temptation.jpg                                          000BA32BMacintosh HD                   C346CA06:"/>
          <p:cNvPicPr>
            <a:picLocks noGrp="1" noChangeAspect="1" noChangeArrowheads="1"/>
          </p:cNvPicPr>
          <p:nvPr>
            <p:ph idx="1"/>
          </p:nvPr>
        </p:nvPicPr>
        <p:blipFill>
          <a:blip r:embed="rId2"/>
          <a:srcRect/>
          <a:stretch>
            <a:fillRect/>
          </a:stretch>
        </p:blipFill>
        <p:spPr>
          <a:xfrm>
            <a:off x="1447800" y="1047750"/>
            <a:ext cx="6143625" cy="5810250"/>
          </a:xfr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Monasticism</a:t>
            </a:r>
            <a:endParaRPr lang="en-US" b="1" dirty="0"/>
          </a:p>
        </p:txBody>
      </p:sp>
      <p:sp>
        <p:nvSpPr>
          <p:cNvPr id="3" name="Content Placeholder 2"/>
          <p:cNvSpPr>
            <a:spLocks noGrp="1"/>
          </p:cNvSpPr>
          <p:nvPr>
            <p:ph idx="1"/>
          </p:nvPr>
        </p:nvSpPr>
        <p:spPr>
          <a:xfrm>
            <a:off x="457200" y="1600200"/>
            <a:ext cx="8229600" cy="5010892"/>
          </a:xfrm>
        </p:spPr>
        <p:txBody>
          <a:bodyPr>
            <a:normAutofit fontScale="92500"/>
          </a:bodyPr>
          <a:lstStyle/>
          <a:p>
            <a:r>
              <a:rPr lang="en-US" b="1" dirty="0" smtClean="0"/>
              <a:t>Christianity had developed a monastic tradition</a:t>
            </a:r>
          </a:p>
          <a:p>
            <a:r>
              <a:rPr lang="en-US" b="1" dirty="0" smtClean="0"/>
              <a:t>Asceticism + communal living for discipline </a:t>
            </a:r>
          </a:p>
          <a:p>
            <a:r>
              <a:rPr lang="en-US" b="1" dirty="0" smtClean="0"/>
              <a:t>St. Benedict of </a:t>
            </a:r>
            <a:r>
              <a:rPr lang="en-US" b="1" dirty="0" err="1" smtClean="0"/>
              <a:t>Nursia</a:t>
            </a:r>
            <a:r>
              <a:rPr lang="en-US" b="1" dirty="0" smtClean="0"/>
              <a:t> (480-547) wrote “The Rule of St. Benedict” (ca. 540), setting rules for the community, to enhance spiritual growth while not allowing either the excesses of individualism or the laziness of shirking within a community</a:t>
            </a:r>
          </a:p>
          <a:p>
            <a:r>
              <a:rPr lang="en-US" b="1" dirty="0" smtClean="0"/>
              <a:t>Monasticism became a structural part of medieval Christianity</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AAF"/>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239000" y="0"/>
            <a:ext cx="1905000" cy="6858000"/>
          </a:xfrm>
        </p:spPr>
        <p:txBody>
          <a:bodyPr/>
          <a:lstStyle/>
          <a:p>
            <a:r>
              <a:rPr lang="en-US" b="1"/>
              <a:t/>
            </a:r>
            <a:br>
              <a:rPr lang="en-US" b="1"/>
            </a:br>
            <a:r>
              <a:rPr lang="en-US" b="1"/>
              <a:t/>
            </a:r>
            <a:br>
              <a:rPr lang="en-US" b="1"/>
            </a:br>
            <a:r>
              <a:rPr lang="en-US" b="1"/>
              <a:t>Duccio</a:t>
            </a:r>
            <a:br>
              <a:rPr lang="en-US" b="1"/>
            </a:br>
            <a:r>
              <a:rPr lang="en-US" b="1"/>
              <a:t/>
            </a:r>
            <a:br>
              <a:rPr lang="en-US" b="1"/>
            </a:br>
            <a:r>
              <a:rPr lang="en-US" sz="3200" b="1"/>
              <a:t>Flight to Egypt</a:t>
            </a:r>
            <a:br>
              <a:rPr lang="en-US" sz="3200" b="1"/>
            </a:br>
            <a:r>
              <a:rPr lang="en-US" sz="3200" b="1"/>
              <a:t/>
            </a:r>
            <a:br>
              <a:rPr lang="en-US" sz="3200" b="1"/>
            </a:br>
            <a:r>
              <a:rPr lang="en-US" sz="3200" b="1"/>
              <a:t>1308</a:t>
            </a:r>
            <a:endParaRPr lang="en-US"/>
          </a:p>
        </p:txBody>
      </p:sp>
      <p:pic>
        <p:nvPicPr>
          <p:cNvPr id="82949" name="Picture 5" descr="duccio39.JPG.jpeg                                              000BA32BMacintosh HD                   C346CA06:"/>
          <p:cNvPicPr>
            <a:picLocks noGrp="1" noChangeAspect="1" noChangeArrowheads="1"/>
          </p:cNvPicPr>
          <p:nvPr>
            <p:ph idx="1"/>
          </p:nvPr>
        </p:nvPicPr>
        <p:blipFill>
          <a:blip r:embed="rId2"/>
          <a:srcRect/>
          <a:stretch>
            <a:fillRect/>
          </a:stretch>
        </p:blipFill>
        <p:spPr>
          <a:xfrm>
            <a:off x="0" y="0"/>
            <a:ext cx="7386638" cy="6858000"/>
          </a:xfrm>
        </p:spPr>
      </p:pic>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BF9F25"/>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fontScale="90000"/>
          </a:bodyPr>
          <a:lstStyle/>
          <a:p>
            <a:r>
              <a:rPr lang="en-US" b="1"/>
              <a:t>Flight Into Egypt</a:t>
            </a:r>
            <a:br>
              <a:rPr lang="en-US" b="1"/>
            </a:br>
            <a:r>
              <a:rPr lang="en-US" b="1"/>
              <a:t>Duccio				Giotto</a:t>
            </a:r>
            <a:endParaRPr lang="en-US"/>
          </a:p>
        </p:txBody>
      </p:sp>
      <p:sp>
        <p:nvSpPr>
          <p:cNvPr id="83973" name="Rectangle 5"/>
          <p:cNvSpPr>
            <a:spLocks noGrp="1" noChangeArrowheads="1"/>
          </p:cNvSpPr>
          <p:nvPr>
            <p:ph type="body" sz="half" idx="3"/>
          </p:nvPr>
        </p:nvSpPr>
        <p:spPr>
          <a:xfrm>
            <a:off x="8686800" y="6172200"/>
            <a:ext cx="76200" cy="152400"/>
          </a:xfrm>
        </p:spPr>
        <p:txBody>
          <a:bodyPr>
            <a:normAutofit fontScale="25000" lnSpcReduction="20000"/>
          </a:bodyPr>
          <a:lstStyle/>
          <a:p>
            <a:pPr>
              <a:lnSpc>
                <a:spcPct val="90000"/>
              </a:lnSpc>
            </a:pPr>
            <a:endParaRPr lang="en-US" sz="2400"/>
          </a:p>
        </p:txBody>
      </p:sp>
      <p:pic>
        <p:nvPicPr>
          <p:cNvPr id="83974" name="Picture 6" descr="duccio39.JPG.jpeg                                              000BA32BMacintosh HD                   C346CA06:"/>
          <p:cNvPicPr>
            <a:picLocks noGrp="1" noChangeAspect="1" noChangeArrowheads="1"/>
          </p:cNvPicPr>
          <p:nvPr>
            <p:ph sz="quarter" idx="1"/>
          </p:nvPr>
        </p:nvPicPr>
        <p:blipFill>
          <a:blip r:embed="rId2"/>
          <a:srcRect/>
          <a:stretch>
            <a:fillRect/>
          </a:stretch>
        </p:blipFill>
        <p:spPr>
          <a:xfrm>
            <a:off x="152400" y="2286000"/>
            <a:ext cx="4433888" cy="4117975"/>
          </a:xfrm>
        </p:spPr>
      </p:pic>
      <p:pic>
        <p:nvPicPr>
          <p:cNvPr id="83975" name="Picture 7" descr="flightEgyptGiotto.jpg                                          000BA32BMacintosh HD                   C346CA06:"/>
          <p:cNvPicPr>
            <a:picLocks noGrp="1" noChangeAspect="1" noChangeArrowheads="1"/>
          </p:cNvPicPr>
          <p:nvPr>
            <p:ph sz="quarter" idx="2"/>
          </p:nvPr>
        </p:nvPicPr>
        <p:blipFill>
          <a:blip r:embed="rId3"/>
          <a:srcRect/>
          <a:stretch>
            <a:fillRect/>
          </a:stretch>
        </p:blipFill>
        <p:spPr>
          <a:xfrm>
            <a:off x="4953000" y="2286000"/>
            <a:ext cx="3921125" cy="4111625"/>
          </a:xfrm>
        </p:spPr>
      </p:pic>
      <p:sp>
        <p:nvSpPr>
          <p:cNvPr id="83976" name="Rectangle 8"/>
          <p:cNvSpPr>
            <a:spLocks noChangeArrowheads="1"/>
          </p:cNvSpPr>
          <p:nvPr/>
        </p:nvSpPr>
        <p:spPr bwMode="auto">
          <a:xfrm>
            <a:off x="8001000" y="7010400"/>
            <a:ext cx="76200" cy="152400"/>
          </a:xfrm>
          <a:prstGeom prst="rect">
            <a:avLst/>
          </a:prstGeom>
          <a:noFill/>
          <a:ln w="9525">
            <a:noFill/>
            <a:miter lim="800000"/>
            <a:headEnd/>
            <a:tailEnd/>
          </a:ln>
          <a:effectLst/>
        </p:spPr>
        <p:txBody>
          <a:bodyPr>
            <a:prstTxWarp prst="textNoShape">
              <a:avLst/>
            </a:prstTxWarp>
          </a:bodyPr>
          <a:lstStyle/>
          <a:p>
            <a:pPr marL="342900" indent="-342900" eaLnBrk="1" hangingPunct="1">
              <a:lnSpc>
                <a:spcPct val="90000"/>
              </a:lnSpc>
              <a:spcBef>
                <a:spcPct val="20000"/>
              </a:spcBef>
              <a:buFontTx/>
              <a:buChar char="•"/>
            </a:pPr>
            <a:endParaRPr lang="en-US"/>
          </a:p>
        </p:txBody>
      </p:sp>
      <p:sp>
        <p:nvSpPr>
          <p:cNvPr id="83977" name="Rectangle 9"/>
          <p:cNvSpPr>
            <a:spLocks noChangeArrowheads="1"/>
          </p:cNvSpPr>
          <p:nvPr/>
        </p:nvSpPr>
        <p:spPr bwMode="auto">
          <a:xfrm>
            <a:off x="8001000" y="7162800"/>
            <a:ext cx="76200" cy="152400"/>
          </a:xfrm>
          <a:prstGeom prst="rect">
            <a:avLst/>
          </a:prstGeom>
          <a:noFill/>
          <a:ln w="9525">
            <a:noFill/>
            <a:miter lim="800000"/>
            <a:headEnd/>
            <a:tailEnd/>
          </a:ln>
          <a:effectLst/>
        </p:spPr>
        <p:txBody>
          <a:bodyPr>
            <a:prstTxWarp prst="textNoShape">
              <a:avLst/>
            </a:prstTxWarp>
          </a:bodyPr>
          <a:lstStyle/>
          <a:p>
            <a:pPr marL="342900" indent="-342900" eaLnBrk="1" hangingPunct="1">
              <a:lnSpc>
                <a:spcPct val="90000"/>
              </a:lnSpc>
              <a:spcBef>
                <a:spcPct val="20000"/>
              </a:spcBef>
              <a:buFontTx/>
              <a:buChar char="•"/>
            </a:pPr>
            <a:endParaRPr lang="en-US"/>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BF9F25"/>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228600"/>
            <a:ext cx="7772400" cy="1143000"/>
          </a:xfrm>
        </p:spPr>
        <p:txBody>
          <a:bodyPr>
            <a:normAutofit fontScale="90000"/>
          </a:bodyPr>
          <a:lstStyle/>
          <a:p>
            <a:r>
              <a:rPr lang="en-US" b="1"/>
              <a:t>Entry into Jerusalem</a:t>
            </a:r>
            <a:br>
              <a:rPr lang="en-US" b="1"/>
            </a:br>
            <a:r>
              <a:rPr lang="en-US" b="1"/>
              <a:t>Duccio				Giotto</a:t>
            </a:r>
            <a:endParaRPr lang="en-US"/>
          </a:p>
        </p:txBody>
      </p:sp>
      <p:sp>
        <p:nvSpPr>
          <p:cNvPr id="86019" name="Rectangle 3"/>
          <p:cNvSpPr>
            <a:spLocks noGrp="1" noChangeArrowheads="1"/>
          </p:cNvSpPr>
          <p:nvPr>
            <p:ph type="body" sz="half" idx="3"/>
          </p:nvPr>
        </p:nvSpPr>
        <p:spPr>
          <a:xfrm>
            <a:off x="8686800" y="6172200"/>
            <a:ext cx="76200" cy="152400"/>
          </a:xfrm>
        </p:spPr>
        <p:txBody>
          <a:bodyPr>
            <a:normAutofit fontScale="25000" lnSpcReduction="20000"/>
          </a:bodyPr>
          <a:lstStyle/>
          <a:p>
            <a:pPr>
              <a:lnSpc>
                <a:spcPct val="90000"/>
              </a:lnSpc>
            </a:pPr>
            <a:endParaRPr lang="en-US" sz="2000"/>
          </a:p>
        </p:txBody>
      </p:sp>
      <p:sp>
        <p:nvSpPr>
          <p:cNvPr id="86022" name="Rectangle 6"/>
          <p:cNvSpPr>
            <a:spLocks noChangeArrowheads="1"/>
          </p:cNvSpPr>
          <p:nvPr/>
        </p:nvSpPr>
        <p:spPr bwMode="auto">
          <a:xfrm>
            <a:off x="8001000" y="7010400"/>
            <a:ext cx="76200" cy="152400"/>
          </a:xfrm>
          <a:prstGeom prst="rect">
            <a:avLst/>
          </a:prstGeom>
          <a:noFill/>
          <a:ln w="9525">
            <a:noFill/>
            <a:miter lim="800000"/>
            <a:headEnd/>
            <a:tailEnd/>
          </a:ln>
          <a:effectLst/>
        </p:spPr>
        <p:txBody>
          <a:bodyPr>
            <a:prstTxWarp prst="textNoShape">
              <a:avLst/>
            </a:prstTxWarp>
          </a:bodyPr>
          <a:lstStyle/>
          <a:p>
            <a:pPr marL="342900" indent="-342900" eaLnBrk="1" hangingPunct="1">
              <a:lnSpc>
                <a:spcPct val="90000"/>
              </a:lnSpc>
              <a:spcBef>
                <a:spcPct val="20000"/>
              </a:spcBef>
              <a:buFontTx/>
              <a:buChar char="•"/>
            </a:pPr>
            <a:endParaRPr lang="en-US"/>
          </a:p>
        </p:txBody>
      </p:sp>
      <p:sp>
        <p:nvSpPr>
          <p:cNvPr id="86023" name="Rectangle 7"/>
          <p:cNvSpPr>
            <a:spLocks noChangeArrowheads="1"/>
          </p:cNvSpPr>
          <p:nvPr/>
        </p:nvSpPr>
        <p:spPr bwMode="auto">
          <a:xfrm>
            <a:off x="8001000" y="7162800"/>
            <a:ext cx="76200" cy="152400"/>
          </a:xfrm>
          <a:prstGeom prst="rect">
            <a:avLst/>
          </a:prstGeom>
          <a:noFill/>
          <a:ln w="9525">
            <a:noFill/>
            <a:miter lim="800000"/>
            <a:headEnd/>
            <a:tailEnd/>
          </a:ln>
          <a:effectLst/>
        </p:spPr>
        <p:txBody>
          <a:bodyPr>
            <a:prstTxWarp prst="textNoShape">
              <a:avLst/>
            </a:prstTxWarp>
          </a:bodyPr>
          <a:lstStyle/>
          <a:p>
            <a:pPr marL="342900" indent="-342900" eaLnBrk="1" hangingPunct="1">
              <a:lnSpc>
                <a:spcPct val="90000"/>
              </a:lnSpc>
              <a:spcBef>
                <a:spcPct val="20000"/>
              </a:spcBef>
              <a:buFontTx/>
              <a:buChar char="•"/>
            </a:pPr>
            <a:endParaRPr lang="en-US"/>
          </a:p>
        </p:txBody>
      </p:sp>
      <p:pic>
        <p:nvPicPr>
          <p:cNvPr id="86025" name="Picture 9" descr="Duccio_Entry.jpg                                               000BA32BMacintosh HD                   C346CA06:"/>
          <p:cNvPicPr>
            <a:picLocks noGrp="1" noChangeAspect="1" noChangeArrowheads="1"/>
          </p:cNvPicPr>
          <p:nvPr>
            <p:ph sz="quarter" idx="1"/>
          </p:nvPr>
        </p:nvPicPr>
        <p:blipFill>
          <a:blip r:embed="rId2"/>
          <a:srcRect/>
          <a:stretch>
            <a:fillRect/>
          </a:stretch>
        </p:blipFill>
        <p:spPr>
          <a:xfrm>
            <a:off x="0" y="1373188"/>
            <a:ext cx="2952750" cy="5484812"/>
          </a:xfrm>
        </p:spPr>
      </p:pic>
      <p:pic>
        <p:nvPicPr>
          <p:cNvPr id="86027" name="Picture 11" descr="Giotto 3.jpg                                                   000BA32BMacintosh HD                   C346CA06:"/>
          <p:cNvPicPr>
            <a:picLocks noGrp="1" noChangeAspect="1" noChangeArrowheads="1"/>
          </p:cNvPicPr>
          <p:nvPr>
            <p:ph sz="quarter" idx="2"/>
          </p:nvPr>
        </p:nvPicPr>
        <p:blipFill>
          <a:blip r:embed="rId3"/>
          <a:srcRect/>
          <a:stretch>
            <a:fillRect/>
          </a:stretch>
        </p:blipFill>
        <p:spPr>
          <a:xfrm>
            <a:off x="3192463" y="1600200"/>
            <a:ext cx="5951537" cy="5029200"/>
          </a:xfrm>
        </p:spPr>
      </p:pic>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3505200" y="152400"/>
            <a:ext cx="4800600" cy="1371600"/>
          </a:xfrm>
        </p:spPr>
        <p:txBody>
          <a:bodyPr>
            <a:normAutofit fontScale="90000"/>
          </a:bodyPr>
          <a:lstStyle/>
          <a:p>
            <a:r>
              <a:rPr lang="en-US" b="1"/>
              <a:t>Simone di Martini (1284-ca. 1344)</a:t>
            </a:r>
            <a:endParaRPr lang="en-US"/>
          </a:p>
        </p:txBody>
      </p:sp>
      <p:sp>
        <p:nvSpPr>
          <p:cNvPr id="88067" name="Rectangle 3"/>
          <p:cNvSpPr>
            <a:spLocks noGrp="1" noChangeArrowheads="1"/>
          </p:cNvSpPr>
          <p:nvPr>
            <p:ph type="body" sz="half" idx="2"/>
          </p:nvPr>
        </p:nvSpPr>
        <p:spPr>
          <a:xfrm>
            <a:off x="0" y="0"/>
            <a:ext cx="2819400" cy="6629400"/>
          </a:xfrm>
        </p:spPr>
        <p:txBody>
          <a:bodyPr/>
          <a:lstStyle/>
          <a:p>
            <a:pPr>
              <a:lnSpc>
                <a:spcPct val="90000"/>
              </a:lnSpc>
              <a:buFontTx/>
              <a:buNone/>
            </a:pPr>
            <a:r>
              <a:rPr lang="en-US" sz="2800" b="1"/>
              <a:t>•  Sienese artist, student of Duccio’s</a:t>
            </a:r>
          </a:p>
          <a:p>
            <a:pPr>
              <a:lnSpc>
                <a:spcPct val="90000"/>
              </a:lnSpc>
              <a:buFontTx/>
              <a:buNone/>
            </a:pPr>
            <a:r>
              <a:rPr lang="en-US" sz="2800" b="1"/>
              <a:t>•  Works at Papal court at Avignon, where he dies</a:t>
            </a:r>
          </a:p>
          <a:p>
            <a:pPr>
              <a:lnSpc>
                <a:spcPct val="90000"/>
              </a:lnSpc>
              <a:buFontTx/>
              <a:buNone/>
            </a:pPr>
            <a:r>
              <a:rPr lang="en-US" sz="2800" b="1"/>
              <a:t>•  Continues to unify realism and iconicism, while also showing courtly elegance and influence of illustration.</a:t>
            </a:r>
            <a:endParaRPr lang="en-US" sz="2800">
              <a:latin typeface="ArialMT" charset="0"/>
            </a:endParaRPr>
          </a:p>
        </p:txBody>
      </p:sp>
      <p:pic>
        <p:nvPicPr>
          <p:cNvPr id="88070" name="Picture 6" descr="Simone_Martini_-_T#10DA859.jpeg                                000BA32BMacintosh HD                   C346CA06:"/>
          <p:cNvPicPr>
            <a:picLocks noGrp="1" noChangeAspect="1" noChangeArrowheads="1"/>
          </p:cNvPicPr>
          <p:nvPr>
            <p:ph sz="half" idx="1"/>
          </p:nvPr>
        </p:nvPicPr>
        <p:blipFill>
          <a:blip r:embed="rId2"/>
          <a:srcRect/>
          <a:stretch>
            <a:fillRect/>
          </a:stretch>
        </p:blipFill>
        <p:spPr>
          <a:xfrm>
            <a:off x="2927350" y="1554163"/>
            <a:ext cx="6216650" cy="5303837"/>
          </a:xfrm>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5638800" y="152400"/>
            <a:ext cx="2819400" cy="6324600"/>
          </a:xfrm>
        </p:spPr>
        <p:txBody>
          <a:bodyPr/>
          <a:lstStyle/>
          <a:p>
            <a:r>
              <a:rPr lang="en-US" sz="2800" b="1"/>
              <a:t>Sts. Mary Magdalena and Catherine of Alexandria</a:t>
            </a:r>
            <a:br>
              <a:rPr lang="en-US" sz="2800" b="1"/>
            </a:br>
            <a:r>
              <a:rPr lang="en-US" sz="2800" b="1"/>
              <a:t/>
            </a:r>
            <a:br>
              <a:rPr lang="en-US" sz="2800" b="1"/>
            </a:br>
            <a:r>
              <a:rPr lang="en-US" sz="2800" b="1"/>
              <a:t>Simone di Martini</a:t>
            </a:r>
            <a:br>
              <a:rPr lang="en-US" sz="2800" b="1"/>
            </a:br>
            <a:r>
              <a:rPr lang="en-US" sz="2800" b="1"/>
              <a:t/>
            </a:r>
            <a:br>
              <a:rPr lang="en-US" sz="2800" b="1"/>
            </a:br>
            <a:r>
              <a:rPr lang="en-US" sz="2800" b="1"/>
              <a:t>Note Attributes, Balance of Iconicity and Interaction</a:t>
            </a:r>
            <a:endParaRPr lang="en-US"/>
          </a:p>
        </p:txBody>
      </p:sp>
      <p:pic>
        <p:nvPicPr>
          <p:cNvPr id="91140" name="Picture 4" descr="st-mary-magdalen-an#10DA8D9.jpg                                000BA32BMacintosh HD                   C346CA06:"/>
          <p:cNvPicPr>
            <a:picLocks noGrp="1" noChangeAspect="1" noChangeArrowheads="1"/>
          </p:cNvPicPr>
          <p:nvPr>
            <p:ph idx="1"/>
          </p:nvPr>
        </p:nvPicPr>
        <p:blipFill>
          <a:blip r:embed="rId2"/>
          <a:srcRect/>
          <a:stretch>
            <a:fillRect/>
          </a:stretch>
        </p:blipFill>
        <p:spPr>
          <a:xfrm>
            <a:off x="0" y="-3175"/>
            <a:ext cx="4918075" cy="6861175"/>
          </a:xfrm>
        </p:spPr>
      </p:pic>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BF9F25"/>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48200" y="381000"/>
            <a:ext cx="4495800" cy="5943600"/>
          </a:xfrm>
        </p:spPr>
        <p:txBody>
          <a:bodyPr/>
          <a:lstStyle/>
          <a:p>
            <a:r>
              <a:rPr lang="en-US" b="1"/>
              <a:t>Simone di Martini </a:t>
            </a:r>
            <a:br>
              <a:rPr lang="en-US" b="1"/>
            </a:br>
            <a:r>
              <a:rPr lang="en-US" b="1"/>
              <a:t/>
            </a:r>
            <a:br>
              <a:rPr lang="en-US" b="1"/>
            </a:br>
            <a:r>
              <a:rPr lang="en-US" b="1"/>
              <a:t>Jesus Returning to His Parents after being with the Rabbis at the Temple</a:t>
            </a:r>
            <a:br>
              <a:rPr lang="en-US" b="1"/>
            </a:br>
            <a:r>
              <a:rPr lang="en-US" b="1"/>
              <a:t>1342</a:t>
            </a:r>
            <a:endParaRPr lang="en-US"/>
          </a:p>
        </p:txBody>
      </p:sp>
      <p:pic>
        <p:nvPicPr>
          <p:cNvPr id="89092" name="Picture 4" descr="414px-Simone_Martini_020.jpg                                   000BA32BMacintosh HD                   C346CA06:"/>
          <p:cNvPicPr>
            <a:picLocks noGrp="1" noChangeAspect="1" noChangeArrowheads="1"/>
          </p:cNvPicPr>
          <p:nvPr>
            <p:ph idx="1"/>
          </p:nvPr>
        </p:nvPicPr>
        <p:blipFill>
          <a:blip r:embed="rId2"/>
          <a:srcRect/>
          <a:stretch>
            <a:fillRect/>
          </a:stretch>
        </p:blipFill>
        <p:spPr>
          <a:xfrm>
            <a:off x="0" y="3175"/>
            <a:ext cx="4735513" cy="6854825"/>
          </a:xfrm>
        </p:spPr>
      </p:pic>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AAF"/>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09600" y="0"/>
            <a:ext cx="7848600" cy="1371600"/>
          </a:xfrm>
        </p:spPr>
        <p:txBody>
          <a:bodyPr>
            <a:normAutofit fontScale="90000"/>
          </a:bodyPr>
          <a:lstStyle/>
          <a:p>
            <a:r>
              <a:rPr lang="en-US" b="1"/>
              <a:t>Madonna of Humility - Simone di Martini - Avignon</a:t>
            </a:r>
            <a:endParaRPr lang="en-US"/>
          </a:p>
        </p:txBody>
      </p:sp>
      <p:pic>
        <p:nvPicPr>
          <p:cNvPr id="90118" name="Picture 6" descr="16914-saviour-bless#10DAEE7.jpg                                000BA32BMacintosh HD                   C346CA06:"/>
          <p:cNvPicPr>
            <a:picLocks noGrp="1" noChangeAspect="1" noChangeArrowheads="1"/>
          </p:cNvPicPr>
          <p:nvPr>
            <p:ph idx="1"/>
          </p:nvPr>
        </p:nvPicPr>
        <p:blipFill>
          <a:blip r:embed="rId2"/>
          <a:srcRect/>
          <a:stretch>
            <a:fillRect/>
          </a:stretch>
        </p:blipFill>
        <p:spPr>
          <a:xfrm>
            <a:off x="2362200" y="1524000"/>
            <a:ext cx="4122738" cy="5029200"/>
          </a:xfrm>
          <a:noFill/>
        </p:spPr>
      </p:pic>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505200" y="0"/>
            <a:ext cx="5638800" cy="1143000"/>
          </a:xfrm>
        </p:spPr>
        <p:txBody>
          <a:bodyPr>
            <a:normAutofit fontScale="90000"/>
          </a:bodyPr>
          <a:lstStyle/>
          <a:p>
            <a:r>
              <a:rPr lang="en-US" b="1"/>
              <a:t>Taddeo di Bartolo (1362-1422)</a:t>
            </a:r>
            <a:endParaRPr lang="en-US"/>
          </a:p>
        </p:txBody>
      </p:sp>
      <p:sp>
        <p:nvSpPr>
          <p:cNvPr id="93187" name="Rectangle 3"/>
          <p:cNvSpPr>
            <a:spLocks noGrp="1" noChangeArrowheads="1"/>
          </p:cNvSpPr>
          <p:nvPr>
            <p:ph type="body" sz="half" idx="2"/>
          </p:nvPr>
        </p:nvSpPr>
        <p:spPr>
          <a:xfrm>
            <a:off x="457200" y="1295400"/>
            <a:ext cx="3657600" cy="4876800"/>
          </a:xfrm>
        </p:spPr>
        <p:txBody>
          <a:bodyPr/>
          <a:lstStyle/>
          <a:p>
            <a:pPr>
              <a:lnSpc>
                <a:spcPct val="90000"/>
              </a:lnSpc>
              <a:buFontTx/>
              <a:buNone/>
            </a:pPr>
            <a:r>
              <a:rPr lang="en-US" sz="2800" b="1"/>
              <a:t>•  Later Sienese artist, shows eclecticism of art styles in early 15th century</a:t>
            </a:r>
          </a:p>
          <a:p>
            <a:pPr>
              <a:lnSpc>
                <a:spcPct val="90000"/>
              </a:lnSpc>
              <a:buFontTx/>
              <a:buNone/>
            </a:pPr>
            <a:r>
              <a:rPr lang="en-US" sz="2800" b="1"/>
              <a:t>•  Solemn yet interactive figures</a:t>
            </a:r>
          </a:p>
          <a:p>
            <a:pPr>
              <a:lnSpc>
                <a:spcPct val="90000"/>
              </a:lnSpc>
              <a:buFontTx/>
              <a:buNone/>
            </a:pPr>
            <a:r>
              <a:rPr lang="en-US" sz="2800" b="1"/>
              <a:t>•  Coronation of the Virgin, ca. 1405 (on display at University of Arizona)</a:t>
            </a:r>
            <a:endParaRPr lang="en-US" sz="2800" b="1">
              <a:latin typeface="ArialMT" charset="0"/>
            </a:endParaRPr>
          </a:p>
        </p:txBody>
      </p:sp>
      <p:pic>
        <p:nvPicPr>
          <p:cNvPr id="93190" name="Picture 6" descr="CoronationVirginTadd#54A2F6.jpg                                0054F31BMacintosh HD                   C346CA06:"/>
          <p:cNvPicPr>
            <a:picLocks noGrp="1" noChangeAspect="1" noChangeArrowheads="1"/>
          </p:cNvPicPr>
          <p:nvPr>
            <p:ph sz="half" idx="1"/>
          </p:nvPr>
        </p:nvPicPr>
        <p:blipFill>
          <a:blip r:embed="rId2"/>
          <a:srcRect/>
          <a:stretch>
            <a:fillRect/>
          </a:stretch>
        </p:blipFill>
        <p:spPr>
          <a:xfrm>
            <a:off x="4953000" y="1374775"/>
            <a:ext cx="3665538" cy="5483225"/>
          </a:xfrm>
        </p:spPr>
      </p:pic>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BF9F25"/>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228600"/>
            <a:ext cx="7772400" cy="1524000"/>
          </a:xfrm>
        </p:spPr>
        <p:txBody>
          <a:bodyPr/>
          <a:lstStyle/>
          <a:p>
            <a:r>
              <a:rPr lang="en-US" b="1"/>
              <a:t>Roman Images and Allegories: Taddeo di Bartolo</a:t>
            </a:r>
            <a:endParaRPr lang="en-US"/>
          </a:p>
        </p:txBody>
      </p:sp>
      <p:sp>
        <p:nvSpPr>
          <p:cNvPr id="94211" name="Rectangle 3"/>
          <p:cNvSpPr>
            <a:spLocks noGrp="1" noChangeArrowheads="1"/>
          </p:cNvSpPr>
          <p:nvPr>
            <p:ph type="body" sz="half" idx="1"/>
          </p:nvPr>
        </p:nvSpPr>
        <p:spPr>
          <a:xfrm>
            <a:off x="3200400" y="1828800"/>
            <a:ext cx="2514600" cy="5029200"/>
          </a:xfrm>
        </p:spPr>
        <p:txBody>
          <a:bodyPr/>
          <a:lstStyle/>
          <a:p>
            <a:pPr>
              <a:lnSpc>
                <a:spcPct val="90000"/>
              </a:lnSpc>
            </a:pPr>
            <a:r>
              <a:rPr lang="en-US" sz="2800" b="1"/>
              <a:t>Apollo and Athena in their medieval guise</a:t>
            </a:r>
          </a:p>
          <a:p>
            <a:pPr>
              <a:lnSpc>
                <a:spcPct val="90000"/>
              </a:lnSpc>
            </a:pPr>
            <a:r>
              <a:rPr lang="en-US" sz="2800" b="1"/>
              <a:t>Allegory of Wisdom, also represented as Catherine of Alexandria</a:t>
            </a:r>
          </a:p>
        </p:txBody>
      </p:sp>
      <p:pic>
        <p:nvPicPr>
          <p:cNvPr id="94214" name="Picture 6" descr="88695511_6161282b96.jpg                                        000BA32BMacintosh HD                   C346CA06:"/>
          <p:cNvPicPr>
            <a:picLocks noGrp="1" noChangeAspect="1" noChangeArrowheads="1"/>
          </p:cNvPicPr>
          <p:nvPr>
            <p:ph sz="quarter" idx="2"/>
          </p:nvPr>
        </p:nvPicPr>
        <p:blipFill>
          <a:blip r:embed="rId2"/>
          <a:srcRect/>
          <a:stretch>
            <a:fillRect/>
          </a:stretch>
        </p:blipFill>
        <p:spPr>
          <a:xfrm>
            <a:off x="0" y="1905000"/>
            <a:ext cx="3271838" cy="4111625"/>
          </a:xfrm>
        </p:spPr>
      </p:pic>
      <p:pic>
        <p:nvPicPr>
          <p:cNvPr id="94215" name="Picture 7" descr="allegory.jpg                                                   000BA32BMacintosh HD                   C346CA06:"/>
          <p:cNvPicPr>
            <a:picLocks noGrp="1" noChangeAspect="1" noChangeArrowheads="1"/>
          </p:cNvPicPr>
          <p:nvPr>
            <p:ph sz="quarter" idx="3"/>
          </p:nvPr>
        </p:nvPicPr>
        <p:blipFill>
          <a:blip r:embed="rId3"/>
          <a:srcRect l="14536" t="13235" r="62500" b="44118"/>
          <a:stretch>
            <a:fillRect/>
          </a:stretch>
        </p:blipFill>
        <p:spPr>
          <a:xfrm>
            <a:off x="5780088" y="1905000"/>
            <a:ext cx="3363912" cy="4116388"/>
          </a:xfrm>
          <a:noFill/>
          <a:ln/>
        </p:spPr>
      </p:pic>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5181600" y="609600"/>
            <a:ext cx="3276600" cy="5943600"/>
          </a:xfrm>
        </p:spPr>
        <p:txBody>
          <a:bodyPr/>
          <a:lstStyle/>
          <a:p>
            <a:r>
              <a:rPr lang="en-US" b="1"/>
              <a:t>Lucifer</a:t>
            </a:r>
            <a:br>
              <a:rPr lang="en-US" b="1"/>
            </a:br>
            <a:r>
              <a:rPr lang="en-US" b="1"/>
              <a:t/>
            </a:r>
            <a:br>
              <a:rPr lang="en-US" b="1"/>
            </a:br>
            <a:r>
              <a:rPr lang="en-US" b="1"/>
              <a:t>Taddeo di Bartolo (1396)</a:t>
            </a:r>
            <a:br>
              <a:rPr lang="en-US" b="1"/>
            </a:br>
            <a:r>
              <a:rPr lang="en-US" b="1"/>
              <a:t/>
            </a:r>
            <a:br>
              <a:rPr lang="en-US" b="1"/>
            </a:br>
            <a:r>
              <a:rPr lang="en-US" b="1"/>
              <a:t>following Dante</a:t>
            </a:r>
            <a:endParaRPr lang="en-US"/>
          </a:p>
        </p:txBody>
      </p:sp>
      <p:pic>
        <p:nvPicPr>
          <p:cNvPr id="95236" name="Picture 4" descr="luciferTaddeodiBartolo1396.jpg                                 000BA32BMacintosh HD                   C346CA06:"/>
          <p:cNvPicPr>
            <a:picLocks noGrp="1" noChangeAspect="1" noChangeArrowheads="1"/>
          </p:cNvPicPr>
          <p:nvPr>
            <p:ph idx="1"/>
          </p:nvPr>
        </p:nvPicPr>
        <p:blipFill>
          <a:blip r:embed="rId2"/>
          <a:srcRect/>
          <a:stretch>
            <a:fillRect/>
          </a:stretch>
        </p:blipFill>
        <p:spPr>
          <a:xfrm>
            <a:off x="0" y="0"/>
            <a:ext cx="4597400" cy="6861175"/>
          </a:xfr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Byzantine Empire and </a:t>
            </a:r>
            <a:br>
              <a:rPr lang="en-US" dirty="0" smtClean="0"/>
            </a:br>
            <a:r>
              <a:rPr lang="en-US" dirty="0" smtClean="0"/>
              <a:t>Eastern Christianity</a:t>
            </a:r>
            <a:endParaRPr lang="en-US" dirty="0"/>
          </a:p>
        </p:txBody>
      </p:sp>
      <p:sp>
        <p:nvSpPr>
          <p:cNvPr id="3" name="Content Placeholder 2"/>
          <p:cNvSpPr>
            <a:spLocks noGrp="1"/>
          </p:cNvSpPr>
          <p:nvPr>
            <p:ph idx="1"/>
          </p:nvPr>
        </p:nvSpPr>
        <p:spPr>
          <a:xfrm>
            <a:off x="238125" y="1600200"/>
            <a:ext cx="8651875" cy="5257800"/>
          </a:xfrm>
        </p:spPr>
        <p:txBody>
          <a:bodyPr>
            <a:normAutofit fontScale="92500"/>
          </a:bodyPr>
          <a:lstStyle/>
          <a:p>
            <a:r>
              <a:rPr lang="en-US" dirty="0" smtClean="0"/>
              <a:t>Justinian, Emperor in the East (</a:t>
            </a:r>
            <a:r>
              <a:rPr lang="en-US" dirty="0" err="1" smtClean="0"/>
              <a:t>b</a:t>
            </a:r>
            <a:r>
              <a:rPr lang="en-US" dirty="0" smtClean="0"/>
              <a:t>. 482, </a:t>
            </a:r>
            <a:r>
              <a:rPr lang="en-US" dirty="0" err="1" smtClean="0"/>
              <a:t>r</a:t>
            </a:r>
            <a:r>
              <a:rPr lang="en-US" dirty="0" smtClean="0"/>
              <a:t>. 527-565)</a:t>
            </a:r>
          </a:p>
          <a:p>
            <a:r>
              <a:rPr lang="en-US" dirty="0" smtClean="0"/>
              <a:t>Establishes Constantinople as center of secular world, and a Christian religious center to rival Rome</a:t>
            </a:r>
          </a:p>
          <a:p>
            <a:r>
              <a:rPr lang="en-US" dirty="0" smtClean="0"/>
              <a:t>Builds the </a:t>
            </a:r>
            <a:r>
              <a:rPr lang="en-US" dirty="0" err="1" smtClean="0"/>
              <a:t>Hagia</a:t>
            </a:r>
            <a:r>
              <a:rPr lang="en-US" dirty="0" smtClean="0"/>
              <a:t> Sophia in 530s</a:t>
            </a:r>
          </a:p>
          <a:p>
            <a:r>
              <a:rPr lang="en-US" dirty="0" smtClean="0"/>
              <a:t>Builds Monastery at Mt. Sinai in 560s</a:t>
            </a:r>
          </a:p>
          <a:p>
            <a:r>
              <a:rPr lang="en-US" dirty="0" smtClean="0"/>
              <a:t>Pattern of close relationship between secular leader and religion established</a:t>
            </a:r>
          </a:p>
          <a:p>
            <a:r>
              <a:rPr lang="en-US" dirty="0" smtClean="0"/>
              <a:t>Constantinople affected by rise of Islam in 7</a:t>
            </a:r>
            <a:r>
              <a:rPr lang="en-US" baseline="30000" dirty="0" smtClean="0"/>
              <a:t>th</a:t>
            </a:r>
            <a:r>
              <a:rPr lang="en-US" dirty="0" smtClean="0"/>
              <a:t> century, much more than Rome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BF9F25"/>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5486400" y="0"/>
            <a:ext cx="3810000" cy="3429000"/>
          </a:xfrm>
        </p:spPr>
        <p:txBody>
          <a:bodyPr/>
          <a:lstStyle/>
          <a:p>
            <a:r>
              <a:rPr lang="en-US" b="1"/>
              <a:t>Taddeo di Bartolo,</a:t>
            </a:r>
            <a:br>
              <a:rPr lang="en-US" b="1"/>
            </a:br>
            <a:r>
              <a:rPr lang="en-US" b="1"/>
              <a:t>Madonna &amp; </a:t>
            </a:r>
            <a:br>
              <a:rPr lang="en-US" b="1"/>
            </a:br>
            <a:r>
              <a:rPr lang="en-US" b="1"/>
              <a:t>Child (1400)</a:t>
            </a:r>
            <a:endParaRPr lang="en-US"/>
          </a:p>
        </p:txBody>
      </p:sp>
      <p:sp>
        <p:nvSpPr>
          <p:cNvPr id="92165" name="Rectangle 5"/>
          <p:cNvSpPr>
            <a:spLocks noGrp="1" noChangeArrowheads="1"/>
          </p:cNvSpPr>
          <p:nvPr>
            <p:ph type="body" sz="half" idx="3"/>
          </p:nvPr>
        </p:nvSpPr>
        <p:spPr>
          <a:xfrm>
            <a:off x="304800" y="4267200"/>
            <a:ext cx="4876800" cy="2286000"/>
          </a:xfrm>
        </p:spPr>
        <p:txBody>
          <a:bodyPr/>
          <a:lstStyle/>
          <a:p>
            <a:pPr>
              <a:buFontTx/>
              <a:buNone/>
            </a:pPr>
            <a:r>
              <a:rPr lang="en-US" sz="2400" b="1"/>
              <a:t>•  Painting located in San Francisco, at Palace of the Legion of Honor</a:t>
            </a:r>
          </a:p>
          <a:p>
            <a:r>
              <a:rPr lang="en-US" sz="2400" b="1"/>
              <a:t>Iconic, yet in motion</a:t>
            </a:r>
          </a:p>
          <a:p>
            <a:r>
              <a:rPr lang="en-US" sz="2400" b="1"/>
              <a:t>Iconic, yet Madonna and Child are each in relation to viewer</a:t>
            </a:r>
            <a:endParaRPr lang="en-US" sz="2400"/>
          </a:p>
        </p:txBody>
      </p:sp>
      <p:pic>
        <p:nvPicPr>
          <p:cNvPr id="92166" name="Picture 6" descr="413714879_7f518c52bb.jpg                                       000BA32BMacintosh HD                   C346CA06:"/>
          <p:cNvPicPr>
            <a:picLocks noGrp="1" noChangeAspect="1" noChangeArrowheads="1"/>
          </p:cNvPicPr>
          <p:nvPr>
            <p:ph sz="quarter" idx="1"/>
          </p:nvPr>
        </p:nvPicPr>
        <p:blipFill>
          <a:blip r:embed="rId2"/>
          <a:srcRect/>
          <a:stretch>
            <a:fillRect/>
          </a:stretch>
        </p:blipFill>
        <p:spPr>
          <a:xfrm>
            <a:off x="6402388" y="3201988"/>
            <a:ext cx="2741612" cy="3656012"/>
          </a:xfrm>
        </p:spPr>
      </p:pic>
      <p:pic>
        <p:nvPicPr>
          <p:cNvPr id="92167" name="Picture 7" descr="TaddeodiBartoloM&amp;CSF.jpg                                       0054F31BMacintosh HD                   C346CA06:"/>
          <p:cNvPicPr>
            <a:picLocks noGrp="1" noChangeAspect="1" noChangeArrowheads="1"/>
          </p:cNvPicPr>
          <p:nvPr>
            <p:ph sz="quarter" idx="2"/>
          </p:nvPr>
        </p:nvPicPr>
        <p:blipFill>
          <a:blip r:embed="rId3"/>
          <a:srcRect/>
          <a:stretch>
            <a:fillRect/>
          </a:stretch>
        </p:blipFill>
        <p:spPr>
          <a:xfrm>
            <a:off x="0" y="0"/>
            <a:ext cx="5475288" cy="4106863"/>
          </a:xfr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Justinian and </a:t>
            </a:r>
            <a:br>
              <a:rPr lang="en-US" b="1" dirty="0" smtClean="0"/>
            </a:br>
            <a:r>
              <a:rPr lang="en-US" b="1" dirty="0" smtClean="0"/>
              <a:t>the Unity of Church and State</a:t>
            </a:r>
            <a:endParaRPr lang="en-US" b="1" dirty="0"/>
          </a:p>
        </p:txBody>
      </p:sp>
      <p:pic>
        <p:nvPicPr>
          <p:cNvPr id="4" name="Content Placeholder 3" descr="justinian1.jpg"/>
          <p:cNvPicPr>
            <a:picLocks noGrp="1" noChangeAspect="1"/>
          </p:cNvPicPr>
          <p:nvPr>
            <p:ph idx="1"/>
          </p:nvPr>
        </p:nvPicPr>
        <p:blipFill>
          <a:blip r:embed="rId2"/>
          <a:srcRect l="-10368" r="-10368"/>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err="1" smtClean="0"/>
              <a:t>Hagia</a:t>
            </a:r>
            <a:r>
              <a:rPr lang="en-US" b="1" dirty="0" smtClean="0"/>
              <a:t> Sophia</a:t>
            </a:r>
            <a:endParaRPr lang="en-US" b="1" dirty="0"/>
          </a:p>
        </p:txBody>
      </p:sp>
      <p:sp>
        <p:nvSpPr>
          <p:cNvPr id="8" name="Text Placeholder 7"/>
          <p:cNvSpPr>
            <a:spLocks noGrp="1"/>
          </p:cNvSpPr>
          <p:nvPr>
            <p:ph type="body" idx="1"/>
          </p:nvPr>
        </p:nvSpPr>
        <p:spPr/>
        <p:txBody>
          <a:bodyPr/>
          <a:lstStyle/>
          <a:p>
            <a:r>
              <a:rPr lang="en-US" dirty="0" smtClean="0"/>
              <a:t>Interior, </a:t>
            </a:r>
            <a:r>
              <a:rPr lang="en-US" dirty="0" err="1" smtClean="0"/>
              <a:t>Hagia</a:t>
            </a:r>
            <a:r>
              <a:rPr lang="en-US" dirty="0" smtClean="0"/>
              <a:t> Sophia</a:t>
            </a:r>
            <a:endParaRPr lang="en-US" dirty="0"/>
          </a:p>
        </p:txBody>
      </p:sp>
      <p:pic>
        <p:nvPicPr>
          <p:cNvPr id="12" name="Content Placeholder 11" descr="hagia_sophia_interior.jpg"/>
          <p:cNvPicPr>
            <a:picLocks noGrp="1" noChangeAspect="1"/>
          </p:cNvPicPr>
          <p:nvPr>
            <p:ph sz="half" idx="2"/>
          </p:nvPr>
        </p:nvPicPr>
        <p:blipFill>
          <a:blip r:embed="rId2"/>
          <a:srcRect t="-17891" b="-17891"/>
          <a:stretch>
            <a:fillRect/>
          </a:stretch>
        </p:blipFill>
        <p:spPr/>
      </p:pic>
      <p:sp>
        <p:nvSpPr>
          <p:cNvPr id="10" name="Text Placeholder 9"/>
          <p:cNvSpPr>
            <a:spLocks noGrp="1"/>
          </p:cNvSpPr>
          <p:nvPr>
            <p:ph type="body" sz="quarter" idx="3"/>
          </p:nvPr>
        </p:nvSpPr>
        <p:spPr/>
        <p:txBody>
          <a:bodyPr/>
          <a:lstStyle/>
          <a:p>
            <a:r>
              <a:rPr lang="en-US" dirty="0" smtClean="0"/>
              <a:t>External, </a:t>
            </a:r>
            <a:r>
              <a:rPr lang="en-US" dirty="0" err="1" smtClean="0"/>
              <a:t>Hagia</a:t>
            </a:r>
            <a:r>
              <a:rPr lang="en-US" dirty="0" smtClean="0"/>
              <a:t> Sophia</a:t>
            </a:r>
            <a:endParaRPr lang="en-US" dirty="0"/>
          </a:p>
        </p:txBody>
      </p:sp>
      <p:pic>
        <p:nvPicPr>
          <p:cNvPr id="13" name="Content Placeholder 12" descr="sophia-1.jpg"/>
          <p:cNvPicPr>
            <a:picLocks noGrp="1" noChangeAspect="1"/>
          </p:cNvPicPr>
          <p:nvPr>
            <p:ph sz="quarter" idx="4"/>
          </p:nvPr>
        </p:nvPicPr>
        <p:blipFill>
          <a:blip r:embed="rId3"/>
          <a:srcRect t="-26768" b="-26768"/>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D1B26"/>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b="1" dirty="0">
                <a:solidFill>
                  <a:srgbClr val="FFFABA"/>
                </a:solidFill>
              </a:rPr>
              <a:t>Charlemagne (742-814) &amp;  Centralized Control</a:t>
            </a:r>
            <a:endParaRPr lang="en-US" dirty="0"/>
          </a:p>
        </p:txBody>
      </p:sp>
      <p:sp>
        <p:nvSpPr>
          <p:cNvPr id="5124" name="Rectangle 4"/>
          <p:cNvSpPr>
            <a:spLocks noGrp="1" noChangeArrowheads="1"/>
          </p:cNvSpPr>
          <p:nvPr>
            <p:ph type="body" sz="half" idx="2"/>
          </p:nvPr>
        </p:nvSpPr>
        <p:spPr/>
        <p:txBody>
          <a:bodyPr/>
          <a:lstStyle/>
          <a:p>
            <a:r>
              <a:rPr lang="en-US" sz="2400" b="1" dirty="0" smtClean="0">
                <a:solidFill>
                  <a:srgbClr val="FFFABA"/>
                </a:solidFill>
              </a:rPr>
              <a:t>Political parallel to Pope Gregory the Great</a:t>
            </a:r>
          </a:p>
          <a:p>
            <a:r>
              <a:rPr lang="en-US" sz="2400" b="1" dirty="0" smtClean="0">
                <a:solidFill>
                  <a:srgbClr val="FFFABA"/>
                </a:solidFill>
              </a:rPr>
              <a:t>Stalls Muslim advance, protecting Europe for Christianity</a:t>
            </a:r>
          </a:p>
          <a:p>
            <a:r>
              <a:rPr lang="en-US" sz="2400" b="1" dirty="0" smtClean="0">
                <a:solidFill>
                  <a:srgbClr val="FFFABA"/>
                </a:solidFill>
              </a:rPr>
              <a:t>Regularizes laws, relation of church and state, and even takes part in ensuring regulation of church rituals and music</a:t>
            </a:r>
            <a:endParaRPr lang="en-US" sz="2400" b="1" dirty="0">
              <a:solidFill>
                <a:srgbClr val="FFFABA"/>
              </a:solidFill>
            </a:endParaRPr>
          </a:p>
        </p:txBody>
      </p:sp>
      <p:pic>
        <p:nvPicPr>
          <p:cNvPr id="5125" name="Picture 5" descr="&#10;images-6.jpeg                                                  000BA32BMacintosh HD                   C346CA06:"/>
          <p:cNvPicPr>
            <a:picLocks noGrp="1" noChangeAspect="1" noChangeArrowheads="1"/>
          </p:cNvPicPr>
          <p:nvPr>
            <p:ph sz="half" idx="1"/>
          </p:nvPr>
        </p:nvPicPr>
        <p:blipFill>
          <a:blip r:embed="rId2"/>
          <a:srcRect b="5760"/>
          <a:stretch>
            <a:fillRect/>
          </a:stretch>
        </p:blipFill>
        <p:spPr>
          <a:xfrm>
            <a:off x="914400" y="2209800"/>
            <a:ext cx="2995613" cy="3878263"/>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lstStyle/>
          <a:p>
            <a:r>
              <a:rPr lang="en-US" dirty="0" smtClean="0"/>
              <a:t>Building Projects</a:t>
            </a:r>
            <a:endParaRPr lang="en-US" dirty="0"/>
          </a:p>
        </p:txBody>
      </p:sp>
      <p:pic>
        <p:nvPicPr>
          <p:cNvPr id="6" name="Content Placeholder 5" descr="NORMAN(5)_small.jpg"/>
          <p:cNvPicPr>
            <a:picLocks noGrp="1" noChangeAspect="1"/>
          </p:cNvPicPr>
          <p:nvPr>
            <p:ph sz="half" idx="1"/>
          </p:nvPr>
        </p:nvPicPr>
        <p:blipFill>
          <a:blip r:embed="rId2"/>
          <a:srcRect l="-11421" r="-11421"/>
          <a:stretch>
            <a:fillRect/>
          </a:stretch>
        </p:blipFill>
        <p:spPr>
          <a:xfrm>
            <a:off x="-470051" y="274638"/>
            <a:ext cx="5486400" cy="6148478"/>
          </a:xfrm>
        </p:spPr>
      </p:pic>
      <p:sp>
        <p:nvSpPr>
          <p:cNvPr id="5" name="Content Placeholder 4"/>
          <p:cNvSpPr>
            <a:spLocks noGrp="1"/>
          </p:cNvSpPr>
          <p:nvPr>
            <p:ph sz="half" idx="2"/>
          </p:nvPr>
        </p:nvSpPr>
        <p:spPr>
          <a:xfrm>
            <a:off x="4648200" y="1600200"/>
            <a:ext cx="4495800" cy="5257800"/>
          </a:xfrm>
        </p:spPr>
        <p:txBody>
          <a:bodyPr>
            <a:normAutofit/>
          </a:bodyPr>
          <a:lstStyle/>
          <a:p>
            <a:r>
              <a:rPr lang="en-US" dirty="0" smtClean="0"/>
              <a:t>Monasteries, Churches, Tombs of Saints, and other building projects provided kings and military leaders with ways to patronize the church.</a:t>
            </a:r>
          </a:p>
          <a:p>
            <a:r>
              <a:rPr lang="en-US" dirty="0" smtClean="0"/>
              <a:t>New Romney Church in England, a Norman building, resembles a castle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b="1" dirty="0" smtClean="0"/>
              <a:t>1054: Schism between West and East</a:t>
            </a:r>
            <a:endParaRPr lang="en-US" b="1" dirty="0"/>
          </a:p>
        </p:txBody>
      </p:sp>
      <p:sp>
        <p:nvSpPr>
          <p:cNvPr id="3" name="Content Placeholder 2"/>
          <p:cNvSpPr>
            <a:spLocks noGrp="1"/>
          </p:cNvSpPr>
          <p:nvPr>
            <p:ph idx="1"/>
          </p:nvPr>
        </p:nvSpPr>
        <p:spPr>
          <a:xfrm>
            <a:off x="457200" y="1600200"/>
            <a:ext cx="8229600" cy="5010892"/>
          </a:xfrm>
        </p:spPr>
        <p:txBody>
          <a:bodyPr>
            <a:normAutofit fontScale="92500"/>
          </a:bodyPr>
          <a:lstStyle/>
          <a:p>
            <a:r>
              <a:rPr lang="en-US" b="1" dirty="0" smtClean="0"/>
              <a:t>Final split between Eastern Orthodox and Roman Catholic Christianities happens in 1054</a:t>
            </a:r>
          </a:p>
          <a:p>
            <a:r>
              <a:rPr lang="en-US" b="1" dirty="0" smtClean="0"/>
              <a:t>Pope Leo IX and Patriarch Michael I excommunicated each other!</a:t>
            </a:r>
          </a:p>
          <a:p>
            <a:r>
              <a:rPr lang="en-US" b="1" dirty="0" smtClean="0"/>
              <a:t>Long-raging theological dispute about the Trinity, known as the </a:t>
            </a:r>
            <a:r>
              <a:rPr lang="en-US" b="1" i="1" dirty="0" err="1" smtClean="0"/>
              <a:t>filioque</a:t>
            </a:r>
            <a:r>
              <a:rPr lang="en-US" b="1" dirty="0" smtClean="0"/>
              <a:t>, also key to split</a:t>
            </a:r>
          </a:p>
          <a:p>
            <a:r>
              <a:rPr lang="en-US" b="1" dirty="0" smtClean="0"/>
              <a:t>Eastern Church said Holy Spirit came through the Father; Western Church said Holy Spirit came through the Father and the Son</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Sainthood and Canonization</a:t>
            </a:r>
            <a:endParaRPr lang="en-US" b="1" dirty="0"/>
          </a:p>
        </p:txBody>
      </p:sp>
      <p:sp>
        <p:nvSpPr>
          <p:cNvPr id="3" name="Content Placeholder 2"/>
          <p:cNvSpPr>
            <a:spLocks noGrp="1"/>
          </p:cNvSpPr>
          <p:nvPr>
            <p:ph idx="1"/>
          </p:nvPr>
        </p:nvSpPr>
        <p:spPr/>
        <p:txBody>
          <a:bodyPr/>
          <a:lstStyle/>
          <a:p>
            <a:r>
              <a:rPr lang="en-US" b="1" dirty="0" smtClean="0"/>
              <a:t>Saints are people who exemplified some aspect of Christian ideals when alive, and, according to the Catholic church, can work miracles after their death</a:t>
            </a:r>
          </a:p>
          <a:p>
            <a:r>
              <a:rPr lang="en-US" b="1" dirty="0" smtClean="0"/>
              <a:t>Saints are central to popular piety in Catholicism</a:t>
            </a:r>
          </a:p>
          <a:p>
            <a:r>
              <a:rPr lang="en-US" b="1" dirty="0" smtClean="0"/>
              <a:t>The most important saint is Mary, the Mother of Jesus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Roman Empire 117 CE </a:t>
            </a:r>
            <a:br>
              <a:rPr lang="en-US" b="1" dirty="0" smtClean="0"/>
            </a:br>
            <a:r>
              <a:rPr lang="en-US" b="1" dirty="0" smtClean="0"/>
              <a:t>at its greatest extent</a:t>
            </a:r>
            <a:endParaRPr lang="en-US" b="1" dirty="0"/>
          </a:p>
        </p:txBody>
      </p:sp>
      <p:pic>
        <p:nvPicPr>
          <p:cNvPr id="4" name="Content Placeholder 3" descr="Roman_Empire_117AD.jpg"/>
          <p:cNvPicPr>
            <a:picLocks noGrp="1" noChangeAspect="1"/>
          </p:cNvPicPr>
          <p:nvPr>
            <p:ph idx="1"/>
          </p:nvPr>
        </p:nvPicPr>
        <p:blipFill>
          <a:blip r:embed="rId2"/>
          <a:srcRect l="-5370" r="-5370"/>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Devotion to Virgin Mary</a:t>
            </a:r>
            <a:endParaRPr lang="en-US" dirty="0"/>
          </a:p>
        </p:txBody>
      </p:sp>
      <p:sp>
        <p:nvSpPr>
          <p:cNvPr id="3" name="Content Placeholder 2"/>
          <p:cNvSpPr>
            <a:spLocks noGrp="1"/>
          </p:cNvSpPr>
          <p:nvPr>
            <p:ph sz="half" idx="1"/>
          </p:nvPr>
        </p:nvSpPr>
        <p:spPr/>
        <p:txBody>
          <a:bodyPr/>
          <a:lstStyle/>
          <a:p>
            <a:r>
              <a:rPr lang="en-US" b="1" dirty="0" err="1" smtClean="0"/>
              <a:t>Marianism</a:t>
            </a:r>
            <a:r>
              <a:rPr lang="en-US" b="1" dirty="0" smtClean="0"/>
              <a:t>, Mariology are technical names for the philosophy of, and devotion to, Mary</a:t>
            </a:r>
          </a:p>
          <a:p>
            <a:r>
              <a:rPr lang="en-US" b="1" dirty="0" smtClean="0"/>
              <a:t>Devotion to Mary was a hallmark of late medieval Christianity</a:t>
            </a:r>
          </a:p>
          <a:p>
            <a:r>
              <a:rPr lang="en-US" b="1" dirty="0" smtClean="0"/>
              <a:t>Notre Dame in Paris</a:t>
            </a:r>
            <a:endParaRPr lang="en-US" b="1" dirty="0"/>
          </a:p>
        </p:txBody>
      </p:sp>
      <p:pic>
        <p:nvPicPr>
          <p:cNvPr id="5" name="Picture 9" descr="images-11.jpeg                                                 000BA32BMacintosh HD                   C346CA06:"/>
          <p:cNvPicPr>
            <a:picLocks noGrp="1" noChangeAspect="1" noChangeArrowheads="1"/>
          </p:cNvPicPr>
          <p:nvPr>
            <p:ph sz="half" idx="2"/>
          </p:nvPr>
        </p:nvPicPr>
        <p:blipFill>
          <a:blip r:embed="rId2"/>
          <a:srcRect t="-20042" b="-20042"/>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12</a:t>
            </a:r>
            <a:r>
              <a:rPr lang="en-US" b="1" baseline="30000" dirty="0" smtClean="0"/>
              <a:t>th</a:t>
            </a:r>
            <a:r>
              <a:rPr lang="en-US" b="1" dirty="0" smtClean="0"/>
              <a:t> Century Renaissance</a:t>
            </a:r>
            <a:endParaRPr lang="en-US" b="1" dirty="0"/>
          </a:p>
        </p:txBody>
      </p:sp>
      <p:sp>
        <p:nvSpPr>
          <p:cNvPr id="3" name="Content Placeholder 2"/>
          <p:cNvSpPr>
            <a:spLocks noGrp="1"/>
          </p:cNvSpPr>
          <p:nvPr>
            <p:ph idx="1"/>
          </p:nvPr>
        </p:nvSpPr>
        <p:spPr>
          <a:xfrm>
            <a:off x="457200" y="1600200"/>
            <a:ext cx="8229600" cy="4889957"/>
          </a:xfrm>
        </p:spPr>
        <p:txBody>
          <a:bodyPr>
            <a:normAutofit fontScale="92500" lnSpcReduction="10000"/>
          </a:bodyPr>
          <a:lstStyle/>
          <a:p>
            <a:r>
              <a:rPr lang="en-US" b="1" dirty="0" smtClean="0"/>
              <a:t>In the 12</a:t>
            </a:r>
            <a:r>
              <a:rPr lang="en-US" b="1" baseline="30000" dirty="0" smtClean="0"/>
              <a:t>th</a:t>
            </a:r>
            <a:r>
              <a:rPr lang="en-US" b="1" dirty="0" smtClean="0"/>
              <a:t> century (1100s), vast changes happened in medieval Europe</a:t>
            </a:r>
          </a:p>
          <a:p>
            <a:r>
              <a:rPr lang="en-US" b="1" dirty="0" smtClean="0"/>
              <a:t>Advances in architecture, warfare, philosophy, mysticism</a:t>
            </a:r>
          </a:p>
          <a:p>
            <a:r>
              <a:rPr lang="en-US" b="1" dirty="0" smtClean="0"/>
              <a:t>Establishment of the first universities in Europe (University of Bologna 1088; Oxford University 1096; University of Paris 1150)</a:t>
            </a:r>
          </a:p>
          <a:p>
            <a:r>
              <a:rPr lang="en-US" b="1" dirty="0" smtClean="0"/>
              <a:t>Scholasticism in philosophy: more abstract, more open to scientific advances than earlier Platonism and Augustinianism</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48100"/>
          </a:xfrm>
        </p:spPr>
        <p:txBody>
          <a:bodyPr/>
          <a:lstStyle/>
          <a:p>
            <a:r>
              <a:rPr lang="en-US" b="1" dirty="0" smtClean="0"/>
              <a:t>Hildegard of </a:t>
            </a:r>
            <a:r>
              <a:rPr lang="en-US" b="1" dirty="0" err="1" smtClean="0"/>
              <a:t>Bingen</a:t>
            </a:r>
            <a:r>
              <a:rPr lang="en-US" b="1" dirty="0" smtClean="0"/>
              <a:t> (1098-1179)</a:t>
            </a:r>
            <a:endParaRPr lang="en-US" b="1" dirty="0"/>
          </a:p>
        </p:txBody>
      </p:sp>
      <p:sp>
        <p:nvSpPr>
          <p:cNvPr id="4" name="Content Placeholder 3"/>
          <p:cNvSpPr>
            <a:spLocks noGrp="1"/>
          </p:cNvSpPr>
          <p:nvPr>
            <p:ph sz="half" idx="1"/>
          </p:nvPr>
        </p:nvSpPr>
        <p:spPr>
          <a:xfrm>
            <a:off x="-1" y="1048100"/>
            <a:ext cx="4918459" cy="5809900"/>
          </a:xfrm>
        </p:spPr>
        <p:txBody>
          <a:bodyPr/>
          <a:lstStyle/>
          <a:p>
            <a:r>
              <a:rPr lang="en-US" b="1" dirty="0" smtClean="0"/>
              <a:t>German Abbess</a:t>
            </a:r>
          </a:p>
          <a:p>
            <a:r>
              <a:rPr lang="en-US" b="1" dirty="0" smtClean="0"/>
              <a:t>Mystic</a:t>
            </a:r>
          </a:p>
          <a:p>
            <a:r>
              <a:rPr lang="en-US" b="1" dirty="0" smtClean="0"/>
              <a:t>Music Composer</a:t>
            </a:r>
          </a:p>
          <a:p>
            <a:r>
              <a:rPr lang="en-US" b="1" dirty="0" smtClean="0"/>
              <a:t>Visual Artist</a:t>
            </a:r>
          </a:p>
          <a:p>
            <a:r>
              <a:rPr lang="en-US" b="1" dirty="0" smtClean="0"/>
              <a:t>Founder of four Abbeys for Women</a:t>
            </a:r>
          </a:p>
          <a:p>
            <a:r>
              <a:rPr lang="en-US" b="1" dirty="0" smtClean="0"/>
              <a:t>Medical Researcher</a:t>
            </a:r>
          </a:p>
          <a:p>
            <a:r>
              <a:rPr lang="en-US" b="1" dirty="0" smtClean="0"/>
              <a:t>Author</a:t>
            </a:r>
          </a:p>
          <a:p>
            <a:r>
              <a:rPr lang="en-US" b="1" dirty="0" smtClean="0"/>
              <a:t>Medieval Christianity, while strictly patriarchal, provided many roles to women</a:t>
            </a:r>
          </a:p>
        </p:txBody>
      </p:sp>
      <p:pic>
        <p:nvPicPr>
          <p:cNvPr id="6" name="Content Placeholder 5" descr="Bl. Hildegard of Bingen.jpg"/>
          <p:cNvPicPr>
            <a:picLocks noGrp="1" noChangeAspect="1"/>
          </p:cNvPicPr>
          <p:nvPr>
            <p:ph sz="half" idx="2"/>
          </p:nvPr>
        </p:nvPicPr>
        <p:blipFill>
          <a:blip r:embed="rId2"/>
          <a:srcRect t="-1831" b="-1831"/>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986"/>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304800"/>
            <a:ext cx="8839200" cy="914400"/>
          </a:xfrm>
        </p:spPr>
        <p:txBody>
          <a:bodyPr/>
          <a:lstStyle/>
          <a:p>
            <a:r>
              <a:rPr lang="en-US"/>
              <a:t>Hildegard von Bingen (1098-1179)</a:t>
            </a:r>
          </a:p>
        </p:txBody>
      </p:sp>
      <p:sp>
        <p:nvSpPr>
          <p:cNvPr id="26628" name="Rectangle 4"/>
          <p:cNvSpPr>
            <a:spLocks noGrp="1" noChangeArrowheads="1"/>
          </p:cNvSpPr>
          <p:nvPr>
            <p:ph type="body" sz="half" idx="2"/>
          </p:nvPr>
        </p:nvSpPr>
        <p:spPr>
          <a:xfrm>
            <a:off x="4648200" y="1371600"/>
            <a:ext cx="3810000" cy="5257800"/>
          </a:xfrm>
        </p:spPr>
        <p:txBody>
          <a:bodyPr/>
          <a:lstStyle/>
          <a:p>
            <a:pPr>
              <a:lnSpc>
                <a:spcPct val="90000"/>
              </a:lnSpc>
            </a:pPr>
            <a:r>
              <a:rPr lang="en-US" sz="2800" b="1"/>
              <a:t>German nun and abbess</a:t>
            </a:r>
          </a:p>
          <a:p>
            <a:pPr>
              <a:lnSpc>
                <a:spcPct val="90000"/>
              </a:lnSpc>
            </a:pPr>
            <a:r>
              <a:rPr lang="en-US" sz="2800" b="1"/>
              <a:t>One of the intellectual giants of her time, she was a mystic visionary, healer, visual artist, and composer.</a:t>
            </a:r>
          </a:p>
          <a:p>
            <a:pPr>
              <a:lnSpc>
                <a:spcPct val="90000"/>
              </a:lnSpc>
            </a:pPr>
            <a:r>
              <a:rPr lang="en-US" sz="2800" b="1"/>
              <a:t>She wrote her monophonic music for the nuns in her convent.</a:t>
            </a:r>
          </a:p>
        </p:txBody>
      </p:sp>
      <p:pic>
        <p:nvPicPr>
          <p:cNvPr id="26631" name="Picture 7" descr="&#10;images-4.jpeg                                                  000BA32BMacintosh HD                   C346CA06:"/>
          <p:cNvPicPr>
            <a:picLocks noGrp="1" noChangeAspect="1" noChangeArrowheads="1"/>
          </p:cNvPicPr>
          <p:nvPr>
            <p:ph sz="half" idx="1"/>
          </p:nvPr>
        </p:nvPicPr>
        <p:blipFill>
          <a:blip r:embed="rId2"/>
          <a:srcRect/>
          <a:stretch>
            <a:fillRect/>
          </a:stretch>
        </p:blipFill>
        <p:spPr>
          <a:xfrm>
            <a:off x="685800" y="1905000"/>
            <a:ext cx="3810000" cy="2860675"/>
          </a:xfr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986"/>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 y="304800"/>
            <a:ext cx="8839200" cy="1447800"/>
          </a:xfrm>
        </p:spPr>
        <p:txBody>
          <a:bodyPr>
            <a:normAutofit fontScale="90000"/>
          </a:bodyPr>
          <a:lstStyle/>
          <a:p>
            <a:r>
              <a:rPr lang="en-US" b="1"/>
              <a:t>Hildegard von Bingen: </a:t>
            </a:r>
            <a:br>
              <a:rPr lang="en-US" b="1"/>
            </a:br>
            <a:r>
              <a:rPr lang="en-US" b="1"/>
              <a:t>Potent Representative of Those who are Hidden from History!</a:t>
            </a:r>
            <a:endParaRPr lang="en-US"/>
          </a:p>
        </p:txBody>
      </p:sp>
      <p:sp>
        <p:nvSpPr>
          <p:cNvPr id="27651" name="Rectangle 3"/>
          <p:cNvSpPr>
            <a:spLocks noGrp="1" noChangeArrowheads="1"/>
          </p:cNvSpPr>
          <p:nvPr>
            <p:ph type="body" sz="half" idx="2"/>
          </p:nvPr>
        </p:nvSpPr>
        <p:spPr>
          <a:xfrm>
            <a:off x="3733800" y="2133600"/>
            <a:ext cx="5105400" cy="4724400"/>
          </a:xfrm>
        </p:spPr>
        <p:txBody>
          <a:bodyPr/>
          <a:lstStyle/>
          <a:p>
            <a:pPr>
              <a:lnSpc>
                <a:spcPct val="90000"/>
              </a:lnSpc>
            </a:pPr>
            <a:r>
              <a:rPr lang="en-US" sz="2400" b="1"/>
              <a:t>Hildegard’s fame in our own time makes her the crown jewel of feminist compensatory history.  </a:t>
            </a:r>
          </a:p>
          <a:p>
            <a:pPr>
              <a:lnSpc>
                <a:spcPct val="90000"/>
              </a:lnSpc>
            </a:pPr>
            <a:r>
              <a:rPr lang="en-US" sz="2400" b="1"/>
              <a:t>Compensatory history is the search for members of previously marginalized groups, whose history has been ignored, erased, or devalued.</a:t>
            </a:r>
          </a:p>
          <a:p>
            <a:pPr>
              <a:lnSpc>
                <a:spcPct val="90000"/>
              </a:lnSpc>
            </a:pPr>
            <a:r>
              <a:rPr lang="en-US" sz="2400" b="1"/>
              <a:t>The textbooks I read in college, authored in the mid 1970s, did not even mention her once!  She is now perhaps the best-known medieval composer besides Machaut.</a:t>
            </a:r>
          </a:p>
        </p:txBody>
      </p:sp>
      <p:pic>
        <p:nvPicPr>
          <p:cNvPr id="27654" name="Picture 6" descr="&#10;images-3.jpeg                                                  000BA32BMacintosh HD                   C346CA06:"/>
          <p:cNvPicPr>
            <a:picLocks noGrp="1" noChangeAspect="1" noChangeArrowheads="1"/>
          </p:cNvPicPr>
          <p:nvPr>
            <p:ph sz="half" idx="1"/>
          </p:nvPr>
        </p:nvPicPr>
        <p:blipFill>
          <a:blip r:embed="rId2"/>
          <a:srcRect/>
          <a:stretch>
            <a:fillRect/>
          </a:stretch>
        </p:blipFill>
        <p:spPr>
          <a:xfrm>
            <a:off x="457200" y="2438400"/>
            <a:ext cx="2806700" cy="4114800"/>
          </a:xfr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BA"/>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304800"/>
            <a:ext cx="7772400" cy="1143000"/>
          </a:xfrm>
        </p:spPr>
        <p:txBody>
          <a:bodyPr/>
          <a:lstStyle/>
          <a:p>
            <a:r>
              <a:rPr lang="en-US" b="1" i="1"/>
              <a:t>Hildegard: Symphony of Virgins</a:t>
            </a:r>
            <a:endParaRPr lang="en-US"/>
          </a:p>
        </p:txBody>
      </p:sp>
      <p:sp>
        <p:nvSpPr>
          <p:cNvPr id="35843" name="Rectangle 3"/>
          <p:cNvSpPr>
            <a:spLocks noGrp="1" noChangeArrowheads="1"/>
          </p:cNvSpPr>
          <p:nvPr>
            <p:ph type="body" idx="1"/>
          </p:nvPr>
        </p:nvSpPr>
        <p:spPr>
          <a:xfrm>
            <a:off x="609600" y="1676400"/>
            <a:ext cx="7772400" cy="4876800"/>
          </a:xfrm>
        </p:spPr>
        <p:txBody>
          <a:bodyPr/>
          <a:lstStyle/>
          <a:p>
            <a:r>
              <a:rPr lang="en-US" b="1"/>
              <a:t>O sweetest lover, you sweetest embracer:</a:t>
            </a:r>
          </a:p>
          <a:p>
            <a:pPr>
              <a:buFontTx/>
              <a:buNone/>
            </a:pPr>
            <a:r>
              <a:rPr lang="en-US" b="1"/>
              <a:t>help us to guard our virginity!</a:t>
            </a:r>
          </a:p>
          <a:p>
            <a:pPr>
              <a:buFontTx/>
              <a:buNone/>
            </a:pPr>
            <a:r>
              <a:rPr lang="en-US" b="1"/>
              <a:t>We are born of dust,</a:t>
            </a:r>
          </a:p>
          <a:p>
            <a:pPr>
              <a:buFontTx/>
              <a:buNone/>
            </a:pPr>
            <a:r>
              <a:rPr lang="en-US" b="1"/>
              <a:t>and alas, alas, in Adam’s sin.</a:t>
            </a:r>
          </a:p>
          <a:p>
            <a:pPr>
              <a:buFontTx/>
              <a:buNone/>
            </a:pPr>
            <a:r>
              <a:rPr lang="en-US" b="1"/>
              <a:t>It is very hard to refuse</a:t>
            </a:r>
          </a:p>
          <a:p>
            <a:pPr>
              <a:buFontTx/>
              <a:buNone/>
            </a:pPr>
            <a:r>
              <a:rPr lang="en-US" b="1"/>
              <a:t>what tastes like the apple.</a:t>
            </a:r>
          </a:p>
          <a:p>
            <a:pPr>
              <a:buFontTx/>
              <a:buNone/>
            </a:pPr>
            <a:r>
              <a:rPr lang="en-US" b="1"/>
              <a:t>Set us upright, savior Christ.</a:t>
            </a:r>
          </a:p>
          <a:p>
            <a:pPr>
              <a:buFontTx/>
              <a:buNone/>
            </a:pPr>
            <a:r>
              <a:rPr lang="en-US" b="1"/>
              <a:t>We ardently long to follow you.</a:t>
            </a:r>
          </a:p>
        </p:txBody>
      </p:sp>
      <p:pic>
        <p:nvPicPr>
          <p:cNvPr id="3" name="02 Hildegard_ Symphonia Virginum - O Dulcissime Amator.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4932" y="3211372"/>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0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 Francis of Assisi (1182-1226)</a:t>
            </a:r>
            <a:endParaRPr lang="en-US" b="1" dirty="0"/>
          </a:p>
        </p:txBody>
      </p:sp>
      <p:sp>
        <p:nvSpPr>
          <p:cNvPr id="3" name="Content Placeholder 2"/>
          <p:cNvSpPr>
            <a:spLocks noGrp="1"/>
          </p:cNvSpPr>
          <p:nvPr>
            <p:ph idx="1"/>
          </p:nvPr>
        </p:nvSpPr>
        <p:spPr>
          <a:xfrm>
            <a:off x="457200" y="1600200"/>
            <a:ext cx="8229600" cy="4950425"/>
          </a:xfrm>
        </p:spPr>
        <p:txBody>
          <a:bodyPr>
            <a:normAutofit lnSpcReduction="10000"/>
          </a:bodyPr>
          <a:lstStyle/>
          <a:p>
            <a:r>
              <a:rPr lang="en-US" b="1" dirty="0" smtClean="0"/>
              <a:t>Starts a new order of priests, dedicated to Christian poverty and preaching in the manner of Christ’s apostles</a:t>
            </a:r>
          </a:p>
          <a:p>
            <a:r>
              <a:rPr lang="en-US" b="1" dirty="0" smtClean="0"/>
              <a:t>Well-known for his love of nature and of all God’s creatures</a:t>
            </a:r>
          </a:p>
          <a:p>
            <a:r>
              <a:rPr lang="en-US" b="1" dirty="0" smtClean="0"/>
              <a:t>Supported the Crusades</a:t>
            </a:r>
          </a:p>
          <a:p>
            <a:r>
              <a:rPr lang="en-US" b="1" dirty="0" smtClean="0"/>
              <a:t>Rebelled against his father to become a priest</a:t>
            </a:r>
          </a:p>
          <a:p>
            <a:r>
              <a:rPr lang="en-US" b="1" dirty="0" smtClean="0"/>
              <a:t>Supported a parallel movement of nuns by St. Clare of Assisi</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High Middle Ages Mysticism</a:t>
            </a:r>
            <a:endParaRPr lang="en-US" b="1" dirty="0"/>
          </a:p>
        </p:txBody>
      </p:sp>
      <p:sp>
        <p:nvSpPr>
          <p:cNvPr id="3" name="Content Placeholder 2"/>
          <p:cNvSpPr>
            <a:spLocks noGrp="1"/>
          </p:cNvSpPr>
          <p:nvPr>
            <p:ph idx="1"/>
          </p:nvPr>
        </p:nvSpPr>
        <p:spPr/>
        <p:txBody>
          <a:bodyPr>
            <a:normAutofit lnSpcReduction="10000"/>
          </a:bodyPr>
          <a:lstStyle/>
          <a:p>
            <a:r>
              <a:rPr lang="en-US" b="1" dirty="0" smtClean="0"/>
              <a:t>Mysticism flourished, especially with the proliferation of monasteries, abbeys, and convents</a:t>
            </a:r>
          </a:p>
          <a:p>
            <a:r>
              <a:rPr lang="en-US" b="1" dirty="0" smtClean="0"/>
              <a:t>The intersection of philosophy and theology, especially in the universities, also encouraged mystical speculation</a:t>
            </a:r>
          </a:p>
          <a:p>
            <a:r>
              <a:rPr lang="en-US" b="1" dirty="0" smtClean="0"/>
              <a:t>Popular devotional practices likewise fostered involvement with intense prayer practices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0FE"/>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228600"/>
            <a:ext cx="5257800" cy="1143000"/>
          </a:xfrm>
        </p:spPr>
        <p:txBody>
          <a:bodyPr/>
          <a:lstStyle/>
          <a:p>
            <a:r>
              <a:rPr lang="en-US"/>
              <a:t>Beguines</a:t>
            </a:r>
          </a:p>
        </p:txBody>
      </p:sp>
      <p:sp>
        <p:nvSpPr>
          <p:cNvPr id="36867" name="Rectangle 3"/>
          <p:cNvSpPr>
            <a:spLocks noGrp="1" noChangeArrowheads="1"/>
          </p:cNvSpPr>
          <p:nvPr>
            <p:ph type="body" idx="1"/>
          </p:nvPr>
        </p:nvSpPr>
        <p:spPr>
          <a:xfrm>
            <a:off x="304800" y="1371600"/>
            <a:ext cx="8458200" cy="4114800"/>
          </a:xfrm>
        </p:spPr>
        <p:txBody>
          <a:bodyPr/>
          <a:lstStyle/>
          <a:p>
            <a:pPr>
              <a:lnSpc>
                <a:spcPct val="90000"/>
              </a:lnSpc>
            </a:pPr>
            <a:r>
              <a:rPr lang="en-US" sz="2800" dirty="0"/>
              <a:t>Women, usually of upper-class and/or educated status, who chose to live religiously-directed lives, but not as nuns.  The lived in houses together, where they also taught and earned their livings.  Because they were often not under official church oversight, they were sometimes treated with suspicion.</a:t>
            </a:r>
          </a:p>
          <a:p>
            <a:pPr>
              <a:lnSpc>
                <a:spcPct val="90000"/>
              </a:lnSpc>
            </a:pPr>
            <a:r>
              <a:rPr lang="en-US" sz="2800" dirty="0"/>
              <a:t>Demographic imbalances of women to men existed because of extended</a:t>
            </a:r>
            <a:r>
              <a:rPr lang="en-US" sz="2800" dirty="0" smtClean="0"/>
              <a:t> internecine warfare as well as the Crusades</a:t>
            </a:r>
            <a:r>
              <a:rPr lang="en-US" sz="2800" dirty="0"/>
              <a:t>.</a:t>
            </a:r>
          </a:p>
          <a:p>
            <a:pPr>
              <a:lnSpc>
                <a:spcPct val="90000"/>
              </a:lnSpc>
            </a:pPr>
            <a:r>
              <a:rPr lang="en-US" sz="2800" dirty="0"/>
              <a:t>Origin and meaning of name not fully understood.</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0FE"/>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Hadewijch (mid 13th century)</a:t>
            </a:r>
          </a:p>
        </p:txBody>
      </p:sp>
      <p:sp>
        <p:nvSpPr>
          <p:cNvPr id="4100" name="Rectangle 4"/>
          <p:cNvSpPr>
            <a:spLocks noGrp="1" noChangeArrowheads="1"/>
          </p:cNvSpPr>
          <p:nvPr>
            <p:ph type="body" sz="half" idx="2"/>
          </p:nvPr>
        </p:nvSpPr>
        <p:spPr>
          <a:xfrm>
            <a:off x="4648200" y="1524000"/>
            <a:ext cx="3810000" cy="4572000"/>
          </a:xfrm>
        </p:spPr>
        <p:txBody>
          <a:bodyPr/>
          <a:lstStyle/>
          <a:p>
            <a:r>
              <a:rPr lang="en-US" sz="2800"/>
              <a:t>Hadewijch wrote in her vernacular language of Flemish</a:t>
            </a:r>
          </a:p>
          <a:p>
            <a:r>
              <a:rPr lang="en-US" sz="2800"/>
              <a:t>She was likely a member of the Beguines, a group of Christian women who pursued spiritual progress as a group without being nuns.</a:t>
            </a:r>
          </a:p>
        </p:txBody>
      </p:sp>
      <p:pic>
        <p:nvPicPr>
          <p:cNvPr id="4101" name="Picture 5" descr="300px-Brabant_map.gif                                          00038125Girsain                        BC997BC3:"/>
          <p:cNvPicPr>
            <a:picLocks noGrp="1" noChangeAspect="1" noChangeArrowheads="1"/>
          </p:cNvPicPr>
          <p:nvPr>
            <p:ph sz="half" idx="1"/>
          </p:nvPr>
        </p:nvPicPr>
        <p:blipFill>
          <a:blip r:embed="rId2"/>
          <a:srcRect/>
          <a:stretch>
            <a:fillRect/>
          </a:stretch>
        </p:blipFill>
        <p:spPr>
          <a:xfrm>
            <a:off x="1209675" y="1981200"/>
            <a:ext cx="2760663" cy="4114800"/>
          </a:xfr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Europe around 500 CE</a:t>
            </a:r>
            <a:br>
              <a:rPr lang="en-US" b="1" dirty="0" smtClean="0"/>
            </a:br>
            <a:endParaRPr lang="en-US" b="1" dirty="0"/>
          </a:p>
        </p:txBody>
      </p:sp>
      <p:pic>
        <p:nvPicPr>
          <p:cNvPr id="6" name="Content Placeholder 5" descr="europe-map-500.jpg"/>
          <p:cNvPicPr>
            <a:picLocks noGrp="1" noChangeAspect="1"/>
          </p:cNvPicPr>
          <p:nvPr>
            <p:ph idx="1"/>
          </p:nvPr>
        </p:nvPicPr>
        <p:blipFill>
          <a:blip r:embed="rId2"/>
          <a:srcRect l="-21470" r="-21470"/>
          <a:stretch>
            <a:fillRect/>
          </a:stretch>
        </p:blipFill>
        <p:spPr>
          <a:xfrm>
            <a:off x="-257175" y="1371600"/>
            <a:ext cx="9975971" cy="5486400"/>
          </a:xfr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0FE"/>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0"/>
            <a:ext cx="7162800" cy="914400"/>
          </a:xfrm>
        </p:spPr>
        <p:txBody>
          <a:bodyPr/>
          <a:lstStyle/>
          <a:p>
            <a:r>
              <a:rPr lang="en-US"/>
              <a:t>Outline of Hadewijch’s Life</a:t>
            </a:r>
          </a:p>
        </p:txBody>
      </p:sp>
      <p:sp>
        <p:nvSpPr>
          <p:cNvPr id="37891" name="Rectangle 3"/>
          <p:cNvSpPr>
            <a:spLocks noGrp="1" noChangeArrowheads="1"/>
          </p:cNvSpPr>
          <p:nvPr>
            <p:ph type="body" idx="1"/>
          </p:nvPr>
        </p:nvSpPr>
        <p:spPr>
          <a:xfrm>
            <a:off x="685800" y="1066800"/>
            <a:ext cx="8229600" cy="5486400"/>
          </a:xfrm>
        </p:spPr>
        <p:txBody>
          <a:bodyPr/>
          <a:lstStyle/>
          <a:p>
            <a:pPr>
              <a:lnSpc>
                <a:spcPct val="90000"/>
              </a:lnSpc>
            </a:pPr>
            <a:r>
              <a:rPr lang="en-US"/>
              <a:t>She was a leader and teacher in her Beguine community</a:t>
            </a:r>
          </a:p>
          <a:p>
            <a:pPr>
              <a:lnSpc>
                <a:spcPct val="90000"/>
              </a:lnSpc>
            </a:pPr>
            <a:r>
              <a:rPr lang="en-US"/>
              <a:t>Her leadership was resented by others, both inside and outside the community.</a:t>
            </a:r>
          </a:p>
          <a:p>
            <a:pPr>
              <a:lnSpc>
                <a:spcPct val="90000"/>
              </a:lnSpc>
            </a:pPr>
            <a:r>
              <a:rPr lang="en-US"/>
              <a:t>She was accused of quietism, the heresy that one need take no action (and likely should not), but be passive before God’s will.</a:t>
            </a:r>
          </a:p>
          <a:p>
            <a:pPr>
              <a:lnSpc>
                <a:spcPct val="90000"/>
              </a:lnSpc>
            </a:pPr>
            <a:r>
              <a:rPr lang="en-US"/>
              <a:t>She was likely exiled from her community and her beloved students.</a:t>
            </a:r>
          </a:p>
          <a:p>
            <a:pPr>
              <a:lnSpc>
                <a:spcPct val="90000"/>
              </a:lnSpc>
            </a:pPr>
            <a:r>
              <a:rPr lang="en-US"/>
              <a:t>Well-read, she knew the works of Richard of St. Victor, Origen, and Bernard of Clairvaux.</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FE"/>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304800"/>
            <a:ext cx="6172200" cy="1143000"/>
          </a:xfrm>
        </p:spPr>
        <p:txBody>
          <a:bodyPr/>
          <a:lstStyle/>
          <a:p>
            <a:r>
              <a:rPr lang="en-US"/>
              <a:t>Persecution of Beguines</a:t>
            </a:r>
          </a:p>
        </p:txBody>
      </p:sp>
      <p:sp>
        <p:nvSpPr>
          <p:cNvPr id="38915" name="Rectangle 3"/>
          <p:cNvSpPr>
            <a:spLocks noGrp="1" noChangeArrowheads="1"/>
          </p:cNvSpPr>
          <p:nvPr>
            <p:ph type="body" idx="1"/>
          </p:nvPr>
        </p:nvSpPr>
        <p:spPr>
          <a:xfrm>
            <a:off x="381000" y="1447800"/>
            <a:ext cx="6172200" cy="5105400"/>
          </a:xfrm>
        </p:spPr>
        <p:txBody>
          <a:bodyPr/>
          <a:lstStyle/>
          <a:p>
            <a:pPr>
              <a:lnSpc>
                <a:spcPct val="90000"/>
              </a:lnSpc>
            </a:pPr>
            <a:r>
              <a:rPr lang="en-US"/>
              <a:t>A Beguine contemporary of Hadewijch, Aleydis, and some of her followers,  were executed for heresy after an Inquisitorial trial in 1236.  Their heresy involved a belief in the power of God’s Love to be internal and immanent.</a:t>
            </a:r>
          </a:p>
          <a:p>
            <a:pPr>
              <a:lnSpc>
                <a:spcPct val="90000"/>
              </a:lnSpc>
            </a:pPr>
            <a:r>
              <a:rPr lang="en-US"/>
              <a:t>Marguerite of Porete was executed in Paris in 1310, for circulating, and not renouncing, her original mystical writings.</a:t>
            </a:r>
          </a:p>
        </p:txBody>
      </p:sp>
      <p:sp>
        <p:nvSpPr>
          <p:cNvPr id="38916" name="Rectangle 4"/>
          <p:cNvSpPr>
            <a:spLocks noChangeArrowheads="1"/>
          </p:cNvSpPr>
          <p:nvPr/>
        </p:nvSpPr>
        <p:spPr bwMode="auto">
          <a:xfrm>
            <a:off x="735013" y="487363"/>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38917" name="Picture 5" descr="kbhbegin.gif                                                   00038125Girsain                        BC997BC3:"/>
          <p:cNvPicPr>
            <a:picLocks noChangeAspect="1" noChangeArrowheads="1"/>
          </p:cNvPicPr>
          <p:nvPr/>
        </p:nvPicPr>
        <p:blipFill>
          <a:blip r:embed="rId2"/>
          <a:srcRect/>
          <a:stretch>
            <a:fillRect/>
          </a:stretch>
        </p:blipFill>
        <p:spPr bwMode="auto">
          <a:xfrm>
            <a:off x="6629400" y="228600"/>
            <a:ext cx="2124075" cy="30924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F9F25"/>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“Bridal Mysticism”</a:t>
            </a:r>
          </a:p>
        </p:txBody>
      </p:sp>
      <p:sp>
        <p:nvSpPr>
          <p:cNvPr id="33796" name="Rectangle 4"/>
          <p:cNvSpPr>
            <a:spLocks noGrp="1" noChangeArrowheads="1"/>
          </p:cNvSpPr>
          <p:nvPr>
            <p:ph type="body" sz="half" idx="2"/>
          </p:nvPr>
        </p:nvSpPr>
        <p:spPr/>
        <p:txBody>
          <a:bodyPr/>
          <a:lstStyle/>
          <a:p>
            <a:r>
              <a:rPr lang="en-US" sz="2800"/>
              <a:t>Given the physicality of the Incarnation in Christianity, the trope of mysticism as a romantic union of the mystic with God likely would have arisen even without the Song of Songs.</a:t>
            </a:r>
          </a:p>
        </p:txBody>
      </p:sp>
      <p:pic>
        <p:nvPicPr>
          <p:cNvPr id="33797" name="Picture 5" descr="bridegroom1.jpg                                                00038125Girsain                        BC997BC3:"/>
          <p:cNvPicPr>
            <a:picLocks noGrp="1" noChangeAspect="1" noChangeArrowheads="1"/>
          </p:cNvPicPr>
          <p:nvPr>
            <p:ph sz="half" idx="1"/>
          </p:nvPr>
        </p:nvPicPr>
        <p:blipFill>
          <a:blip r:embed="rId2"/>
          <a:srcRect/>
          <a:stretch>
            <a:fillRect/>
          </a:stretch>
        </p:blipFill>
        <p:spPr>
          <a:xfrm>
            <a:off x="1038225" y="1981200"/>
            <a:ext cx="3105150" cy="4114800"/>
          </a:xfrm>
        </p:spPr>
      </p:pic>
      <p:sp>
        <p:nvSpPr>
          <p:cNvPr id="33798" name="Rectangle 6"/>
          <p:cNvSpPr>
            <a:spLocks noChangeArrowheads="1"/>
          </p:cNvSpPr>
          <p:nvPr/>
        </p:nvSpPr>
        <p:spPr bwMode="auto">
          <a:xfrm>
            <a:off x="304800" y="6400800"/>
            <a:ext cx="6308725" cy="457200"/>
          </a:xfrm>
          <a:prstGeom prst="rect">
            <a:avLst/>
          </a:prstGeom>
          <a:noFill/>
          <a:ln w="9525">
            <a:noFill/>
            <a:miter lim="800000"/>
            <a:headEnd/>
            <a:tailEnd/>
          </a:ln>
          <a:effectLst/>
        </p:spPr>
        <p:txBody>
          <a:bodyPr wrap="none">
            <a:prstTxWarp prst="textNoShape">
              <a:avLst/>
            </a:prstTxWarp>
            <a:spAutoFit/>
          </a:bodyPr>
          <a:lstStyle/>
          <a:p>
            <a:r>
              <a:rPr lang="en-US"/>
              <a:t>Orthodox Christian Icon of Christ the Bridegroom</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85800" y="228600"/>
            <a:ext cx="7772400" cy="1143000"/>
          </a:xfrm>
        </p:spPr>
        <p:txBody>
          <a:bodyPr/>
          <a:lstStyle/>
          <a:p>
            <a:r>
              <a:rPr lang="en-US" b="1"/>
              <a:t>Meister Eckhart (1260-1329)</a:t>
            </a:r>
            <a:endParaRPr lang="en-US"/>
          </a:p>
        </p:txBody>
      </p:sp>
      <p:sp>
        <p:nvSpPr>
          <p:cNvPr id="124931" name="Rectangle 3"/>
          <p:cNvSpPr>
            <a:spLocks noGrp="1" noChangeArrowheads="1"/>
          </p:cNvSpPr>
          <p:nvPr>
            <p:ph type="body" idx="1"/>
          </p:nvPr>
        </p:nvSpPr>
        <p:spPr>
          <a:xfrm>
            <a:off x="685800" y="1295400"/>
            <a:ext cx="7772400" cy="5257800"/>
          </a:xfrm>
        </p:spPr>
        <p:txBody>
          <a:bodyPr/>
          <a:lstStyle/>
          <a:p>
            <a:pPr>
              <a:lnSpc>
                <a:spcPct val="90000"/>
              </a:lnSpc>
            </a:pPr>
            <a:r>
              <a:rPr lang="en-US" sz="2800" b="1" dirty="0"/>
              <a:t>One of the greatest philosophic mystics in world history: a Christian Neo-Platonist</a:t>
            </a:r>
          </a:p>
          <a:p>
            <a:pPr>
              <a:lnSpc>
                <a:spcPct val="90000"/>
              </a:lnSpc>
            </a:pPr>
            <a:r>
              <a:rPr lang="en-US" sz="2800" b="1" dirty="0"/>
              <a:t>Preached that God was intimately close to us; it was our mistakes in perception that made us think God was distant</a:t>
            </a:r>
          </a:p>
          <a:p>
            <a:pPr>
              <a:lnSpc>
                <a:spcPct val="90000"/>
              </a:lnSpc>
            </a:pPr>
            <a:r>
              <a:rPr lang="en-US" sz="2800" b="1" dirty="0"/>
              <a:t>“One who truly has God will have Him in all places, in the streets and in the world, no less than in the church.”</a:t>
            </a:r>
            <a:endParaRPr lang="en-US" sz="2800" b="1" dirty="0" smtClean="0"/>
          </a:p>
          <a:p>
            <a:pPr>
              <a:lnSpc>
                <a:spcPct val="90000"/>
              </a:lnSpc>
            </a:pPr>
            <a:r>
              <a:rPr lang="en-US" sz="2800" b="1" dirty="0" smtClean="0"/>
              <a:t>Mystical Ethics of Eckhart: </a:t>
            </a:r>
            <a:r>
              <a:rPr lang="en-US" sz="2800" b="1" dirty="0"/>
              <a:t>“A person works in a stable. That person has a spiritual breakthrough. What should that person do? Return to work in the stable.”</a:t>
            </a:r>
            <a:endParaRPr lang="en-US" sz="2800" dirty="0">
              <a:latin typeface="TrebuchetMS"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Crusades</a:t>
            </a:r>
            <a:endParaRPr lang="en-US" b="1" dirty="0"/>
          </a:p>
        </p:txBody>
      </p:sp>
      <p:sp>
        <p:nvSpPr>
          <p:cNvPr id="3" name="Content Placeholder 2"/>
          <p:cNvSpPr>
            <a:spLocks noGrp="1"/>
          </p:cNvSpPr>
          <p:nvPr>
            <p:ph idx="1"/>
          </p:nvPr>
        </p:nvSpPr>
        <p:spPr/>
        <p:txBody>
          <a:bodyPr/>
          <a:lstStyle/>
          <a:p>
            <a:r>
              <a:rPr lang="en-US" b="1" dirty="0" smtClean="0"/>
              <a:t>Pope Urban II, in 1095, responding to the plea of the Byzantine Emperor, launches the first Crusade against Muslim control of the Holy Land.</a:t>
            </a:r>
          </a:p>
          <a:p>
            <a:r>
              <a:rPr lang="en-US" b="1" dirty="0" smtClean="0"/>
              <a:t>There are numerous versions of Urban </a:t>
            </a:r>
            <a:r>
              <a:rPr lang="en-US" b="1" dirty="0" err="1" smtClean="0"/>
              <a:t>II’s</a:t>
            </a:r>
            <a:r>
              <a:rPr lang="en-US" b="1" dirty="0" smtClean="0"/>
              <a:t> speech. Excerpts from the most detailed version follows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Urban </a:t>
            </a:r>
            <a:r>
              <a:rPr lang="en-US" b="1" dirty="0" err="1" smtClean="0"/>
              <a:t>II’s</a:t>
            </a:r>
            <a:r>
              <a:rPr lang="en-US" b="1" dirty="0" smtClean="0"/>
              <a:t> Speech at Clermont 1095</a:t>
            </a:r>
            <a:endParaRPr lang="en-US" b="1" dirty="0"/>
          </a:p>
        </p:txBody>
      </p:sp>
      <p:sp>
        <p:nvSpPr>
          <p:cNvPr id="3" name="Content Placeholder 2"/>
          <p:cNvSpPr>
            <a:spLocks noGrp="1"/>
          </p:cNvSpPr>
          <p:nvPr>
            <p:ph idx="1"/>
          </p:nvPr>
        </p:nvSpPr>
        <p:spPr>
          <a:xfrm>
            <a:off x="0" y="1417638"/>
            <a:ext cx="9144000" cy="5440362"/>
          </a:xfrm>
        </p:spPr>
        <p:txBody>
          <a:bodyPr>
            <a:normAutofit fontScale="85000" lnSpcReduction="10000"/>
          </a:bodyPr>
          <a:lstStyle/>
          <a:p>
            <a:r>
              <a:rPr lang="en-US" dirty="0" smtClean="0"/>
              <a:t>Oh, race of Franks, race from across the mountains, race chosen and beloved by God as shines forth in very many of your works set apart from all nations by the situation of your country, as well as by your catholic faith and the honor of the holy church! To you our discourse is addressed and for you our exhortation is intended. We wish you to know what a grievous cause has led us to Your country, what peril threatening you and all the faithful has brought us. From the confines of Jerusalem and the city of Constantinople a horrible tale has gone forth and very frequently has been brought to our ears, namely, that a race from the kingdom of the Persians, an accursed race, a race utterly alienated from God…has invaded the lands of those Christians and has depopulated them by the sword, pillage and fire…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b="1" dirty="0" smtClean="0"/>
              <a:t>Urban </a:t>
            </a:r>
            <a:r>
              <a:rPr lang="en-US" b="1" dirty="0" err="1" smtClean="0"/>
              <a:t>II’s</a:t>
            </a:r>
            <a:r>
              <a:rPr lang="en-US" b="1" dirty="0" smtClean="0"/>
              <a:t> Speech at Clermont 1095</a:t>
            </a:r>
            <a:endParaRPr lang="en-US" b="1" dirty="0"/>
          </a:p>
        </p:txBody>
      </p:sp>
      <p:sp>
        <p:nvSpPr>
          <p:cNvPr id="3" name="Content Placeholder 2"/>
          <p:cNvSpPr>
            <a:spLocks noGrp="1"/>
          </p:cNvSpPr>
          <p:nvPr>
            <p:ph idx="1"/>
          </p:nvPr>
        </p:nvSpPr>
        <p:spPr>
          <a:xfrm>
            <a:off x="0" y="1417638"/>
            <a:ext cx="9144000" cy="5440362"/>
          </a:xfrm>
        </p:spPr>
        <p:txBody>
          <a:bodyPr>
            <a:noAutofit/>
          </a:bodyPr>
          <a:lstStyle/>
          <a:p>
            <a:r>
              <a:rPr lang="en-US" sz="2400" dirty="0" smtClean="0"/>
              <a:t>(The Muslim Empire has) led away a part of the captives into its own country, and a part it has destroyed by cruel tortures; it has either entirely destroyed the churches of God or appropriated them for the rites of its own religion. They destroy the altars, after having defiled them with their uncleanness. They circumcise the Christians, and the blood of the circumcision they either spread upon the altars or pour into the vases of the baptismal font. When they wish to torture people by a base death, they perforate their navels, and dragging forth the extremity of the intestines, bind it to a stake; then with flogging they lead the victim around until the viscera having gushed forth the victim falls prostrate upon the ground. Others they bind to a post and pierce with arrows….What shall I say of the abominable rape of the women? To speak of it is worse than to be silent….</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4241"/>
          </a:xfrm>
        </p:spPr>
        <p:txBody>
          <a:bodyPr>
            <a:normAutofit fontScale="90000"/>
          </a:bodyPr>
          <a:lstStyle/>
          <a:p>
            <a:r>
              <a:rPr lang="en-US" b="1" dirty="0" smtClean="0"/>
              <a:t>Urban </a:t>
            </a:r>
            <a:r>
              <a:rPr lang="en-US" b="1" dirty="0" err="1" smtClean="0"/>
              <a:t>II’s</a:t>
            </a:r>
            <a:r>
              <a:rPr lang="en-US" b="1" dirty="0" smtClean="0"/>
              <a:t> Speech at Clermont 1095</a:t>
            </a:r>
            <a:endParaRPr lang="en-US" b="1" dirty="0"/>
          </a:p>
        </p:txBody>
      </p:sp>
      <p:sp>
        <p:nvSpPr>
          <p:cNvPr id="3" name="Content Placeholder 2"/>
          <p:cNvSpPr>
            <a:spLocks noGrp="1"/>
          </p:cNvSpPr>
          <p:nvPr>
            <p:ph idx="1"/>
          </p:nvPr>
        </p:nvSpPr>
        <p:spPr>
          <a:xfrm>
            <a:off x="0" y="1148879"/>
            <a:ext cx="9144000" cy="5709121"/>
          </a:xfrm>
        </p:spPr>
        <p:txBody>
          <a:bodyPr>
            <a:normAutofit fontScale="85000" lnSpcReduction="20000"/>
          </a:bodyPr>
          <a:lstStyle/>
          <a:p>
            <a:r>
              <a:rPr lang="en-US" dirty="0" smtClean="0"/>
              <a:t>On whom therefore is the labor of avenging these wrongs…incumbent, if not upon you? You, upon whom above other nations God has conferred remarkable glory in arms, great courage, bodily activity, and strength to humble the hairy scalp of those who resist you. Let the deeds of your ancestors move you and incite your minds to manly achievements; the glory and greatness of king Charles the Great, and of his son Louis, and of your other kings, who have destroyed the kingdoms of the pagans, and have extended in these lands the territory of the holy church. Let the holy </a:t>
            </a:r>
            <a:r>
              <a:rPr lang="en-US" dirty="0" err="1" smtClean="0"/>
              <a:t>sepulchre</a:t>
            </a:r>
            <a:r>
              <a:rPr lang="en-US" dirty="0" smtClean="0"/>
              <a:t> of the Lord our </a:t>
            </a:r>
            <a:r>
              <a:rPr lang="en-US" dirty="0" err="1" smtClean="0"/>
              <a:t>Saviour</a:t>
            </a:r>
            <a:r>
              <a:rPr lang="en-US" dirty="0" smtClean="0"/>
              <a:t>, which is possessed by unclean nations, especially incite you, and the holy places which are now treated with ignominy and irreverently polluted with their filthiness. Oh, most valiant soldiers and descendants of invincible ancestors, be not degenerate, but recall the valor of your progenitors</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4241"/>
          </a:xfrm>
        </p:spPr>
        <p:txBody>
          <a:bodyPr>
            <a:normAutofit fontScale="90000"/>
          </a:bodyPr>
          <a:lstStyle/>
          <a:p>
            <a:r>
              <a:rPr lang="en-US" b="1" dirty="0" smtClean="0"/>
              <a:t>Urban </a:t>
            </a:r>
            <a:r>
              <a:rPr lang="en-US" b="1" dirty="0" err="1" smtClean="0"/>
              <a:t>II’s</a:t>
            </a:r>
            <a:r>
              <a:rPr lang="en-US" b="1" dirty="0" smtClean="0"/>
              <a:t> Speech at Clermont 1095</a:t>
            </a:r>
            <a:endParaRPr lang="en-US" b="1" dirty="0"/>
          </a:p>
        </p:txBody>
      </p:sp>
      <p:sp>
        <p:nvSpPr>
          <p:cNvPr id="3" name="Content Placeholder 2"/>
          <p:cNvSpPr>
            <a:spLocks noGrp="1"/>
          </p:cNvSpPr>
          <p:nvPr>
            <p:ph idx="1"/>
          </p:nvPr>
        </p:nvSpPr>
        <p:spPr>
          <a:xfrm>
            <a:off x="0" y="1148879"/>
            <a:ext cx="9144000" cy="5709121"/>
          </a:xfrm>
        </p:spPr>
        <p:txBody>
          <a:bodyPr>
            <a:normAutofit fontScale="85000" lnSpcReduction="20000"/>
          </a:bodyPr>
          <a:lstStyle/>
          <a:p>
            <a:r>
              <a:rPr lang="en-US" dirty="0" smtClean="0"/>
              <a:t>But if you are hindered by love of children, parents and wives, remember what the Lord says in the Gospel, "He that </a:t>
            </a:r>
            <a:r>
              <a:rPr lang="en-US" dirty="0" err="1" smtClean="0"/>
              <a:t>loveth</a:t>
            </a:r>
            <a:r>
              <a:rPr lang="en-US" dirty="0" smtClean="0"/>
              <a:t> father or mother more than me, is not worthy of me." "Every one that hath forsaken houses, or brethren, or sisters, or father, or mother, or wife, or children, or lands for my name's sake shall receive an hundredfold and shall inherit everlasting life." Let none of your possessions detain you, no solicitude for your family affairs, since this land which you inhabit, shut in on all sides by the seas and surrounded by the mountain peaks, is too narrow for your large population; nor does it abound in wealth; and it furnishes scarcely food enough for its cultivators. Hence it is that you murder one another, that you wage war, and that frequently you perish by mutual wounds. Let therefore hatred depart from among you, let your quarrels end, let wars cease, and let all dissensions and controversies slumber.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4241"/>
          </a:xfrm>
        </p:spPr>
        <p:txBody>
          <a:bodyPr>
            <a:normAutofit fontScale="90000"/>
          </a:bodyPr>
          <a:lstStyle/>
          <a:p>
            <a:r>
              <a:rPr lang="en-US" b="1" dirty="0" smtClean="0"/>
              <a:t>Urban </a:t>
            </a:r>
            <a:r>
              <a:rPr lang="en-US" b="1" dirty="0" err="1" smtClean="0"/>
              <a:t>II’s</a:t>
            </a:r>
            <a:r>
              <a:rPr lang="en-US" b="1" dirty="0" smtClean="0"/>
              <a:t> Speech at Clermont 1095</a:t>
            </a:r>
            <a:endParaRPr lang="en-US" b="1" dirty="0"/>
          </a:p>
        </p:txBody>
      </p:sp>
      <p:sp>
        <p:nvSpPr>
          <p:cNvPr id="3" name="Content Placeholder 2"/>
          <p:cNvSpPr>
            <a:spLocks noGrp="1"/>
          </p:cNvSpPr>
          <p:nvPr>
            <p:ph idx="1"/>
          </p:nvPr>
        </p:nvSpPr>
        <p:spPr>
          <a:xfrm>
            <a:off x="0" y="1148879"/>
            <a:ext cx="9144000" cy="5709121"/>
          </a:xfrm>
        </p:spPr>
        <p:txBody>
          <a:bodyPr>
            <a:normAutofit fontScale="92500" lnSpcReduction="20000"/>
          </a:bodyPr>
          <a:lstStyle/>
          <a:p>
            <a:r>
              <a:rPr lang="en-US" dirty="0" smtClean="0"/>
              <a:t>Enter upon the road to the Holy </a:t>
            </a:r>
            <a:r>
              <a:rPr lang="en-US" dirty="0" err="1" smtClean="0"/>
              <a:t>Sepulchre</a:t>
            </a:r>
            <a:r>
              <a:rPr lang="en-US" dirty="0" smtClean="0"/>
              <a:t>; wrest that land from the wicked race, and subject it to yourselves. That land which as the Scripture says "</a:t>
            </a:r>
            <a:r>
              <a:rPr lang="en-US" dirty="0" err="1" smtClean="0"/>
              <a:t>floweth</a:t>
            </a:r>
            <a:r>
              <a:rPr lang="en-US" dirty="0" smtClean="0"/>
              <a:t> with milk and honey," was given by God into the possession of the children of Israel. Jerusalem is the navel of the world; the land is fruitful above others, like another paradise of delights. This the Redeemer of the human race has made illustrious by His advent, has beautified by residence, has consecrated by suffering, has redeemed by death, has glorified by burial. This royal city, therefore, situated at the centre of the world, is now held captive by His enemies, and is in subjection to those who do not know God, to the worship of the heathens.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599" cy="1143000"/>
          </a:xfrm>
        </p:spPr>
        <p:txBody>
          <a:bodyPr/>
          <a:lstStyle/>
          <a:p>
            <a:r>
              <a:rPr lang="en-US" b="1" dirty="0" smtClean="0"/>
              <a:t>Fall of Rome</a:t>
            </a:r>
            <a:endParaRPr lang="en-US" b="1" dirty="0"/>
          </a:p>
        </p:txBody>
      </p:sp>
      <p:sp>
        <p:nvSpPr>
          <p:cNvPr id="3" name="Content Placeholder 2"/>
          <p:cNvSpPr>
            <a:spLocks noGrp="1"/>
          </p:cNvSpPr>
          <p:nvPr>
            <p:ph sz="half" idx="1"/>
          </p:nvPr>
        </p:nvSpPr>
        <p:spPr>
          <a:xfrm>
            <a:off x="457200" y="699100"/>
            <a:ext cx="4038600" cy="5851525"/>
          </a:xfrm>
        </p:spPr>
        <p:txBody>
          <a:bodyPr>
            <a:normAutofit lnSpcReduction="10000"/>
          </a:bodyPr>
          <a:lstStyle/>
          <a:p>
            <a:r>
              <a:rPr lang="en-US" b="1" dirty="0" smtClean="0"/>
              <a:t>476 CE traditional date for fall of Western Roman Empire (last Emperor surrenders)</a:t>
            </a:r>
          </a:p>
          <a:p>
            <a:r>
              <a:rPr lang="en-US" b="1" dirty="0" smtClean="0"/>
              <a:t>The Catholic Christian Church, built around the pope in Rome, provides continuity</a:t>
            </a:r>
          </a:p>
          <a:p>
            <a:r>
              <a:rPr lang="en-US" b="1" dirty="0" smtClean="0"/>
              <a:t>Catholic church provides structure, order</a:t>
            </a:r>
          </a:p>
          <a:p>
            <a:r>
              <a:rPr lang="en-US" b="1" dirty="0" smtClean="0"/>
              <a:t>Catholic church maintains literacy and learning</a:t>
            </a:r>
          </a:p>
        </p:txBody>
      </p:sp>
      <p:pic>
        <p:nvPicPr>
          <p:cNvPr id="5" name="Content Placeholder 4" descr="0476RomulusAugustolusDeposedYoung_Folks'_History_of_Rome_illus420.png"/>
          <p:cNvPicPr>
            <a:picLocks noGrp="1" noChangeAspect="1"/>
          </p:cNvPicPr>
          <p:nvPr>
            <p:ph sz="half" idx="2"/>
          </p:nvPr>
        </p:nvPicPr>
        <p:blipFill>
          <a:blip r:embed="rId2"/>
          <a:srcRect t="-1712" b="-1712"/>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Urban </a:t>
            </a:r>
            <a:r>
              <a:rPr lang="en-US" b="1" dirty="0" err="1" smtClean="0"/>
              <a:t>II’s</a:t>
            </a:r>
            <a:r>
              <a:rPr lang="en-US" b="1" dirty="0" smtClean="0"/>
              <a:t> Speech at Clermont 1095</a:t>
            </a:r>
            <a:endParaRPr lang="en-US" b="1" dirty="0"/>
          </a:p>
        </p:txBody>
      </p:sp>
      <p:sp>
        <p:nvSpPr>
          <p:cNvPr id="3" name="Content Placeholder 2"/>
          <p:cNvSpPr>
            <a:spLocks noGrp="1"/>
          </p:cNvSpPr>
          <p:nvPr>
            <p:ph sz="half" idx="1"/>
          </p:nvPr>
        </p:nvSpPr>
        <p:spPr>
          <a:xfrm>
            <a:off x="4648200" y="1600200"/>
            <a:ext cx="4495800" cy="5257800"/>
          </a:xfrm>
        </p:spPr>
        <p:txBody>
          <a:bodyPr>
            <a:normAutofit fontScale="92500" lnSpcReduction="20000"/>
          </a:bodyPr>
          <a:lstStyle/>
          <a:p>
            <a:r>
              <a:rPr lang="en-US" dirty="0" smtClean="0"/>
              <a:t>She (Jerusalem) seeks therefore and desires to be liberated, and does not cease to implore you to come to her aid. From you especially she asks succor, because, as we have already said, God has conferred upon you above all nations great glory in arms. Accordingly undertake this journey for the remission of your sins, with the assurance of the imperishable glory of the kingdom of heaven..</a:t>
            </a:r>
          </a:p>
        </p:txBody>
      </p:sp>
      <p:pic>
        <p:nvPicPr>
          <p:cNvPr id="5" name="Content Placeholder 4" descr="StatueUrbanII-344x400.jpg"/>
          <p:cNvPicPr>
            <a:picLocks noGrp="1" noChangeAspect="1"/>
          </p:cNvPicPr>
          <p:nvPr>
            <p:ph sz="half" idx="2"/>
          </p:nvPr>
        </p:nvPicPr>
        <p:blipFill>
          <a:blip r:embed="rId2"/>
          <a:srcRect l="-1879" r="-1879"/>
          <a:stretch>
            <a:fillRect/>
          </a:stretch>
        </p:blipFill>
        <p:spPr>
          <a:xfrm>
            <a:off x="457200" y="1417638"/>
            <a:ext cx="4038600" cy="4525963"/>
          </a:xfr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Urban </a:t>
            </a:r>
            <a:r>
              <a:rPr lang="en-US" b="1" dirty="0" err="1" smtClean="0"/>
              <a:t>II’s</a:t>
            </a:r>
            <a:r>
              <a:rPr lang="en-US" b="1" dirty="0" smtClean="0"/>
              <a:t> Speech at Clermont 1095</a:t>
            </a:r>
            <a:endParaRPr lang="en-US" b="1" dirty="0"/>
          </a:p>
        </p:txBody>
      </p:sp>
      <p:sp>
        <p:nvSpPr>
          <p:cNvPr id="3" name="Content Placeholder 2"/>
          <p:cNvSpPr>
            <a:spLocks noGrp="1"/>
          </p:cNvSpPr>
          <p:nvPr>
            <p:ph idx="1"/>
          </p:nvPr>
        </p:nvSpPr>
        <p:spPr>
          <a:xfrm>
            <a:off x="457200" y="1417638"/>
            <a:ext cx="8229600" cy="5193454"/>
          </a:xfrm>
        </p:spPr>
        <p:txBody>
          <a:bodyPr>
            <a:normAutofit fontScale="77500" lnSpcReduction="20000"/>
          </a:bodyPr>
          <a:lstStyle/>
          <a:p>
            <a:r>
              <a:rPr lang="en-US" dirty="0" smtClean="0"/>
              <a:t>When Pope Urban had said these and very many similar things in his urbane discourse, he so influenced to one purpose the desires of all who were present, that they cried out, "It is the will of God! It is the will of God!" When the venerable Roman pontiff heard that, with eyes uplifted to heaven he gave thanks to God and, with his hand commanding silence, said: Most beloved brethren, today is manifest in you what the Lord says in the Gospel, "Where two or three are gathered together in my name there am I in the midst of them." Unless the Lord God had been present in your spirits, all of you would not have uttered the same cry. For, although the cry issued from numerous mouths, yet the origin of the cry was one. Therefore I say to you that God, who implanted this in your breasts, has drawn it forth from you. Let this then be your war-cry in combats, because this word is given to you by God.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Urban </a:t>
            </a:r>
            <a:r>
              <a:rPr lang="en-US" b="1" dirty="0" err="1" smtClean="0"/>
              <a:t>II’s</a:t>
            </a:r>
            <a:r>
              <a:rPr lang="en-US" b="1" dirty="0" smtClean="0"/>
              <a:t> Speech at Clermont 1095</a:t>
            </a:r>
            <a:endParaRPr lang="en-US" b="1" dirty="0"/>
          </a:p>
        </p:txBody>
      </p:sp>
      <p:sp>
        <p:nvSpPr>
          <p:cNvPr id="3" name="Content Placeholder 2"/>
          <p:cNvSpPr>
            <a:spLocks noGrp="1"/>
          </p:cNvSpPr>
          <p:nvPr>
            <p:ph idx="1"/>
          </p:nvPr>
        </p:nvSpPr>
        <p:spPr>
          <a:xfrm>
            <a:off x="457200" y="1600200"/>
            <a:ext cx="8229600" cy="5010892"/>
          </a:xfrm>
        </p:spPr>
        <p:txBody>
          <a:bodyPr>
            <a:normAutofit fontScale="77500" lnSpcReduction="20000"/>
          </a:bodyPr>
          <a:lstStyle/>
          <a:p>
            <a:r>
              <a:rPr lang="en-US" dirty="0" smtClean="0"/>
              <a:t>When an armed attack is made upon the enemy, let this one cry be raised by all the soldiers of God: It is the will of God! It is the will of God! And we do not command or advise that the old or feeble, or those unfit for bearing arms, undertake this journey; nor ought women to set out at all, without their husbands or brothers or legal guardians. For such are more of a hindrance than aid, more of a burden than advantage. Let the rich aid the needy; and according to their wealth, let them take with them experienced soldiers. The priests and clerks of any order are not to go without the consent of their bishop; for this journey would profit them nothing if they went without permission of these. Also, it is not fitting that laymen should enter upon the pilgrimage without the blessing of their priests.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Urban </a:t>
            </a:r>
            <a:r>
              <a:rPr lang="en-US" b="1" dirty="0" err="1" smtClean="0"/>
              <a:t>II’s</a:t>
            </a:r>
            <a:r>
              <a:rPr lang="en-US" b="1" dirty="0" smtClean="0"/>
              <a:t> Speech at Clermont 1095</a:t>
            </a:r>
            <a:endParaRPr lang="en-US" b="1" dirty="0"/>
          </a:p>
        </p:txBody>
      </p:sp>
      <p:sp>
        <p:nvSpPr>
          <p:cNvPr id="3" name="Content Placeholder 2"/>
          <p:cNvSpPr>
            <a:spLocks noGrp="1"/>
          </p:cNvSpPr>
          <p:nvPr>
            <p:ph sz="half" idx="1"/>
          </p:nvPr>
        </p:nvSpPr>
        <p:spPr>
          <a:xfrm>
            <a:off x="0" y="1600200"/>
            <a:ext cx="5105400" cy="5257800"/>
          </a:xfrm>
        </p:spPr>
        <p:txBody>
          <a:bodyPr>
            <a:normAutofit fontScale="85000" lnSpcReduction="20000"/>
          </a:bodyPr>
          <a:lstStyle/>
          <a:p>
            <a:r>
              <a:rPr lang="en-US" dirty="0" smtClean="0"/>
              <a:t>Whoever, therefore, shall determine upon this holy pilgrimage and shall make his vow to God to that effect and shall offer himself to Him as a, living sacrifice, holy, acceptable unto God, shall wear the sign of the cross of the Lord on his forehead or on his breast. When,' truly',' having fulfilled his vow be wishes to return, let him place the cross on his back between his shoulders. Such, indeed, by the twofold action will fulfill the precept of the Lord, as He commands in the Gospel, "He that </a:t>
            </a:r>
            <a:r>
              <a:rPr lang="en-US" dirty="0" err="1" smtClean="0"/>
              <a:t>taketh</a:t>
            </a:r>
            <a:r>
              <a:rPr lang="en-US" dirty="0" smtClean="0"/>
              <a:t> not his cross and </a:t>
            </a:r>
            <a:r>
              <a:rPr lang="en-US" dirty="0" err="1" smtClean="0"/>
              <a:t>followeth</a:t>
            </a:r>
            <a:r>
              <a:rPr lang="en-US" dirty="0" smtClean="0"/>
              <a:t> after me, is not worthy of me."</a:t>
            </a:r>
            <a:endParaRPr lang="en-US" dirty="0"/>
          </a:p>
        </p:txBody>
      </p:sp>
      <p:pic>
        <p:nvPicPr>
          <p:cNvPr id="5" name="Content Placeholder 4" descr="crusades18.jpg.bmp"/>
          <p:cNvPicPr>
            <a:picLocks noGrp="1" noChangeAspect="1"/>
          </p:cNvPicPr>
          <p:nvPr>
            <p:ph sz="half" idx="2"/>
          </p:nvPr>
        </p:nvPicPr>
        <p:blipFill>
          <a:blip r:embed="rId2"/>
          <a:srcRect l="-6035" r="-6035"/>
          <a:stretch>
            <a:fillRect/>
          </a:stretch>
        </p:blipFill>
        <p:spPr>
          <a:xfrm>
            <a:off x="5105400" y="2090168"/>
            <a:ext cx="4038600" cy="4525963"/>
          </a:xfr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1366" y="274638"/>
            <a:ext cx="4675434" cy="934708"/>
          </a:xfrm>
        </p:spPr>
        <p:txBody>
          <a:bodyPr>
            <a:normAutofit/>
          </a:bodyPr>
          <a:lstStyle/>
          <a:p>
            <a:r>
              <a:rPr lang="en-US" b="1" dirty="0" smtClean="0"/>
              <a:t>The Crusades</a:t>
            </a:r>
            <a:endParaRPr lang="en-US" b="1" dirty="0"/>
          </a:p>
        </p:txBody>
      </p:sp>
      <p:sp>
        <p:nvSpPr>
          <p:cNvPr id="3" name="Content Placeholder 2"/>
          <p:cNvSpPr>
            <a:spLocks noGrp="1"/>
          </p:cNvSpPr>
          <p:nvPr>
            <p:ph idx="1"/>
          </p:nvPr>
        </p:nvSpPr>
        <p:spPr>
          <a:xfrm>
            <a:off x="457200" y="1600200"/>
            <a:ext cx="8229600" cy="5257800"/>
          </a:xfrm>
        </p:spPr>
        <p:txBody>
          <a:bodyPr>
            <a:normAutofit fontScale="92500"/>
          </a:bodyPr>
          <a:lstStyle/>
          <a:p>
            <a:r>
              <a:rPr lang="en-US" b="1" dirty="0" smtClean="0"/>
              <a:t>Military attacks on the Middle East from Europe, happened intermittently from 1095 to 1300</a:t>
            </a:r>
          </a:p>
          <a:p>
            <a:r>
              <a:rPr lang="en-US" b="1" dirty="0" smtClean="0"/>
              <a:t>First Crusade was most ‘successful’ </a:t>
            </a:r>
          </a:p>
          <a:p>
            <a:pPr lvl="1"/>
            <a:r>
              <a:rPr lang="en-US" b="1" dirty="0" smtClean="0"/>
              <a:t>Captured Jerusalem</a:t>
            </a:r>
          </a:p>
          <a:p>
            <a:pPr lvl="1"/>
            <a:r>
              <a:rPr lang="en-US" b="1" dirty="0" smtClean="0"/>
              <a:t>Established Kingdom of Jerusalem</a:t>
            </a:r>
          </a:p>
          <a:p>
            <a:r>
              <a:rPr lang="en-US" b="1" dirty="0" smtClean="0"/>
              <a:t>Muslim warrior Saladin (</a:t>
            </a:r>
            <a:r>
              <a:rPr lang="en-US" b="1" dirty="0" err="1" smtClean="0"/>
              <a:t>Salah</a:t>
            </a:r>
            <a:r>
              <a:rPr lang="en-US" b="1" dirty="0" smtClean="0"/>
              <a:t> al-Din) retook Jerusalem in 1187</a:t>
            </a:r>
          </a:p>
          <a:p>
            <a:r>
              <a:rPr lang="en-US" b="1" dirty="0" smtClean="0"/>
              <a:t>Casualties and outrages enormous during Crusades: Jews, Muslims, other Christians, civilians slaughtered</a:t>
            </a:r>
          </a:p>
          <a:p>
            <a:endParaRPr lang="en-US" b="1" dirty="0" smtClean="0"/>
          </a:p>
          <a:p>
            <a:pPr lvl="1">
              <a:buNone/>
            </a:pPr>
            <a:endParaRPr lang="en-US" b="1" dirty="0" smtClean="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lstStyle/>
          <a:p>
            <a:r>
              <a:rPr lang="en-US" b="1" dirty="0" smtClean="0"/>
              <a:t>The Crusades</a:t>
            </a:r>
            <a:endParaRPr lang="en-US" b="1" dirty="0"/>
          </a:p>
        </p:txBody>
      </p:sp>
      <p:sp>
        <p:nvSpPr>
          <p:cNvPr id="3" name="Content Placeholder 2"/>
          <p:cNvSpPr>
            <a:spLocks noGrp="1"/>
          </p:cNvSpPr>
          <p:nvPr>
            <p:ph sz="half" idx="1"/>
          </p:nvPr>
        </p:nvSpPr>
        <p:spPr>
          <a:xfrm>
            <a:off x="0" y="1417638"/>
            <a:ext cx="4495800" cy="5132987"/>
          </a:xfrm>
        </p:spPr>
        <p:txBody>
          <a:bodyPr>
            <a:normAutofit/>
          </a:bodyPr>
          <a:lstStyle/>
          <a:p>
            <a:r>
              <a:rPr lang="en-US" b="1" dirty="0" smtClean="0"/>
              <a:t>Create lasting mistrust between </a:t>
            </a:r>
          </a:p>
          <a:p>
            <a:pPr lvl="1"/>
            <a:r>
              <a:rPr lang="en-US" b="1" dirty="0" smtClean="0"/>
              <a:t>Christianity and Islam</a:t>
            </a:r>
          </a:p>
          <a:p>
            <a:pPr lvl="1"/>
            <a:r>
              <a:rPr lang="en-US" b="1" dirty="0" smtClean="0"/>
              <a:t>Europe and the Middle East</a:t>
            </a:r>
          </a:p>
          <a:p>
            <a:pPr lvl="1"/>
            <a:r>
              <a:rPr lang="en-US" b="1" dirty="0" smtClean="0"/>
              <a:t>Roman Catholic Christianity and Eastern Orthodox Christianity</a:t>
            </a:r>
          </a:p>
          <a:p>
            <a:r>
              <a:rPr lang="en-US" b="1" dirty="0" smtClean="0"/>
              <a:t>Create an enduring link between religious </a:t>
            </a:r>
            <a:r>
              <a:rPr lang="en-US" b="1" dirty="0" err="1" smtClean="0"/>
              <a:t>exclusivism</a:t>
            </a:r>
            <a:r>
              <a:rPr lang="en-US" b="1" dirty="0" smtClean="0"/>
              <a:t> and military imposition of “the truth”</a:t>
            </a:r>
          </a:p>
          <a:p>
            <a:pPr lvl="1">
              <a:buNone/>
            </a:pPr>
            <a:endParaRPr lang="en-US" b="1" dirty="0" smtClean="0"/>
          </a:p>
        </p:txBody>
      </p:sp>
      <p:pic>
        <p:nvPicPr>
          <p:cNvPr id="5" name="Content Placeholder 4" descr="44157512511404054.jpg"/>
          <p:cNvPicPr>
            <a:picLocks noGrp="1" noChangeAspect="1"/>
          </p:cNvPicPr>
          <p:nvPr>
            <p:ph sz="half" idx="2"/>
          </p:nvPr>
        </p:nvPicPr>
        <p:blipFill>
          <a:blip r:embed="rId2"/>
          <a:srcRect t="-8572" b="-8572"/>
          <a:stretch>
            <a:fillRect/>
          </a:stretch>
        </p:blipFill>
        <p:spPr>
          <a:xfrm>
            <a:off x="4495800" y="0"/>
            <a:ext cx="4487648" cy="5029200"/>
          </a:xfr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Orthodoxy and Heresy</a:t>
            </a:r>
            <a:endParaRPr lang="en-US" b="1" dirty="0"/>
          </a:p>
        </p:txBody>
      </p:sp>
      <p:sp>
        <p:nvSpPr>
          <p:cNvPr id="3" name="Content Placeholder 2"/>
          <p:cNvSpPr>
            <a:spLocks noGrp="1"/>
          </p:cNvSpPr>
          <p:nvPr>
            <p:ph idx="1"/>
          </p:nvPr>
        </p:nvSpPr>
        <p:spPr/>
        <p:txBody>
          <a:bodyPr/>
          <a:lstStyle/>
          <a:p>
            <a:r>
              <a:rPr lang="en-US" b="1" dirty="0" smtClean="0"/>
              <a:t>Medieval Western European Catholic Christianity makes a point of suppressing heresies</a:t>
            </a:r>
          </a:p>
          <a:p>
            <a:pPr lvl="1"/>
            <a:r>
              <a:rPr lang="en-US" b="1" dirty="0" err="1" smtClean="0"/>
              <a:t>Cathars/Albigensians</a:t>
            </a:r>
            <a:endParaRPr lang="en-US" b="1" dirty="0" smtClean="0"/>
          </a:p>
          <a:p>
            <a:pPr lvl="1"/>
            <a:r>
              <a:rPr lang="en-US" b="1" dirty="0" err="1" smtClean="0"/>
              <a:t>Waldensians</a:t>
            </a:r>
            <a:endParaRPr lang="en-US" b="1" dirty="0" smtClean="0"/>
          </a:p>
          <a:p>
            <a:pPr lvl="1"/>
            <a:r>
              <a:rPr lang="en-US" b="1" dirty="0" err="1" smtClean="0"/>
              <a:t>Hussites</a:t>
            </a:r>
            <a:endParaRPr lang="en-US" b="1" dirty="0" smtClean="0"/>
          </a:p>
          <a:p>
            <a:pPr lvl="1"/>
            <a:r>
              <a:rPr lang="en-US" b="1" dirty="0" smtClean="0"/>
              <a:t>Mystics, including the Beguines</a:t>
            </a:r>
          </a:p>
          <a:p>
            <a:pPr lvl="1"/>
            <a:r>
              <a:rPr lang="en-US" b="1" dirty="0" smtClean="0"/>
              <a:t>Inquisition set up to hunt down heretics</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 Dominic (1170-1221)</a:t>
            </a:r>
            <a:endParaRPr lang="en-US" b="1" dirty="0"/>
          </a:p>
        </p:txBody>
      </p:sp>
      <p:sp>
        <p:nvSpPr>
          <p:cNvPr id="3" name="Content Placeholder 2"/>
          <p:cNvSpPr>
            <a:spLocks noGrp="1"/>
          </p:cNvSpPr>
          <p:nvPr>
            <p:ph idx="1"/>
          </p:nvPr>
        </p:nvSpPr>
        <p:spPr/>
        <p:txBody>
          <a:bodyPr/>
          <a:lstStyle/>
          <a:p>
            <a:r>
              <a:rPr lang="en-US" b="1" dirty="0" smtClean="0"/>
              <a:t>Founded a new order of priests, the Dominicans, to be theologically and philosophically prepared to fight heretics</a:t>
            </a:r>
          </a:p>
          <a:p>
            <a:r>
              <a:rPr lang="en-US" b="1" dirty="0" smtClean="0"/>
              <a:t>Participated in burning the books of heretics, and, sometimes, the execution of the heretics themselves</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p>
            <a:r>
              <a:rPr lang="en-US" b="1" i="1">
                <a:solidFill>
                  <a:schemeClr val="bg1"/>
                </a:solidFill>
              </a:rPr>
              <a:t>The Black Death</a:t>
            </a:r>
            <a:endParaRPr lang="en-US"/>
          </a:p>
        </p:txBody>
      </p:sp>
      <p:sp>
        <p:nvSpPr>
          <p:cNvPr id="71683" name="Rectangle 3"/>
          <p:cNvSpPr>
            <a:spLocks noGrp="1" noChangeArrowheads="1"/>
          </p:cNvSpPr>
          <p:nvPr>
            <p:ph type="subTitle" idx="1"/>
          </p:nvPr>
        </p:nvSpPr>
        <p:spPr/>
        <p:txBody>
          <a:bodyPr/>
          <a:lstStyle/>
          <a:p>
            <a:r>
              <a:rPr lang="en-US" b="1">
                <a:solidFill>
                  <a:schemeClr val="bg1"/>
                </a:solidFill>
              </a:rPr>
              <a:t>Plague and Social Dislocation</a:t>
            </a:r>
          </a:p>
          <a:p>
            <a:r>
              <a:rPr lang="en-US" b="1">
                <a:solidFill>
                  <a:schemeClr val="bg1"/>
                </a:solidFill>
              </a:rPr>
              <a:t>in 14th Century Europe</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1143000"/>
          </a:xfrm>
        </p:spPr>
        <p:txBody>
          <a:bodyPr/>
          <a:lstStyle/>
          <a:p>
            <a:r>
              <a:rPr lang="en-US">
                <a:solidFill>
                  <a:srgbClr val="FFFAAF"/>
                </a:solidFill>
              </a:rPr>
              <a:t>Spread of the Black Death, 1346-1348</a:t>
            </a:r>
            <a:endParaRPr lang="en-US"/>
          </a:p>
        </p:txBody>
      </p:sp>
      <p:pic>
        <p:nvPicPr>
          <p:cNvPr id="52228" name="Picture 4" descr="msBDjj1348.gif                                                 000BA32BMacintosh HD                   C346CA06:"/>
          <p:cNvPicPr>
            <a:picLocks noGrp="1" noChangeAspect="1" noChangeArrowheads="1"/>
          </p:cNvPicPr>
          <p:nvPr>
            <p:ph idx="1"/>
          </p:nvPr>
        </p:nvPicPr>
        <p:blipFill>
          <a:blip r:embed="rId2"/>
          <a:srcRect/>
          <a:stretch>
            <a:fillRect/>
          </a:stretch>
        </p:blipFill>
        <p:spPr>
          <a:xfrm>
            <a:off x="0" y="1644650"/>
            <a:ext cx="9144000" cy="5213350"/>
          </a:xfr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Pope Gregory I (</a:t>
            </a:r>
            <a:r>
              <a:rPr lang="en-US" b="1" dirty="0" err="1" smtClean="0"/>
              <a:t>r</a:t>
            </a:r>
            <a:r>
              <a:rPr lang="en-US" b="1" dirty="0" smtClean="0"/>
              <a:t>. 590-604)</a:t>
            </a:r>
            <a:br>
              <a:rPr lang="en-US" b="1" dirty="0" smtClean="0"/>
            </a:br>
            <a:r>
              <a:rPr lang="en-US" b="1" dirty="0" smtClean="0"/>
              <a:t>a.k.a. St. Gregory the Great</a:t>
            </a:r>
            <a:endParaRPr lang="en-US" b="1" dirty="0"/>
          </a:p>
        </p:txBody>
      </p:sp>
      <p:sp>
        <p:nvSpPr>
          <p:cNvPr id="3" name="Content Placeholder 2"/>
          <p:cNvSpPr>
            <a:spLocks noGrp="1"/>
          </p:cNvSpPr>
          <p:nvPr>
            <p:ph idx="1"/>
          </p:nvPr>
        </p:nvSpPr>
        <p:spPr>
          <a:xfrm>
            <a:off x="457200" y="1600200"/>
            <a:ext cx="8229600" cy="5257800"/>
          </a:xfrm>
        </p:spPr>
        <p:txBody>
          <a:bodyPr>
            <a:normAutofit fontScale="92500"/>
          </a:bodyPr>
          <a:lstStyle/>
          <a:p>
            <a:r>
              <a:rPr lang="en-US" b="1" dirty="0" smtClean="0"/>
              <a:t>Pope who organized the Church post-empire</a:t>
            </a:r>
          </a:p>
          <a:p>
            <a:r>
              <a:rPr lang="en-US" b="1" dirty="0" smtClean="0"/>
              <a:t>the first pope of the Middle Ages</a:t>
            </a:r>
          </a:p>
          <a:p>
            <a:r>
              <a:rPr lang="en-US" b="1" dirty="0" smtClean="0"/>
              <a:t>Encouraged proselytizing in distant places, such as England </a:t>
            </a:r>
          </a:p>
          <a:p>
            <a:r>
              <a:rPr lang="en-US" b="1" dirty="0" smtClean="0"/>
              <a:t>Had lived as a monk, would have preferred to return to monastery but elected Pope instead!</a:t>
            </a:r>
          </a:p>
          <a:p>
            <a:r>
              <a:rPr lang="en-US" b="1" dirty="0" smtClean="0"/>
              <a:t>Understood that there would have to be visual theology: “Illiterate men can contemplate in the lines of a picture what they cannot learn by means of the written word.”</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267200" y="228600"/>
            <a:ext cx="4267200" cy="1143000"/>
          </a:xfrm>
        </p:spPr>
        <p:txBody>
          <a:bodyPr/>
          <a:lstStyle/>
          <a:p>
            <a:r>
              <a:rPr lang="en-US" sz="4800" b="1">
                <a:solidFill>
                  <a:schemeClr val="bg1"/>
                </a:solidFill>
              </a:rPr>
              <a:t>Signs of Disease</a:t>
            </a:r>
            <a:endParaRPr lang="en-US"/>
          </a:p>
        </p:txBody>
      </p:sp>
      <p:sp>
        <p:nvSpPr>
          <p:cNvPr id="55299" name="Rectangle 3"/>
          <p:cNvSpPr>
            <a:spLocks noGrp="1" noChangeArrowheads="1"/>
          </p:cNvSpPr>
          <p:nvPr>
            <p:ph type="body" sz="half" idx="2"/>
          </p:nvPr>
        </p:nvSpPr>
        <p:spPr>
          <a:xfrm>
            <a:off x="3810000" y="1524000"/>
            <a:ext cx="5029200" cy="5105400"/>
          </a:xfrm>
        </p:spPr>
        <p:txBody>
          <a:bodyPr/>
          <a:lstStyle/>
          <a:p>
            <a:r>
              <a:rPr lang="en-US" sz="2800" b="1">
                <a:solidFill>
                  <a:schemeClr val="bg1"/>
                </a:solidFill>
              </a:rPr>
              <a:t>The various forms of the disease could take from one to eight days to kill the victim</a:t>
            </a:r>
          </a:p>
          <a:p>
            <a:r>
              <a:rPr lang="en-US" sz="2800" b="1">
                <a:solidFill>
                  <a:schemeClr val="bg1"/>
                </a:solidFill>
              </a:rPr>
              <a:t>The man in this picture is showing he has a “bubo” - the puss-filled sore from which we derive the term “bubonic plague.”</a:t>
            </a:r>
          </a:p>
          <a:p>
            <a:r>
              <a:rPr lang="en-US" sz="2800" b="1">
                <a:solidFill>
                  <a:schemeClr val="bg1"/>
                </a:solidFill>
              </a:rPr>
              <a:t>The “bubonic” strain was the least virulent, killing ‘only’ 65-75% of its victims.</a:t>
            </a:r>
          </a:p>
        </p:txBody>
      </p:sp>
      <p:pic>
        <p:nvPicPr>
          <p:cNvPr id="55302" name="Picture 6" descr="plague1.jpg                                                    000BA32BMacintosh HD                   C346CA06:"/>
          <p:cNvPicPr>
            <a:picLocks noGrp="1" noChangeAspect="1" noChangeArrowheads="1"/>
          </p:cNvPicPr>
          <p:nvPr>
            <p:ph sz="half" idx="1"/>
          </p:nvPr>
        </p:nvPicPr>
        <p:blipFill>
          <a:blip r:embed="rId2"/>
          <a:srcRect/>
          <a:stretch>
            <a:fillRect/>
          </a:stretch>
        </p:blipFill>
        <p:spPr>
          <a:xfrm>
            <a:off x="304800" y="228600"/>
            <a:ext cx="3171825" cy="6392863"/>
          </a:xfrm>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114800" y="228600"/>
            <a:ext cx="4343400" cy="1143000"/>
          </a:xfrm>
        </p:spPr>
        <p:txBody>
          <a:bodyPr/>
          <a:lstStyle/>
          <a:p>
            <a:r>
              <a:rPr lang="en-US" b="1">
                <a:solidFill>
                  <a:srgbClr val="BF9F25"/>
                </a:solidFill>
              </a:rPr>
              <a:t>Victims</a:t>
            </a:r>
            <a:endParaRPr lang="en-US"/>
          </a:p>
        </p:txBody>
      </p:sp>
      <p:sp>
        <p:nvSpPr>
          <p:cNvPr id="56325" name="Rectangle 5"/>
          <p:cNvSpPr>
            <a:spLocks noGrp="1" noChangeArrowheads="1"/>
          </p:cNvSpPr>
          <p:nvPr>
            <p:ph type="body" sz="half" idx="3"/>
          </p:nvPr>
        </p:nvSpPr>
        <p:spPr>
          <a:xfrm>
            <a:off x="685800" y="4876800"/>
            <a:ext cx="7772400" cy="1676400"/>
          </a:xfrm>
        </p:spPr>
        <p:txBody>
          <a:bodyPr/>
          <a:lstStyle/>
          <a:p>
            <a:pPr>
              <a:buFontTx/>
              <a:buNone/>
            </a:pPr>
            <a:r>
              <a:rPr lang="en-US" sz="2800">
                <a:solidFill>
                  <a:schemeClr val="bg1"/>
                </a:solidFill>
              </a:rPr>
              <a:t>Priests disfigured        Illustration of dying victims</a:t>
            </a:r>
          </a:p>
          <a:p>
            <a:pPr>
              <a:buFontTx/>
              <a:buNone/>
            </a:pPr>
            <a:r>
              <a:rPr lang="en-US" sz="2800">
                <a:solidFill>
                  <a:schemeClr val="bg1"/>
                </a:solidFill>
              </a:rPr>
              <a:t>by plague, late            from Toggenburg Bible (1411)</a:t>
            </a:r>
          </a:p>
          <a:p>
            <a:pPr>
              <a:buFontTx/>
              <a:buNone/>
            </a:pPr>
            <a:r>
              <a:rPr lang="en-US" sz="2800">
                <a:solidFill>
                  <a:schemeClr val="bg1"/>
                </a:solidFill>
              </a:rPr>
              <a:t>14th century</a:t>
            </a:r>
          </a:p>
        </p:txBody>
      </p:sp>
      <p:pic>
        <p:nvPicPr>
          <p:cNvPr id="56326" name="Picture 6" descr="180px-Plague_victims#902B25.jpg                                000BA32BMacintosh HD                   C346CA06:"/>
          <p:cNvPicPr>
            <a:picLocks noGrp="1" noChangeAspect="1" noChangeArrowheads="1"/>
          </p:cNvPicPr>
          <p:nvPr>
            <p:ph sz="quarter" idx="1"/>
          </p:nvPr>
        </p:nvPicPr>
        <p:blipFill>
          <a:blip r:embed="rId2"/>
          <a:srcRect/>
          <a:stretch>
            <a:fillRect/>
          </a:stretch>
        </p:blipFill>
        <p:spPr>
          <a:xfrm>
            <a:off x="152400" y="1066800"/>
            <a:ext cx="3271838" cy="3652838"/>
          </a:xfrm>
        </p:spPr>
      </p:pic>
      <p:pic>
        <p:nvPicPr>
          <p:cNvPr id="56327" name="Picture 7" descr="350px-Black_Death.jpg                                          000BA32BMacintosh HD                   C346CA06:"/>
          <p:cNvPicPr>
            <a:picLocks noGrp="1" noChangeAspect="1" noChangeArrowheads="1"/>
          </p:cNvPicPr>
          <p:nvPr>
            <p:ph sz="quarter" idx="2"/>
          </p:nvPr>
        </p:nvPicPr>
        <p:blipFill>
          <a:blip r:embed="rId3"/>
          <a:srcRect/>
          <a:stretch>
            <a:fillRect/>
          </a:stretch>
        </p:blipFill>
        <p:spPr>
          <a:xfrm>
            <a:off x="3686175" y="1219200"/>
            <a:ext cx="5457825" cy="3651250"/>
          </a:xfr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09600" y="304800"/>
            <a:ext cx="7772400" cy="1143000"/>
          </a:xfrm>
        </p:spPr>
        <p:txBody>
          <a:bodyPr/>
          <a:lstStyle/>
          <a:p>
            <a:r>
              <a:rPr lang="en-US" sz="4800" b="1">
                <a:solidFill>
                  <a:schemeClr val="bg1"/>
                </a:solidFill>
              </a:rPr>
              <a:t>Doctors’ Precautions</a:t>
            </a:r>
            <a:endParaRPr lang="en-US"/>
          </a:p>
        </p:txBody>
      </p:sp>
      <p:sp>
        <p:nvSpPr>
          <p:cNvPr id="53252" name="Rectangle 4"/>
          <p:cNvSpPr>
            <a:spLocks noGrp="1" noChangeArrowheads="1"/>
          </p:cNvSpPr>
          <p:nvPr>
            <p:ph type="body" sz="half" idx="2"/>
          </p:nvPr>
        </p:nvSpPr>
        <p:spPr>
          <a:xfrm>
            <a:off x="4648200" y="1447800"/>
            <a:ext cx="4191000" cy="5410200"/>
          </a:xfrm>
        </p:spPr>
        <p:txBody>
          <a:bodyPr/>
          <a:lstStyle/>
          <a:p>
            <a:r>
              <a:rPr lang="en-US" sz="2800" b="1">
                <a:solidFill>
                  <a:schemeClr val="bg1"/>
                </a:solidFill>
              </a:rPr>
              <a:t>The doctors would cover themselves to avoid contracting the disease</a:t>
            </a:r>
          </a:p>
          <a:p>
            <a:r>
              <a:rPr lang="en-US" sz="2800" b="1">
                <a:solidFill>
                  <a:schemeClr val="bg1"/>
                </a:solidFill>
              </a:rPr>
              <a:t>The beak contained herbs meant to filter the humors that were felt to be transmitters</a:t>
            </a:r>
          </a:p>
          <a:p>
            <a:r>
              <a:rPr lang="en-US" sz="2800" b="1">
                <a:solidFill>
                  <a:schemeClr val="bg1"/>
                </a:solidFill>
              </a:rPr>
              <a:t>The stick was for removing clothing from patient (or corpse)</a:t>
            </a:r>
          </a:p>
        </p:txBody>
      </p:sp>
      <p:pic>
        <p:nvPicPr>
          <p:cNvPr id="53253" name="Picture 5" descr="pandemicslesson1.jpg                                           000BA32BMacintosh HD                   C346CA06:"/>
          <p:cNvPicPr>
            <a:picLocks noGrp="1" noChangeAspect="1" noChangeArrowheads="1"/>
          </p:cNvPicPr>
          <p:nvPr>
            <p:ph sz="half" idx="1"/>
          </p:nvPr>
        </p:nvPicPr>
        <p:blipFill>
          <a:blip r:embed="rId2"/>
          <a:srcRect/>
          <a:stretch>
            <a:fillRect/>
          </a:stretch>
        </p:blipFill>
        <p:spPr>
          <a:xfrm>
            <a:off x="1008063" y="1981200"/>
            <a:ext cx="3165475" cy="4114800"/>
          </a:xfr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5715000" y="0"/>
            <a:ext cx="3429000" cy="3657600"/>
          </a:xfrm>
        </p:spPr>
        <p:txBody>
          <a:bodyPr/>
          <a:lstStyle/>
          <a:p>
            <a:r>
              <a:rPr lang="en-US" sz="4800" b="1">
                <a:solidFill>
                  <a:schemeClr val="bg1"/>
                </a:solidFill>
              </a:rPr>
              <a:t>Doctors’ Precautions</a:t>
            </a:r>
            <a:endParaRPr lang="en-US"/>
          </a:p>
        </p:txBody>
      </p:sp>
      <p:sp>
        <p:nvSpPr>
          <p:cNvPr id="100355" name="Rectangle 3"/>
          <p:cNvSpPr>
            <a:spLocks noGrp="1" noChangeArrowheads="1"/>
          </p:cNvSpPr>
          <p:nvPr>
            <p:ph type="body" sz="half" idx="2"/>
          </p:nvPr>
        </p:nvSpPr>
        <p:spPr>
          <a:xfrm>
            <a:off x="5715000" y="5105400"/>
            <a:ext cx="2895600" cy="1371600"/>
          </a:xfrm>
        </p:spPr>
        <p:txBody>
          <a:bodyPr/>
          <a:lstStyle/>
          <a:p>
            <a:pPr>
              <a:buFontTx/>
              <a:buNone/>
            </a:pPr>
            <a:r>
              <a:rPr lang="en-US" sz="2800" b="1">
                <a:solidFill>
                  <a:schemeClr val="bg1"/>
                </a:solidFill>
              </a:rPr>
              <a:t>Contemporary illustration</a:t>
            </a:r>
          </a:p>
        </p:txBody>
      </p:sp>
      <p:pic>
        <p:nvPicPr>
          <p:cNvPr id="100358" name="Picture 6" descr="black_death.jpg                                                000BA32BMacintosh HD                   C346CA06:"/>
          <p:cNvPicPr>
            <a:picLocks noGrp="1" noChangeAspect="1" noChangeArrowheads="1"/>
          </p:cNvPicPr>
          <p:nvPr>
            <p:ph sz="half" idx="1"/>
          </p:nvPr>
        </p:nvPicPr>
        <p:blipFill>
          <a:blip r:embed="rId2"/>
          <a:srcRect/>
          <a:stretch>
            <a:fillRect/>
          </a:stretch>
        </p:blipFill>
        <p:spPr>
          <a:xfrm>
            <a:off x="0" y="0"/>
            <a:ext cx="5686425" cy="6867525"/>
          </a:xfr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343400" y="838200"/>
            <a:ext cx="4038600" cy="1143000"/>
          </a:xfrm>
        </p:spPr>
        <p:txBody>
          <a:bodyPr/>
          <a:lstStyle/>
          <a:p>
            <a:r>
              <a:rPr lang="en-US" sz="4800" b="1">
                <a:solidFill>
                  <a:schemeClr val="bg1"/>
                </a:solidFill>
              </a:rPr>
              <a:t>Mass Graves</a:t>
            </a:r>
            <a:endParaRPr lang="en-US"/>
          </a:p>
        </p:txBody>
      </p:sp>
      <p:sp>
        <p:nvSpPr>
          <p:cNvPr id="54275" name="Rectangle 3"/>
          <p:cNvSpPr>
            <a:spLocks noGrp="1" noChangeArrowheads="1"/>
          </p:cNvSpPr>
          <p:nvPr>
            <p:ph type="body" sz="half" idx="2"/>
          </p:nvPr>
        </p:nvSpPr>
        <p:spPr>
          <a:xfrm>
            <a:off x="228600" y="2514600"/>
            <a:ext cx="8610600" cy="4343400"/>
          </a:xfrm>
        </p:spPr>
        <p:txBody>
          <a:bodyPr/>
          <a:lstStyle/>
          <a:p>
            <a:r>
              <a:rPr lang="en-US" sz="2800" b="1">
                <a:solidFill>
                  <a:schemeClr val="bg1"/>
                </a:solidFill>
              </a:rPr>
              <a:t>So many people were dying, that social order broke down.</a:t>
            </a:r>
          </a:p>
          <a:p>
            <a:r>
              <a:rPr lang="en-US" sz="2800" b="1">
                <a:solidFill>
                  <a:schemeClr val="bg1"/>
                </a:solidFill>
              </a:rPr>
              <a:t>People were afraid to visit the sick, or even talk to their neighbors.</a:t>
            </a:r>
          </a:p>
          <a:p>
            <a:r>
              <a:rPr lang="en-US" sz="2800" b="1">
                <a:solidFill>
                  <a:schemeClr val="bg1"/>
                </a:solidFill>
              </a:rPr>
              <a:t>Unburied corpses could lead to the spread of the disease, and lack of burial could also increase the wrath of God.</a:t>
            </a:r>
          </a:p>
          <a:p>
            <a:r>
              <a:rPr lang="en-US" sz="2800" b="1">
                <a:solidFill>
                  <a:schemeClr val="bg1"/>
                </a:solidFill>
              </a:rPr>
              <a:t>Burial was most often in quickly dug mass graves.</a:t>
            </a:r>
          </a:p>
          <a:p>
            <a:endParaRPr lang="en-US" sz="2800" b="1">
              <a:solidFill>
                <a:schemeClr val="bg1"/>
              </a:solidFill>
            </a:endParaRPr>
          </a:p>
        </p:txBody>
      </p:sp>
      <p:pic>
        <p:nvPicPr>
          <p:cNvPr id="54278" name="Picture 6" descr="plague2.jpg                                                    000BA32BMacintosh HD                   C346CA06:"/>
          <p:cNvPicPr>
            <a:picLocks noGrp="1" noChangeAspect="1" noChangeArrowheads="1"/>
          </p:cNvPicPr>
          <p:nvPr>
            <p:ph sz="half" idx="1"/>
          </p:nvPr>
        </p:nvPicPr>
        <p:blipFill>
          <a:blip r:embed="rId2"/>
          <a:srcRect r="2499" b="4445"/>
          <a:stretch>
            <a:fillRect/>
          </a:stretch>
        </p:blipFill>
        <p:spPr>
          <a:xfrm>
            <a:off x="228600" y="228600"/>
            <a:ext cx="3714750" cy="2047875"/>
          </a:xfr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solidFill>
                  <a:srgbClr val="BF9F25"/>
                </a:solidFill>
              </a:rPr>
              <a:t>Jean de Venette and Boccaccio</a:t>
            </a:r>
          </a:p>
        </p:txBody>
      </p:sp>
      <p:sp>
        <p:nvSpPr>
          <p:cNvPr id="99332" name="Rectangle 4"/>
          <p:cNvSpPr>
            <a:spLocks noGrp="1" noChangeArrowheads="1"/>
          </p:cNvSpPr>
          <p:nvPr>
            <p:ph type="body" sz="half" idx="2"/>
          </p:nvPr>
        </p:nvSpPr>
        <p:spPr>
          <a:xfrm>
            <a:off x="2895600" y="2057400"/>
            <a:ext cx="5867400" cy="4495800"/>
          </a:xfrm>
        </p:spPr>
        <p:txBody>
          <a:bodyPr/>
          <a:lstStyle/>
          <a:p>
            <a:pPr>
              <a:lnSpc>
                <a:spcPct val="90000"/>
              </a:lnSpc>
            </a:pPr>
            <a:r>
              <a:rPr lang="en-US" sz="2800" b="1">
                <a:solidFill>
                  <a:srgbClr val="BF9F25"/>
                </a:solidFill>
              </a:rPr>
              <a:t>Jean de Venette notes the persecution of the Jews</a:t>
            </a:r>
          </a:p>
          <a:p>
            <a:pPr>
              <a:lnSpc>
                <a:spcPct val="90000"/>
              </a:lnSpc>
            </a:pPr>
            <a:r>
              <a:rPr lang="en-US" sz="2800" b="1">
                <a:solidFill>
                  <a:srgbClr val="BF9F25"/>
                </a:solidFill>
              </a:rPr>
              <a:t>Both Boccaccio and Venette lament the loss of morals caused by the Plague</a:t>
            </a:r>
          </a:p>
          <a:p>
            <a:pPr>
              <a:lnSpc>
                <a:spcPct val="90000"/>
              </a:lnSpc>
            </a:pPr>
            <a:r>
              <a:rPr lang="en-US" sz="2800" b="1">
                <a:solidFill>
                  <a:srgbClr val="BF9F25"/>
                </a:solidFill>
              </a:rPr>
              <a:t>Venette also notes that Pope Clement VI used papal powers to calm the dying…and to gain wealth for the church through inheritances from the dying</a:t>
            </a:r>
          </a:p>
        </p:txBody>
      </p:sp>
      <p:pic>
        <p:nvPicPr>
          <p:cNvPr id="99333" name="Picture 5" descr="heb06053.0001.001.jpg                                          000BA32BMacintosh HD                   C346CA06:"/>
          <p:cNvPicPr>
            <a:picLocks noGrp="1" noChangeAspect="1" noChangeArrowheads="1"/>
          </p:cNvPicPr>
          <p:nvPr>
            <p:ph sz="half" idx="1"/>
          </p:nvPr>
        </p:nvPicPr>
        <p:blipFill>
          <a:blip r:embed="rId2"/>
          <a:srcRect/>
          <a:stretch>
            <a:fillRect/>
          </a:stretch>
        </p:blipFill>
        <p:spPr>
          <a:xfrm>
            <a:off x="152400" y="1905000"/>
            <a:ext cx="2312988" cy="3659188"/>
          </a:xfr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52400" y="152400"/>
            <a:ext cx="5715000" cy="3352800"/>
          </a:xfrm>
        </p:spPr>
        <p:txBody>
          <a:bodyPr>
            <a:normAutofit fontScale="90000"/>
          </a:bodyPr>
          <a:lstStyle/>
          <a:p>
            <a:r>
              <a:rPr lang="en-US" i="1">
                <a:solidFill>
                  <a:schemeClr val="bg1"/>
                </a:solidFill>
              </a:rPr>
              <a:t>Ibn Khaldun </a:t>
            </a:r>
            <a:br>
              <a:rPr lang="en-US" i="1">
                <a:solidFill>
                  <a:schemeClr val="bg1"/>
                </a:solidFill>
              </a:rPr>
            </a:br>
            <a:r>
              <a:rPr lang="en-US" i="1">
                <a:solidFill>
                  <a:schemeClr val="bg1"/>
                </a:solidFill>
              </a:rPr>
              <a:t>(1332-1406)</a:t>
            </a:r>
            <a:br>
              <a:rPr lang="en-US" i="1">
                <a:solidFill>
                  <a:schemeClr val="bg1"/>
                </a:solidFill>
              </a:rPr>
            </a:br>
            <a:r>
              <a:rPr lang="en-US" i="1">
                <a:solidFill>
                  <a:schemeClr val="bg1"/>
                </a:solidFill>
              </a:rPr>
              <a:t>Muslim Historian, Geographer, and Theorist</a:t>
            </a:r>
            <a:endParaRPr lang="en-US"/>
          </a:p>
        </p:txBody>
      </p:sp>
      <p:sp>
        <p:nvSpPr>
          <p:cNvPr id="98307" name="Rectangle 3"/>
          <p:cNvSpPr>
            <a:spLocks noGrp="1" noChangeArrowheads="1"/>
          </p:cNvSpPr>
          <p:nvPr>
            <p:ph type="body" sz="half" idx="2"/>
          </p:nvPr>
        </p:nvSpPr>
        <p:spPr>
          <a:xfrm>
            <a:off x="152400" y="3962400"/>
            <a:ext cx="8839200" cy="2743200"/>
          </a:xfrm>
        </p:spPr>
        <p:txBody>
          <a:bodyPr>
            <a:normAutofit/>
          </a:bodyPr>
          <a:lstStyle/>
          <a:p>
            <a:r>
              <a:rPr lang="en-US" sz="2400" b="1" dirty="0">
                <a:solidFill>
                  <a:srgbClr val="FFFFFF"/>
                </a:solidFill>
                <a:latin typeface="TimesNewRomanPSMT" charset="0"/>
              </a:rPr>
              <a:t>Wrote a global history, </a:t>
            </a:r>
            <a:r>
              <a:rPr lang="en-US" sz="2400" b="1" i="1" dirty="0">
                <a:solidFill>
                  <a:srgbClr val="FFFFFF"/>
                </a:solidFill>
                <a:latin typeface="TimesNewRomanPSMT" charset="0"/>
              </a:rPr>
              <a:t>al-</a:t>
            </a:r>
            <a:r>
              <a:rPr lang="en-US" sz="2400" b="1" i="1" dirty="0" err="1">
                <a:solidFill>
                  <a:srgbClr val="FFFFFF"/>
                </a:solidFill>
                <a:latin typeface="TimesNewRomanPSMT" charset="0"/>
              </a:rPr>
              <a:t>Muqaddimah</a:t>
            </a:r>
            <a:r>
              <a:rPr lang="en-US" sz="2400" b="1" i="1" dirty="0">
                <a:solidFill>
                  <a:srgbClr val="FFFFFF"/>
                </a:solidFill>
                <a:latin typeface="TimesNewRomanPSMT" charset="0"/>
              </a:rPr>
              <a:t>, </a:t>
            </a:r>
            <a:r>
              <a:rPr lang="en-US" sz="2400" b="1" dirty="0">
                <a:solidFill>
                  <a:srgbClr val="FFFFFF"/>
                </a:solidFill>
                <a:latin typeface="TimesNewRomanPSMT" charset="0"/>
              </a:rPr>
              <a:t>which also contained a philosophy of history, that covered areas we would today name as sociology, group psychology, and political science.</a:t>
            </a:r>
          </a:p>
          <a:p>
            <a:r>
              <a:rPr lang="en-US" sz="2400" b="1" dirty="0">
                <a:solidFill>
                  <a:srgbClr val="FFFFFF"/>
                </a:solidFill>
                <a:latin typeface="TimesNewRomanPSMT" charset="0"/>
              </a:rPr>
              <a:t>Born in Tunis; traveled extensively from Spain to Middle East</a:t>
            </a:r>
          </a:p>
          <a:p>
            <a:r>
              <a:rPr lang="en-US" sz="2400" b="1" dirty="0">
                <a:solidFill>
                  <a:srgbClr val="FFFFFF"/>
                </a:solidFill>
                <a:latin typeface="TimesNewRomanPSMT" charset="0"/>
              </a:rPr>
              <a:t>Take a course with Prof. </a:t>
            </a:r>
            <a:r>
              <a:rPr lang="en-US" sz="2400" b="1" dirty="0" err="1">
                <a:solidFill>
                  <a:srgbClr val="FFFFFF"/>
                </a:solidFill>
                <a:latin typeface="TimesNewRomanPSMT" charset="0"/>
              </a:rPr>
              <a:t>Amiras</a:t>
            </a:r>
            <a:r>
              <a:rPr lang="en-US" sz="2400" b="1" dirty="0">
                <a:solidFill>
                  <a:srgbClr val="FFFFFF"/>
                </a:solidFill>
                <a:latin typeface="TimesNewRomanPSMT" charset="0"/>
              </a:rPr>
              <a:t> (hurry! She might retire soon!) to learn more about </a:t>
            </a:r>
            <a:r>
              <a:rPr lang="en-US" sz="2400" b="1" dirty="0" err="1">
                <a:solidFill>
                  <a:srgbClr val="FFFFFF"/>
                </a:solidFill>
                <a:latin typeface="TimesNewRomanPSMT" charset="0"/>
              </a:rPr>
              <a:t>ibn</a:t>
            </a:r>
            <a:r>
              <a:rPr lang="en-US" sz="2400" b="1" dirty="0">
                <a:solidFill>
                  <a:srgbClr val="FFFFFF"/>
                </a:solidFill>
                <a:latin typeface="TimesNewRomanPSMT" charset="0"/>
              </a:rPr>
              <a:t> </a:t>
            </a:r>
            <a:r>
              <a:rPr lang="en-US" sz="2400" b="1" dirty="0" err="1">
                <a:solidFill>
                  <a:srgbClr val="FFFFFF"/>
                </a:solidFill>
                <a:latin typeface="TimesNewRomanPSMT" charset="0"/>
              </a:rPr>
              <a:t>Khaldun</a:t>
            </a:r>
            <a:r>
              <a:rPr lang="en-US" sz="2400" b="1" dirty="0">
                <a:solidFill>
                  <a:srgbClr val="FFFFFF"/>
                </a:solidFill>
                <a:latin typeface="TimesNewRomanPSMT" charset="0"/>
              </a:rPr>
              <a:t>.</a:t>
            </a:r>
            <a:endParaRPr lang="en-US" sz="2400" b="1" dirty="0">
              <a:solidFill>
                <a:srgbClr val="482827"/>
              </a:solidFill>
              <a:latin typeface="Verdana" pitchFamily="29" charset="0"/>
            </a:endParaRPr>
          </a:p>
        </p:txBody>
      </p:sp>
      <p:pic>
        <p:nvPicPr>
          <p:cNvPr id="98308" name="Picture 4" descr="KHALDUN_B-Khaldun-Statue-.jpg                                  000BA32BMacintosh HD                   C346CA06:"/>
          <p:cNvPicPr>
            <a:picLocks noGrp="1" noChangeAspect="1" noChangeArrowheads="1"/>
          </p:cNvPicPr>
          <p:nvPr>
            <p:ph sz="half" idx="1"/>
          </p:nvPr>
        </p:nvPicPr>
        <p:blipFill>
          <a:blip r:embed="rId2"/>
          <a:srcRect/>
          <a:stretch>
            <a:fillRect/>
          </a:stretch>
        </p:blipFill>
        <p:spPr>
          <a:xfrm>
            <a:off x="5908675" y="0"/>
            <a:ext cx="3235325" cy="3654425"/>
          </a:xfr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152400"/>
            <a:ext cx="6934200" cy="1143000"/>
          </a:xfrm>
        </p:spPr>
        <p:txBody>
          <a:bodyPr/>
          <a:lstStyle/>
          <a:p>
            <a:r>
              <a:rPr lang="en-US" i="1">
                <a:solidFill>
                  <a:schemeClr val="bg1"/>
                </a:solidFill>
              </a:rPr>
              <a:t>Ibn Khaldun on the Plague</a:t>
            </a:r>
            <a:endParaRPr lang="en-US"/>
          </a:p>
        </p:txBody>
      </p:sp>
      <p:sp>
        <p:nvSpPr>
          <p:cNvPr id="51204" name="Rectangle 4"/>
          <p:cNvSpPr>
            <a:spLocks noGrp="1" noChangeArrowheads="1"/>
          </p:cNvSpPr>
          <p:nvPr>
            <p:ph type="body" sz="half" idx="2"/>
          </p:nvPr>
        </p:nvSpPr>
        <p:spPr>
          <a:xfrm>
            <a:off x="152400" y="1981200"/>
            <a:ext cx="8839200" cy="4876800"/>
          </a:xfrm>
        </p:spPr>
        <p:txBody>
          <a:bodyPr>
            <a:normAutofit/>
          </a:bodyPr>
          <a:lstStyle/>
          <a:p>
            <a:r>
              <a:rPr lang="en-US" sz="2200" b="1" i="1" dirty="0">
                <a:solidFill>
                  <a:srgbClr val="FFFFFF"/>
                </a:solidFill>
                <a:latin typeface="TimesNewRomanPSMT" charset="0"/>
              </a:rPr>
              <a:t>Civilization both in the East and the West was visited by a destructive plague which devastated nations and caused populations to vanish. It swallowed up many of the good things of civilization and wiped them out. It overtook the dynasties at the time of their senility, when they had reached the limit of their duration. It lessened their power and curtailed their influence. It weakened their authority. Their situation approached the point of annihilation and dissolution. Civilization decreased with the decrease of mankind. Cities and buildings were laid waste, roads and way-signs were obliterated, settlements and mansions became empty, dynasties and tribes grew weak. The entire inhabited world changed. The East, it seems, was similarly visited, though in accordance with and in proportion to [the East’s more affluent] civilization. It was as if the voice of existence in the world had called out for oblivion and restriction, and the world responded to its call.</a:t>
            </a:r>
          </a:p>
        </p:txBody>
      </p:sp>
      <p:pic>
        <p:nvPicPr>
          <p:cNvPr id="51205" name="Picture 5" descr="KHALDUN_B-Khaldun-Statue-.jpg                                  000BA32BMacintosh HD                   C346CA06:"/>
          <p:cNvPicPr>
            <a:picLocks noGrp="1" noChangeAspect="1" noChangeArrowheads="1"/>
          </p:cNvPicPr>
          <p:nvPr>
            <p:ph sz="half" idx="1"/>
          </p:nvPr>
        </p:nvPicPr>
        <p:blipFill>
          <a:blip r:embed="rId2"/>
          <a:srcRect/>
          <a:stretch>
            <a:fillRect/>
          </a:stretch>
        </p:blipFill>
        <p:spPr>
          <a:xfrm>
            <a:off x="7086600" y="0"/>
            <a:ext cx="1617663" cy="1827213"/>
          </a:xfr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b="1">
                <a:solidFill>
                  <a:srgbClr val="FFFAAF"/>
                </a:solidFill>
              </a:rPr>
              <a:t>Sobering Statistics</a:t>
            </a:r>
            <a:endParaRPr lang="en-US"/>
          </a:p>
        </p:txBody>
      </p:sp>
      <p:sp>
        <p:nvSpPr>
          <p:cNvPr id="57347" name="Rectangle 3"/>
          <p:cNvSpPr>
            <a:spLocks noGrp="1" noChangeArrowheads="1"/>
          </p:cNvSpPr>
          <p:nvPr>
            <p:ph type="body" idx="1"/>
          </p:nvPr>
        </p:nvSpPr>
        <p:spPr>
          <a:xfrm>
            <a:off x="228600" y="1981200"/>
            <a:ext cx="8610600" cy="4495800"/>
          </a:xfrm>
        </p:spPr>
        <p:txBody>
          <a:bodyPr/>
          <a:lstStyle/>
          <a:p>
            <a:r>
              <a:rPr lang="en-US" b="1">
                <a:solidFill>
                  <a:srgbClr val="FFFAAF"/>
                </a:solidFill>
              </a:rPr>
              <a:t>Between 1338 and 1351, scholars estimate 24-75 million people died of plague worldwide</a:t>
            </a:r>
          </a:p>
          <a:p>
            <a:r>
              <a:rPr lang="en-US" b="1">
                <a:solidFill>
                  <a:srgbClr val="FFFAAF"/>
                </a:solidFill>
              </a:rPr>
              <a:t>Over half the inhabitants of Paris, Hamburg, and Florence perished between 1348-1351</a:t>
            </a:r>
          </a:p>
          <a:p>
            <a:r>
              <a:rPr lang="en-US" b="1">
                <a:solidFill>
                  <a:srgbClr val="FFFAAF"/>
                </a:solidFill>
              </a:rPr>
              <a:t>Blame was cast on minority communities, most notably Jews; many Jewish communities were destroyed by vengeful Christian survivors of the Black Death</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b="1">
                <a:solidFill>
                  <a:srgbClr val="FFFAAF"/>
                </a:solidFill>
              </a:rPr>
              <a:t>Social Impact of the Plague</a:t>
            </a:r>
            <a:endParaRPr lang="en-US"/>
          </a:p>
        </p:txBody>
      </p:sp>
      <p:sp>
        <p:nvSpPr>
          <p:cNvPr id="101379" name="Rectangle 3"/>
          <p:cNvSpPr>
            <a:spLocks noGrp="1" noChangeArrowheads="1"/>
          </p:cNvSpPr>
          <p:nvPr>
            <p:ph type="body" idx="1"/>
          </p:nvPr>
        </p:nvSpPr>
        <p:spPr>
          <a:xfrm>
            <a:off x="228600" y="1981200"/>
            <a:ext cx="8610600" cy="4495800"/>
          </a:xfrm>
        </p:spPr>
        <p:txBody>
          <a:bodyPr/>
          <a:lstStyle/>
          <a:p>
            <a:pPr>
              <a:lnSpc>
                <a:spcPct val="90000"/>
              </a:lnSpc>
            </a:pPr>
            <a:r>
              <a:rPr lang="en-US" b="1">
                <a:solidFill>
                  <a:srgbClr val="FFFAAF"/>
                </a:solidFill>
              </a:rPr>
              <a:t>Gottlieb offers that “The environmental crisis of the Late Middle Ages caused existing social and political systems to stagnate or to regress.  Deep-seated moral, philosophical and religious convictions were tested and found wanting.”</a:t>
            </a:r>
          </a:p>
          <a:p>
            <a:pPr>
              <a:lnSpc>
                <a:spcPct val="90000"/>
              </a:lnSpc>
            </a:pPr>
            <a:r>
              <a:rPr lang="en-US" b="1">
                <a:solidFill>
                  <a:srgbClr val="FFFAAF"/>
                </a:solidFill>
              </a:rPr>
              <a:t>Doctors knew they were ignorant of how to stop the disease: therefore it seeded a revolution in approaches to science.</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Gregory the Great &amp; Gregorian Chant</a:t>
            </a:r>
            <a:endParaRPr lang="en-US" b="1" dirty="0"/>
          </a:p>
        </p:txBody>
      </p:sp>
      <p:sp>
        <p:nvSpPr>
          <p:cNvPr id="5" name="Content Placeholder 4"/>
          <p:cNvSpPr>
            <a:spLocks noGrp="1"/>
          </p:cNvSpPr>
          <p:nvPr>
            <p:ph sz="half" idx="1"/>
          </p:nvPr>
        </p:nvSpPr>
        <p:spPr>
          <a:xfrm>
            <a:off x="457200" y="1600200"/>
            <a:ext cx="4038600" cy="5010892"/>
          </a:xfrm>
        </p:spPr>
        <p:txBody>
          <a:bodyPr>
            <a:normAutofit fontScale="92500"/>
          </a:bodyPr>
          <a:lstStyle/>
          <a:p>
            <a:r>
              <a:rPr lang="en-US" b="1" dirty="0" smtClean="0"/>
              <a:t>Tradition credits Gregory with writing the main body of chants used in the Catholic Church, inspired by the Holy Spirit (the dove at his ear)</a:t>
            </a:r>
          </a:p>
          <a:p>
            <a:r>
              <a:rPr lang="en-US" b="1" dirty="0" smtClean="0"/>
              <a:t>What scholars know is that Gregory reformed the rituals, known as the  </a:t>
            </a:r>
            <a:r>
              <a:rPr lang="en-US" b="1" i="1" dirty="0" smtClean="0"/>
              <a:t>liturgy</a:t>
            </a:r>
            <a:r>
              <a:rPr lang="en-US" b="1" dirty="0" smtClean="0"/>
              <a:t>, of the Church</a:t>
            </a:r>
            <a:endParaRPr lang="en-US" b="1" dirty="0"/>
          </a:p>
        </p:txBody>
      </p:sp>
      <p:pic>
        <p:nvPicPr>
          <p:cNvPr id="7" name="Content Placeholder 6" descr="200px-Beda_Venerabilis.jpg"/>
          <p:cNvPicPr>
            <a:picLocks noGrp="1" noChangeAspect="1"/>
          </p:cNvPicPr>
          <p:nvPr>
            <p:ph sz="half" idx="2"/>
          </p:nvPr>
        </p:nvPicPr>
        <p:blipFill>
          <a:blip r:embed="rId4"/>
          <a:srcRect l="-6439" r="-6439"/>
          <a:stretch>
            <a:fillRect/>
          </a:stretch>
        </p:blipFill>
        <p:spPr/>
      </p:pic>
      <p:pic>
        <p:nvPicPr>
          <p:cNvPr id="3" name="10 Lux Aeterna.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00873" y="5798292"/>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ctrTitle"/>
          </p:nvPr>
        </p:nvSpPr>
        <p:spPr>
          <a:xfrm>
            <a:off x="0" y="838200"/>
            <a:ext cx="9144000" cy="2590800"/>
          </a:xfrm>
        </p:spPr>
        <p:txBody>
          <a:bodyPr>
            <a:normAutofit fontScale="90000"/>
          </a:bodyPr>
          <a:lstStyle/>
          <a:p>
            <a:r>
              <a:rPr lang="en-US" b="1" dirty="0"/>
              <a:t>Avignon: </a:t>
            </a:r>
            <a:br>
              <a:rPr lang="en-US" b="1" dirty="0"/>
            </a:br>
            <a:r>
              <a:rPr lang="en-US" b="1" dirty="0"/>
              <a:t>The </a:t>
            </a:r>
            <a:r>
              <a:rPr lang="en-US" b="1" dirty="0" err="1"/>
              <a:t>Babylonish</a:t>
            </a:r>
            <a:r>
              <a:rPr lang="en-US" b="1" dirty="0"/>
              <a:t> Captivity</a:t>
            </a:r>
            <a:br>
              <a:rPr lang="en-US" b="1" dirty="0"/>
            </a:br>
            <a:r>
              <a:rPr lang="en-US" b="1" dirty="0"/>
              <a:t>&amp;</a:t>
            </a:r>
            <a:br>
              <a:rPr lang="en-US" b="1" dirty="0"/>
            </a:br>
            <a:r>
              <a:rPr lang="en-US" b="1" dirty="0"/>
              <a:t>The Great Schism</a:t>
            </a:r>
            <a:endParaRPr lang="en-US" dirty="0"/>
          </a:p>
        </p:txBody>
      </p:sp>
      <p:sp>
        <p:nvSpPr>
          <p:cNvPr id="105475" name="Rectangle 3"/>
          <p:cNvSpPr>
            <a:spLocks noGrp="1" noChangeArrowheads="1"/>
          </p:cNvSpPr>
          <p:nvPr>
            <p:ph type="subTitle" idx="1"/>
          </p:nvPr>
        </p:nvSpPr>
        <p:spPr/>
        <p:txBody>
          <a:bodyPr/>
          <a:lstStyle/>
          <a:p>
            <a:r>
              <a:rPr lang="en-US" b="1" dirty="0">
                <a:solidFill>
                  <a:schemeClr val="tx1"/>
                </a:solidFill>
              </a:rPr>
              <a:t>Two separate, but related, travesties of 14th century </a:t>
            </a:r>
          </a:p>
          <a:p>
            <a:r>
              <a:rPr lang="en-US" b="1" dirty="0">
                <a:solidFill>
                  <a:schemeClr val="tx1"/>
                </a:solidFill>
              </a:rPr>
              <a:t>papal governance</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great_schism_1378_1417.jpg                                     000BA32BMacintosh HD                   C346CA06:"/>
          <p:cNvPicPr>
            <a:picLocks noGrp="1" noChangeAspect="1" noChangeArrowheads="1"/>
          </p:cNvPicPr>
          <p:nvPr>
            <p:ph/>
          </p:nvPr>
        </p:nvPicPr>
        <p:blipFill>
          <a:blip r:embed="rId2"/>
          <a:srcRect/>
          <a:stretch>
            <a:fillRect/>
          </a:stretch>
        </p:blipFill>
        <p:spPr>
          <a:xfrm>
            <a:off x="0" y="-3175"/>
            <a:ext cx="8994775" cy="6861175"/>
          </a:xfr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7D5FF"/>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838200" y="609600"/>
            <a:ext cx="3657600" cy="1143000"/>
          </a:xfrm>
        </p:spPr>
        <p:txBody>
          <a:bodyPr>
            <a:normAutofit fontScale="90000"/>
          </a:bodyPr>
          <a:lstStyle/>
          <a:p>
            <a:r>
              <a:rPr lang="en-US" b="1"/>
              <a:t>Saint Pope Celestine V</a:t>
            </a:r>
            <a:endParaRPr lang="en-US"/>
          </a:p>
        </p:txBody>
      </p:sp>
      <p:sp>
        <p:nvSpPr>
          <p:cNvPr id="107524" name="Rectangle 4"/>
          <p:cNvSpPr>
            <a:spLocks noGrp="1" noChangeArrowheads="1"/>
          </p:cNvSpPr>
          <p:nvPr>
            <p:ph type="body" sz="half" idx="2"/>
          </p:nvPr>
        </p:nvSpPr>
        <p:spPr>
          <a:xfrm>
            <a:off x="5486400" y="228600"/>
            <a:ext cx="3657600" cy="6324600"/>
          </a:xfrm>
        </p:spPr>
        <p:txBody>
          <a:bodyPr/>
          <a:lstStyle/>
          <a:p>
            <a:r>
              <a:rPr lang="en-US" sz="2400" b="1" dirty="0"/>
              <a:t>Solitary, meditative monk</a:t>
            </a:r>
          </a:p>
          <a:p>
            <a:r>
              <a:rPr lang="en-US" sz="2400" b="1" dirty="0"/>
              <a:t>Elected Pope in 1294</a:t>
            </a:r>
          </a:p>
          <a:p>
            <a:r>
              <a:rPr lang="en-US" sz="2400" b="1" dirty="0"/>
              <a:t>Disliked the job, and voluntarily resigned</a:t>
            </a:r>
          </a:p>
          <a:p>
            <a:r>
              <a:rPr lang="en-US" sz="2400" b="1" dirty="0"/>
              <a:t>His successor, Boniface VIII, held Celestine as a prisoner</a:t>
            </a:r>
            <a:endParaRPr lang="en-US" sz="2400" b="1" dirty="0" smtClean="0"/>
          </a:p>
          <a:p>
            <a:r>
              <a:rPr lang="en-US" sz="2400" b="1" dirty="0" smtClean="0"/>
              <a:t>Died </a:t>
            </a:r>
            <a:r>
              <a:rPr lang="en-US" sz="2400" b="1" dirty="0"/>
              <a:t>in prison in 1296</a:t>
            </a:r>
          </a:p>
          <a:p>
            <a:r>
              <a:rPr lang="en-US" sz="2400" b="1" dirty="0"/>
              <a:t>His relic/remains saved during 2009 earthquake; picture here shows Benedict XVI praying aside him…but not following his example!</a:t>
            </a:r>
          </a:p>
        </p:txBody>
      </p:sp>
      <p:pic>
        <p:nvPicPr>
          <p:cNvPr id="107525" name="Picture 5" descr="610x.jpg                                                       000BA32BMacintosh HD                   C346CA06:"/>
          <p:cNvPicPr>
            <a:picLocks noGrp="1" noChangeAspect="1" noChangeArrowheads="1"/>
          </p:cNvPicPr>
          <p:nvPr>
            <p:ph sz="half" idx="1"/>
          </p:nvPr>
        </p:nvPicPr>
        <p:blipFill>
          <a:blip r:embed="rId2"/>
          <a:srcRect/>
          <a:stretch>
            <a:fillRect/>
          </a:stretch>
        </p:blipFill>
        <p:spPr>
          <a:xfrm>
            <a:off x="0" y="2971800"/>
            <a:ext cx="5334000" cy="3651250"/>
          </a:xfrm>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867400" y="152400"/>
            <a:ext cx="3124200" cy="1600200"/>
          </a:xfrm>
        </p:spPr>
        <p:txBody>
          <a:bodyPr/>
          <a:lstStyle/>
          <a:p>
            <a:r>
              <a:rPr lang="en-US" b="1"/>
              <a:t>Celestine’s Resignation</a:t>
            </a:r>
          </a:p>
        </p:txBody>
      </p:sp>
      <p:sp>
        <p:nvSpPr>
          <p:cNvPr id="108547" name="Rectangle 3"/>
          <p:cNvSpPr>
            <a:spLocks noGrp="1" noChangeArrowheads="1"/>
          </p:cNvSpPr>
          <p:nvPr>
            <p:ph type="body" sz="half" idx="1"/>
          </p:nvPr>
        </p:nvSpPr>
        <p:spPr>
          <a:xfrm>
            <a:off x="0" y="228600"/>
            <a:ext cx="5867400" cy="6629400"/>
          </a:xfrm>
        </p:spPr>
        <p:txBody>
          <a:bodyPr>
            <a:noAutofit/>
          </a:bodyPr>
          <a:lstStyle/>
          <a:p>
            <a:r>
              <a:rPr lang="en-US" sz="2200" b="1" dirty="0"/>
              <a:t>“…desiring a more humble state and a more perfect life, fearing to compromise my conscience and seeing my weakness and incapacity, considering the malice of men and yearning for the rest and spiritual consolation I enjoyed before I was raised to this position, I, Celestine V, Pope, do hereby freely and voluntarily renounce the Sovereign Pontificate and abandon the dignity and position to which I was raised.”</a:t>
            </a:r>
          </a:p>
          <a:p>
            <a:r>
              <a:rPr lang="en-US" sz="2200" b="1" dirty="0"/>
              <a:t>Dante loathed Celestine for this</a:t>
            </a:r>
            <a:r>
              <a:rPr lang="en-US" sz="2200" dirty="0"/>
              <a:t>, </a:t>
            </a:r>
            <a:r>
              <a:rPr lang="en-US" sz="2200" b="1" dirty="0"/>
              <a:t>"I saw and recognized the shade of him Who by his cowardice made the great refusal" (Inferno, III, 59-60).</a:t>
            </a:r>
          </a:p>
          <a:p>
            <a:r>
              <a:rPr lang="en-US" sz="2200" b="1" dirty="0"/>
              <a:t>Boniface VIII, Celestine’s successor, would cause problems for Dante, for King Philip the Fair of France, for papal power in general, and provoke the move to Avignon</a:t>
            </a:r>
          </a:p>
        </p:txBody>
      </p:sp>
      <p:pic>
        <p:nvPicPr>
          <p:cNvPr id="108549" name="Picture 5" descr="PopeCelestineV.jpg                                             000BA32BMacintosh HD                   C346CA06:"/>
          <p:cNvPicPr>
            <a:picLocks noGrp="1" noChangeAspect="1" noChangeArrowheads="1"/>
          </p:cNvPicPr>
          <p:nvPr>
            <p:ph sz="half" idx="2"/>
          </p:nvPr>
        </p:nvPicPr>
        <p:blipFill>
          <a:blip r:embed="rId2"/>
          <a:srcRect/>
          <a:stretch>
            <a:fillRect/>
          </a:stretch>
        </p:blipFill>
        <p:spPr>
          <a:xfrm>
            <a:off x="5867400" y="1905000"/>
            <a:ext cx="2952750" cy="4114800"/>
          </a:xfrm>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b="1"/>
              <a:t>Boniface VIII, r. 1294-1303</a:t>
            </a:r>
          </a:p>
        </p:txBody>
      </p:sp>
      <p:sp>
        <p:nvSpPr>
          <p:cNvPr id="109572" name="Rectangle 4"/>
          <p:cNvSpPr>
            <a:spLocks noGrp="1" noChangeArrowheads="1"/>
          </p:cNvSpPr>
          <p:nvPr>
            <p:ph type="body" sz="half" idx="2"/>
          </p:nvPr>
        </p:nvSpPr>
        <p:spPr>
          <a:xfrm>
            <a:off x="4800600" y="1981200"/>
            <a:ext cx="3810000" cy="4114800"/>
          </a:xfrm>
        </p:spPr>
        <p:txBody>
          <a:bodyPr/>
          <a:lstStyle/>
          <a:p>
            <a:r>
              <a:rPr lang="en-US" sz="2400" b="1"/>
              <a:t>Asserts papal supremacy to its furthest logical reach, but without the actual power to “make it so” (to quote Picard)</a:t>
            </a:r>
          </a:p>
          <a:p>
            <a:r>
              <a:rPr lang="en-US" sz="2400" b="1"/>
              <a:t>Patron of the Arts</a:t>
            </a:r>
          </a:p>
          <a:p>
            <a:r>
              <a:rPr lang="en-US" sz="2400" b="1"/>
              <a:t>Received this sketch of himself from Giotto, and said Giotto was the best painter of the era.</a:t>
            </a:r>
          </a:p>
        </p:txBody>
      </p:sp>
      <p:pic>
        <p:nvPicPr>
          <p:cNvPr id="109573" name="Picture 5" descr="Boniface-VIII-BAR800.jpg                                       000BA32BMacintosh HD                   C346CA06:"/>
          <p:cNvPicPr>
            <a:picLocks noGrp="1" noChangeAspect="1" noChangeArrowheads="1"/>
          </p:cNvPicPr>
          <p:nvPr>
            <p:ph sz="half" idx="1"/>
          </p:nvPr>
        </p:nvPicPr>
        <p:blipFill>
          <a:blip r:embed="rId2"/>
          <a:srcRect/>
          <a:stretch>
            <a:fillRect/>
          </a:stretch>
        </p:blipFill>
        <p:spPr>
          <a:xfrm>
            <a:off x="152400" y="1905000"/>
            <a:ext cx="4470400" cy="4570413"/>
          </a:xfr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b="1"/>
              <a:t>Boniface VIII’s </a:t>
            </a:r>
            <a:r>
              <a:rPr lang="en-US" b="1" i="1"/>
              <a:t>Unam Sanctam</a:t>
            </a:r>
            <a:endParaRPr lang="en-US" b="1"/>
          </a:p>
        </p:txBody>
      </p:sp>
      <p:sp>
        <p:nvSpPr>
          <p:cNvPr id="110595" name="Rectangle 3"/>
          <p:cNvSpPr>
            <a:spLocks noGrp="1" noChangeArrowheads="1"/>
          </p:cNvSpPr>
          <p:nvPr>
            <p:ph type="body" sz="half" idx="2"/>
          </p:nvPr>
        </p:nvSpPr>
        <p:spPr>
          <a:xfrm>
            <a:off x="4648200" y="1981200"/>
            <a:ext cx="4191000" cy="4572000"/>
          </a:xfrm>
        </p:spPr>
        <p:txBody>
          <a:bodyPr/>
          <a:lstStyle/>
          <a:p>
            <a:r>
              <a:rPr lang="en-US" sz="2800" b="1"/>
              <a:t>“It is absolutely necessary for salvation that every human creature be subject to the Roman pontiff”</a:t>
            </a:r>
          </a:p>
          <a:p>
            <a:r>
              <a:rPr lang="en-US" sz="2800" b="1"/>
              <a:t>The Two Swords doctrine - the church wields one sword; the state wields the other sword </a:t>
            </a:r>
            <a:r>
              <a:rPr lang="en-US" sz="2800" b="1" u="sng"/>
              <a:t>for</a:t>
            </a:r>
            <a:r>
              <a:rPr lang="en-US" sz="2800" b="1"/>
              <a:t> the Church</a:t>
            </a:r>
          </a:p>
        </p:txBody>
      </p:sp>
      <p:pic>
        <p:nvPicPr>
          <p:cNvPr id="110596" name="Picture 4" descr="Boniface-VIII-BAR800.jpg                                       000BA32BMacintosh HD                   C346CA06:"/>
          <p:cNvPicPr>
            <a:picLocks noGrp="1" noChangeAspect="1" noChangeArrowheads="1"/>
          </p:cNvPicPr>
          <p:nvPr>
            <p:ph sz="half" idx="1"/>
          </p:nvPr>
        </p:nvPicPr>
        <p:blipFill>
          <a:blip r:embed="rId2"/>
          <a:srcRect/>
          <a:stretch>
            <a:fillRect/>
          </a:stretch>
        </p:blipFill>
        <p:spPr>
          <a:xfrm>
            <a:off x="152400" y="1905000"/>
            <a:ext cx="4470400" cy="4570413"/>
          </a:xfrm>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381000" y="228600"/>
            <a:ext cx="5638800" cy="2133600"/>
          </a:xfrm>
        </p:spPr>
        <p:txBody>
          <a:bodyPr/>
          <a:lstStyle/>
          <a:p>
            <a:r>
              <a:rPr lang="en-US" b="1"/>
              <a:t>Philip the Fair </a:t>
            </a:r>
            <a:br>
              <a:rPr lang="en-US" b="1"/>
            </a:br>
            <a:r>
              <a:rPr lang="en-US" b="1"/>
              <a:t>Doesn’t Play Fair</a:t>
            </a:r>
            <a:endParaRPr lang="en-US"/>
          </a:p>
        </p:txBody>
      </p:sp>
      <p:sp>
        <p:nvSpPr>
          <p:cNvPr id="111619" name="Rectangle 3"/>
          <p:cNvSpPr>
            <a:spLocks noGrp="1" noChangeArrowheads="1"/>
          </p:cNvSpPr>
          <p:nvPr>
            <p:ph type="body" sz="half" idx="1"/>
          </p:nvPr>
        </p:nvSpPr>
        <p:spPr>
          <a:xfrm>
            <a:off x="0" y="2362200"/>
            <a:ext cx="6164263" cy="4495800"/>
          </a:xfrm>
        </p:spPr>
        <p:txBody>
          <a:bodyPr>
            <a:normAutofit/>
          </a:bodyPr>
          <a:lstStyle/>
          <a:p>
            <a:r>
              <a:rPr lang="en-US" sz="2400" b="1" dirty="0"/>
              <a:t>King Philip IV of France didn’t want Boniface’s doctrines to become permanent</a:t>
            </a:r>
          </a:p>
          <a:p>
            <a:r>
              <a:rPr lang="en-US" sz="2400" b="1" dirty="0"/>
              <a:t>He had his troops arrest Boniface VIII on charges of heresy!</a:t>
            </a:r>
          </a:p>
          <a:p>
            <a:r>
              <a:rPr lang="en-US" sz="2400" b="1" dirty="0"/>
              <a:t>Boniface was so shocked he died within days, many suspect of a heart attack!</a:t>
            </a:r>
          </a:p>
          <a:p>
            <a:r>
              <a:rPr lang="en-US" sz="2400" b="1" dirty="0"/>
              <a:t>Even after Boniface’s death, Philip pursued having a posthumous trial.  </a:t>
            </a:r>
          </a:p>
          <a:p>
            <a:r>
              <a:rPr lang="en-US" sz="2400" b="1" dirty="0"/>
              <a:t>But state power had already, in effect, won.</a:t>
            </a:r>
          </a:p>
        </p:txBody>
      </p:sp>
      <p:pic>
        <p:nvPicPr>
          <p:cNvPr id="111621" name="Picture 5" descr="A_014_PhilipFair.jpg                                           000BA32BMacintosh HD                   C346CA06:"/>
          <p:cNvPicPr>
            <a:picLocks noGrp="1" noChangeAspect="1" noChangeArrowheads="1"/>
          </p:cNvPicPr>
          <p:nvPr>
            <p:ph sz="half" idx="2"/>
          </p:nvPr>
        </p:nvPicPr>
        <p:blipFill>
          <a:blip r:embed="rId2"/>
          <a:srcRect/>
          <a:stretch>
            <a:fillRect/>
          </a:stretch>
        </p:blipFill>
        <p:spPr>
          <a:xfrm>
            <a:off x="6019800" y="228600"/>
            <a:ext cx="2979737" cy="2732088"/>
          </a:xfrm>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7D5FF"/>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609600" y="304800"/>
            <a:ext cx="7772400" cy="1143000"/>
          </a:xfrm>
        </p:spPr>
        <p:txBody>
          <a:bodyPr/>
          <a:lstStyle/>
          <a:p>
            <a:r>
              <a:rPr lang="en-US" b="1"/>
              <a:t>Rigging the Election</a:t>
            </a:r>
          </a:p>
        </p:txBody>
      </p:sp>
      <p:sp>
        <p:nvSpPr>
          <p:cNvPr id="112643" name="Rectangle 3"/>
          <p:cNvSpPr>
            <a:spLocks noGrp="1" noChangeArrowheads="1"/>
          </p:cNvSpPr>
          <p:nvPr>
            <p:ph type="body" sz="half" idx="1"/>
          </p:nvPr>
        </p:nvSpPr>
        <p:spPr>
          <a:xfrm>
            <a:off x="685800" y="1371600"/>
            <a:ext cx="3810000" cy="4953000"/>
          </a:xfrm>
        </p:spPr>
        <p:txBody>
          <a:bodyPr/>
          <a:lstStyle/>
          <a:p>
            <a:pPr>
              <a:lnSpc>
                <a:spcPct val="90000"/>
              </a:lnSpc>
            </a:pPr>
            <a:r>
              <a:rPr lang="en-US" sz="2800" b="1"/>
              <a:t>Philip the Fair makes sure that a French successor is chosen.</a:t>
            </a:r>
          </a:p>
          <a:p>
            <a:pPr>
              <a:lnSpc>
                <a:spcPct val="90000"/>
              </a:lnSpc>
            </a:pPr>
            <a:r>
              <a:rPr lang="en-US" sz="2800" b="1"/>
              <a:t>The first pope after Boniface dies rather suddenly; poison is suspected</a:t>
            </a:r>
          </a:p>
          <a:p>
            <a:pPr>
              <a:lnSpc>
                <a:spcPct val="90000"/>
              </a:lnSpc>
            </a:pPr>
            <a:r>
              <a:rPr lang="en-US" sz="2800" b="1"/>
              <a:t>Then Clement V, a proper Frenchmen, pliant to the French king, is chosen in 1305</a:t>
            </a:r>
          </a:p>
        </p:txBody>
      </p:sp>
      <p:pic>
        <p:nvPicPr>
          <p:cNvPr id="112645" name="Picture 5" descr="200px-HaytonRemitt#10E2653.jpeg                                000BA32BMacintosh HD                   C346CA06:"/>
          <p:cNvPicPr>
            <a:picLocks noGrp="1" noChangeAspect="1" noChangeArrowheads="1"/>
          </p:cNvPicPr>
          <p:nvPr>
            <p:ph sz="half" idx="2"/>
          </p:nvPr>
        </p:nvPicPr>
        <p:blipFill>
          <a:blip r:embed="rId2"/>
          <a:srcRect/>
          <a:stretch>
            <a:fillRect/>
          </a:stretch>
        </p:blipFill>
        <p:spPr>
          <a:xfrm>
            <a:off x="4800600" y="1371600"/>
            <a:ext cx="4049713" cy="5486400"/>
          </a:xfrm>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7D5FF"/>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b="1"/>
              <a:t>Moving to Avignon</a:t>
            </a:r>
            <a:endParaRPr lang="en-US"/>
          </a:p>
        </p:txBody>
      </p:sp>
      <p:sp>
        <p:nvSpPr>
          <p:cNvPr id="113667" name="Rectangle 3"/>
          <p:cNvSpPr>
            <a:spLocks noGrp="1" noChangeArrowheads="1"/>
          </p:cNvSpPr>
          <p:nvPr>
            <p:ph type="body" sz="half" idx="1"/>
          </p:nvPr>
        </p:nvSpPr>
        <p:spPr>
          <a:xfrm>
            <a:off x="685800" y="1981200"/>
            <a:ext cx="3810000" cy="4419600"/>
          </a:xfrm>
        </p:spPr>
        <p:txBody>
          <a:bodyPr/>
          <a:lstStyle/>
          <a:p>
            <a:pPr>
              <a:lnSpc>
                <a:spcPct val="90000"/>
              </a:lnSpc>
            </a:pPr>
            <a:r>
              <a:rPr lang="en-US" b="1"/>
              <a:t>Good reasons:</a:t>
            </a:r>
          </a:p>
          <a:p>
            <a:pPr>
              <a:lnSpc>
                <a:spcPct val="90000"/>
              </a:lnSpc>
            </a:pPr>
            <a:r>
              <a:rPr lang="en-US" b="1"/>
              <a:t>More centrally located</a:t>
            </a:r>
          </a:p>
          <a:p>
            <a:pPr>
              <a:lnSpc>
                <a:spcPct val="90000"/>
              </a:lnSpc>
            </a:pPr>
            <a:r>
              <a:rPr lang="en-US" b="1"/>
              <a:t>Safer from attack</a:t>
            </a:r>
          </a:p>
          <a:p>
            <a:pPr>
              <a:lnSpc>
                <a:spcPct val="90000"/>
              </a:lnSpc>
            </a:pPr>
            <a:r>
              <a:rPr lang="en-US" b="1"/>
              <a:t>Safer from street unrest</a:t>
            </a:r>
          </a:p>
          <a:p>
            <a:pPr>
              <a:lnSpc>
                <a:spcPct val="90000"/>
              </a:lnSpc>
            </a:pPr>
            <a:r>
              <a:rPr lang="en-US" b="1"/>
              <a:t>Popes in better position to negotiate for peace between France and England</a:t>
            </a:r>
          </a:p>
        </p:txBody>
      </p:sp>
      <p:sp>
        <p:nvSpPr>
          <p:cNvPr id="113668" name="Rectangle 4"/>
          <p:cNvSpPr>
            <a:spLocks noGrp="1" noChangeArrowheads="1"/>
          </p:cNvSpPr>
          <p:nvPr>
            <p:ph type="body" sz="half" idx="2"/>
          </p:nvPr>
        </p:nvSpPr>
        <p:spPr>
          <a:xfrm>
            <a:off x="4648200" y="1981200"/>
            <a:ext cx="3810000" cy="4876800"/>
          </a:xfrm>
        </p:spPr>
        <p:txBody>
          <a:bodyPr/>
          <a:lstStyle/>
          <a:p>
            <a:pPr>
              <a:lnSpc>
                <a:spcPct val="90000"/>
              </a:lnSpc>
            </a:pPr>
            <a:r>
              <a:rPr lang="en-US" b="1"/>
              <a:t>Bad reasons:</a:t>
            </a:r>
          </a:p>
          <a:p>
            <a:pPr>
              <a:lnSpc>
                <a:spcPct val="90000"/>
              </a:lnSpc>
            </a:pPr>
            <a:r>
              <a:rPr lang="en-US" b="1"/>
              <a:t>Makes Popes look like French (king’s) poodle</a:t>
            </a:r>
          </a:p>
          <a:p>
            <a:pPr>
              <a:lnSpc>
                <a:spcPct val="90000"/>
              </a:lnSpc>
            </a:pPr>
            <a:r>
              <a:rPr lang="en-US" b="1"/>
              <a:t>No Biblical history with Avignon</a:t>
            </a:r>
          </a:p>
          <a:p>
            <a:pPr>
              <a:lnSpc>
                <a:spcPct val="90000"/>
              </a:lnSpc>
            </a:pPr>
            <a:r>
              <a:rPr lang="en-US" b="1"/>
              <a:t>No famous saints’ tombs</a:t>
            </a:r>
          </a:p>
          <a:p>
            <a:pPr>
              <a:lnSpc>
                <a:spcPct val="90000"/>
              </a:lnSpc>
            </a:pPr>
            <a:r>
              <a:rPr lang="en-US" b="1"/>
              <a:t>Building a new infrastructure will need funding</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8D2FFF"/>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b="1"/>
              <a:t>Every Pope Wants a Crusade</a:t>
            </a:r>
          </a:p>
        </p:txBody>
      </p:sp>
      <p:sp>
        <p:nvSpPr>
          <p:cNvPr id="121859" name="Rectangle 3"/>
          <p:cNvSpPr>
            <a:spLocks noGrp="1" noChangeArrowheads="1"/>
          </p:cNvSpPr>
          <p:nvPr>
            <p:ph type="body" idx="1"/>
          </p:nvPr>
        </p:nvSpPr>
        <p:spPr/>
        <p:txBody>
          <a:bodyPr/>
          <a:lstStyle/>
          <a:p>
            <a:r>
              <a:rPr lang="en-US" b="1"/>
              <a:t>Crusades were how Urban II and his successors united Christendom</a:t>
            </a:r>
          </a:p>
          <a:p>
            <a:r>
              <a:rPr lang="en-US" b="1"/>
              <a:t>Crusades would sustain peace between European nations, ensuring stability for the Church</a:t>
            </a:r>
          </a:p>
          <a:p>
            <a:r>
              <a:rPr lang="en-US" b="1"/>
              <a:t>A successful Crusade could make a Pope’s reputation</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BA"/>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029200" y="838200"/>
            <a:ext cx="3886200" cy="2438400"/>
          </a:xfrm>
        </p:spPr>
        <p:txBody>
          <a:bodyPr>
            <a:normAutofit fontScale="90000"/>
          </a:bodyPr>
          <a:lstStyle/>
          <a:p>
            <a:r>
              <a:rPr lang="en-US" b="1"/>
              <a:t>Chanting is a Form of Heightened Speech</a:t>
            </a:r>
            <a:endParaRPr lang="en-US"/>
          </a:p>
        </p:txBody>
      </p:sp>
      <p:sp>
        <p:nvSpPr>
          <p:cNvPr id="30724" name="Rectangle 4"/>
          <p:cNvSpPr>
            <a:spLocks noGrp="1" noChangeArrowheads="1"/>
          </p:cNvSpPr>
          <p:nvPr>
            <p:ph type="body" sz="half" idx="2"/>
          </p:nvPr>
        </p:nvSpPr>
        <p:spPr>
          <a:xfrm>
            <a:off x="685800" y="3886200"/>
            <a:ext cx="7772400" cy="2667000"/>
          </a:xfrm>
        </p:spPr>
        <p:txBody>
          <a:bodyPr/>
          <a:lstStyle/>
          <a:p>
            <a:pPr>
              <a:lnSpc>
                <a:spcPct val="90000"/>
              </a:lnSpc>
            </a:pPr>
            <a:r>
              <a:rPr lang="en-US" sz="2800" b="1"/>
              <a:t>Chanting of a text demands a higher level of attention to that text, on the part of both listeners and singers.</a:t>
            </a:r>
          </a:p>
          <a:p>
            <a:pPr>
              <a:lnSpc>
                <a:spcPct val="90000"/>
              </a:lnSpc>
            </a:pPr>
            <a:r>
              <a:rPr lang="en-US" sz="2800" b="1"/>
              <a:t>Chanting of a text slows delivery of text content; this allows time for reflection and internalization of text.</a:t>
            </a:r>
          </a:p>
        </p:txBody>
      </p:sp>
      <p:pic>
        <p:nvPicPr>
          <p:cNvPr id="30725" name="Picture 5" descr="chantingFREE_468x348.jpg                                       000BA32BMacintosh HD                   C346CA06:"/>
          <p:cNvPicPr>
            <a:picLocks noGrp="1" noChangeAspect="1" noChangeArrowheads="1"/>
          </p:cNvPicPr>
          <p:nvPr>
            <p:ph sz="half" idx="1"/>
          </p:nvPr>
        </p:nvPicPr>
        <p:blipFill>
          <a:blip r:embed="rId2"/>
          <a:srcRect/>
          <a:stretch>
            <a:fillRect/>
          </a:stretch>
        </p:blipFill>
        <p:spPr>
          <a:xfrm>
            <a:off x="304800" y="533400"/>
            <a:ext cx="4305300" cy="3200400"/>
          </a:xfr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0"/>
            <a:ext cx="7772400" cy="1143000"/>
          </a:xfrm>
        </p:spPr>
        <p:txBody>
          <a:bodyPr/>
          <a:lstStyle/>
          <a:p>
            <a:r>
              <a:rPr lang="en-US" b="1"/>
              <a:t>But Philip the Fair Doesn’t…</a:t>
            </a:r>
            <a:endParaRPr lang="en-US"/>
          </a:p>
        </p:txBody>
      </p:sp>
      <p:sp>
        <p:nvSpPr>
          <p:cNvPr id="122885" name="Rectangle 5"/>
          <p:cNvSpPr>
            <a:spLocks noGrp="1" noChangeArrowheads="1"/>
          </p:cNvSpPr>
          <p:nvPr>
            <p:ph type="body" sz="half" idx="3"/>
          </p:nvPr>
        </p:nvSpPr>
        <p:spPr>
          <a:xfrm>
            <a:off x="304800" y="3124200"/>
            <a:ext cx="7772400" cy="3581400"/>
          </a:xfrm>
        </p:spPr>
        <p:txBody>
          <a:bodyPr/>
          <a:lstStyle/>
          <a:p>
            <a:pPr>
              <a:lnSpc>
                <a:spcPct val="90000"/>
              </a:lnSpc>
            </a:pPr>
            <a:r>
              <a:rPr lang="en-US" sz="2800" b="1"/>
              <a:t>…so there will be no Crusade</a:t>
            </a:r>
          </a:p>
          <a:p>
            <a:pPr>
              <a:lnSpc>
                <a:spcPct val="90000"/>
              </a:lnSpc>
            </a:pPr>
            <a:r>
              <a:rPr lang="en-US" sz="2800" b="1"/>
              <a:t>Instead he blames the Knights Templar, a major European crusader group (and charity) since 1129, for Crusade failures</a:t>
            </a:r>
          </a:p>
          <a:p>
            <a:pPr>
              <a:lnSpc>
                <a:spcPct val="90000"/>
              </a:lnSpc>
            </a:pPr>
            <a:r>
              <a:rPr lang="en-US" sz="2800" b="1"/>
              <a:t>Philip the Fair owed them money; instead of paying back, he had them suppressed in 1307</a:t>
            </a:r>
          </a:p>
          <a:p>
            <a:pPr>
              <a:lnSpc>
                <a:spcPct val="90000"/>
              </a:lnSpc>
            </a:pPr>
            <a:r>
              <a:rPr lang="en-US" sz="2800" b="1"/>
              <a:t>Pope Clement V supported the king and had many Templars executed</a:t>
            </a:r>
          </a:p>
        </p:txBody>
      </p:sp>
      <p:pic>
        <p:nvPicPr>
          <p:cNvPr id="122886" name="Picture 6" descr="165px-Templarsign.jpg                                          000BA32BMacintosh HD                   C346CA06:"/>
          <p:cNvPicPr>
            <a:picLocks noGrp="1" noChangeAspect="1" noChangeArrowheads="1"/>
          </p:cNvPicPr>
          <p:nvPr>
            <p:ph sz="quarter" idx="1"/>
          </p:nvPr>
        </p:nvPicPr>
        <p:blipFill>
          <a:blip r:embed="rId2"/>
          <a:srcRect/>
          <a:stretch>
            <a:fillRect/>
          </a:stretch>
        </p:blipFill>
        <p:spPr>
          <a:xfrm>
            <a:off x="304800" y="1066800"/>
            <a:ext cx="1957388" cy="1981200"/>
          </a:xfrm>
        </p:spPr>
      </p:pic>
      <p:pic>
        <p:nvPicPr>
          <p:cNvPr id="122887" name="Picture 7" descr="2150342610104391629#10E2A72.jpg                                000BA32BMacintosh HD                   C346CA06:"/>
          <p:cNvPicPr>
            <a:picLocks noGrp="1" noChangeAspect="1" noChangeArrowheads="1"/>
          </p:cNvPicPr>
          <p:nvPr>
            <p:ph sz="quarter" idx="2"/>
          </p:nvPr>
        </p:nvPicPr>
        <p:blipFill>
          <a:blip r:embed="rId3"/>
          <a:srcRect/>
          <a:stretch>
            <a:fillRect/>
          </a:stretch>
        </p:blipFill>
        <p:spPr>
          <a:xfrm>
            <a:off x="5441950" y="838200"/>
            <a:ext cx="3702050" cy="2740025"/>
          </a:xfrm>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AD9F84"/>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228600" y="609600"/>
            <a:ext cx="8686800" cy="1143000"/>
          </a:xfrm>
        </p:spPr>
        <p:txBody>
          <a:bodyPr/>
          <a:lstStyle/>
          <a:p>
            <a:r>
              <a:rPr lang="en-US" b="1"/>
              <a:t>…and while we’re burning people</a:t>
            </a:r>
            <a:endParaRPr lang="en-US"/>
          </a:p>
        </p:txBody>
      </p:sp>
      <p:sp>
        <p:nvSpPr>
          <p:cNvPr id="123907" name="Rectangle 3"/>
          <p:cNvSpPr>
            <a:spLocks noGrp="1" noChangeArrowheads="1"/>
          </p:cNvSpPr>
          <p:nvPr>
            <p:ph type="body" sz="half" idx="1"/>
          </p:nvPr>
        </p:nvSpPr>
        <p:spPr>
          <a:xfrm>
            <a:off x="3962400" y="1752600"/>
            <a:ext cx="4724400" cy="4724400"/>
          </a:xfrm>
        </p:spPr>
        <p:txBody>
          <a:bodyPr/>
          <a:lstStyle/>
          <a:p>
            <a:pPr>
              <a:lnSpc>
                <a:spcPct val="90000"/>
              </a:lnSpc>
            </a:pPr>
            <a:r>
              <a:rPr lang="en-US" sz="2800" b="1"/>
              <a:t>…nothing smells as good as intellectuals and  mystics at the stake!</a:t>
            </a:r>
          </a:p>
          <a:p>
            <a:pPr>
              <a:lnSpc>
                <a:spcPct val="90000"/>
              </a:lnSpc>
            </a:pPr>
            <a:r>
              <a:rPr lang="en-US" sz="2800" b="1"/>
              <a:t>Marguerite Porete was executed in 1310</a:t>
            </a:r>
          </a:p>
          <a:p>
            <a:pPr>
              <a:lnSpc>
                <a:spcPct val="90000"/>
              </a:lnSpc>
            </a:pPr>
            <a:r>
              <a:rPr lang="en-US" sz="2800" b="1"/>
              <a:t>Meister Eckhart was condemned posthumously</a:t>
            </a:r>
          </a:p>
          <a:p>
            <a:pPr>
              <a:lnSpc>
                <a:spcPct val="90000"/>
              </a:lnSpc>
            </a:pPr>
            <a:r>
              <a:rPr lang="en-US" sz="2800" b="1"/>
              <a:t>Mysticism, by giving people direct experience of God, can undermine reliance on authority</a:t>
            </a:r>
          </a:p>
        </p:txBody>
      </p:sp>
      <p:pic>
        <p:nvPicPr>
          <p:cNvPr id="123909" name="Picture 5" descr="meistereckhartlrg.jpg                                          000BA32BMacintosh HD                   C346CA06:"/>
          <p:cNvPicPr>
            <a:picLocks noGrp="1" noChangeAspect="1" noChangeArrowheads="1"/>
          </p:cNvPicPr>
          <p:nvPr>
            <p:ph sz="half" idx="2"/>
          </p:nvPr>
        </p:nvPicPr>
        <p:blipFill>
          <a:blip r:embed="rId2"/>
          <a:srcRect/>
          <a:stretch>
            <a:fillRect/>
          </a:stretch>
        </p:blipFill>
        <p:spPr>
          <a:xfrm>
            <a:off x="0" y="1828800"/>
            <a:ext cx="3409950" cy="4578350"/>
          </a:xfrm>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t>Marguerite Porete (ex. 1310)</a:t>
            </a:r>
          </a:p>
        </p:txBody>
      </p:sp>
      <p:sp>
        <p:nvSpPr>
          <p:cNvPr id="65539" name="Rectangle 3"/>
          <p:cNvSpPr>
            <a:spLocks noGrp="1" noChangeArrowheads="1"/>
          </p:cNvSpPr>
          <p:nvPr>
            <p:ph type="body" idx="1"/>
          </p:nvPr>
        </p:nvSpPr>
        <p:spPr>
          <a:xfrm>
            <a:off x="685800" y="1417638"/>
            <a:ext cx="7772400" cy="5135562"/>
          </a:xfrm>
        </p:spPr>
        <p:txBody>
          <a:bodyPr/>
          <a:lstStyle/>
          <a:p>
            <a:pPr>
              <a:lnSpc>
                <a:spcPct val="90000"/>
              </a:lnSpc>
            </a:pPr>
            <a:r>
              <a:rPr lang="en-US" dirty="0"/>
              <a:t>a French mystic and writer who was executed as a relapsed heretic in 1310</a:t>
            </a:r>
          </a:p>
          <a:p>
            <a:pPr>
              <a:lnSpc>
                <a:spcPct val="90000"/>
              </a:lnSpc>
            </a:pPr>
            <a:r>
              <a:rPr lang="en-US" dirty="0"/>
              <a:t>Represents an antinomian philosophy</a:t>
            </a:r>
          </a:p>
          <a:p>
            <a:pPr>
              <a:lnSpc>
                <a:spcPct val="90000"/>
              </a:lnSpc>
            </a:pPr>
            <a:r>
              <a:rPr lang="en-US" dirty="0"/>
              <a:t>What is antinomianism?</a:t>
            </a:r>
          </a:p>
          <a:p>
            <a:pPr>
              <a:lnSpc>
                <a:spcPct val="90000"/>
              </a:lnSpc>
            </a:pPr>
            <a:r>
              <a:rPr lang="en-US" dirty="0"/>
              <a:t>Battle between law and experience; the feeling that direct experience can obviate the laws</a:t>
            </a:r>
            <a:r>
              <a:rPr lang="en-US" dirty="0" smtClean="0"/>
              <a:t> that non-mystics follow</a:t>
            </a:r>
          </a:p>
          <a:p>
            <a:pPr>
              <a:lnSpc>
                <a:spcPct val="90000"/>
              </a:lnSpc>
            </a:pPr>
            <a:r>
              <a:rPr lang="en-US" dirty="0"/>
              <a:t>Antinomian attitudes are always a critique of the clergy in any religion</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85800" y="152400"/>
            <a:ext cx="7772400" cy="1143000"/>
          </a:xfrm>
        </p:spPr>
        <p:txBody>
          <a:bodyPr/>
          <a:lstStyle/>
          <a:p>
            <a:r>
              <a:rPr lang="en-US" b="1"/>
              <a:t>The Popes Settle in at Avignon</a:t>
            </a:r>
            <a:endParaRPr lang="en-US"/>
          </a:p>
        </p:txBody>
      </p:sp>
      <p:sp>
        <p:nvSpPr>
          <p:cNvPr id="125957" name="Rectangle 5"/>
          <p:cNvSpPr>
            <a:spLocks noGrp="1" noChangeArrowheads="1"/>
          </p:cNvSpPr>
          <p:nvPr>
            <p:ph type="body" sz="half" idx="3"/>
          </p:nvPr>
        </p:nvSpPr>
        <p:spPr>
          <a:xfrm>
            <a:off x="685800" y="4114800"/>
            <a:ext cx="7772400" cy="2362200"/>
          </a:xfrm>
        </p:spPr>
        <p:txBody>
          <a:bodyPr/>
          <a:lstStyle/>
          <a:p>
            <a:r>
              <a:rPr lang="en-US" sz="2800" b="1"/>
              <a:t>The Avignon Popes were practical men, not very spiritual; they also were known for nepotism</a:t>
            </a:r>
          </a:p>
          <a:p>
            <a:r>
              <a:rPr lang="en-US" sz="2800" b="1"/>
              <a:t>They spent lavish sums of money on the Papal Palace, and other administrative needs</a:t>
            </a:r>
          </a:p>
        </p:txBody>
      </p:sp>
      <p:pic>
        <p:nvPicPr>
          <p:cNvPr id="125958" name="Picture 6" descr="&#10;522731.jpg                                                     000BA32BMacintosh HD                   C346CA06:"/>
          <p:cNvPicPr>
            <a:picLocks noGrp="1" noChangeAspect="1" noChangeArrowheads="1"/>
          </p:cNvPicPr>
          <p:nvPr>
            <p:ph sz="quarter" idx="1"/>
          </p:nvPr>
        </p:nvPicPr>
        <p:blipFill>
          <a:blip r:embed="rId2"/>
          <a:srcRect/>
          <a:stretch>
            <a:fillRect/>
          </a:stretch>
        </p:blipFill>
        <p:spPr>
          <a:xfrm>
            <a:off x="0" y="1143000"/>
            <a:ext cx="3656013" cy="2741613"/>
          </a:xfrm>
        </p:spPr>
      </p:pic>
      <p:pic>
        <p:nvPicPr>
          <p:cNvPr id="125959" name="Picture 7" descr="AvignonPapalPalace.JPG.jpeg                                    000BA32BMacintosh HD                   C346CA06:"/>
          <p:cNvPicPr>
            <a:picLocks noGrp="1" noChangeAspect="1" noChangeArrowheads="1"/>
          </p:cNvPicPr>
          <p:nvPr>
            <p:ph sz="quarter" idx="2"/>
          </p:nvPr>
        </p:nvPicPr>
        <p:blipFill>
          <a:blip r:embed="rId3"/>
          <a:srcRect/>
          <a:stretch>
            <a:fillRect/>
          </a:stretch>
        </p:blipFill>
        <p:spPr>
          <a:xfrm>
            <a:off x="3659188" y="1295400"/>
            <a:ext cx="5484812" cy="2808288"/>
          </a:xfrm>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4343400"/>
            <a:ext cx="5791200" cy="1981200"/>
          </a:xfrm>
        </p:spPr>
        <p:txBody>
          <a:bodyPr>
            <a:normAutofit fontScale="90000"/>
          </a:bodyPr>
          <a:lstStyle/>
          <a:p>
            <a:r>
              <a:rPr lang="en-US" b="1"/>
              <a:t>Clement VI: </a:t>
            </a:r>
            <a:br>
              <a:rPr lang="en-US" b="1"/>
            </a:br>
            <a:r>
              <a:rPr lang="en-US" b="1"/>
              <a:t>The Worst of Times, the Worst of Popes</a:t>
            </a:r>
            <a:endParaRPr lang="en-US"/>
          </a:p>
        </p:txBody>
      </p:sp>
      <p:sp>
        <p:nvSpPr>
          <p:cNvPr id="128004" name="Rectangle 4"/>
          <p:cNvSpPr>
            <a:spLocks noGrp="1" noChangeArrowheads="1"/>
          </p:cNvSpPr>
          <p:nvPr>
            <p:ph type="body" sz="half" idx="2"/>
          </p:nvPr>
        </p:nvSpPr>
        <p:spPr>
          <a:xfrm>
            <a:off x="5715000" y="304800"/>
            <a:ext cx="3124200" cy="6553200"/>
          </a:xfrm>
        </p:spPr>
        <p:txBody>
          <a:bodyPr/>
          <a:lstStyle/>
          <a:p>
            <a:r>
              <a:rPr lang="en-US" sz="2400" b="1"/>
              <a:t>Reigned 1342-1352</a:t>
            </a:r>
          </a:p>
          <a:p>
            <a:r>
              <a:rPr lang="en-US" sz="2400" b="1"/>
              <a:t>He had previously served as a bishop, and as the Chancellor of France (government role)</a:t>
            </a:r>
          </a:p>
          <a:p>
            <a:r>
              <a:rPr lang="en-US" sz="2400" b="1"/>
              <a:t>Wanted Avignon to be a world-capital, taxed and spent to achieve this.</a:t>
            </a:r>
          </a:p>
          <a:p>
            <a:r>
              <a:rPr lang="en-US" sz="2400" b="1"/>
              <a:t>Above, Clement VI now,  in quieter times</a:t>
            </a:r>
          </a:p>
        </p:txBody>
      </p:sp>
      <p:pic>
        <p:nvPicPr>
          <p:cNvPr id="128005" name="Picture 5" descr="800px-Gisant_du_pap#10E2D80.jpg                                000BA32BMacintosh HD                   C346CA06:"/>
          <p:cNvPicPr>
            <a:picLocks noGrp="1" noChangeAspect="1" noChangeArrowheads="1"/>
          </p:cNvPicPr>
          <p:nvPr>
            <p:ph sz="half" idx="1"/>
          </p:nvPr>
        </p:nvPicPr>
        <p:blipFill>
          <a:blip r:embed="rId2"/>
          <a:srcRect/>
          <a:stretch>
            <a:fillRect/>
          </a:stretch>
        </p:blipFill>
        <p:spPr>
          <a:xfrm>
            <a:off x="0" y="0"/>
            <a:ext cx="5502275" cy="3657600"/>
          </a:xfrm>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7D5FF"/>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733800" y="381000"/>
            <a:ext cx="5257800" cy="1143000"/>
          </a:xfrm>
        </p:spPr>
        <p:txBody>
          <a:bodyPr/>
          <a:lstStyle/>
          <a:p>
            <a:r>
              <a:rPr lang="en-US" b="1"/>
              <a:t>Joanna I of Naples</a:t>
            </a:r>
          </a:p>
        </p:txBody>
      </p:sp>
      <p:sp>
        <p:nvSpPr>
          <p:cNvPr id="129027" name="Rectangle 3"/>
          <p:cNvSpPr>
            <a:spLocks noGrp="1" noChangeArrowheads="1"/>
          </p:cNvSpPr>
          <p:nvPr>
            <p:ph type="body" sz="half" idx="1"/>
          </p:nvPr>
        </p:nvSpPr>
        <p:spPr>
          <a:xfrm>
            <a:off x="1" y="1371600"/>
            <a:ext cx="5029200" cy="5486400"/>
          </a:xfrm>
        </p:spPr>
        <p:txBody>
          <a:bodyPr/>
          <a:lstStyle/>
          <a:p>
            <a:r>
              <a:rPr lang="en-US" sz="2400" b="1" dirty="0"/>
              <a:t>Born 1328, </a:t>
            </a:r>
            <a:r>
              <a:rPr lang="en-US" sz="2400" b="1" dirty="0" err="1"/>
              <a:t>r</a:t>
            </a:r>
            <a:r>
              <a:rPr lang="en-US" sz="2400" b="1" dirty="0"/>
              <a:t>. 1343-1381, deposed, murdered 1382</a:t>
            </a:r>
          </a:p>
          <a:p>
            <a:r>
              <a:rPr lang="en-US" sz="2400" b="1" dirty="0"/>
              <a:t>Perfect foil to Clement VI</a:t>
            </a:r>
          </a:p>
          <a:p>
            <a:r>
              <a:rPr lang="en-US" sz="2400" b="1" dirty="0"/>
              <a:t>Joanna’s first husband, Andrew of Hungary, died, let’s just say, mysteriously (</a:t>
            </a:r>
            <a:r>
              <a:rPr lang="en-US" sz="2400" b="1" dirty="0" err="1"/>
              <a:t>psst</a:t>
            </a:r>
            <a:r>
              <a:rPr lang="en-US" sz="2400" b="1" dirty="0"/>
              <a:t>…she killed him)</a:t>
            </a:r>
          </a:p>
          <a:p>
            <a:r>
              <a:rPr lang="en-US" sz="2400" b="1" dirty="0"/>
              <a:t>She runs to Avignon for safety from a Hungarian invasion, and “somehow” gets off the charge of murder when she gives her rights over Avignon to Clement VI.</a:t>
            </a:r>
          </a:p>
        </p:txBody>
      </p:sp>
      <p:pic>
        <p:nvPicPr>
          <p:cNvPr id="129029" name="Picture 5" descr="100px-Joan_I_of_Nap#10E2E25.jpg                                000BA32BMacintosh HD                   C346CA06:"/>
          <p:cNvPicPr>
            <a:picLocks noGrp="1" noChangeAspect="1" noChangeArrowheads="1"/>
          </p:cNvPicPr>
          <p:nvPr>
            <p:ph sz="half" idx="2"/>
          </p:nvPr>
        </p:nvPicPr>
        <p:blipFill>
          <a:blip r:embed="rId2"/>
          <a:srcRect/>
          <a:stretch>
            <a:fillRect/>
          </a:stretch>
        </p:blipFill>
        <p:spPr>
          <a:xfrm>
            <a:off x="5410200" y="1905000"/>
            <a:ext cx="3354388" cy="3656013"/>
          </a:xfrm>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0" y="4343400"/>
            <a:ext cx="5791200" cy="1981200"/>
          </a:xfrm>
        </p:spPr>
        <p:txBody>
          <a:bodyPr>
            <a:normAutofit fontScale="90000"/>
          </a:bodyPr>
          <a:lstStyle/>
          <a:p>
            <a:r>
              <a:rPr lang="en-US" b="1"/>
              <a:t>Clement VI: </a:t>
            </a:r>
            <a:br>
              <a:rPr lang="en-US" b="1"/>
            </a:br>
            <a:r>
              <a:rPr lang="en-US" b="1"/>
              <a:t>The Worst of Times…OK, I’ll give him his props</a:t>
            </a:r>
            <a:endParaRPr lang="en-US"/>
          </a:p>
        </p:txBody>
      </p:sp>
      <p:sp>
        <p:nvSpPr>
          <p:cNvPr id="162819" name="Rectangle 3"/>
          <p:cNvSpPr>
            <a:spLocks noGrp="1" noChangeArrowheads="1"/>
          </p:cNvSpPr>
          <p:nvPr>
            <p:ph type="body" sz="half" idx="2"/>
          </p:nvPr>
        </p:nvSpPr>
        <p:spPr>
          <a:xfrm>
            <a:off x="5715000" y="304800"/>
            <a:ext cx="3124200" cy="6553200"/>
          </a:xfrm>
        </p:spPr>
        <p:txBody>
          <a:bodyPr/>
          <a:lstStyle/>
          <a:p>
            <a:pPr>
              <a:lnSpc>
                <a:spcPct val="90000"/>
              </a:lnSpc>
            </a:pPr>
            <a:r>
              <a:rPr lang="en-US" sz="2400" b="1"/>
              <a:t>Pope during the worst of the Plague</a:t>
            </a:r>
          </a:p>
          <a:p>
            <a:pPr>
              <a:lnSpc>
                <a:spcPct val="90000"/>
              </a:lnSpc>
            </a:pPr>
            <a:r>
              <a:rPr lang="en-US" sz="2400" b="1"/>
              <a:t>Personally aided in local relief efforts</a:t>
            </a:r>
          </a:p>
          <a:p>
            <a:pPr>
              <a:lnSpc>
                <a:spcPct val="90000"/>
              </a:lnSpc>
            </a:pPr>
            <a:r>
              <a:rPr lang="en-US" sz="2400" b="1"/>
              <a:t>Called Jubilee in 1350, earlier than scheduled, as a way for people to implore God’s mercy</a:t>
            </a:r>
          </a:p>
          <a:p>
            <a:pPr>
              <a:lnSpc>
                <a:spcPct val="90000"/>
              </a:lnSpc>
            </a:pPr>
            <a:r>
              <a:rPr lang="en-US" sz="2400" b="1"/>
              <a:t>Pilgrims visited Avignon, but Rome was their goal.</a:t>
            </a:r>
          </a:p>
          <a:p>
            <a:pPr>
              <a:lnSpc>
                <a:spcPct val="90000"/>
              </a:lnSpc>
            </a:pPr>
            <a:r>
              <a:rPr lang="en-US" sz="2400" b="1"/>
              <a:t>This revealed the magnitude of the Popes’ symbolic error in moving to Avignon.</a:t>
            </a:r>
          </a:p>
        </p:txBody>
      </p:sp>
      <p:pic>
        <p:nvPicPr>
          <p:cNvPr id="162820" name="Picture 4" descr="800px-Gisant_du_pap#10E2D80.jpg                                000BA32BMacintosh HD                   C346CA06:"/>
          <p:cNvPicPr>
            <a:picLocks noGrp="1" noChangeAspect="1" noChangeArrowheads="1"/>
          </p:cNvPicPr>
          <p:nvPr>
            <p:ph sz="half" idx="1"/>
          </p:nvPr>
        </p:nvPicPr>
        <p:blipFill>
          <a:blip r:embed="rId2"/>
          <a:srcRect/>
          <a:stretch>
            <a:fillRect/>
          </a:stretch>
        </p:blipFill>
        <p:spPr>
          <a:xfrm>
            <a:off x="0" y="0"/>
            <a:ext cx="5502275" cy="3657600"/>
          </a:xfrm>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685800" y="2286000"/>
            <a:ext cx="7772400" cy="1143000"/>
          </a:xfrm>
        </p:spPr>
        <p:txBody>
          <a:bodyPr/>
          <a:lstStyle/>
          <a:p>
            <a:r>
              <a:rPr lang="en-US" b="1">
                <a:solidFill>
                  <a:schemeClr val="bg1"/>
                </a:solidFill>
              </a:rPr>
              <a:t>Who Will Save Europe?</a:t>
            </a:r>
            <a:endParaRPr lang="en-US"/>
          </a:p>
        </p:txBody>
      </p:sp>
      <p:sp>
        <p:nvSpPr>
          <p:cNvPr id="130051" name="Rectangle 3"/>
          <p:cNvSpPr>
            <a:spLocks noGrp="1" noChangeArrowheads="1"/>
          </p:cNvSpPr>
          <p:nvPr>
            <p:ph type="subTitle" idx="1"/>
          </p:nvPr>
        </p:nvSpPr>
        <p:spPr>
          <a:xfrm>
            <a:off x="381000" y="3886200"/>
            <a:ext cx="8458200" cy="1752600"/>
          </a:xfrm>
        </p:spPr>
        <p:txBody>
          <a:bodyPr/>
          <a:lstStyle/>
          <a:p>
            <a:r>
              <a:rPr lang="en-US">
                <a:solidFill>
                  <a:schemeClr val="bg1"/>
                </a:solidFill>
              </a:rPr>
              <a:t>from these hypocritical Popes!</a:t>
            </a:r>
          </a:p>
          <a:p>
            <a:r>
              <a:rPr lang="en-US">
                <a:solidFill>
                  <a:schemeClr val="bg1"/>
                </a:solidFill>
              </a:rPr>
              <a:t>from these conceited lawless rulers!</a:t>
            </a:r>
          </a:p>
          <a:p>
            <a:r>
              <a:rPr lang="en-US">
                <a:solidFill>
                  <a:schemeClr val="bg1"/>
                </a:solidFill>
              </a:rPr>
              <a:t>from the ravages of plague-induced chaos!</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685800" y="914400"/>
            <a:ext cx="7772400" cy="2819400"/>
          </a:xfrm>
        </p:spPr>
        <p:txBody>
          <a:bodyPr/>
          <a:lstStyle/>
          <a:p>
            <a:r>
              <a:rPr lang="en-US" b="1">
                <a:solidFill>
                  <a:schemeClr val="bg1"/>
                </a:solidFill>
              </a:rPr>
              <a:t>The Poets and the Mystics!</a:t>
            </a:r>
            <a:br>
              <a:rPr lang="en-US" b="1">
                <a:solidFill>
                  <a:schemeClr val="bg1"/>
                </a:solidFill>
              </a:rPr>
            </a:br>
            <a:r>
              <a:rPr lang="en-US" b="1">
                <a:solidFill>
                  <a:schemeClr val="bg1"/>
                </a:solidFill>
              </a:rPr>
              <a:t>The Virgin and her Painters!</a:t>
            </a:r>
            <a:br>
              <a:rPr lang="en-US" b="1">
                <a:solidFill>
                  <a:schemeClr val="bg1"/>
                </a:solidFill>
              </a:rPr>
            </a:br>
            <a:r>
              <a:rPr lang="en-US" b="1">
                <a:solidFill>
                  <a:schemeClr val="bg1"/>
                </a:solidFill>
              </a:rPr>
              <a:t>And the Everyday Soldiers!</a:t>
            </a:r>
            <a:endParaRPr lang="en-US"/>
          </a:p>
        </p:txBody>
      </p:sp>
      <p:sp>
        <p:nvSpPr>
          <p:cNvPr id="131075" name="Rectangle 3"/>
          <p:cNvSpPr>
            <a:spLocks noGrp="1" noChangeArrowheads="1"/>
          </p:cNvSpPr>
          <p:nvPr>
            <p:ph type="subTitle" idx="1"/>
          </p:nvPr>
        </p:nvSpPr>
        <p:spPr>
          <a:xfrm>
            <a:off x="381000" y="3886200"/>
            <a:ext cx="8458200" cy="1752600"/>
          </a:xfrm>
        </p:spPr>
        <p:txBody>
          <a:bodyPr/>
          <a:lstStyle/>
          <a:p>
            <a:r>
              <a:rPr lang="en-US">
                <a:solidFill>
                  <a:schemeClr val="bg1"/>
                </a:solidFill>
              </a:rPr>
              <a:t>That’s who!</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AD9F84"/>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371600" y="304800"/>
            <a:ext cx="5486400" cy="1143000"/>
          </a:xfrm>
        </p:spPr>
        <p:txBody>
          <a:bodyPr/>
          <a:lstStyle/>
          <a:p>
            <a:r>
              <a:rPr lang="en-US" b="1"/>
              <a:t>Petrarch 1304-1374</a:t>
            </a:r>
          </a:p>
        </p:txBody>
      </p:sp>
      <p:sp>
        <p:nvSpPr>
          <p:cNvPr id="132100" name="Rectangle 4"/>
          <p:cNvSpPr>
            <a:spLocks noGrp="1" noChangeArrowheads="1"/>
          </p:cNvSpPr>
          <p:nvPr>
            <p:ph type="body" sz="half" idx="2"/>
          </p:nvPr>
        </p:nvSpPr>
        <p:spPr>
          <a:xfrm>
            <a:off x="3048000" y="1371600"/>
            <a:ext cx="5410200" cy="5181600"/>
          </a:xfrm>
        </p:spPr>
        <p:txBody>
          <a:bodyPr/>
          <a:lstStyle/>
          <a:p>
            <a:pPr>
              <a:lnSpc>
                <a:spcPct val="90000"/>
              </a:lnSpc>
            </a:pPr>
            <a:r>
              <a:rPr lang="en-US" sz="2800" b="1"/>
              <a:t>Father of Humanism</a:t>
            </a:r>
          </a:p>
          <a:p>
            <a:pPr>
              <a:lnSpc>
                <a:spcPct val="90000"/>
              </a:lnSpc>
            </a:pPr>
            <a:r>
              <a:rPr lang="en-US" sz="2800" b="1"/>
              <a:t>Italian poet and essayist</a:t>
            </a:r>
          </a:p>
          <a:p>
            <a:pPr>
              <a:lnSpc>
                <a:spcPct val="90000"/>
              </a:lnSpc>
            </a:pPr>
            <a:r>
              <a:rPr lang="en-US" sz="2800" b="1"/>
              <a:t>Credited with the phrase “Dark Ages” to describe early medieval period</a:t>
            </a:r>
          </a:p>
          <a:p>
            <a:pPr>
              <a:lnSpc>
                <a:spcPct val="90000"/>
              </a:lnSpc>
            </a:pPr>
            <a:r>
              <a:rPr lang="en-US" sz="2800" b="1"/>
              <a:t>Grew up in Avignon</a:t>
            </a:r>
          </a:p>
          <a:p>
            <a:pPr>
              <a:lnSpc>
                <a:spcPct val="90000"/>
              </a:lnSpc>
            </a:pPr>
            <a:r>
              <a:rPr lang="en-US" sz="2800" b="1"/>
              <a:t>Despised Avignon papacy</a:t>
            </a:r>
          </a:p>
          <a:p>
            <a:pPr>
              <a:lnSpc>
                <a:spcPct val="90000"/>
              </a:lnSpc>
            </a:pPr>
            <a:r>
              <a:rPr lang="en-US" sz="2800" b="1"/>
              <a:t>“Instead of holy solitude we find a criminal host and crowds…instead of soberness, licentious banquets.”</a:t>
            </a:r>
          </a:p>
        </p:txBody>
      </p:sp>
      <p:pic>
        <p:nvPicPr>
          <p:cNvPr id="132101" name="Picture 5" descr="150px-Francesco-Petrarca.jpg                                   000BA32BMacintosh HD                   C346CA06:"/>
          <p:cNvPicPr>
            <a:picLocks noGrp="1" noChangeAspect="1" noChangeArrowheads="1"/>
          </p:cNvPicPr>
          <p:nvPr>
            <p:ph sz="half" idx="1"/>
          </p:nvPr>
        </p:nvPicPr>
        <p:blipFill>
          <a:blip r:embed="rId2"/>
          <a:srcRect/>
          <a:stretch>
            <a:fillRect/>
          </a:stretch>
        </p:blipFill>
        <p:spPr>
          <a:xfrm>
            <a:off x="228600" y="1524000"/>
            <a:ext cx="2719388" cy="4114800"/>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BA"/>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8600" y="152400"/>
            <a:ext cx="2895600" cy="1143000"/>
          </a:xfrm>
        </p:spPr>
        <p:txBody>
          <a:bodyPr>
            <a:normAutofit fontScale="90000"/>
          </a:bodyPr>
          <a:lstStyle/>
          <a:p>
            <a:r>
              <a:rPr lang="en-US" b="1"/>
              <a:t>Gregorian Chant</a:t>
            </a:r>
            <a:endParaRPr lang="en-US"/>
          </a:p>
        </p:txBody>
      </p:sp>
      <p:sp>
        <p:nvSpPr>
          <p:cNvPr id="31747" name="Rectangle 3"/>
          <p:cNvSpPr>
            <a:spLocks noGrp="1" noChangeArrowheads="1"/>
          </p:cNvSpPr>
          <p:nvPr>
            <p:ph type="body" sz="half" idx="1"/>
          </p:nvPr>
        </p:nvSpPr>
        <p:spPr>
          <a:xfrm>
            <a:off x="533400" y="2362200"/>
            <a:ext cx="7772400" cy="4267200"/>
          </a:xfrm>
        </p:spPr>
        <p:txBody>
          <a:bodyPr/>
          <a:lstStyle/>
          <a:p>
            <a:pPr>
              <a:lnSpc>
                <a:spcPct val="90000"/>
              </a:lnSpc>
            </a:pPr>
            <a:r>
              <a:rPr lang="en-US" sz="2800" b="1"/>
              <a:t>Gregorian chant is the predominant chant form in Western Christianity.</a:t>
            </a:r>
          </a:p>
          <a:p>
            <a:pPr>
              <a:lnSpc>
                <a:spcPct val="90000"/>
              </a:lnSpc>
            </a:pPr>
            <a:r>
              <a:rPr lang="en-US" sz="2800" b="1"/>
              <a:t>Traditionally attributed to St. Pope Gregory the Great, this attribution is now widely doubted by scholars</a:t>
            </a:r>
          </a:p>
          <a:p>
            <a:pPr>
              <a:lnSpc>
                <a:spcPct val="90000"/>
              </a:lnSpc>
            </a:pPr>
            <a:r>
              <a:rPr lang="en-US" sz="2800" b="1"/>
              <a:t>The Gregorian Chant repertoire develops from 8th to 13th centuries</a:t>
            </a:r>
          </a:p>
          <a:p>
            <a:pPr>
              <a:lnSpc>
                <a:spcPct val="90000"/>
              </a:lnSpc>
            </a:pPr>
            <a:r>
              <a:rPr lang="en-US" sz="2800" b="1"/>
              <a:t>First major world repertoire to be preserved through a consistent, reproducible form of notation.</a:t>
            </a:r>
          </a:p>
        </p:txBody>
      </p:sp>
      <p:pic>
        <p:nvPicPr>
          <p:cNvPr id="31749" name="Picture 5" descr="180px-Gregory_I_-_An#80B42E.jpg                                000BA32BMacintosh HD                   C346CA06:"/>
          <p:cNvPicPr>
            <a:picLocks noGrp="1" noChangeAspect="1" noChangeArrowheads="1"/>
          </p:cNvPicPr>
          <p:nvPr>
            <p:ph sz="half" idx="2"/>
          </p:nvPr>
        </p:nvPicPr>
        <p:blipFill>
          <a:blip r:embed="rId2"/>
          <a:srcRect/>
          <a:stretch>
            <a:fillRect/>
          </a:stretch>
        </p:blipFill>
        <p:spPr>
          <a:xfrm>
            <a:off x="6172200" y="152400"/>
            <a:ext cx="1873250" cy="2289175"/>
          </a:xfrm>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28600" y="304800"/>
            <a:ext cx="8534400" cy="1143000"/>
          </a:xfrm>
        </p:spPr>
        <p:txBody>
          <a:bodyPr/>
          <a:lstStyle/>
          <a:p>
            <a:r>
              <a:rPr lang="en-US" b="1"/>
              <a:t>Saint Bridget of Sweden 1303-1373</a:t>
            </a:r>
            <a:endParaRPr lang="en-US"/>
          </a:p>
        </p:txBody>
      </p:sp>
      <p:sp>
        <p:nvSpPr>
          <p:cNvPr id="133123" name="Rectangle 3"/>
          <p:cNvSpPr>
            <a:spLocks noGrp="1" noChangeArrowheads="1"/>
          </p:cNvSpPr>
          <p:nvPr>
            <p:ph type="body" sz="half" idx="1"/>
          </p:nvPr>
        </p:nvSpPr>
        <p:spPr>
          <a:xfrm>
            <a:off x="228600" y="1600200"/>
            <a:ext cx="5486400" cy="5029200"/>
          </a:xfrm>
        </p:spPr>
        <p:txBody>
          <a:bodyPr/>
          <a:lstStyle/>
          <a:p>
            <a:pPr>
              <a:lnSpc>
                <a:spcPct val="90000"/>
              </a:lnSpc>
            </a:pPr>
            <a:r>
              <a:rPr lang="en-US" sz="2800" b="1"/>
              <a:t>Mother and wife; when husband dies she starts an order of nuns</a:t>
            </a:r>
          </a:p>
          <a:p>
            <a:pPr>
              <a:lnSpc>
                <a:spcPct val="90000"/>
              </a:lnSpc>
            </a:pPr>
            <a:r>
              <a:rPr lang="en-US" sz="2800" b="1"/>
              <a:t>Has mystic visions, including one of Christ’s 5,475 wounds, calling for fifteen prayers a day to commemorate this</a:t>
            </a:r>
          </a:p>
          <a:p>
            <a:pPr>
              <a:lnSpc>
                <a:spcPct val="90000"/>
              </a:lnSpc>
            </a:pPr>
            <a:r>
              <a:rPr lang="en-US" sz="2800" b="1"/>
              <a:t>Moves to Rome in 1350 (Jubilee Year) to await the return of the Pope; remains until her death</a:t>
            </a:r>
          </a:p>
          <a:p>
            <a:pPr>
              <a:lnSpc>
                <a:spcPct val="90000"/>
              </a:lnSpc>
            </a:pPr>
            <a:r>
              <a:rPr lang="en-US" sz="2800" b="1"/>
              <a:t>Canonized by Boniface IX; affirmed by Council of Constance</a:t>
            </a:r>
          </a:p>
        </p:txBody>
      </p:sp>
      <p:pic>
        <p:nvPicPr>
          <p:cNvPr id="133125" name="Picture 5" descr="200px-Heliga_Birgit#10E2FBC.jpg                                000BA32BMacintosh HD                   C346CA06:"/>
          <p:cNvPicPr>
            <a:picLocks noGrp="1" noChangeAspect="1" noChangeArrowheads="1"/>
          </p:cNvPicPr>
          <p:nvPr>
            <p:ph sz="half" idx="2"/>
          </p:nvPr>
        </p:nvPicPr>
        <p:blipFill>
          <a:blip r:embed="rId2"/>
          <a:srcRect/>
          <a:stretch>
            <a:fillRect/>
          </a:stretch>
        </p:blipFill>
        <p:spPr>
          <a:xfrm>
            <a:off x="6019800" y="1981200"/>
            <a:ext cx="3089275" cy="4570413"/>
          </a:xfrm>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BF9F25"/>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876800" y="304800"/>
            <a:ext cx="4038600" cy="1676400"/>
          </a:xfrm>
        </p:spPr>
        <p:txBody>
          <a:bodyPr>
            <a:normAutofit fontScale="90000"/>
          </a:bodyPr>
          <a:lstStyle/>
          <a:p>
            <a:r>
              <a:rPr lang="en-US" b="1"/>
              <a:t>Saint Catherine of Siena </a:t>
            </a:r>
            <a:br>
              <a:rPr lang="en-US" b="1"/>
            </a:br>
            <a:r>
              <a:rPr lang="en-US" b="1"/>
              <a:t>(1347-80)</a:t>
            </a:r>
            <a:endParaRPr lang="en-US"/>
          </a:p>
        </p:txBody>
      </p:sp>
      <p:sp>
        <p:nvSpPr>
          <p:cNvPr id="134147" name="Rectangle 3"/>
          <p:cNvSpPr>
            <a:spLocks noGrp="1" noChangeArrowheads="1"/>
          </p:cNvSpPr>
          <p:nvPr>
            <p:ph type="body" sz="half" idx="1"/>
          </p:nvPr>
        </p:nvSpPr>
        <p:spPr>
          <a:xfrm>
            <a:off x="228600" y="762000"/>
            <a:ext cx="5105400" cy="6096000"/>
          </a:xfrm>
        </p:spPr>
        <p:txBody>
          <a:bodyPr/>
          <a:lstStyle/>
          <a:p>
            <a:pPr>
              <a:lnSpc>
                <a:spcPct val="90000"/>
              </a:lnSpc>
            </a:pPr>
            <a:r>
              <a:rPr lang="en-US" sz="2800" b="1"/>
              <a:t>One of the most remarkable women in history, she was ascetic from a young age</a:t>
            </a:r>
          </a:p>
          <a:p>
            <a:pPr>
              <a:lnSpc>
                <a:spcPct val="90000"/>
              </a:lnSpc>
            </a:pPr>
            <a:r>
              <a:rPr lang="en-US" sz="2800" b="1"/>
              <a:t>Very learned, and an excellent prose stylist in Italian</a:t>
            </a:r>
          </a:p>
          <a:p>
            <a:pPr>
              <a:lnSpc>
                <a:spcPct val="90000"/>
              </a:lnSpc>
            </a:pPr>
            <a:r>
              <a:rPr lang="en-US" sz="2800" b="1"/>
              <a:t>Had intense mystical experiences, including spiritual espousal, stigmata, and, in 1370, a special set of visions that inspired her to contact Pope Gregory XI and encourage him to return the Papacy to Rome.</a:t>
            </a:r>
          </a:p>
        </p:txBody>
      </p:sp>
      <p:pic>
        <p:nvPicPr>
          <p:cNvPr id="134150" name="Picture 6" descr="paolomarriage.jpg                                              000BA32BMacintosh HD                   C346CA06:"/>
          <p:cNvPicPr>
            <a:picLocks noGrp="1" noChangeAspect="1" noChangeArrowheads="1"/>
          </p:cNvPicPr>
          <p:nvPr>
            <p:ph sz="half" idx="2"/>
          </p:nvPr>
        </p:nvPicPr>
        <p:blipFill>
          <a:blip r:embed="rId2"/>
          <a:srcRect/>
          <a:stretch>
            <a:fillRect/>
          </a:stretch>
        </p:blipFill>
        <p:spPr>
          <a:xfrm>
            <a:off x="5334000" y="2286000"/>
            <a:ext cx="3810000" cy="3792538"/>
          </a:xfrm>
        </p:spPr>
      </p:pic>
      <p:sp>
        <p:nvSpPr>
          <p:cNvPr id="134151" name="Rectangle 7"/>
          <p:cNvSpPr>
            <a:spLocks noChangeArrowheads="1"/>
          </p:cNvSpPr>
          <p:nvPr/>
        </p:nvSpPr>
        <p:spPr bwMode="auto">
          <a:xfrm>
            <a:off x="4953000" y="6035675"/>
            <a:ext cx="4191000" cy="822325"/>
          </a:xfrm>
          <a:prstGeom prst="rect">
            <a:avLst/>
          </a:prstGeom>
          <a:noFill/>
          <a:ln w="9525">
            <a:noFill/>
            <a:miter lim="800000"/>
            <a:headEnd/>
            <a:tailEnd/>
          </a:ln>
          <a:effectLst/>
        </p:spPr>
        <p:txBody>
          <a:bodyPr>
            <a:prstTxWarp prst="textNoShape">
              <a:avLst/>
            </a:prstTxWarp>
            <a:spAutoFit/>
          </a:bodyPr>
          <a:lstStyle/>
          <a:p>
            <a:r>
              <a:rPr lang="en-US" b="1"/>
              <a:t>Mystical Marriage of St.</a:t>
            </a:r>
          </a:p>
          <a:p>
            <a:r>
              <a:rPr lang="en-US" b="1"/>
              <a:t>Catherine - Giovanni di Paolo</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BF9F25"/>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953000" y="304800"/>
            <a:ext cx="3962400" cy="1143000"/>
          </a:xfrm>
        </p:spPr>
        <p:txBody>
          <a:bodyPr>
            <a:normAutofit fontScale="90000"/>
          </a:bodyPr>
          <a:lstStyle/>
          <a:p>
            <a:r>
              <a:rPr lang="en-US" b="1"/>
              <a:t>Saint Catherine of Siena </a:t>
            </a:r>
            <a:endParaRPr lang="en-US"/>
          </a:p>
        </p:txBody>
      </p:sp>
      <p:sp>
        <p:nvSpPr>
          <p:cNvPr id="135171" name="Rectangle 3"/>
          <p:cNvSpPr>
            <a:spLocks noGrp="1" noChangeArrowheads="1"/>
          </p:cNvSpPr>
          <p:nvPr>
            <p:ph type="body" sz="half" idx="1"/>
          </p:nvPr>
        </p:nvSpPr>
        <p:spPr>
          <a:xfrm>
            <a:off x="228600" y="762000"/>
            <a:ext cx="5105400" cy="6096000"/>
          </a:xfrm>
        </p:spPr>
        <p:txBody>
          <a:bodyPr/>
          <a:lstStyle/>
          <a:p>
            <a:pPr>
              <a:lnSpc>
                <a:spcPct val="90000"/>
              </a:lnSpc>
            </a:pPr>
            <a:r>
              <a:rPr lang="en-US" sz="2800" b="1"/>
              <a:t>Pope Gregory XI sees the hand of God when Catherine arrives in Avignon to harangue him!</a:t>
            </a:r>
          </a:p>
          <a:p>
            <a:pPr>
              <a:lnSpc>
                <a:spcPct val="90000"/>
              </a:lnSpc>
            </a:pPr>
            <a:r>
              <a:rPr lang="en-US" sz="2800" b="1"/>
              <a:t>She says that he undermines all authority by staying away from his flock:</a:t>
            </a:r>
          </a:p>
          <a:p>
            <a:pPr>
              <a:lnSpc>
                <a:spcPct val="90000"/>
              </a:lnSpc>
            </a:pPr>
            <a:r>
              <a:rPr lang="en-US" sz="2800" b="1"/>
              <a:t>“Come, come, and resist no more the will of God that calls you; the hungry sheep await your coming to hold and possess the place of your predecessor and Champion, Apostle Peter.”</a:t>
            </a:r>
          </a:p>
        </p:txBody>
      </p:sp>
      <p:sp>
        <p:nvSpPr>
          <p:cNvPr id="135173" name="Rectangle 5"/>
          <p:cNvSpPr>
            <a:spLocks noChangeArrowheads="1"/>
          </p:cNvSpPr>
          <p:nvPr/>
        </p:nvSpPr>
        <p:spPr bwMode="auto">
          <a:xfrm flipV="1">
            <a:off x="8839200" y="5867400"/>
            <a:ext cx="304800" cy="457200"/>
          </a:xfrm>
          <a:prstGeom prst="rect">
            <a:avLst/>
          </a:prstGeom>
          <a:noFill/>
          <a:ln w="9525">
            <a:noFill/>
            <a:miter lim="800000"/>
            <a:headEnd/>
            <a:tailEnd/>
          </a:ln>
          <a:effectLst/>
        </p:spPr>
        <p:txBody>
          <a:bodyPr rot="10800000">
            <a:prstTxWarp prst="textNoShape">
              <a:avLst/>
            </a:prstTxWarp>
            <a:spAutoFit/>
          </a:bodyPr>
          <a:lstStyle/>
          <a:p>
            <a:endParaRPr lang="en-US" b="1"/>
          </a:p>
        </p:txBody>
      </p:sp>
      <p:pic>
        <p:nvPicPr>
          <p:cNvPr id="135175" name="Picture 7" descr="Giovanni_di_Paolo_S#10E329C.jpg                                000BA32BMacintosh HD                   C346CA06:"/>
          <p:cNvPicPr>
            <a:picLocks noGrp="1" noChangeAspect="1" noChangeArrowheads="1"/>
          </p:cNvPicPr>
          <p:nvPr>
            <p:ph sz="half" idx="2"/>
          </p:nvPr>
        </p:nvPicPr>
        <p:blipFill>
          <a:blip r:embed="rId2"/>
          <a:srcRect/>
          <a:stretch>
            <a:fillRect/>
          </a:stretch>
        </p:blipFill>
        <p:spPr>
          <a:xfrm>
            <a:off x="5715000" y="1828800"/>
            <a:ext cx="3257550" cy="4114800"/>
          </a:xfrm>
        </p:spPr>
      </p:pic>
      <p:sp>
        <p:nvSpPr>
          <p:cNvPr id="135176" name="Rectangle 8"/>
          <p:cNvSpPr>
            <a:spLocks noChangeArrowheads="1"/>
          </p:cNvSpPr>
          <p:nvPr/>
        </p:nvSpPr>
        <p:spPr bwMode="auto">
          <a:xfrm>
            <a:off x="5578475" y="6035675"/>
            <a:ext cx="3562350" cy="822325"/>
          </a:xfrm>
          <a:prstGeom prst="rect">
            <a:avLst/>
          </a:prstGeom>
          <a:noFill/>
          <a:ln w="9525">
            <a:noFill/>
            <a:miter lim="800000"/>
            <a:headEnd/>
            <a:tailEnd/>
          </a:ln>
          <a:effectLst/>
        </p:spPr>
        <p:txBody>
          <a:bodyPr wrap="none">
            <a:prstTxWarp prst="textNoShape">
              <a:avLst/>
            </a:prstTxWarp>
            <a:spAutoFit/>
          </a:bodyPr>
          <a:lstStyle/>
          <a:p>
            <a:r>
              <a:rPr lang="en-US" b="1"/>
              <a:t>Catherine and Jesus swap</a:t>
            </a:r>
          </a:p>
          <a:p>
            <a:r>
              <a:rPr lang="en-US" b="1"/>
              <a:t>hearts. Giovanni di Paolo</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BF9F25"/>
        </a:solidFill>
        <a:effectLst/>
      </p:bgPr>
    </p:bg>
    <p:spTree>
      <p:nvGrpSpPr>
        <p:cNvPr id="1" name=""/>
        <p:cNvGrpSpPr/>
        <p:nvPr/>
      </p:nvGrpSpPr>
      <p:grpSpPr>
        <a:xfrm>
          <a:off x="0" y="0"/>
          <a:ext cx="0" cy="0"/>
          <a:chOff x="0" y="0"/>
          <a:chExt cx="0" cy="0"/>
        </a:xfrm>
      </p:grpSpPr>
      <p:pic>
        <p:nvPicPr>
          <p:cNvPr id="136195" name="Picture 3" descr="Giovanni+di+Paolo+012.jpg                                      000BA32BMacintosh HD                   C346CA06:"/>
          <p:cNvPicPr>
            <a:picLocks noGrp="1" noChangeAspect="1" noChangeArrowheads="1"/>
          </p:cNvPicPr>
          <p:nvPr>
            <p:ph/>
          </p:nvPr>
        </p:nvPicPr>
        <p:blipFill>
          <a:blip r:embed="rId2"/>
          <a:srcRect/>
          <a:stretch>
            <a:fillRect/>
          </a:stretch>
        </p:blipFill>
        <p:spPr>
          <a:xfrm>
            <a:off x="0" y="-3175"/>
            <a:ext cx="6837363" cy="6861175"/>
          </a:xfrm>
        </p:spPr>
      </p:pic>
      <p:sp>
        <p:nvSpPr>
          <p:cNvPr id="136196" name="Rectangle 4"/>
          <p:cNvSpPr>
            <a:spLocks noChangeArrowheads="1"/>
          </p:cNvSpPr>
          <p:nvPr/>
        </p:nvSpPr>
        <p:spPr bwMode="auto">
          <a:xfrm>
            <a:off x="7019925" y="357188"/>
            <a:ext cx="2003425" cy="3378200"/>
          </a:xfrm>
          <a:prstGeom prst="rect">
            <a:avLst/>
          </a:prstGeom>
          <a:noFill/>
          <a:ln w="9525">
            <a:noFill/>
            <a:miter lim="800000"/>
            <a:headEnd/>
            <a:tailEnd/>
          </a:ln>
          <a:effectLst/>
        </p:spPr>
        <p:txBody>
          <a:bodyPr wrap="none">
            <a:prstTxWarp prst="textNoShape">
              <a:avLst/>
            </a:prstTxWarp>
            <a:spAutoFit/>
          </a:bodyPr>
          <a:lstStyle/>
          <a:p>
            <a:r>
              <a:rPr lang="en-US" b="1"/>
              <a:t>Catherine of </a:t>
            </a:r>
          </a:p>
          <a:p>
            <a:r>
              <a:rPr lang="en-US" b="1"/>
              <a:t>Siena at </a:t>
            </a:r>
          </a:p>
          <a:p>
            <a:r>
              <a:rPr lang="en-US" b="1"/>
              <a:t>Avignon,</a:t>
            </a:r>
          </a:p>
          <a:p>
            <a:r>
              <a:rPr lang="en-US" b="1"/>
              <a:t>speaking with</a:t>
            </a:r>
          </a:p>
          <a:p>
            <a:r>
              <a:rPr lang="en-US" b="1"/>
              <a:t>Pope Gregory</a:t>
            </a:r>
          </a:p>
          <a:p>
            <a:r>
              <a:rPr lang="en-US" b="1"/>
              <a:t>XI.</a:t>
            </a:r>
          </a:p>
          <a:p>
            <a:endParaRPr lang="en-US" b="1"/>
          </a:p>
          <a:p>
            <a:r>
              <a:rPr lang="en-US" b="1"/>
              <a:t>Giovanni di</a:t>
            </a:r>
          </a:p>
          <a:p>
            <a:r>
              <a:rPr lang="en-US" b="1"/>
              <a:t>Paolo, 1460s</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b="1">
                <a:solidFill>
                  <a:schemeClr val="bg1"/>
                </a:solidFill>
              </a:rPr>
              <a:t>IT WORKS!</a:t>
            </a:r>
            <a:endParaRPr lang="en-US"/>
          </a:p>
        </p:txBody>
      </p:sp>
      <p:sp>
        <p:nvSpPr>
          <p:cNvPr id="137219" name="Rectangle 3"/>
          <p:cNvSpPr>
            <a:spLocks noGrp="1" noChangeArrowheads="1"/>
          </p:cNvSpPr>
          <p:nvPr>
            <p:ph type="body" idx="1"/>
          </p:nvPr>
        </p:nvSpPr>
        <p:spPr/>
        <p:txBody>
          <a:bodyPr/>
          <a:lstStyle/>
          <a:p>
            <a:r>
              <a:rPr lang="en-US">
                <a:solidFill>
                  <a:schemeClr val="bg1"/>
                </a:solidFill>
              </a:rPr>
              <a:t>Gregory XI returns to the Vatican in 1377.</a:t>
            </a:r>
          </a:p>
          <a:p>
            <a:r>
              <a:rPr lang="en-US">
                <a:solidFill>
                  <a:schemeClr val="bg1"/>
                </a:solidFill>
              </a:rPr>
              <a:t>Unfortunately, he dies from stress and exhaustion in 1378.</a:t>
            </a:r>
          </a:p>
          <a:p>
            <a:r>
              <a:rPr lang="en-US">
                <a:solidFill>
                  <a:schemeClr val="bg1"/>
                </a:solidFill>
              </a:rPr>
              <a:t>NOW WHAT?</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E7D5FF"/>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228600"/>
            <a:ext cx="7772400" cy="1143000"/>
          </a:xfrm>
        </p:spPr>
        <p:txBody>
          <a:bodyPr/>
          <a:lstStyle/>
          <a:p>
            <a:r>
              <a:rPr lang="en-US" b="1"/>
              <a:t>The Great Schism</a:t>
            </a:r>
            <a:endParaRPr lang="en-US"/>
          </a:p>
        </p:txBody>
      </p:sp>
      <p:sp>
        <p:nvSpPr>
          <p:cNvPr id="106500" name="Rectangle 4"/>
          <p:cNvSpPr>
            <a:spLocks noGrp="1" noChangeArrowheads="1"/>
          </p:cNvSpPr>
          <p:nvPr>
            <p:ph type="body" sz="half" idx="2"/>
          </p:nvPr>
        </p:nvSpPr>
        <p:spPr>
          <a:xfrm>
            <a:off x="685800" y="4343400"/>
            <a:ext cx="7772400" cy="2133600"/>
          </a:xfrm>
        </p:spPr>
        <p:txBody>
          <a:bodyPr/>
          <a:lstStyle/>
          <a:p>
            <a:r>
              <a:rPr lang="en-US" sz="2400" b="1"/>
              <a:t>Three competing claimants to the Papal throne was confusing for Catholics</a:t>
            </a:r>
          </a:p>
          <a:p>
            <a:r>
              <a:rPr lang="en-US" sz="2400" b="1"/>
              <a:t>Each of the three had a natural constituency</a:t>
            </a:r>
          </a:p>
          <a:p>
            <a:r>
              <a:rPr lang="en-US" sz="2400" b="1"/>
              <a:t>The Cardinals tried to resolve the two-way split at Pisa in 1409, but only made matters worse: a three-way split</a:t>
            </a:r>
          </a:p>
        </p:txBody>
      </p:sp>
      <p:pic>
        <p:nvPicPr>
          <p:cNvPr id="106501" name="Picture 5" descr="809a2e547e7baea7df4#10E161F.png                                000BA32BMacintosh HD                   C346CA06:"/>
          <p:cNvPicPr>
            <a:picLocks noGrp="1" noChangeAspect="1" noChangeArrowheads="1"/>
          </p:cNvPicPr>
          <p:nvPr>
            <p:ph sz="half" idx="1"/>
          </p:nvPr>
        </p:nvPicPr>
        <p:blipFill>
          <a:blip r:embed="rId2"/>
          <a:srcRect/>
          <a:stretch>
            <a:fillRect/>
          </a:stretch>
        </p:blipFill>
        <p:spPr>
          <a:xfrm>
            <a:off x="0" y="1219200"/>
            <a:ext cx="9140825" cy="3044825"/>
          </a:xfrm>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5" name="Picture 3" descr="great_schism_1378_1417.jpg                                     000BA32BMacintosh HD                   C346CA06:"/>
          <p:cNvPicPr>
            <a:picLocks noGrp="1" noChangeAspect="1" noChangeArrowheads="1"/>
          </p:cNvPicPr>
          <p:nvPr>
            <p:ph/>
          </p:nvPr>
        </p:nvPicPr>
        <p:blipFill>
          <a:blip r:embed="rId2"/>
          <a:srcRect/>
          <a:stretch>
            <a:fillRect/>
          </a:stretch>
        </p:blipFill>
        <p:spPr>
          <a:xfrm>
            <a:off x="0" y="-3175"/>
            <a:ext cx="8994775" cy="6861175"/>
          </a:xfrm>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28600" y="228600"/>
            <a:ext cx="8915400" cy="457200"/>
          </a:xfrm>
        </p:spPr>
        <p:txBody>
          <a:bodyPr>
            <a:normAutofit fontScale="90000"/>
          </a:bodyPr>
          <a:lstStyle/>
          <a:p>
            <a:r>
              <a:rPr lang="en-US" b="1"/>
              <a:t>Council of Constance (1414-1418)</a:t>
            </a:r>
            <a:endParaRPr lang="en-US"/>
          </a:p>
        </p:txBody>
      </p:sp>
      <p:sp>
        <p:nvSpPr>
          <p:cNvPr id="102404" name="Rectangle 4"/>
          <p:cNvSpPr>
            <a:spLocks noGrp="1" noChangeArrowheads="1"/>
          </p:cNvSpPr>
          <p:nvPr>
            <p:ph type="body" sz="half" idx="2"/>
          </p:nvPr>
        </p:nvSpPr>
        <p:spPr>
          <a:xfrm>
            <a:off x="8915400" y="6477000"/>
            <a:ext cx="228600" cy="381000"/>
          </a:xfrm>
        </p:spPr>
        <p:txBody>
          <a:bodyPr>
            <a:normAutofit fontScale="92500" lnSpcReduction="10000"/>
          </a:bodyPr>
          <a:lstStyle/>
          <a:p>
            <a:pPr>
              <a:lnSpc>
                <a:spcPct val="90000"/>
              </a:lnSpc>
              <a:buFontTx/>
              <a:buNone/>
            </a:pPr>
            <a:endParaRPr lang="en-US" sz="2400"/>
          </a:p>
        </p:txBody>
      </p:sp>
      <p:pic>
        <p:nvPicPr>
          <p:cNvPr id="102405" name="Picture 5" descr="800px-Richental_Kon#10E1640.jpg                                000BA32BMacintosh HD                   C346CA06:"/>
          <p:cNvPicPr>
            <a:picLocks noGrp="1" noChangeAspect="1" noChangeArrowheads="1"/>
          </p:cNvPicPr>
          <p:nvPr>
            <p:ph sz="half" idx="1"/>
          </p:nvPr>
        </p:nvPicPr>
        <p:blipFill>
          <a:blip r:embed="rId2"/>
          <a:srcRect/>
          <a:stretch>
            <a:fillRect/>
          </a:stretch>
        </p:blipFill>
        <p:spPr>
          <a:xfrm>
            <a:off x="0" y="685800"/>
            <a:ext cx="9159875" cy="6400800"/>
          </a:xfrm>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8600" y="228600"/>
            <a:ext cx="4114800" cy="2819400"/>
          </a:xfrm>
        </p:spPr>
        <p:txBody>
          <a:bodyPr/>
          <a:lstStyle/>
          <a:p>
            <a:r>
              <a:rPr lang="en-US" b="1"/>
              <a:t>Council of Constance (1414-1418)</a:t>
            </a:r>
            <a:endParaRPr lang="en-US"/>
          </a:p>
        </p:txBody>
      </p:sp>
      <p:sp>
        <p:nvSpPr>
          <p:cNvPr id="103427" name="Rectangle 3"/>
          <p:cNvSpPr>
            <a:spLocks noGrp="1" noChangeArrowheads="1"/>
          </p:cNvSpPr>
          <p:nvPr>
            <p:ph type="body" sz="half" idx="2"/>
          </p:nvPr>
        </p:nvSpPr>
        <p:spPr>
          <a:xfrm>
            <a:off x="4572000" y="228600"/>
            <a:ext cx="4343400" cy="6629400"/>
          </a:xfrm>
        </p:spPr>
        <p:txBody>
          <a:bodyPr/>
          <a:lstStyle/>
          <a:p>
            <a:pPr>
              <a:lnSpc>
                <a:spcPct val="90000"/>
              </a:lnSpc>
              <a:buFontTx/>
              <a:buNone/>
            </a:pPr>
            <a:r>
              <a:rPr lang="en-US" sz="2400" b="1" dirty="0"/>
              <a:t>Council called to solve The Great Schism</a:t>
            </a:r>
          </a:p>
          <a:p>
            <a:pPr>
              <a:lnSpc>
                <a:spcPct val="90000"/>
              </a:lnSpc>
              <a:buFontTx/>
              <a:buNone/>
            </a:pPr>
            <a:r>
              <a:rPr lang="en-US" sz="2400" b="1" dirty="0"/>
              <a:t>The Council also sought to suppress heresy</a:t>
            </a:r>
          </a:p>
          <a:p>
            <a:pPr>
              <a:lnSpc>
                <a:spcPct val="90000"/>
              </a:lnSpc>
              <a:buFontTx/>
              <a:buNone/>
            </a:pPr>
            <a:r>
              <a:rPr lang="en-US" sz="2400" b="1" dirty="0"/>
              <a:t>The Council deposed all three of the alleged popes </a:t>
            </a:r>
          </a:p>
          <a:p>
            <a:pPr>
              <a:lnSpc>
                <a:spcPct val="90000"/>
              </a:lnSpc>
              <a:buFontTx/>
              <a:buNone/>
            </a:pPr>
            <a:r>
              <a:rPr lang="en-US" sz="2400" b="1" dirty="0"/>
              <a:t>	Benedict XIII (Avignon)</a:t>
            </a:r>
          </a:p>
          <a:p>
            <a:pPr>
              <a:lnSpc>
                <a:spcPct val="90000"/>
              </a:lnSpc>
              <a:buFontTx/>
              <a:buNone/>
            </a:pPr>
            <a:r>
              <a:rPr lang="en-US" sz="2400" b="1" dirty="0"/>
              <a:t>	John XXIII (Pisa)</a:t>
            </a:r>
          </a:p>
          <a:p>
            <a:pPr>
              <a:lnSpc>
                <a:spcPct val="90000"/>
              </a:lnSpc>
              <a:buFontTx/>
              <a:buNone/>
            </a:pPr>
            <a:r>
              <a:rPr lang="en-US" sz="2400" b="1" dirty="0"/>
              <a:t>	Gregory XII (Rome)</a:t>
            </a:r>
          </a:p>
          <a:p>
            <a:pPr>
              <a:lnSpc>
                <a:spcPct val="90000"/>
              </a:lnSpc>
              <a:buFontTx/>
              <a:buNone/>
            </a:pPr>
            <a:r>
              <a:rPr lang="en-US" sz="2400" b="1" dirty="0"/>
              <a:t>The Council elected Martin V as the new, unified Pope, to be based in Rome</a:t>
            </a:r>
          </a:p>
          <a:p>
            <a:pPr>
              <a:lnSpc>
                <a:spcPct val="90000"/>
              </a:lnSpc>
              <a:buFontTx/>
              <a:buNone/>
            </a:pPr>
            <a:r>
              <a:rPr lang="en-US" sz="2400" b="1" dirty="0"/>
              <a:t>This contemporary drawing shows John XXIII addressing the Council</a:t>
            </a:r>
          </a:p>
        </p:txBody>
      </p:sp>
      <p:pic>
        <p:nvPicPr>
          <p:cNvPr id="103428" name="Picture 4" descr="800px-Richental_Kon#10E1640.jpg                                000BA32BMacintosh HD                   C346CA06:"/>
          <p:cNvPicPr>
            <a:picLocks noGrp="1" noChangeAspect="1" noChangeArrowheads="1"/>
          </p:cNvPicPr>
          <p:nvPr>
            <p:ph sz="half" idx="1"/>
          </p:nvPr>
        </p:nvPicPr>
        <p:blipFill>
          <a:blip r:embed="rId2"/>
          <a:srcRect/>
          <a:stretch>
            <a:fillRect/>
          </a:stretch>
        </p:blipFill>
        <p:spPr>
          <a:xfrm>
            <a:off x="0" y="3657600"/>
            <a:ext cx="4579938" cy="3200400"/>
          </a:xfrm>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28600" y="228600"/>
            <a:ext cx="8534400" cy="1066800"/>
          </a:xfrm>
        </p:spPr>
        <p:txBody>
          <a:bodyPr/>
          <a:lstStyle/>
          <a:p>
            <a:r>
              <a:rPr lang="en-US" b="1"/>
              <a:t>Council of Constance (1414-1418)</a:t>
            </a:r>
            <a:endParaRPr lang="en-US"/>
          </a:p>
        </p:txBody>
      </p:sp>
      <p:sp>
        <p:nvSpPr>
          <p:cNvPr id="104451" name="Rectangle 3"/>
          <p:cNvSpPr>
            <a:spLocks noGrp="1" noChangeArrowheads="1"/>
          </p:cNvSpPr>
          <p:nvPr>
            <p:ph type="body" sz="half" idx="2"/>
          </p:nvPr>
        </p:nvSpPr>
        <p:spPr>
          <a:xfrm>
            <a:off x="4572000" y="1676400"/>
            <a:ext cx="4343400" cy="5181600"/>
          </a:xfrm>
        </p:spPr>
        <p:txBody>
          <a:bodyPr/>
          <a:lstStyle/>
          <a:p>
            <a:pPr>
              <a:lnSpc>
                <a:spcPct val="90000"/>
              </a:lnSpc>
              <a:buFontTx/>
              <a:buNone/>
            </a:pPr>
            <a:r>
              <a:rPr lang="en-US" sz="2400" b="1" dirty="0"/>
              <a:t>Having solved the Schism, the Council now turned to suppressing heresy</a:t>
            </a:r>
          </a:p>
          <a:p>
            <a:pPr>
              <a:lnSpc>
                <a:spcPct val="90000"/>
              </a:lnSpc>
              <a:buFontTx/>
              <a:buNone/>
            </a:pPr>
            <a:r>
              <a:rPr lang="en-US" sz="2400" b="1" dirty="0"/>
              <a:t>Two leading heretics were punished: John Wycliffe of England (posthumously) and Jan Hus of Bohemia (who was condemned and burned at the stake)</a:t>
            </a:r>
          </a:p>
          <a:p>
            <a:pPr>
              <a:lnSpc>
                <a:spcPct val="90000"/>
              </a:lnSpc>
              <a:buFontTx/>
              <a:buNone/>
            </a:pPr>
            <a:r>
              <a:rPr lang="en-US" sz="2400" b="1" dirty="0"/>
              <a:t>Both Wycliffe and Hus translated the Bible into </a:t>
            </a:r>
            <a:r>
              <a:rPr lang="en-US" sz="2400" b="1" dirty="0" smtClean="0"/>
              <a:t>vernacular languages, and thus </a:t>
            </a:r>
            <a:r>
              <a:rPr lang="en-US" sz="2400" b="1" dirty="0"/>
              <a:t>were forerunners of the </a:t>
            </a:r>
            <a:r>
              <a:rPr lang="en-US" sz="2400" b="1" dirty="0" smtClean="0"/>
              <a:t>Reformation.</a:t>
            </a:r>
            <a:endParaRPr lang="en-US" sz="2400" b="1" dirty="0"/>
          </a:p>
        </p:txBody>
      </p:sp>
      <p:pic>
        <p:nvPicPr>
          <p:cNvPr id="104454" name="Picture 6" descr="557px-Spiezer_Chron#10E1755.jpg                                000BA32BMacintosh HD                   C346CA06:"/>
          <p:cNvPicPr>
            <a:picLocks noGrp="1" noChangeAspect="1" noChangeArrowheads="1"/>
          </p:cNvPicPr>
          <p:nvPr>
            <p:ph sz="half" idx="1"/>
          </p:nvPr>
        </p:nvPicPr>
        <p:blipFill>
          <a:blip r:embed="rId2"/>
          <a:srcRect/>
          <a:stretch>
            <a:fillRect/>
          </a:stretch>
        </p:blipFill>
        <p:spPr>
          <a:xfrm>
            <a:off x="228600" y="1752600"/>
            <a:ext cx="4241800" cy="4568825"/>
          </a:xfr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BA"/>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152400"/>
            <a:ext cx="2895600" cy="1143000"/>
          </a:xfrm>
        </p:spPr>
        <p:txBody>
          <a:bodyPr>
            <a:normAutofit fontScale="90000"/>
          </a:bodyPr>
          <a:lstStyle/>
          <a:p>
            <a:r>
              <a:rPr lang="en-US" b="1"/>
              <a:t>Gregorian Chant</a:t>
            </a:r>
            <a:endParaRPr lang="en-US"/>
          </a:p>
        </p:txBody>
      </p:sp>
      <p:sp>
        <p:nvSpPr>
          <p:cNvPr id="32771" name="Rectangle 3"/>
          <p:cNvSpPr>
            <a:spLocks noGrp="1" noChangeArrowheads="1"/>
          </p:cNvSpPr>
          <p:nvPr>
            <p:ph type="body" sz="half" idx="1"/>
          </p:nvPr>
        </p:nvSpPr>
        <p:spPr>
          <a:xfrm>
            <a:off x="533400" y="2362200"/>
            <a:ext cx="2895600" cy="2971800"/>
          </a:xfrm>
        </p:spPr>
        <p:txBody>
          <a:bodyPr/>
          <a:lstStyle/>
          <a:p>
            <a:pPr>
              <a:lnSpc>
                <a:spcPct val="90000"/>
              </a:lnSpc>
            </a:pPr>
            <a:r>
              <a:rPr lang="en-US" sz="2800" b="1"/>
              <a:t>The Holy Spirit, as a Dove, inspires St. Gregory; note also the scribe taking it all down!</a:t>
            </a:r>
          </a:p>
        </p:txBody>
      </p:sp>
      <p:pic>
        <p:nvPicPr>
          <p:cNvPr id="32772" name="Picture 4" descr="180px-Gregory_I_-_An#80B42E.jpg                                000BA32BMacintosh HD                   C346CA06:"/>
          <p:cNvPicPr>
            <a:picLocks noGrp="1" noChangeAspect="1" noChangeArrowheads="1"/>
          </p:cNvPicPr>
          <p:nvPr>
            <p:ph sz="half" idx="2"/>
          </p:nvPr>
        </p:nvPicPr>
        <p:blipFill>
          <a:blip r:embed="rId2"/>
          <a:srcRect/>
          <a:stretch>
            <a:fillRect/>
          </a:stretch>
        </p:blipFill>
        <p:spPr>
          <a:xfrm>
            <a:off x="3886200" y="1447800"/>
            <a:ext cx="3748088" cy="4579938"/>
          </a:xfrm>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2286000"/>
            <a:ext cx="7772400" cy="1143000"/>
          </a:xfrm>
        </p:spPr>
        <p:txBody>
          <a:bodyPr/>
          <a:lstStyle/>
          <a:p>
            <a:r>
              <a:rPr lang="en-US" b="1">
                <a:solidFill>
                  <a:schemeClr val="bg1"/>
                </a:solidFill>
              </a:rPr>
              <a:t>Oops! I forgot something major</a:t>
            </a:r>
            <a:endParaRPr lang="en-US"/>
          </a:p>
        </p:txBody>
      </p:sp>
      <p:sp>
        <p:nvSpPr>
          <p:cNvPr id="138243" name="Rectangle 3"/>
          <p:cNvSpPr>
            <a:spLocks noGrp="1" noChangeArrowheads="1"/>
          </p:cNvSpPr>
          <p:nvPr>
            <p:ph type="subTitle" idx="1"/>
          </p:nvPr>
        </p:nvSpPr>
        <p:spPr>
          <a:xfrm>
            <a:off x="381000" y="3886200"/>
            <a:ext cx="8458200" cy="1752600"/>
          </a:xfrm>
        </p:spPr>
        <p:txBody>
          <a:bodyPr/>
          <a:lstStyle/>
          <a:p>
            <a:r>
              <a:rPr lang="en-US">
                <a:solidFill>
                  <a:schemeClr val="bg1"/>
                </a:solidFill>
              </a:rPr>
              <a:t>The Hundred Years War between France and England…which actually lasts more than 100 years…1337-1450, approximately</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b="1"/>
              <a:t>Why 100 (113) Years War?</a:t>
            </a:r>
            <a:endParaRPr lang="en-US"/>
          </a:p>
        </p:txBody>
      </p:sp>
      <p:sp>
        <p:nvSpPr>
          <p:cNvPr id="139267" name="Rectangle 3"/>
          <p:cNvSpPr>
            <a:spLocks noGrp="1" noChangeArrowheads="1"/>
          </p:cNvSpPr>
          <p:nvPr>
            <p:ph type="body" idx="1"/>
          </p:nvPr>
        </p:nvSpPr>
        <p:spPr>
          <a:xfrm>
            <a:off x="685800" y="1981200"/>
            <a:ext cx="7848600" cy="4572000"/>
          </a:xfrm>
        </p:spPr>
        <p:txBody>
          <a:bodyPr/>
          <a:lstStyle/>
          <a:p>
            <a:r>
              <a:rPr lang="en-US" sz="2800" b="1"/>
              <a:t>It is about who is the legitimate king of France.</a:t>
            </a:r>
          </a:p>
          <a:p>
            <a:r>
              <a:rPr lang="en-US" sz="2800" b="1"/>
              <a:t>OK…when Philip the Fair dies, his descendents reign for a while.  They kill one poor kid, King John the Posthumous, who was born a king, but then mysteriously dies after five days…hmmmm…little Baby King John ---&gt;</a:t>
            </a:r>
          </a:p>
          <a:p>
            <a:r>
              <a:rPr lang="en-US" sz="2800" b="1"/>
              <a:t>But when all three of Philip the Fair’s sons have died, who should take over?</a:t>
            </a:r>
          </a:p>
          <a:p>
            <a:r>
              <a:rPr lang="en-US" sz="2800" b="1"/>
              <a:t>His daughter, perhaps? Or her children?</a:t>
            </a:r>
          </a:p>
        </p:txBody>
      </p:sp>
      <p:sp>
        <p:nvSpPr>
          <p:cNvPr id="139268" name="Rectangle 4"/>
          <p:cNvSpPr>
            <a:spLocks noChangeArrowheads="1"/>
          </p:cNvSpPr>
          <p:nvPr/>
        </p:nvSpPr>
        <p:spPr bwMode="auto">
          <a:xfrm>
            <a:off x="7839075" y="6156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39269" name="Picture 5" descr="80px-John_I_of_France.jpg                                      000BA32BMacintosh HD                   C346CA06:"/>
          <p:cNvPicPr>
            <a:picLocks noChangeAspect="1" noChangeArrowheads="1"/>
          </p:cNvPicPr>
          <p:nvPr/>
        </p:nvPicPr>
        <p:blipFill>
          <a:blip r:embed="rId2"/>
          <a:srcRect/>
          <a:stretch>
            <a:fillRect/>
          </a:stretch>
        </p:blipFill>
        <p:spPr bwMode="auto">
          <a:xfrm>
            <a:off x="7924800" y="3810000"/>
            <a:ext cx="762000" cy="10858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5332413" y="152400"/>
            <a:ext cx="3657600" cy="769938"/>
          </a:xfrm>
        </p:spPr>
        <p:txBody>
          <a:bodyPr/>
          <a:lstStyle/>
          <a:p>
            <a:r>
              <a:rPr lang="en-US" b="1" dirty="0" err="1"/>
              <a:t>Salic</a:t>
            </a:r>
            <a:r>
              <a:rPr lang="en-US" b="1" dirty="0"/>
              <a:t> Law</a:t>
            </a:r>
            <a:endParaRPr lang="en-US" dirty="0"/>
          </a:p>
        </p:txBody>
      </p:sp>
      <p:sp>
        <p:nvSpPr>
          <p:cNvPr id="140291" name="Rectangle 3"/>
          <p:cNvSpPr>
            <a:spLocks noGrp="1" noChangeArrowheads="1"/>
          </p:cNvSpPr>
          <p:nvPr>
            <p:ph type="body" sz="half" idx="1"/>
          </p:nvPr>
        </p:nvSpPr>
        <p:spPr>
          <a:xfrm>
            <a:off x="0" y="922338"/>
            <a:ext cx="4572000" cy="5935662"/>
          </a:xfrm>
        </p:spPr>
        <p:txBody>
          <a:bodyPr>
            <a:normAutofit/>
          </a:bodyPr>
          <a:lstStyle/>
          <a:p>
            <a:pPr>
              <a:lnSpc>
                <a:spcPct val="90000"/>
              </a:lnSpc>
            </a:pPr>
            <a:r>
              <a:rPr lang="en-US" sz="2600" b="1" dirty="0"/>
              <a:t>Problem was, Philip the Fair’s daughter, Isabella of France, had married King Edward II of England, which meant that their son, the future Edward III, had a legitimate claim on the throne of France</a:t>
            </a:r>
          </a:p>
          <a:p>
            <a:pPr>
              <a:lnSpc>
                <a:spcPct val="90000"/>
              </a:lnSpc>
            </a:pPr>
            <a:r>
              <a:rPr lang="en-US" sz="2600" b="1" dirty="0"/>
              <a:t>This prospect did not leave French people feeling sanguine.  Lawyers searched through ancient Frankish law codes, and found a rule that property could not be inherited through a female: the </a:t>
            </a:r>
            <a:r>
              <a:rPr lang="en-US" sz="2600" b="1" dirty="0" err="1"/>
              <a:t>Salic</a:t>
            </a:r>
            <a:r>
              <a:rPr lang="en-US" sz="2600" b="1" dirty="0"/>
              <a:t> Law.</a:t>
            </a:r>
          </a:p>
        </p:txBody>
      </p:sp>
      <p:sp>
        <p:nvSpPr>
          <p:cNvPr id="140292" name="Rectangle 4"/>
          <p:cNvSpPr>
            <a:spLocks noChangeArrowheads="1"/>
          </p:cNvSpPr>
          <p:nvPr/>
        </p:nvSpPr>
        <p:spPr bwMode="auto">
          <a:xfrm>
            <a:off x="7839075" y="6156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40296" name="Picture 8" descr="Retour_d_Isabelle_d#10E33D1.jpg                                000BA32BMacintosh HD                   C346CA06:"/>
          <p:cNvPicPr>
            <a:picLocks noGrp="1" noChangeAspect="1" noChangeArrowheads="1"/>
          </p:cNvPicPr>
          <p:nvPr>
            <p:ph sz="half" idx="2"/>
          </p:nvPr>
        </p:nvPicPr>
        <p:blipFill>
          <a:blip r:embed="rId2"/>
          <a:srcRect/>
          <a:stretch>
            <a:fillRect/>
          </a:stretch>
        </p:blipFill>
        <p:spPr>
          <a:xfrm>
            <a:off x="4648200" y="922338"/>
            <a:ext cx="4341813" cy="5935662"/>
          </a:xfrm>
        </p:spPr>
      </p:pic>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228600" y="228600"/>
            <a:ext cx="7772400" cy="1143000"/>
          </a:xfrm>
        </p:spPr>
        <p:txBody>
          <a:bodyPr>
            <a:normAutofit fontScale="90000"/>
          </a:bodyPr>
          <a:lstStyle/>
          <a:p>
            <a:r>
              <a:rPr lang="en-US" b="1">
                <a:solidFill>
                  <a:schemeClr val="bg1"/>
                </a:solidFill>
              </a:rPr>
              <a:t>Edward III of England, b. 1312, r. 1327-1377</a:t>
            </a:r>
            <a:endParaRPr lang="en-US" b="1"/>
          </a:p>
        </p:txBody>
      </p:sp>
      <p:sp>
        <p:nvSpPr>
          <p:cNvPr id="143364" name="Rectangle 4"/>
          <p:cNvSpPr>
            <a:spLocks noGrp="1" noChangeArrowheads="1"/>
          </p:cNvSpPr>
          <p:nvPr>
            <p:ph type="body" sz="half" idx="2"/>
          </p:nvPr>
        </p:nvSpPr>
        <p:spPr>
          <a:xfrm>
            <a:off x="4572000" y="1828800"/>
            <a:ext cx="4114800" cy="4648200"/>
          </a:xfrm>
        </p:spPr>
        <p:txBody>
          <a:bodyPr/>
          <a:lstStyle/>
          <a:p>
            <a:pPr>
              <a:buFontTx/>
              <a:buNone/>
            </a:pPr>
            <a:r>
              <a:rPr lang="en-US" sz="2800" b="1">
                <a:solidFill>
                  <a:schemeClr val="bg1"/>
                </a:solidFill>
              </a:rPr>
              <a:t>Edward III wanted to press his French claim, recognizing that the Salic Law was weak</a:t>
            </a:r>
          </a:p>
          <a:p>
            <a:pPr>
              <a:buFontTx/>
              <a:buNone/>
            </a:pPr>
            <a:r>
              <a:rPr lang="en-US" sz="2800" b="1">
                <a:solidFill>
                  <a:schemeClr val="bg1"/>
                </a:solidFill>
              </a:rPr>
              <a:t>Edward III was ruthless, a great military leader and organizer, much more practical than chivalric in his outlook</a:t>
            </a:r>
          </a:p>
        </p:txBody>
      </p:sp>
      <p:pic>
        <p:nvPicPr>
          <p:cNvPr id="143365" name="Picture 5" descr="453px-King_Edward_I#10E347F.jpg                                000BA32BMacintosh HD                   C346CA06:"/>
          <p:cNvPicPr>
            <a:picLocks noGrp="1" noChangeAspect="1" noChangeArrowheads="1"/>
          </p:cNvPicPr>
          <p:nvPr>
            <p:ph sz="half" idx="1"/>
          </p:nvPr>
        </p:nvPicPr>
        <p:blipFill>
          <a:blip r:embed="rId2"/>
          <a:srcRect/>
          <a:stretch>
            <a:fillRect/>
          </a:stretch>
        </p:blipFill>
        <p:spPr>
          <a:xfrm>
            <a:off x="0" y="1384300"/>
            <a:ext cx="4140200" cy="5473700"/>
          </a:xfrm>
        </p:spPr>
      </p:pic>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CA142C"/>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normAutofit fontScale="90000"/>
          </a:bodyPr>
          <a:lstStyle/>
          <a:p>
            <a:r>
              <a:rPr lang="en-US" b="1"/>
              <a:t>Hundred Years War </a:t>
            </a:r>
            <a:br>
              <a:rPr lang="en-US" b="1"/>
            </a:br>
            <a:r>
              <a:rPr lang="en-US" b="1"/>
              <a:t>and Military Strategy</a:t>
            </a:r>
            <a:endParaRPr lang="en-US"/>
          </a:p>
        </p:txBody>
      </p:sp>
      <p:sp>
        <p:nvSpPr>
          <p:cNvPr id="144387" name="Rectangle 3"/>
          <p:cNvSpPr>
            <a:spLocks noGrp="1" noChangeArrowheads="1"/>
          </p:cNvSpPr>
          <p:nvPr>
            <p:ph type="body" sz="half" idx="1"/>
          </p:nvPr>
        </p:nvSpPr>
        <p:spPr>
          <a:xfrm>
            <a:off x="685799" y="1981200"/>
            <a:ext cx="4051241" cy="4267200"/>
          </a:xfrm>
        </p:spPr>
        <p:txBody>
          <a:bodyPr/>
          <a:lstStyle/>
          <a:p>
            <a:r>
              <a:rPr lang="en-US" sz="2400" b="1" dirty="0"/>
              <a:t>Because of the lengthy time-span, the Plague occurring in the middle of the war, and changes in military technology, the Hundred Years War - and four major battles in it - are significant milestones in military history.</a:t>
            </a:r>
          </a:p>
        </p:txBody>
      </p:sp>
      <p:pic>
        <p:nvPicPr>
          <p:cNvPr id="144389" name="Picture 5" descr="jpo0048l.jpg                                                   000BA32BMacintosh HD                   C346CA06:"/>
          <p:cNvPicPr>
            <a:picLocks noGrp="1" noChangeAspect="1" noChangeArrowheads="1"/>
          </p:cNvPicPr>
          <p:nvPr>
            <p:ph sz="half" idx="2"/>
          </p:nvPr>
        </p:nvPicPr>
        <p:blipFill>
          <a:blip r:embed="rId2"/>
          <a:srcRect r="6410" b="13000"/>
          <a:stretch>
            <a:fillRect/>
          </a:stretch>
        </p:blipFill>
        <p:spPr>
          <a:xfrm>
            <a:off x="5149850" y="2095500"/>
            <a:ext cx="3994150" cy="4762500"/>
          </a:xfrm>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CA142C"/>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953000" y="228600"/>
            <a:ext cx="3810000" cy="2819400"/>
          </a:xfrm>
        </p:spPr>
        <p:txBody>
          <a:bodyPr/>
          <a:lstStyle/>
          <a:p>
            <a:r>
              <a:rPr lang="en-US" b="1"/>
              <a:t>Crécy - 1345</a:t>
            </a:r>
            <a:br>
              <a:rPr lang="en-US" b="1"/>
            </a:br>
            <a:r>
              <a:rPr lang="en-US" b="1"/>
              <a:t>England 1</a:t>
            </a:r>
            <a:br>
              <a:rPr lang="en-US" b="1"/>
            </a:br>
            <a:r>
              <a:rPr lang="en-US" b="1"/>
              <a:t>France 0</a:t>
            </a:r>
            <a:endParaRPr lang="en-US"/>
          </a:p>
        </p:txBody>
      </p:sp>
      <p:sp>
        <p:nvSpPr>
          <p:cNvPr id="146435" name="Rectangle 3"/>
          <p:cNvSpPr>
            <a:spLocks noGrp="1" noChangeArrowheads="1"/>
          </p:cNvSpPr>
          <p:nvPr>
            <p:ph type="body" sz="half" idx="1"/>
          </p:nvPr>
        </p:nvSpPr>
        <p:spPr>
          <a:xfrm>
            <a:off x="533400" y="4419600"/>
            <a:ext cx="7772400" cy="2438400"/>
          </a:xfrm>
        </p:spPr>
        <p:txBody>
          <a:bodyPr/>
          <a:lstStyle/>
          <a:p>
            <a:pPr>
              <a:lnSpc>
                <a:spcPct val="90000"/>
              </a:lnSpc>
            </a:pPr>
            <a:r>
              <a:rPr lang="en-US" sz="2400" b="1"/>
              <a:t>The English awaited the French, and took elevated positions on small hillsides.  The English long-bows could kill an armed knight.  Despite being out-numbered, the English were able to pick off the French nobility.  Most of the French knights who perished died from commoners’ bows: a real reverse to codes of chivalry.</a:t>
            </a:r>
          </a:p>
        </p:txBody>
      </p:sp>
      <p:pic>
        <p:nvPicPr>
          <p:cNvPr id="146438" name="Picture 6" descr="king-edward-iii-wag#10E36A7.jpg                                000BA32BMacintosh HD                   C346CA06:"/>
          <p:cNvPicPr>
            <a:picLocks noGrp="1" noChangeAspect="1" noChangeArrowheads="1"/>
          </p:cNvPicPr>
          <p:nvPr>
            <p:ph sz="half" idx="2"/>
          </p:nvPr>
        </p:nvPicPr>
        <p:blipFill>
          <a:blip r:embed="rId2"/>
          <a:srcRect l="9599" t="3200" r="9599" b="3200"/>
          <a:stretch>
            <a:fillRect/>
          </a:stretch>
        </p:blipFill>
        <p:spPr>
          <a:xfrm>
            <a:off x="0" y="0"/>
            <a:ext cx="4919663" cy="4275138"/>
          </a:xfrm>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CA142C"/>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5334000" y="228600"/>
            <a:ext cx="3810000" cy="2819400"/>
          </a:xfrm>
        </p:spPr>
        <p:txBody>
          <a:bodyPr/>
          <a:lstStyle/>
          <a:p>
            <a:r>
              <a:rPr lang="en-US" b="1"/>
              <a:t>Poitiers - 1356</a:t>
            </a:r>
            <a:br>
              <a:rPr lang="en-US" b="1"/>
            </a:br>
            <a:r>
              <a:rPr lang="en-US" b="1"/>
              <a:t>England 2</a:t>
            </a:r>
            <a:br>
              <a:rPr lang="en-US" b="1"/>
            </a:br>
            <a:r>
              <a:rPr lang="en-US" b="1"/>
              <a:t>France 0</a:t>
            </a:r>
            <a:endParaRPr lang="en-US"/>
          </a:p>
        </p:txBody>
      </p:sp>
      <p:sp>
        <p:nvSpPr>
          <p:cNvPr id="147459" name="Rectangle 3"/>
          <p:cNvSpPr>
            <a:spLocks noGrp="1" noChangeArrowheads="1"/>
          </p:cNvSpPr>
          <p:nvPr>
            <p:ph type="body" sz="half" idx="1"/>
          </p:nvPr>
        </p:nvSpPr>
        <p:spPr>
          <a:xfrm>
            <a:off x="533400" y="3962400"/>
            <a:ext cx="8305800" cy="2895600"/>
          </a:xfrm>
        </p:spPr>
        <p:txBody>
          <a:bodyPr/>
          <a:lstStyle/>
          <a:p>
            <a:r>
              <a:rPr lang="en-US" sz="2400" b="1"/>
              <a:t>Edward III’s son, Edward the Black Prince, an even more ruthless, militarily-smart general, conducted a scorched earth policy preceding this battle</a:t>
            </a:r>
          </a:p>
          <a:p>
            <a:r>
              <a:rPr lang="en-US" sz="2400" b="1"/>
              <a:t>In the battle, he used feints to disrupt the knights’ charge, again with commoners defeating the noblemen.</a:t>
            </a:r>
          </a:p>
          <a:p>
            <a:r>
              <a:rPr lang="en-US" sz="2400" b="1"/>
              <a:t>France’s King John II was captured at this end of this battle, and had to be ransomed later. </a:t>
            </a:r>
          </a:p>
        </p:txBody>
      </p:sp>
      <p:pic>
        <p:nvPicPr>
          <p:cNvPr id="147462" name="Picture 6" descr="Battle-poitiers(1356).jpg                                      000BA32BMacintosh HD                   C346CA06:"/>
          <p:cNvPicPr>
            <a:picLocks noGrp="1" noChangeAspect="1" noChangeArrowheads="1"/>
          </p:cNvPicPr>
          <p:nvPr>
            <p:ph sz="half" idx="2"/>
          </p:nvPr>
        </p:nvPicPr>
        <p:blipFill>
          <a:blip r:embed="rId2"/>
          <a:srcRect/>
          <a:stretch>
            <a:fillRect/>
          </a:stretch>
        </p:blipFill>
        <p:spPr>
          <a:xfrm>
            <a:off x="0" y="0"/>
            <a:ext cx="4662488" cy="3927475"/>
          </a:xfrm>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533400"/>
            <a:ext cx="3200400" cy="1143000"/>
          </a:xfrm>
        </p:spPr>
        <p:txBody>
          <a:bodyPr>
            <a:normAutofit fontScale="90000"/>
          </a:bodyPr>
          <a:lstStyle/>
          <a:p>
            <a:r>
              <a:rPr lang="en-US" b="1">
                <a:solidFill>
                  <a:schemeClr val="bg1"/>
                </a:solidFill>
              </a:rPr>
              <a:t>MASSIVE FAIL!</a:t>
            </a:r>
            <a:endParaRPr lang="en-US"/>
          </a:p>
        </p:txBody>
      </p:sp>
      <p:sp>
        <p:nvSpPr>
          <p:cNvPr id="148484" name="Rectangle 4"/>
          <p:cNvSpPr>
            <a:spLocks noGrp="1" noChangeArrowheads="1"/>
          </p:cNvSpPr>
          <p:nvPr>
            <p:ph type="body" sz="half" idx="2"/>
          </p:nvPr>
        </p:nvSpPr>
        <p:spPr>
          <a:xfrm>
            <a:off x="685800" y="4114800"/>
            <a:ext cx="2743200" cy="2133600"/>
          </a:xfrm>
        </p:spPr>
        <p:txBody>
          <a:bodyPr/>
          <a:lstStyle/>
          <a:p>
            <a:r>
              <a:rPr lang="en-US" sz="2400" b="1">
                <a:solidFill>
                  <a:schemeClr val="bg1"/>
                </a:solidFill>
              </a:rPr>
              <a:t>Capture of King Jean II (John the Good) of France at the Battle of Poitiers</a:t>
            </a:r>
          </a:p>
        </p:txBody>
      </p:sp>
      <p:pic>
        <p:nvPicPr>
          <p:cNvPr id="148485" name="Picture 5" descr="150px-Capture_de_Je#10E3737.jpg                                000BA32BMacintosh HD                   C346CA06:"/>
          <p:cNvPicPr>
            <a:picLocks noGrp="1" noChangeAspect="1" noChangeArrowheads="1"/>
          </p:cNvPicPr>
          <p:nvPr>
            <p:ph sz="half" idx="1"/>
          </p:nvPr>
        </p:nvPicPr>
        <p:blipFill>
          <a:blip r:embed="rId2"/>
          <a:srcRect/>
          <a:stretch>
            <a:fillRect/>
          </a:stretch>
        </p:blipFill>
        <p:spPr>
          <a:xfrm>
            <a:off x="4281488" y="0"/>
            <a:ext cx="4862512" cy="6834188"/>
          </a:xfrm>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CA142C"/>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5334000" y="228600"/>
            <a:ext cx="3810000" cy="2819400"/>
          </a:xfrm>
        </p:spPr>
        <p:txBody>
          <a:bodyPr/>
          <a:lstStyle/>
          <a:p>
            <a:r>
              <a:rPr lang="en-US" b="1"/>
              <a:t>Agincourt - 1415</a:t>
            </a:r>
            <a:br>
              <a:rPr lang="en-US" b="1"/>
            </a:br>
            <a:r>
              <a:rPr lang="en-US" b="1"/>
              <a:t>England 3</a:t>
            </a:r>
            <a:br>
              <a:rPr lang="en-US" b="1"/>
            </a:br>
            <a:r>
              <a:rPr lang="en-US" b="1"/>
              <a:t>France 0</a:t>
            </a:r>
            <a:endParaRPr lang="en-US"/>
          </a:p>
        </p:txBody>
      </p:sp>
      <p:sp>
        <p:nvSpPr>
          <p:cNvPr id="149507" name="Rectangle 3"/>
          <p:cNvSpPr>
            <a:spLocks noGrp="1" noChangeArrowheads="1"/>
          </p:cNvSpPr>
          <p:nvPr>
            <p:ph type="body" sz="half" idx="1"/>
          </p:nvPr>
        </p:nvSpPr>
        <p:spPr>
          <a:xfrm>
            <a:off x="228600" y="4038600"/>
            <a:ext cx="8610600" cy="2667000"/>
          </a:xfrm>
        </p:spPr>
        <p:txBody>
          <a:bodyPr/>
          <a:lstStyle/>
          <a:p>
            <a:pPr>
              <a:lnSpc>
                <a:spcPct val="90000"/>
              </a:lnSpc>
            </a:pPr>
            <a:r>
              <a:rPr lang="en-US" sz="2400" b="1"/>
              <a:t>Henry V of England, vastly outnumbered, out-organized the French forces, and once again the chivalric techniques of the French fell before the longbow capacities and new techniques (such as setting traps and obstacles to slow down cavalry).</a:t>
            </a:r>
          </a:p>
          <a:p>
            <a:pPr>
              <a:lnSpc>
                <a:spcPct val="90000"/>
              </a:lnSpc>
            </a:pPr>
            <a:r>
              <a:rPr lang="en-US" sz="2400" b="1"/>
              <a:t>Henry V warned his common soldiers that if they lost the French were likely to have no mercy</a:t>
            </a:r>
          </a:p>
          <a:p>
            <a:pPr>
              <a:lnSpc>
                <a:spcPct val="90000"/>
              </a:lnSpc>
            </a:pPr>
            <a:r>
              <a:rPr lang="en-US" sz="2400" b="1"/>
              <a:t>Overwhelming victory for the English.</a:t>
            </a:r>
          </a:p>
        </p:txBody>
      </p:sp>
      <p:pic>
        <p:nvPicPr>
          <p:cNvPr id="149510" name="Picture 6" descr="300px-Agincour.JPG.jpeg                                        000BA32BMacintosh HD                   C346CA06:"/>
          <p:cNvPicPr>
            <a:picLocks noGrp="1" noChangeAspect="1" noChangeArrowheads="1"/>
          </p:cNvPicPr>
          <p:nvPr>
            <p:ph sz="half" idx="2"/>
          </p:nvPr>
        </p:nvPicPr>
        <p:blipFill>
          <a:blip r:embed="rId2"/>
          <a:srcRect/>
          <a:stretch>
            <a:fillRect/>
          </a:stretch>
        </p:blipFill>
        <p:spPr>
          <a:xfrm>
            <a:off x="0" y="0"/>
            <a:ext cx="5173663" cy="3932238"/>
          </a:xfrm>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7767" name="Picture 7" descr="hundred_years_war.jpg                                          000BA32BMacintosh HD                   C346CA06:"/>
          <p:cNvPicPr>
            <a:picLocks noGrp="1" noChangeAspect="1" noChangeArrowheads="1"/>
          </p:cNvPicPr>
          <p:nvPr>
            <p:ph/>
          </p:nvPr>
        </p:nvPicPr>
        <p:blipFill>
          <a:blip r:embed="rId2"/>
          <a:srcRect/>
          <a:stretch>
            <a:fillRect/>
          </a:stretch>
        </p:blipFill>
        <p:spPr>
          <a:xfrm>
            <a:off x="0" y="0"/>
            <a:ext cx="10064750" cy="6858000"/>
          </a:xfr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735</TotalTime>
  <Words>6926</Words>
  <Application>Microsoft Macintosh PowerPoint</Application>
  <PresentationFormat>On-screen Show (4:3)</PresentationFormat>
  <Paragraphs>479</Paragraphs>
  <Slides>130</Slides>
  <Notes>0</Notes>
  <HiddenSlides>0</HiddenSlides>
  <MMClips>5</MMClips>
  <ScaleCrop>false</ScaleCrop>
  <HeadingPairs>
    <vt:vector size="4" baseType="variant">
      <vt:variant>
        <vt:lpstr>Theme</vt:lpstr>
      </vt:variant>
      <vt:variant>
        <vt:i4>1</vt:i4>
      </vt:variant>
      <vt:variant>
        <vt:lpstr>Slide Titles</vt:lpstr>
      </vt:variant>
      <vt:variant>
        <vt:i4>130</vt:i4>
      </vt:variant>
    </vt:vector>
  </HeadingPairs>
  <TitlesOfParts>
    <vt:vector size="131" baseType="lpstr">
      <vt:lpstr>Office Theme</vt:lpstr>
      <vt:lpstr>Christian History 500-1517</vt:lpstr>
      <vt:lpstr>Roman Empire 117 CE  at its greatest extent</vt:lpstr>
      <vt:lpstr>Europe around 500 CE </vt:lpstr>
      <vt:lpstr>Fall of Rome</vt:lpstr>
      <vt:lpstr>Pope Gregory I (r. 590-604) a.k.a. St. Gregory the Great</vt:lpstr>
      <vt:lpstr>Gregory the Great &amp; Gregorian Chant</vt:lpstr>
      <vt:lpstr>Chanting is a Form of Heightened Speech</vt:lpstr>
      <vt:lpstr>Gregorian Chant</vt:lpstr>
      <vt:lpstr>Gregorian Chant</vt:lpstr>
      <vt:lpstr>Dies Irae</vt:lpstr>
      <vt:lpstr>The Papacy</vt:lpstr>
      <vt:lpstr>Monasticism</vt:lpstr>
      <vt:lpstr>Byzantine Empire and  Eastern Christianity</vt:lpstr>
      <vt:lpstr>Justinian and  the Unity of Church and State</vt:lpstr>
      <vt:lpstr>Hagia Sophia</vt:lpstr>
      <vt:lpstr>Charlemagne (742-814) &amp;  Centralized Control</vt:lpstr>
      <vt:lpstr>Building Projects</vt:lpstr>
      <vt:lpstr>1054: Schism between West and East</vt:lpstr>
      <vt:lpstr>Sainthood and Canonization</vt:lpstr>
      <vt:lpstr>Devotion to Virgin Mary</vt:lpstr>
      <vt:lpstr>The 12th Century Renaissance</vt:lpstr>
      <vt:lpstr>Hildegard of Bingen (1098-1179)</vt:lpstr>
      <vt:lpstr>Hildegard von Bingen (1098-1179)</vt:lpstr>
      <vt:lpstr>Hildegard von Bingen:  Potent Representative of Those who are Hidden from History!</vt:lpstr>
      <vt:lpstr>Hildegard: Symphony of Virgins</vt:lpstr>
      <vt:lpstr>St. Francis of Assisi (1182-1226)</vt:lpstr>
      <vt:lpstr>High Middle Ages Mysticism</vt:lpstr>
      <vt:lpstr>Beguines</vt:lpstr>
      <vt:lpstr>Hadewijch (mid 13th century)</vt:lpstr>
      <vt:lpstr>Outline of Hadewijch’s Life</vt:lpstr>
      <vt:lpstr>Persecution of Beguines</vt:lpstr>
      <vt:lpstr>“Bridal Mysticism”</vt:lpstr>
      <vt:lpstr>Meister Eckhart (1260-1329)</vt:lpstr>
      <vt:lpstr>Crusades</vt:lpstr>
      <vt:lpstr>Urban II’s Speech at Clermont 1095</vt:lpstr>
      <vt:lpstr>Urban II’s Speech at Clermont 1095</vt:lpstr>
      <vt:lpstr>Urban II’s Speech at Clermont 1095</vt:lpstr>
      <vt:lpstr>Urban II’s Speech at Clermont 1095</vt:lpstr>
      <vt:lpstr>Urban II’s Speech at Clermont 1095</vt:lpstr>
      <vt:lpstr>Urban II’s Speech at Clermont 1095</vt:lpstr>
      <vt:lpstr>Urban II’s Speech at Clermont 1095</vt:lpstr>
      <vt:lpstr>Urban II’s Speech at Clermont 1095</vt:lpstr>
      <vt:lpstr>Urban II’s Speech at Clermont 1095</vt:lpstr>
      <vt:lpstr>The Crusades</vt:lpstr>
      <vt:lpstr>The Crusades</vt:lpstr>
      <vt:lpstr>Orthodoxy and Heresy</vt:lpstr>
      <vt:lpstr>St. Dominic (1170-1221)</vt:lpstr>
      <vt:lpstr>The Black Death</vt:lpstr>
      <vt:lpstr>Spread of the Black Death, 1346-1348</vt:lpstr>
      <vt:lpstr>Signs of Disease</vt:lpstr>
      <vt:lpstr>Victims</vt:lpstr>
      <vt:lpstr>Doctors’ Precautions</vt:lpstr>
      <vt:lpstr>Doctors’ Precautions</vt:lpstr>
      <vt:lpstr>Mass Graves</vt:lpstr>
      <vt:lpstr>Jean de Venette and Boccaccio</vt:lpstr>
      <vt:lpstr>Ibn Khaldun  (1332-1406) Muslim Historian, Geographer, and Theorist</vt:lpstr>
      <vt:lpstr>Ibn Khaldun on the Plague</vt:lpstr>
      <vt:lpstr>Sobering Statistics</vt:lpstr>
      <vt:lpstr>Social Impact of the Plague</vt:lpstr>
      <vt:lpstr>Avignon:  The Babylonish Captivity &amp; The Great Schism</vt:lpstr>
      <vt:lpstr>PowerPoint Presentation</vt:lpstr>
      <vt:lpstr>Saint Pope Celestine V</vt:lpstr>
      <vt:lpstr>Celestine’s Resignation</vt:lpstr>
      <vt:lpstr>Boniface VIII, r. 1294-1303</vt:lpstr>
      <vt:lpstr>Boniface VIII’s Unam Sanctam</vt:lpstr>
      <vt:lpstr>Philip the Fair  Doesn’t Play Fair</vt:lpstr>
      <vt:lpstr>Rigging the Election</vt:lpstr>
      <vt:lpstr>Moving to Avignon</vt:lpstr>
      <vt:lpstr>Every Pope Wants a Crusade</vt:lpstr>
      <vt:lpstr>But Philip the Fair Doesn’t…</vt:lpstr>
      <vt:lpstr>…and while we’re burning people</vt:lpstr>
      <vt:lpstr>Marguerite Porete (ex. 1310)</vt:lpstr>
      <vt:lpstr>The Popes Settle in at Avignon</vt:lpstr>
      <vt:lpstr>Clement VI:  The Worst of Times, the Worst of Popes</vt:lpstr>
      <vt:lpstr>Joanna I of Naples</vt:lpstr>
      <vt:lpstr>Clement VI:  The Worst of Times…OK, I’ll give him his props</vt:lpstr>
      <vt:lpstr>Who Will Save Europe?</vt:lpstr>
      <vt:lpstr>The Poets and the Mystics! The Virgin and her Painters! And the Everyday Soldiers!</vt:lpstr>
      <vt:lpstr>Petrarch 1304-1374</vt:lpstr>
      <vt:lpstr>Saint Bridget of Sweden 1303-1373</vt:lpstr>
      <vt:lpstr>Saint Catherine of Siena  (1347-80)</vt:lpstr>
      <vt:lpstr>Saint Catherine of Siena </vt:lpstr>
      <vt:lpstr>PowerPoint Presentation</vt:lpstr>
      <vt:lpstr>IT WORKS!</vt:lpstr>
      <vt:lpstr>The Great Schism</vt:lpstr>
      <vt:lpstr>PowerPoint Presentation</vt:lpstr>
      <vt:lpstr>Council of Constance (1414-1418)</vt:lpstr>
      <vt:lpstr>Council of Constance (1414-1418)</vt:lpstr>
      <vt:lpstr>Council of Constance (1414-1418)</vt:lpstr>
      <vt:lpstr>Oops! I forgot something major</vt:lpstr>
      <vt:lpstr>Why 100 (113) Years War?</vt:lpstr>
      <vt:lpstr>Salic Law</vt:lpstr>
      <vt:lpstr>Edward III of England, b. 1312, r. 1327-1377</vt:lpstr>
      <vt:lpstr>Hundred Years War  and Military Strategy</vt:lpstr>
      <vt:lpstr>Crécy - 1345 England 1 France 0</vt:lpstr>
      <vt:lpstr>Poitiers - 1356 England 2 France 0</vt:lpstr>
      <vt:lpstr>MASSIVE FAIL!</vt:lpstr>
      <vt:lpstr>Agincourt - 1415 England 3 France 0</vt:lpstr>
      <vt:lpstr>PowerPoint Presentation</vt:lpstr>
      <vt:lpstr>What Can the French Do?</vt:lpstr>
      <vt:lpstr>Who Will Save France?</vt:lpstr>
      <vt:lpstr>Why, of course!  Joan of Arc (1412-1431)</vt:lpstr>
      <vt:lpstr>Joan of Arc as Epitome of Era</vt:lpstr>
      <vt:lpstr>Orléans - 1429 France 100 (!) England 3 </vt:lpstr>
      <vt:lpstr>Is Joan of Arc a Witch?  A Heretic?</vt:lpstr>
      <vt:lpstr>Joan of Arc’s Crimes</vt:lpstr>
      <vt:lpstr>Joan of Arc and the Great Schism</vt:lpstr>
      <vt:lpstr>The Great Schism at Joan’s Trial</vt:lpstr>
      <vt:lpstr>Joan of Arc,  executed May 30, 1431</vt:lpstr>
      <vt:lpstr>Christine de Pisan (1363-1434)</vt:lpstr>
      <vt:lpstr>Christine de Pisan on Joan of Arc</vt:lpstr>
      <vt:lpstr>High Middle Ages Art and Architecture</vt:lpstr>
      <vt:lpstr>Giotto di Bondone (ca. 1266-1337)</vt:lpstr>
      <vt:lpstr>Giotto   Kiss of Judas  ca. 1305</vt:lpstr>
      <vt:lpstr>Giotto - Kiss of Judas - detail</vt:lpstr>
      <vt:lpstr>  Giotto  Lamen-tation  of Christ</vt:lpstr>
      <vt:lpstr>  The Onion  The Body of Christ Laid to Rest In and Around the Lake </vt:lpstr>
      <vt:lpstr>Duccio di Buoninsegna (ca. 1255/60-1319)</vt:lpstr>
      <vt:lpstr>Duccio - Temptation of Christ - 1310</vt:lpstr>
      <vt:lpstr>  Duccio  Flight to Egypt  1308</vt:lpstr>
      <vt:lpstr>Flight Into Egypt Duccio    Giotto</vt:lpstr>
      <vt:lpstr>Entry into Jerusalem Duccio    Giotto</vt:lpstr>
      <vt:lpstr>Simone di Martini (1284-ca. 1344)</vt:lpstr>
      <vt:lpstr>Sts. Mary Magdalena and Catherine of Alexandria  Simone di Martini  Note Attributes, Balance of Iconicity and Interaction</vt:lpstr>
      <vt:lpstr>Simone di Martini   Jesus Returning to His Parents after being with the Rabbis at the Temple 1342</vt:lpstr>
      <vt:lpstr>Madonna of Humility - Simone di Martini - Avignon</vt:lpstr>
      <vt:lpstr>Taddeo di Bartolo (1362-1422)</vt:lpstr>
      <vt:lpstr>Roman Images and Allegories: Taddeo di Bartolo</vt:lpstr>
      <vt:lpstr>Lucifer  Taddeo di Bartolo (1396)  following Dante</vt:lpstr>
      <vt:lpstr>Taddeo di Bartolo, Madonna &amp;  Child (1400)</vt:lpstr>
    </vt:vector>
  </TitlesOfParts>
  <Company>San José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History 500-1517</dc:title>
  <dc:creator>Jennifer Rycenga</dc:creator>
  <cp:lastModifiedBy>Jennifer Rycenga</cp:lastModifiedBy>
  <cp:revision>83</cp:revision>
  <dcterms:created xsi:type="dcterms:W3CDTF">2011-04-06T14:17:10Z</dcterms:created>
  <dcterms:modified xsi:type="dcterms:W3CDTF">2012-04-03T03:44:13Z</dcterms:modified>
</cp:coreProperties>
</file>