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5" r:id="rId3"/>
    <p:sldId id="264" r:id="rId4"/>
    <p:sldId id="272" r:id="rId5"/>
    <p:sldId id="270" r:id="rId6"/>
    <p:sldId id="271" r:id="rId7"/>
    <p:sldId id="266" r:id="rId8"/>
    <p:sldId id="267" r:id="rId9"/>
    <p:sldId id="268" r:id="rId10"/>
    <p:sldId id="269" r:id="rId11"/>
    <p:sldId id="259" r:id="rId12"/>
    <p:sldId id="262" r:id="rId13"/>
    <p:sldId id="263" r:id="rId14"/>
    <p:sldId id="258" r:id="rId15"/>
    <p:sldId id="273" r:id="rId16"/>
    <p:sldId id="260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75" r:id="rId36"/>
    <p:sldId id="261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4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2846C-0F6D-3B49-BB6F-03D3BE0EB1D8}" type="datetimeFigureOut">
              <a:rPr lang="en-US" smtClean="0"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35C6-168B-0541-93D9-33D8557C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35C6-168B-0541-93D9-33D8557C575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ED19-C83F-7B46-A629-974D082CEC3C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8E6B-8903-4D40-BCF0-73287B74A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Egyptian Religions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Immortality, Royalty,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Trans-form-</a:t>
            </a:r>
            <a:r>
              <a:rPr lang="en-US" b="1" dirty="0" err="1" smtClean="0">
                <a:solidFill>
                  <a:schemeClr val="tx1"/>
                </a:solidFill>
              </a:rPr>
              <a:t>ing</a:t>
            </a:r>
            <a:r>
              <a:rPr lang="en-US" b="1" dirty="0" smtClean="0">
                <a:solidFill>
                  <a:schemeClr val="tx1"/>
                </a:solidFill>
              </a:rPr>
              <a:t> Deities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/>
          <a:lstStyle/>
          <a:p>
            <a:r>
              <a:rPr lang="en-US" b="1" dirty="0" smtClean="0"/>
              <a:t>Isis and Fertility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24050"/>
            <a:ext cx="4038600" cy="596610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Isis represents fertility</a:t>
            </a:r>
          </a:p>
          <a:p>
            <a:r>
              <a:rPr lang="en-US" b="1" dirty="0" smtClean="0"/>
              <a:t>She also has the role of chief mourner for her husband</a:t>
            </a:r>
          </a:p>
          <a:p>
            <a:r>
              <a:rPr lang="en-US" b="1" dirty="0" smtClean="0"/>
              <a:t>Settings of her nursing Horus may have influenced representation of Virgin Mary in Christianity</a:t>
            </a:r>
          </a:p>
          <a:p>
            <a:r>
              <a:rPr lang="en-US" b="1" dirty="0" smtClean="0"/>
              <a:t>Most important as a magician and source of </a:t>
            </a:r>
            <a:r>
              <a:rPr lang="en-US" b="1" dirty="0" smtClean="0"/>
              <a:t>magic (creation of operative phallus)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7671" y="6409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8" name="Content Placeholder 7" descr="Isis_nurseHorus_Dan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649" b="-3664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7268" y="274638"/>
            <a:ext cx="5199532" cy="1143000"/>
          </a:xfrm>
        </p:spPr>
        <p:txBody>
          <a:bodyPr/>
          <a:lstStyle/>
          <a:p>
            <a:r>
              <a:rPr lang="en-US" dirty="0" smtClean="0"/>
              <a:t>Horus in Falcon Form</a:t>
            </a:r>
            <a:endParaRPr lang="en-US" dirty="0"/>
          </a:p>
        </p:txBody>
      </p:sp>
      <p:pic>
        <p:nvPicPr>
          <p:cNvPr id="8" name="Content Placeholder 7" descr="ancient-egyptian-falcon-god-hor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4667" r="-24667"/>
          <a:stretch>
            <a:fillRect/>
          </a:stretch>
        </p:blipFill>
        <p:spPr>
          <a:xfrm>
            <a:off x="4193255" y="1600200"/>
            <a:ext cx="519906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Horus, son of Osiris and Isis, represents the living Pharaoh</a:t>
            </a:r>
          </a:p>
          <a:p>
            <a:r>
              <a:rPr lang="en-US" b="1" dirty="0" smtClean="0"/>
              <a:t>Horus is most often shown in zoomorphic form</a:t>
            </a:r>
          </a:p>
          <a:p>
            <a:r>
              <a:rPr lang="en-US" b="1" dirty="0" smtClean="0"/>
              <a:t>Zoomorphic = animal form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Pharaoh Ptolemy XII making an offering to Horus and Isis (ca. 45 BCE)</a:t>
            </a:r>
            <a:endParaRPr lang="en-US" b="1" dirty="0"/>
          </a:p>
        </p:txBody>
      </p:sp>
      <p:pic>
        <p:nvPicPr>
          <p:cNvPr id="7" name="Content Placeholder 6" descr="1009_ISIS_H_RU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30523" y="1371600"/>
            <a:ext cx="9975971" cy="5486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Pharaoh Ptolemy XII making an offering to Horus and Isis (ca. 45 BCE)</a:t>
            </a:r>
            <a:endParaRPr lang="en-US" b="1" dirty="0"/>
          </a:p>
        </p:txBody>
      </p:sp>
      <p:pic>
        <p:nvPicPr>
          <p:cNvPr id="7" name="Content Placeholder 6" descr="1009_ISIS_H_R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temple, at Philae, one of the reputed burial sites of Osiris, a site of ongoing importance in Egyptian religion</a:t>
            </a:r>
          </a:p>
          <a:p>
            <a:r>
              <a:rPr lang="en-US" dirty="0" smtClean="0"/>
              <a:t>This temple was the last pagan temple to be closed in the Roman Empire (ca. 530 CE)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7268" y="274638"/>
            <a:ext cx="5199532" cy="1143000"/>
          </a:xfrm>
        </p:spPr>
        <p:txBody>
          <a:bodyPr/>
          <a:lstStyle/>
          <a:p>
            <a:r>
              <a:rPr lang="en-US" b="1" dirty="0" err="1" smtClean="0"/>
              <a:t>Bastet</a:t>
            </a:r>
            <a:endParaRPr lang="en-US" b="1" dirty="0"/>
          </a:p>
        </p:txBody>
      </p:sp>
      <p:pic>
        <p:nvPicPr>
          <p:cNvPr id="7" name="Content Placeholder 6" descr="bastet.jpg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53616" t="-154" r="9141" b="154"/>
          <a:stretch/>
        </p:blipFill>
        <p:spPr>
          <a:xfrm>
            <a:off x="-1325963" y="264810"/>
            <a:ext cx="4352787" cy="6400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87268" y="1600200"/>
            <a:ext cx="5199532" cy="4525963"/>
          </a:xfrm>
        </p:spPr>
        <p:txBody>
          <a:bodyPr/>
          <a:lstStyle/>
          <a:p>
            <a:r>
              <a:rPr lang="en-US" b="1" dirty="0" err="1" smtClean="0"/>
              <a:t>Bastet</a:t>
            </a:r>
            <a:r>
              <a:rPr lang="en-US" b="1" dirty="0" smtClean="0"/>
              <a:t> the daughter of Ra</a:t>
            </a:r>
          </a:p>
          <a:p>
            <a:r>
              <a:rPr lang="en-US" b="1" dirty="0" smtClean="0"/>
              <a:t>Depicted in female feline form</a:t>
            </a:r>
          </a:p>
          <a:p>
            <a:r>
              <a:rPr lang="en-US" b="1" dirty="0" smtClean="0"/>
              <a:t>Protector </a:t>
            </a:r>
            <a:r>
              <a:rPr lang="en-US" b="1" dirty="0" smtClean="0"/>
              <a:t>because a destroyer </a:t>
            </a:r>
            <a:r>
              <a:rPr lang="en-US" b="1" dirty="0" smtClean="0"/>
              <a:t>of vermin</a:t>
            </a:r>
          </a:p>
          <a:p>
            <a:r>
              <a:rPr lang="en-US" b="1" dirty="0" smtClean="0"/>
              <a:t>Sensual and proud</a:t>
            </a:r>
          </a:p>
          <a:p>
            <a:r>
              <a:rPr lang="en-US" b="1" dirty="0" smtClean="0"/>
              <a:t>A famous example of a zoomorphic deity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Pharaohs and Divinity</a:t>
            </a:r>
            <a:endParaRPr lang="en-US" b="1" dirty="0"/>
          </a:p>
        </p:txBody>
      </p:sp>
      <p:pic>
        <p:nvPicPr>
          <p:cNvPr id="5" name="Content Placeholder 4" descr="eg_ramses_II_lux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6840" r="-1684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Pharaohs are believed to be in divine line</a:t>
            </a:r>
          </a:p>
          <a:p>
            <a:r>
              <a:rPr lang="en-US" b="1" dirty="0" smtClean="0"/>
              <a:t>Unity of religious and political power</a:t>
            </a:r>
          </a:p>
          <a:p>
            <a:r>
              <a:rPr lang="en-US" b="1" dirty="0" smtClean="0"/>
              <a:t>They have duty to visit all of Egypt</a:t>
            </a:r>
          </a:p>
          <a:p>
            <a:pPr lvl="1"/>
            <a:r>
              <a:rPr lang="en-US" b="1" dirty="0" smtClean="0"/>
              <a:t>Creates national unity</a:t>
            </a:r>
          </a:p>
          <a:p>
            <a:pPr lvl="1"/>
            <a:r>
              <a:rPr lang="en-US" b="1" dirty="0" smtClean="0"/>
              <a:t>Serves purposes of Pharaoh, too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45803"/>
            <a:ext cx="610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Ramses II, Egypt’s most accomplished Pharaoh 1279-1213 BCE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Hatshepsut (</a:t>
            </a:r>
            <a:r>
              <a:rPr lang="en-US" dirty="0" err="1" smtClean="0"/>
              <a:t>b</a:t>
            </a:r>
            <a:r>
              <a:rPr lang="en-US" dirty="0" smtClean="0"/>
              <a:t>. 1508, </a:t>
            </a:r>
            <a:r>
              <a:rPr lang="en-US" dirty="0" err="1" smtClean="0"/>
              <a:t>r</a:t>
            </a:r>
            <a:r>
              <a:rPr lang="en-US" dirty="0" smtClean="0"/>
              <a:t>. 1473-1458 BCE)</a:t>
            </a:r>
            <a:endParaRPr lang="en-US" dirty="0"/>
          </a:p>
        </p:txBody>
      </p:sp>
      <p:pic>
        <p:nvPicPr>
          <p:cNvPr id="5" name="Content Placeholder 4" descr="hatshepsutfa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6811" r="-6811"/>
          <a:stretch>
            <a:fillRect/>
          </a:stretch>
        </p:blipFill>
        <p:spPr>
          <a:xfrm>
            <a:off x="-225425" y="1158875"/>
            <a:ext cx="4487648" cy="5029200"/>
          </a:xfrm>
        </p:spPr>
      </p:pic>
      <p:pic>
        <p:nvPicPr>
          <p:cNvPr id="8" name="Content Placeholder 7" descr="SphinxofHatshepsu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2558" b="-12558"/>
          <a:stretch>
            <a:fillRect/>
          </a:stretch>
        </p:blipFill>
        <p:spPr>
          <a:xfrm>
            <a:off x="4114800" y="1158875"/>
            <a:ext cx="5029200" cy="5029200"/>
          </a:xfrm>
        </p:spPr>
      </p:pic>
      <p:sp>
        <p:nvSpPr>
          <p:cNvPr id="9" name="TextBox 8"/>
          <p:cNvSpPr txBox="1"/>
          <p:nvPr/>
        </p:nvSpPr>
        <p:spPr>
          <a:xfrm>
            <a:off x="476250" y="6413500"/>
            <a:ext cx="847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Female Pharaoh, who wore the symbolic beard of power; developed trade and religion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Akhenaten</a:t>
            </a:r>
            <a:r>
              <a:rPr lang="en-US" b="1" dirty="0" smtClean="0"/>
              <a:t> (</a:t>
            </a:r>
            <a:r>
              <a:rPr lang="en-US" b="1" dirty="0" err="1" smtClean="0"/>
              <a:t>r</a:t>
            </a:r>
            <a:r>
              <a:rPr lang="en-US" b="1" dirty="0" smtClean="0"/>
              <a:t>. ca. 1353 – 1335 BCE)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Established a kind of monotheism</a:t>
            </a:r>
          </a:p>
          <a:p>
            <a:r>
              <a:rPr lang="en-US" b="1" dirty="0" smtClean="0"/>
              <a:t>Worship only sun disc, </a:t>
            </a:r>
            <a:r>
              <a:rPr lang="en-US" b="1" i="1" dirty="0" err="1" smtClean="0"/>
              <a:t>aten</a:t>
            </a:r>
            <a:r>
              <a:rPr lang="en-US" b="1" i="1" dirty="0" smtClean="0"/>
              <a:t>,</a:t>
            </a:r>
            <a:r>
              <a:rPr lang="en-US" b="1" dirty="0" smtClean="0"/>
              <a:t> of which he believed himself to be a living form</a:t>
            </a:r>
          </a:p>
          <a:p>
            <a:r>
              <a:rPr lang="en-US" b="1" dirty="0" smtClean="0"/>
              <a:t>Husband to Nefertiti, who succeeded him</a:t>
            </a:r>
          </a:p>
          <a:p>
            <a:r>
              <a:rPr lang="en-US" b="1" dirty="0" smtClean="0"/>
              <a:t>Father to </a:t>
            </a:r>
            <a:r>
              <a:rPr lang="en-US" b="1" dirty="0" err="1" smtClean="0"/>
              <a:t>Tutankhamun</a:t>
            </a:r>
            <a:r>
              <a:rPr lang="en-US" b="1" dirty="0" smtClean="0"/>
              <a:t>, during whose reign the monotheistic experiment ended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79494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When in splendor you first took your throne</a:t>
            </a:r>
            <a:r>
              <a:rPr lang="en-US" b="1" dirty="0"/>
              <a:t> </a:t>
            </a:r>
            <a:r>
              <a:rPr lang="en-US" b="1" dirty="0" smtClean="0"/>
              <a:t>h</a:t>
            </a:r>
            <a:r>
              <a:rPr lang="en-US" b="1" dirty="0" smtClean="0"/>
              <a:t>igh in the precinct of heaven, O living God, life truly began!</a:t>
            </a:r>
          </a:p>
          <a:p>
            <a:r>
              <a:rPr lang="en-US" b="1" dirty="0" smtClean="0"/>
              <a:t>Now from eastern horizon risen and streaming, you have flooded the world with your beauty. </a:t>
            </a:r>
          </a:p>
          <a:p>
            <a:r>
              <a:rPr lang="en-US" b="1" dirty="0" smtClean="0"/>
              <a:t>You are majestic, awesome, bedazzling, exalted, overlord over all earth, yet your rays, they touch lightly, compass the lands to the limits of all your creation. </a:t>
            </a:r>
          </a:p>
          <a:p>
            <a:r>
              <a:rPr lang="en-US" b="1" dirty="0" smtClean="0"/>
              <a:t>There in the Sun, you reach to the farthest of those you would gather in for your Son (Akhenaten), whom you love; </a:t>
            </a:r>
          </a:p>
          <a:p>
            <a:r>
              <a:rPr lang="en-US" b="1" dirty="0" smtClean="0"/>
              <a:t>Though you are far, your light is wide upon earth; and you shine in the faces of all who turn to follow your journeying.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52638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854190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When you sink </a:t>
            </a:r>
            <a:r>
              <a:rPr lang="en-US" b="1" dirty="0" smtClean="0"/>
              <a:t>to rest below western horizon earth lies in darkness like death</a:t>
            </a:r>
          </a:p>
          <a:p>
            <a:r>
              <a:rPr lang="en-US" b="1" dirty="0" smtClean="0"/>
              <a:t>Sleepers are still in bedchambers, heads veiled, eye cannot spy a companion;</a:t>
            </a:r>
          </a:p>
          <a:p>
            <a:r>
              <a:rPr lang="en-US" b="1" dirty="0" smtClean="0"/>
              <a:t>All their goods could be stolen away, heads heavy there, and they never knowing!</a:t>
            </a:r>
          </a:p>
          <a:p>
            <a:r>
              <a:rPr lang="en-US" b="1" dirty="0" smtClean="0"/>
              <a:t>Lions come out from the deeps of their caves, snakes bite and sting:</a:t>
            </a:r>
          </a:p>
          <a:p>
            <a:r>
              <a:rPr lang="en-US" b="1" dirty="0" smtClean="0"/>
              <a:t>Darkness muffles, and earth is silent: he who created things lies low in his tomb.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116407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Egypt’s Geography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Egypt a paradigmatic river culture, shaped by the Nile River and its annual flooding</a:t>
            </a:r>
          </a:p>
          <a:p>
            <a:r>
              <a:rPr lang="en-US" b="1" dirty="0" smtClean="0"/>
              <a:t>Flooding created continually rich soil for agriculture</a:t>
            </a:r>
          </a:p>
          <a:p>
            <a:r>
              <a:rPr lang="en-US" b="1" dirty="0" smtClean="0"/>
              <a:t>Delta of the Nile serves for agriculture and trade</a:t>
            </a:r>
            <a:endParaRPr lang="en-US" b="1" dirty="0"/>
          </a:p>
        </p:txBody>
      </p:sp>
      <p:pic>
        <p:nvPicPr>
          <p:cNvPr id="7" name="Content Placeholder 6" descr="622px-Egypt_Topography.pn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809" t="126" b="4779"/>
          <a:stretch/>
        </p:blipFill>
        <p:spPr>
          <a:xfrm>
            <a:off x="4646729" y="1600200"/>
            <a:ext cx="4497271" cy="461772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2011362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Earth-dawning mounts the horizon, glows in the sun-disk as day:</a:t>
            </a:r>
          </a:p>
          <a:p>
            <a:r>
              <a:rPr lang="en-US" b="1" dirty="0" smtClean="0"/>
              <a:t>You drive away darkness, offer your arrows of shining, and the Two Lands (Upper and Lower Egypt) are lively with </a:t>
            </a:r>
            <a:r>
              <a:rPr lang="en-US" b="1" dirty="0" err="1" smtClean="0"/>
              <a:t>morningsong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Sun’s children awaken and stand, for you, golden light, have upraised the sleepers;</a:t>
            </a:r>
          </a:p>
          <a:p>
            <a:r>
              <a:rPr lang="en-US" b="1" dirty="0" smtClean="0"/>
              <a:t>Bathed are their bodies, who dress in clean linen, their arms held high to praise your Return</a:t>
            </a:r>
          </a:p>
          <a:p>
            <a:r>
              <a:rPr lang="en-US" b="1" dirty="0" smtClean="0"/>
              <a:t>Across the face of the earth they go to their crafts and professions.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77476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herds are at peace in their pastures, trees and the vegetation grow green;</a:t>
            </a:r>
          </a:p>
          <a:p>
            <a:r>
              <a:rPr lang="en-US" b="1" dirty="0" smtClean="0"/>
              <a:t>Birds start from their nests, wings wide spread to worship your Person;</a:t>
            </a:r>
          </a:p>
          <a:p>
            <a:r>
              <a:rPr lang="en-US" b="1" dirty="0" smtClean="0"/>
              <a:t>Small beasts frisk and gambol, and all who mount into flight or settle to rest live, once you have shown upon them;</a:t>
            </a:r>
          </a:p>
          <a:p>
            <a:r>
              <a:rPr lang="en-US" b="1" dirty="0" smtClean="0"/>
              <a:t>Ships float downstream or sail for the south, each path lies open because of your rising;</a:t>
            </a:r>
          </a:p>
          <a:p>
            <a:r>
              <a:rPr lang="en-US" b="1" dirty="0" smtClean="0"/>
              <a:t>Fish in the River (Nile) leap in your sight, and your rays strike deep in the Great Green Sea (the Mediterranean).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27650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It is you create the new creature in Woman, shape the life-giving drops into Man,</a:t>
            </a:r>
          </a:p>
          <a:p>
            <a:r>
              <a:rPr lang="en-US" b="1" dirty="0" smtClean="0"/>
              <a:t>Foster the son in the womb of his mother, soothe him, ending his tears;</a:t>
            </a:r>
          </a:p>
          <a:p>
            <a:r>
              <a:rPr lang="en-US" b="1" dirty="0" smtClean="0"/>
              <a:t>Nurse through the long generations of women to those given Life, you ensure that your handiwork prosper.</a:t>
            </a:r>
          </a:p>
          <a:p>
            <a:r>
              <a:rPr lang="en-US" b="1" dirty="0" smtClean="0"/>
              <a:t>When the new one descends from the womb to draw breath the day of its birth,</a:t>
            </a:r>
          </a:p>
          <a:p>
            <a:r>
              <a:rPr lang="en-US" b="1" dirty="0" smtClean="0"/>
              <a:t>You open his mouth, make him aware of life newly given, for you determine his destiny.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26244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Hark to the chick in the egg, he who speaks in the shell! You give him air within to save and prosper him;</a:t>
            </a:r>
          </a:p>
          <a:p>
            <a:r>
              <a:rPr lang="en-US" b="1" dirty="0" smtClean="0"/>
              <a:t>And you have allotted to him his set time before the shell shall be broken; </a:t>
            </a:r>
          </a:p>
          <a:p>
            <a:r>
              <a:rPr lang="en-US" b="1" dirty="0" smtClean="0"/>
              <a:t>Then out from the egg he comes, from the egg to peep at his natal hour!</a:t>
            </a:r>
          </a:p>
          <a:p>
            <a:r>
              <a:rPr lang="en-US" b="1" dirty="0" smtClean="0"/>
              <a:t>And up on his own two feet goes he when at last he struts forth therefrom.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95652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How various is the world you have created, each thing mysterious, sacred to sight, </a:t>
            </a:r>
          </a:p>
          <a:p>
            <a:r>
              <a:rPr lang="en-US" b="1" dirty="0" smtClean="0"/>
              <a:t>O sole God, beside whom is no other!</a:t>
            </a:r>
          </a:p>
          <a:p>
            <a:r>
              <a:rPr lang="en-US" b="1" dirty="0" smtClean="0"/>
              <a:t>You fashioned earth to your heart’s desire, while you were still alone,</a:t>
            </a:r>
          </a:p>
          <a:p>
            <a:r>
              <a:rPr lang="en-US" b="1" dirty="0" smtClean="0"/>
              <a:t>Filled it with man and the family of creatures, each kind on the ground, those who go upon feet, he on high soaring on wings,</a:t>
            </a:r>
          </a:p>
          <a:p>
            <a:r>
              <a:rPr lang="en-US" b="1" dirty="0" smtClean="0"/>
              <a:t>The far lands of </a:t>
            </a:r>
            <a:r>
              <a:rPr lang="en-US" b="1" dirty="0" err="1" smtClean="0"/>
              <a:t>Khor</a:t>
            </a:r>
            <a:r>
              <a:rPr lang="en-US" b="1" dirty="0" smtClean="0"/>
              <a:t> (Syria) and Kush (Sudan), and the rich Black Land of Egypt.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414503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And you place each one in his proper station, where you minister to his needs; </a:t>
            </a:r>
          </a:p>
          <a:p>
            <a:r>
              <a:rPr lang="en-US" b="1" dirty="0" smtClean="0"/>
              <a:t>Each had his portion of food, and the years of life are reckoned him.</a:t>
            </a:r>
          </a:p>
          <a:p>
            <a:r>
              <a:rPr lang="en-US" b="1" dirty="0" smtClean="0"/>
              <a:t>Tongues are divided by words (different languages), natures made diverse as well</a:t>
            </a:r>
          </a:p>
          <a:p>
            <a:r>
              <a:rPr lang="en-US" b="1" dirty="0" smtClean="0"/>
              <a:t>Even men’s skins are different that you might distinguish the nations.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384763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make </a:t>
            </a:r>
            <a:r>
              <a:rPr lang="en-US" b="1" dirty="0" err="1" smtClean="0"/>
              <a:t>Hapy</a:t>
            </a:r>
            <a:r>
              <a:rPr lang="en-US" b="1" dirty="0" smtClean="0"/>
              <a:t> (the God of the Nile’s flooding), stream through the underworld, and bring him, with whatever fullness you will,</a:t>
            </a:r>
          </a:p>
          <a:p>
            <a:r>
              <a:rPr lang="en-US" b="1" dirty="0"/>
              <a:t>T</a:t>
            </a:r>
            <a:r>
              <a:rPr lang="en-US" b="1" dirty="0" smtClean="0"/>
              <a:t>o preserve and nourish the People in the same skilled way you fashion them.</a:t>
            </a:r>
          </a:p>
          <a:p>
            <a:r>
              <a:rPr lang="en-US" b="1" dirty="0" smtClean="0"/>
              <a:t>You are Lord of each one, who wearies himself in their service,</a:t>
            </a:r>
          </a:p>
          <a:p>
            <a:r>
              <a:rPr lang="en-US" b="1" dirty="0" smtClean="0"/>
              <a:t>Yet Lord of all earth, who shines for them all, Sun-disk of day, Great Lightener!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71830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9,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of the far foreign countries—you are the cause they live</a:t>
            </a:r>
          </a:p>
          <a:p>
            <a:r>
              <a:rPr lang="en-US" b="1" dirty="0" smtClean="0"/>
              <a:t>For you have put a Nile in the sky that he might descend upon them in rain—</a:t>
            </a:r>
          </a:p>
          <a:p>
            <a:r>
              <a:rPr lang="en-US" b="1" dirty="0" smtClean="0"/>
              <a:t>He makes waves on the very mountains like waves on the Great Green Sea (</a:t>
            </a:r>
            <a:r>
              <a:rPr lang="en-US" b="1" dirty="0"/>
              <a:t>M</a:t>
            </a:r>
            <a:r>
              <a:rPr lang="en-US" b="1" dirty="0" smtClean="0"/>
              <a:t>editerranean) to water their fields and their villages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171890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splendidly ordered are they, your purposes for this world, O Lord of eternity, </a:t>
            </a:r>
            <a:r>
              <a:rPr lang="en-US" b="1" dirty="0" err="1" smtClean="0"/>
              <a:t>Hapy</a:t>
            </a:r>
            <a:r>
              <a:rPr lang="en-US" b="1" dirty="0" smtClean="0"/>
              <a:t> in heaven!</a:t>
            </a:r>
          </a:p>
          <a:p>
            <a:r>
              <a:rPr lang="en-US" b="1" dirty="0" smtClean="0"/>
              <a:t>Although you belong to the distant peoples, to the small shy beasts who travel the deserts and uplands,</a:t>
            </a:r>
          </a:p>
          <a:p>
            <a:r>
              <a:rPr lang="en-US" b="1" dirty="0" smtClean="0"/>
              <a:t>Yet </a:t>
            </a:r>
            <a:r>
              <a:rPr lang="en-US" b="1" dirty="0" err="1" smtClean="0"/>
              <a:t>Hapy</a:t>
            </a:r>
            <a:r>
              <a:rPr lang="en-US" b="1" dirty="0" smtClean="0"/>
              <a:t>, he comes from Below for the dear Land of Egypt as well.</a:t>
            </a:r>
          </a:p>
          <a:p>
            <a:r>
              <a:rPr lang="en-US" b="1" dirty="0" smtClean="0"/>
              <a:t>And your Sunlight nurses each field and meadow: when you shine, they live, they grow sturdy and prosper through you.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3755249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10,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set seasons to let the world flower and flourish—winter to rest and refresh it, the hot blast of summer to ripen;</a:t>
            </a:r>
          </a:p>
          <a:p>
            <a:r>
              <a:rPr lang="en-US" b="1" dirty="0" smtClean="0"/>
              <a:t>And you have made heaven far off in order to shine down therefrom, in order to watch over all your creation.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343689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Time 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Egyptian history divided into many dynasties</a:t>
            </a:r>
          </a:p>
          <a:p>
            <a:r>
              <a:rPr lang="en-US" dirty="0" smtClean="0"/>
              <a:t>3100-2700 BCE – Early Dynasties</a:t>
            </a:r>
          </a:p>
          <a:p>
            <a:r>
              <a:rPr lang="en-US" dirty="0" smtClean="0"/>
              <a:t>2700-2200 BCE – Old Kingdom</a:t>
            </a:r>
          </a:p>
          <a:p>
            <a:r>
              <a:rPr lang="en-US" dirty="0" smtClean="0"/>
              <a:t>2000-1750 BCE – Middle Kingdom</a:t>
            </a:r>
          </a:p>
          <a:p>
            <a:r>
              <a:rPr lang="en-US" dirty="0" smtClean="0"/>
              <a:t>1550-1050 BCE – New Kingdom</a:t>
            </a:r>
          </a:p>
          <a:p>
            <a:r>
              <a:rPr lang="en-US" dirty="0" smtClean="0"/>
              <a:t>1050-664 BCE – Third Intermediate Period</a:t>
            </a:r>
          </a:p>
          <a:p>
            <a:r>
              <a:rPr lang="en-US" dirty="0" smtClean="0"/>
              <a:t>664-332 BCE – Late Period</a:t>
            </a:r>
          </a:p>
          <a:p>
            <a:r>
              <a:rPr lang="en-US" dirty="0" smtClean="0"/>
              <a:t>332-30 BCE – Ptolemaic Period</a:t>
            </a:r>
          </a:p>
          <a:p>
            <a:r>
              <a:rPr lang="en-US" dirty="0" smtClean="0"/>
              <a:t>30 BCE-311 CE – </a:t>
            </a:r>
            <a:r>
              <a:rPr lang="en-US" smtClean="0"/>
              <a:t>Roman Period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are the one God, shining forth from your possible incarnations as </a:t>
            </a:r>
            <a:r>
              <a:rPr lang="en-US" b="1" dirty="0" err="1" smtClean="0"/>
              <a:t>Aten</a:t>
            </a:r>
            <a:r>
              <a:rPr lang="en-US" b="1" dirty="0" smtClean="0"/>
              <a:t>, the Living Sun. </a:t>
            </a:r>
          </a:p>
          <a:p>
            <a:r>
              <a:rPr lang="en-US" b="1" dirty="0" smtClean="0"/>
              <a:t>Revealed like a king in glory, risen in light, now distant, now bending nearby.</a:t>
            </a:r>
          </a:p>
          <a:p>
            <a:r>
              <a:rPr lang="en-US" b="1" dirty="0" smtClean="0"/>
              <a:t>You create the numberless things of this world from yourself, who are One alone—cities, towns, fields, the roadway, the River;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91282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11,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And each eye looks back and beholds you to learn from the day’s light perfection.</a:t>
            </a:r>
          </a:p>
          <a:p>
            <a:r>
              <a:rPr lang="en-US" b="1" dirty="0" smtClean="0"/>
              <a:t>O God, you are in the Sun-disk of Day, Over-Seer of all creation—your legacy passed on to all who shall ever be;</a:t>
            </a:r>
          </a:p>
          <a:p>
            <a:r>
              <a:rPr lang="en-US" b="1" dirty="0" smtClean="0"/>
              <a:t>For you fashioned their sight, who perceive your </a:t>
            </a:r>
            <a:r>
              <a:rPr lang="en-US" b="1" dirty="0" smtClean="0"/>
              <a:t>universe, that they praise with one voice all your labors.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307173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And you are in my heart; there is no other who truly knows you but for your son, Akhenaten.</a:t>
            </a:r>
          </a:p>
          <a:p>
            <a:r>
              <a:rPr lang="en-US" b="1" dirty="0" smtClean="0"/>
              <a:t>May you make him wise with your inmost </a:t>
            </a:r>
            <a:r>
              <a:rPr lang="en-US" b="1" dirty="0" err="1" smtClean="0"/>
              <a:t>counself</a:t>
            </a:r>
            <a:r>
              <a:rPr lang="en-US" b="1" dirty="0" smtClean="0"/>
              <a:t>, wise with your power, that earth may aspire to your godhead, its creatures fine as the day you made them.</a:t>
            </a:r>
          </a:p>
          <a:p>
            <a:r>
              <a:rPr lang="en-US" b="1" dirty="0" smtClean="0"/>
              <a:t>Once you rose into shining, they lived; when you sink to rest, they shall die. </a:t>
            </a:r>
          </a:p>
          <a:p>
            <a:r>
              <a:rPr lang="en-US" b="1" dirty="0" smtClean="0"/>
              <a:t>For it is you who are Time itself, the span of the world; life is by means of you.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2837855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97888" cy="1798168"/>
          </a:xfrm>
        </p:spPr>
        <p:txBody>
          <a:bodyPr>
            <a:normAutofit/>
          </a:bodyPr>
          <a:lstStyle/>
          <a:p>
            <a:r>
              <a:rPr lang="en-US" b="1" dirty="0" smtClean="0"/>
              <a:t>Akhenaten’s Hymn to the Sun: Verse 12,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0"/>
            <a:ext cx="9144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Eyes are filled with Beauty until you go to your rest;</a:t>
            </a:r>
          </a:p>
          <a:p>
            <a:r>
              <a:rPr lang="en-US" b="1" dirty="0" smtClean="0"/>
              <a:t>All work is laid aside as you sink down the western horizon.</a:t>
            </a:r>
          </a:p>
          <a:p>
            <a:r>
              <a:rPr lang="en-US" b="1" dirty="0" smtClean="0"/>
              <a:t>Then, Shine reborn!</a:t>
            </a:r>
          </a:p>
          <a:p>
            <a:r>
              <a:rPr lang="en-US" b="1" dirty="0" smtClean="0"/>
              <a:t>Rise splendidly! my Lord, let life thrive for the King!</a:t>
            </a:r>
          </a:p>
          <a:p>
            <a:r>
              <a:rPr lang="en-US" b="1" dirty="0" smtClean="0"/>
              <a:t>For I have kept pace with your every footstep since you first measured ground for the world.</a:t>
            </a:r>
          </a:p>
          <a:p>
            <a:r>
              <a:rPr lang="en-US" b="1" dirty="0" smtClean="0"/>
              <a:t>Lift up the creatures of earth for your Son who came forth from your Body of Fire!</a:t>
            </a:r>
            <a:endParaRPr lang="en-US" b="1" dirty="0"/>
          </a:p>
        </p:txBody>
      </p:sp>
      <p:pic>
        <p:nvPicPr>
          <p:cNvPr id="5" name="Content Placeholder 4" descr="Akhenaten At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0" b="-150"/>
          <a:stretch>
            <a:fillRect/>
          </a:stretch>
        </p:blipFill>
        <p:spPr>
          <a:xfrm>
            <a:off x="7104160" y="0"/>
            <a:ext cx="2039840" cy="2286000"/>
          </a:xfrm>
        </p:spPr>
      </p:pic>
    </p:spTree>
    <p:extLst>
      <p:ext uri="{BB962C8B-B14F-4D97-AF65-F5344CB8AC3E}">
        <p14:creationId xmlns:p14="http://schemas.microsoft.com/office/powerpoint/2010/main" val="401053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Akhenaten and Monotheism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133" y="1600200"/>
            <a:ext cx="8665439" cy="4525963"/>
          </a:xfrm>
        </p:spPr>
        <p:txBody>
          <a:bodyPr/>
          <a:lstStyle/>
          <a:p>
            <a:r>
              <a:rPr lang="en-US" b="1" dirty="0" smtClean="0"/>
              <a:t>An isolated experiment</a:t>
            </a:r>
          </a:p>
          <a:p>
            <a:r>
              <a:rPr lang="en-US" b="1" dirty="0" smtClean="0"/>
              <a:t>Psalm 104 in the Hebrew Bible shows many parallels to this hymn</a:t>
            </a:r>
          </a:p>
          <a:p>
            <a:r>
              <a:rPr lang="en-US" b="1" dirty="0" smtClean="0"/>
              <a:t>Akhenaten’s monotheism may have been</a:t>
            </a:r>
          </a:p>
          <a:p>
            <a:pPr lvl="1"/>
            <a:r>
              <a:rPr lang="en-US" b="1" dirty="0" smtClean="0"/>
              <a:t>genuine philosophic speculation</a:t>
            </a:r>
          </a:p>
          <a:p>
            <a:pPr lvl="1"/>
            <a:r>
              <a:rPr lang="en-US" b="1" dirty="0" smtClean="0"/>
              <a:t>a move to consolidate his centralized power</a:t>
            </a:r>
          </a:p>
          <a:p>
            <a:pPr lvl="1"/>
            <a:r>
              <a:rPr lang="en-US" b="1" dirty="0" smtClean="0"/>
              <a:t>an attempt to heighten his connection to the divine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802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Akhenaten</a:t>
            </a:r>
            <a:r>
              <a:rPr lang="en-US" b="1" dirty="0" smtClean="0"/>
              <a:t> and Nefertiti</a:t>
            </a:r>
            <a:endParaRPr lang="en-US" b="1" dirty="0"/>
          </a:p>
        </p:txBody>
      </p:sp>
      <p:pic>
        <p:nvPicPr>
          <p:cNvPr id="7" name="Content Placeholder 6" descr="akhenat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092" r="-17092"/>
          <a:stretch>
            <a:fillRect/>
          </a:stretch>
        </p:blipFill>
        <p:spPr/>
      </p:pic>
      <p:pic>
        <p:nvPicPr>
          <p:cNvPr id="8" name="Content Placeholder 7" descr="givori-nefertiti-luxury-cell-phones-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7092" r="-17092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Soul: Ka + </a:t>
            </a:r>
            <a:r>
              <a:rPr lang="en-US" dirty="0" err="1" smtClean="0"/>
              <a:t>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ka</a:t>
            </a:r>
            <a:r>
              <a:rPr lang="en-US" dirty="0" smtClean="0"/>
              <a:t> is the life force, that leaves a body when death occurs.</a:t>
            </a:r>
          </a:p>
          <a:p>
            <a:r>
              <a:rPr lang="en-US" dirty="0" smtClean="0"/>
              <a:t>The </a:t>
            </a:r>
            <a:r>
              <a:rPr lang="en-US" i="1" dirty="0" err="1" smtClean="0"/>
              <a:t>ba</a:t>
            </a:r>
            <a:r>
              <a:rPr lang="en-US" i="1" dirty="0"/>
              <a:t> </a:t>
            </a:r>
            <a:r>
              <a:rPr lang="en-US" dirty="0" smtClean="0"/>
              <a:t>combines </a:t>
            </a:r>
            <a:r>
              <a:rPr lang="en-US" dirty="0" smtClean="0"/>
              <a:t>notions of soul, personality, and character. The </a:t>
            </a:r>
            <a:r>
              <a:rPr lang="en-US" i="1" dirty="0" err="1" smtClean="0"/>
              <a:t>ba</a:t>
            </a:r>
            <a:r>
              <a:rPr lang="en-US" dirty="0" smtClean="0"/>
              <a:t> and the </a:t>
            </a:r>
            <a:r>
              <a:rPr lang="en-US" i="1" dirty="0" smtClean="0"/>
              <a:t>ka</a:t>
            </a:r>
            <a:r>
              <a:rPr lang="en-US" dirty="0" smtClean="0"/>
              <a:t> can reunite after the death of the body</a:t>
            </a:r>
            <a:endParaRPr lang="en-US" dirty="0"/>
          </a:p>
        </p:txBody>
      </p:sp>
      <p:pic>
        <p:nvPicPr>
          <p:cNvPr id="5" name="Content Placeholder 4" descr="170px-Ba_bird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426" r="-642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635500" y="6477000"/>
            <a:ext cx="371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i="1" dirty="0" err="1" smtClean="0"/>
              <a:t>Ba</a:t>
            </a:r>
            <a:r>
              <a:rPr lang="en-US" b="1" dirty="0" smtClean="0"/>
              <a:t> as represented in hieroglyphs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Egyptian </a:t>
            </a:r>
            <a:r>
              <a:rPr lang="en-US" b="1" i="1" dirty="0" smtClean="0"/>
              <a:t>Book of the Dead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guide to the underworld</a:t>
            </a:r>
          </a:p>
          <a:p>
            <a:r>
              <a:rPr lang="en-US" b="1" dirty="0" smtClean="0"/>
              <a:t>Deals with a final judgment of the soul</a:t>
            </a:r>
          </a:p>
          <a:p>
            <a:r>
              <a:rPr lang="en-US" b="1" dirty="0" smtClean="0"/>
              <a:t>Originally intended only for those of high rank, mummification and the journey to rebirth ‘democratized’ in later periods of Egyptian history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501"/>
          </a:xfrm>
        </p:spPr>
        <p:txBody>
          <a:bodyPr/>
          <a:lstStyle/>
          <a:p>
            <a:r>
              <a:rPr lang="en-US" b="1" dirty="0" smtClean="0"/>
              <a:t>Egyptian Pantheon</a:t>
            </a:r>
            <a:endParaRPr lang="en-US" b="1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8124" r="-38124"/>
          <a:stretch>
            <a:fillRect/>
          </a:stretch>
        </p:blipFill>
        <p:spPr>
          <a:xfrm>
            <a:off x="-248317" y="1135139"/>
            <a:ext cx="9892840" cy="54406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Atum</a:t>
            </a:r>
            <a:r>
              <a:rPr lang="en-US" dirty="0" smtClean="0"/>
              <a:t>-Ra: Sun God, Creator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Changes over time in Egyptian thought</a:t>
            </a:r>
          </a:p>
          <a:p>
            <a:r>
              <a:rPr lang="en-US" b="1" dirty="0" smtClean="0"/>
              <a:t>Associated with sun, with Pharaoh (and with Horus)</a:t>
            </a:r>
          </a:p>
          <a:p>
            <a:r>
              <a:rPr lang="en-US" b="1" dirty="0" smtClean="0"/>
              <a:t>Created all things by enunciating their secret names</a:t>
            </a:r>
          </a:p>
          <a:p>
            <a:r>
              <a:rPr lang="en-US" b="1" dirty="0" smtClean="0"/>
              <a:t>Has a solar disk on his head</a:t>
            </a:r>
            <a:endParaRPr lang="en-US" b="1" dirty="0"/>
          </a:p>
        </p:txBody>
      </p:sp>
      <p:pic>
        <p:nvPicPr>
          <p:cNvPr id="5" name="Content Placeholder 4" descr="raunderworld.gif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733" b="-4473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Atum</a:t>
            </a:r>
            <a:r>
              <a:rPr lang="en-US" dirty="0" smtClean="0"/>
              <a:t>-Ra: The First Beetle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Every morning, Ra would re-emerge into the world as a scarab, a kind of dung beetle</a:t>
            </a:r>
          </a:p>
          <a:p>
            <a:r>
              <a:rPr lang="en-US" b="1" dirty="0" smtClean="0"/>
              <a:t>The beetle is another symbol of transformation of matter and energy</a:t>
            </a:r>
            <a:endParaRPr lang="en-US" b="1" dirty="0"/>
          </a:p>
        </p:txBody>
      </p:sp>
      <p:pic>
        <p:nvPicPr>
          <p:cNvPr id="7" name="Content Placeholder 6" descr="ra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446" b="-1544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189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Isis, Osiris and Seth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Key mythological deities</a:t>
            </a:r>
          </a:p>
          <a:p>
            <a:r>
              <a:rPr lang="en-US" b="1" dirty="0" smtClean="0"/>
              <a:t>Osiris and Isis are husband and wife</a:t>
            </a:r>
          </a:p>
          <a:p>
            <a:r>
              <a:rPr lang="en-US" b="1" dirty="0" smtClean="0"/>
              <a:t>Seth is the enemy of Osiris</a:t>
            </a:r>
          </a:p>
          <a:p>
            <a:r>
              <a:rPr lang="en-US" b="1" dirty="0" smtClean="0"/>
              <a:t>Seth murders Osiris and dismembers him, scattering fourteen parts around Egypt</a:t>
            </a:r>
            <a:endParaRPr lang="en-US" b="1" dirty="0"/>
          </a:p>
        </p:txBody>
      </p:sp>
      <p:pic>
        <p:nvPicPr>
          <p:cNvPr id="5" name="Content Placeholder 4" descr="9763-004-362DB90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7417" r="-87417"/>
          <a:stretch>
            <a:fillRect/>
          </a:stretch>
        </p:blipFill>
        <p:spPr>
          <a:xfrm>
            <a:off x="3922525" y="274638"/>
            <a:ext cx="5711552" cy="6400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200" y="274638"/>
            <a:ext cx="372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Isis, Osiris and Horus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6583362"/>
          </a:xfrm>
        </p:spPr>
        <p:txBody>
          <a:bodyPr>
            <a:normAutofit/>
          </a:bodyPr>
          <a:lstStyle/>
          <a:p>
            <a:r>
              <a:rPr lang="en-US" b="1" dirty="0" smtClean="0"/>
              <a:t>Isis sets about to re-assemble Osiris, visiting all the parts of Egypt</a:t>
            </a:r>
          </a:p>
          <a:p>
            <a:r>
              <a:rPr lang="en-US" b="1" dirty="0" smtClean="0"/>
              <a:t>Her sister </a:t>
            </a:r>
            <a:r>
              <a:rPr lang="en-US" b="1" dirty="0" err="1" smtClean="0"/>
              <a:t>Nephthys</a:t>
            </a:r>
            <a:r>
              <a:rPr lang="en-US" b="1" dirty="0" smtClean="0"/>
              <a:t> assists her</a:t>
            </a:r>
          </a:p>
          <a:p>
            <a:r>
              <a:rPr lang="en-US" b="1" dirty="0" smtClean="0"/>
              <a:t>She gets thirteen of the fourteen pieces, but fish had feasted on Osiris’ phallus</a:t>
            </a:r>
          </a:p>
          <a:p>
            <a:r>
              <a:rPr lang="en-US" b="1" dirty="0" smtClean="0"/>
              <a:t>Isis made a new phallus for Osiris, and then conceived their child, Horus</a:t>
            </a:r>
            <a:endParaRPr lang="en-US" b="1" dirty="0"/>
          </a:p>
        </p:txBody>
      </p:sp>
      <p:pic>
        <p:nvPicPr>
          <p:cNvPr id="7" name="Content Placeholder 6" descr="130px-Egypt.IsisHorus.0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6143" r="-36143"/>
          <a:stretch>
            <a:fillRect/>
          </a:stretch>
        </p:blipFill>
        <p:spPr>
          <a:xfrm>
            <a:off x="4648200" y="1928922"/>
            <a:ext cx="4038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Osiris and Death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89957"/>
          </a:xfrm>
        </p:spPr>
        <p:txBody>
          <a:bodyPr>
            <a:normAutofit/>
          </a:bodyPr>
          <a:lstStyle/>
          <a:p>
            <a:r>
              <a:rPr lang="en-US" b="1" dirty="0" smtClean="0"/>
              <a:t>Osiris represents the Underworld, the land of death</a:t>
            </a:r>
          </a:p>
          <a:p>
            <a:r>
              <a:rPr lang="en-US" b="1" dirty="0" smtClean="0"/>
              <a:t>He also represents the renewal of life that comes with the season, and the relation of life and death</a:t>
            </a:r>
          </a:p>
          <a:p>
            <a:r>
              <a:rPr lang="en-US" b="1" dirty="0" smtClean="0"/>
              <a:t>The dead Pharaoh was believed to be Osiris</a:t>
            </a:r>
            <a:endParaRPr lang="en-US" b="1" dirty="0"/>
          </a:p>
        </p:txBody>
      </p:sp>
      <p:pic>
        <p:nvPicPr>
          <p:cNvPr id="5" name="Content Placeholder 4" descr="545px-The_mythological_Trinity_or_Triad_Osiris_Horus_Is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82" b="-98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817671" y="6409534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Egyptian Holy Family, or Sacred Trinity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2198</Words>
  <Application>Microsoft Macintosh PowerPoint</Application>
  <PresentationFormat>On-screen Show (4:3)</PresentationFormat>
  <Paragraphs>174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Egyptian Religions</vt:lpstr>
      <vt:lpstr>Egypt’s Geography</vt:lpstr>
      <vt:lpstr>Egyptian Time Line</vt:lpstr>
      <vt:lpstr>Egyptian Pantheon</vt:lpstr>
      <vt:lpstr>Atum-Ra: Sun God, Creator</vt:lpstr>
      <vt:lpstr>Atum-Ra: The First Beetle</vt:lpstr>
      <vt:lpstr>Isis, Osiris and Seth</vt:lpstr>
      <vt:lpstr>Isis, Osiris and Horus</vt:lpstr>
      <vt:lpstr>Osiris and Death</vt:lpstr>
      <vt:lpstr>Isis and Fertility</vt:lpstr>
      <vt:lpstr>Horus in Falcon Form</vt:lpstr>
      <vt:lpstr>Pharaoh Ptolemy XII making an offering to Horus and Isis (ca. 45 BCE)</vt:lpstr>
      <vt:lpstr>Pharaoh Ptolemy XII making an offering to Horus and Isis (ca. 45 BCE)</vt:lpstr>
      <vt:lpstr>Bastet</vt:lpstr>
      <vt:lpstr>Pharaohs and Divinity</vt:lpstr>
      <vt:lpstr>Hatshepsut (b. 1508, r. 1473-1458 BCE)</vt:lpstr>
      <vt:lpstr>Akhenaten (r. ca. 1353 – 1335 BCE)</vt:lpstr>
      <vt:lpstr>Akhenaten’s Hymn to the Sun: Verse 1</vt:lpstr>
      <vt:lpstr>Akhenaten’s Hymn to the Sun: Verse 2</vt:lpstr>
      <vt:lpstr>Akhenaten’s Hymn to the Sun: Verse 3</vt:lpstr>
      <vt:lpstr>Akhenaten’s Hymn to the Sun: Verse 4</vt:lpstr>
      <vt:lpstr>Akhenaten’s Hymn to the Sun: Verse 5</vt:lpstr>
      <vt:lpstr>Akhenaten’s Hymn to the Sun: Verse 6</vt:lpstr>
      <vt:lpstr>Akhenaten’s Hymn to the Sun: Verse 7</vt:lpstr>
      <vt:lpstr>Akhenaten’s Hymn to the Sun: Verse 8</vt:lpstr>
      <vt:lpstr>Akhenaten’s Hymn to the Sun: Verse 9</vt:lpstr>
      <vt:lpstr>Akhenaten’s Hymn to the Sun: Verse 9, cont.</vt:lpstr>
      <vt:lpstr>Akhenaten’s Hymn to the Sun: Verse 10</vt:lpstr>
      <vt:lpstr>Akhenaten’s Hymn to the Sun: Verse 10, cont.</vt:lpstr>
      <vt:lpstr>Akhenaten’s Hymn to the Sun: Verse 11</vt:lpstr>
      <vt:lpstr>Akhenaten’s Hymn to the Sun: Verse 11, cont.</vt:lpstr>
      <vt:lpstr>Akhenaten’s Hymn to the Sun: Verse 12</vt:lpstr>
      <vt:lpstr>Akhenaten’s Hymn to the Sun: Verse 12, cont.</vt:lpstr>
      <vt:lpstr>Akhenaten and Monotheism</vt:lpstr>
      <vt:lpstr>Akhenaten and Nefertiti</vt:lpstr>
      <vt:lpstr>The Soul: Ka + Ba</vt:lpstr>
      <vt:lpstr>Egyptian Book of the Dead</vt:lpstr>
    </vt:vector>
  </TitlesOfParts>
  <Company>San José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Religions</dc:title>
  <dc:creator>Jennifer Rycenga</dc:creator>
  <cp:lastModifiedBy>Jennifer Rycenga</cp:lastModifiedBy>
  <cp:revision>63</cp:revision>
  <dcterms:created xsi:type="dcterms:W3CDTF">2011-02-09T17:13:11Z</dcterms:created>
  <dcterms:modified xsi:type="dcterms:W3CDTF">2012-02-14T03:33:06Z</dcterms:modified>
</cp:coreProperties>
</file>