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90" r:id="rId3"/>
    <p:sldId id="291" r:id="rId4"/>
    <p:sldId id="271" r:id="rId5"/>
    <p:sldId id="272" r:id="rId6"/>
    <p:sldId id="270" r:id="rId7"/>
    <p:sldId id="257" r:id="rId8"/>
    <p:sldId id="258" r:id="rId9"/>
    <p:sldId id="259" r:id="rId10"/>
    <p:sldId id="260" r:id="rId11"/>
    <p:sldId id="261" r:id="rId12"/>
    <p:sldId id="262" r:id="rId13"/>
    <p:sldId id="280" r:id="rId14"/>
    <p:sldId id="263" r:id="rId15"/>
    <p:sldId id="265" r:id="rId16"/>
    <p:sldId id="266" r:id="rId17"/>
    <p:sldId id="282" r:id="rId18"/>
    <p:sldId id="283" r:id="rId19"/>
    <p:sldId id="284" r:id="rId20"/>
    <p:sldId id="287" r:id="rId21"/>
    <p:sldId id="289" r:id="rId22"/>
    <p:sldId id="288" r:id="rId23"/>
    <p:sldId id="273" r:id="rId24"/>
    <p:sldId id="285" r:id="rId25"/>
    <p:sldId id="286" r:id="rId26"/>
    <p:sldId id="274" r:id="rId27"/>
    <p:sldId id="267" r:id="rId28"/>
    <p:sldId id="268" r:id="rId29"/>
    <p:sldId id="281" r:id="rId30"/>
    <p:sldId id="264" r:id="rId31"/>
    <p:sldId id="269" r:id="rId32"/>
    <p:sldId id="275" r:id="rId33"/>
    <p:sldId id="276" r:id="rId34"/>
    <p:sldId id="277" r:id="rId35"/>
    <p:sldId id="278" r:id="rId36"/>
    <p:sldId id="279"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34" d="100"/>
          <a:sy n="34" d="100"/>
        </p:scale>
        <p:origin x="-1632"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968"/>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printerSettings" Target="printerSettings/printerSettings1.bin"/><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FFBA568-96DF-1C43-99EB-DE98EDC3E447}" type="datetimeFigureOut">
              <a:rPr lang="en-US" smtClean="0"/>
              <a:pPr/>
              <a:t>2/13/12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885B6E-06F9-4D41-9921-4117DB7F080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FBA568-96DF-1C43-99EB-DE98EDC3E447}" type="datetimeFigureOut">
              <a:rPr lang="en-US" smtClean="0"/>
              <a:pPr/>
              <a:t>2/13/12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885B6E-06F9-4D41-9921-4117DB7F080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FBA568-96DF-1C43-99EB-DE98EDC3E447}" type="datetimeFigureOut">
              <a:rPr lang="en-US" smtClean="0"/>
              <a:pPr/>
              <a:t>2/13/12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885B6E-06F9-4D41-9921-4117DB7F080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FBA568-96DF-1C43-99EB-DE98EDC3E447}" type="datetimeFigureOut">
              <a:rPr lang="en-US" smtClean="0"/>
              <a:pPr/>
              <a:t>2/13/12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885B6E-06F9-4D41-9921-4117DB7F080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FFBA568-96DF-1C43-99EB-DE98EDC3E447}" type="datetimeFigureOut">
              <a:rPr lang="en-US" smtClean="0"/>
              <a:pPr/>
              <a:t>2/13/12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885B6E-06F9-4D41-9921-4117DB7F080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FFBA568-96DF-1C43-99EB-DE98EDC3E447}" type="datetimeFigureOut">
              <a:rPr lang="en-US" smtClean="0"/>
              <a:pPr/>
              <a:t>2/13/12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885B6E-06F9-4D41-9921-4117DB7F080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FFBA568-96DF-1C43-99EB-DE98EDC3E447}" type="datetimeFigureOut">
              <a:rPr lang="en-US" smtClean="0"/>
              <a:pPr/>
              <a:t>2/13/12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885B6E-06F9-4D41-9921-4117DB7F080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FFBA568-96DF-1C43-99EB-DE98EDC3E447}" type="datetimeFigureOut">
              <a:rPr lang="en-US" smtClean="0"/>
              <a:pPr/>
              <a:t>2/13/12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885B6E-06F9-4D41-9921-4117DB7F080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FBA568-96DF-1C43-99EB-DE98EDC3E447}" type="datetimeFigureOut">
              <a:rPr lang="en-US" smtClean="0"/>
              <a:pPr/>
              <a:t>2/13/12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885B6E-06F9-4D41-9921-4117DB7F080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FBA568-96DF-1C43-99EB-DE98EDC3E447}" type="datetimeFigureOut">
              <a:rPr lang="en-US" smtClean="0"/>
              <a:pPr/>
              <a:t>2/13/12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885B6E-06F9-4D41-9921-4117DB7F080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FBA568-96DF-1C43-99EB-DE98EDC3E447}" type="datetimeFigureOut">
              <a:rPr lang="en-US" smtClean="0"/>
              <a:pPr/>
              <a:t>2/13/12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885B6E-06F9-4D41-9921-4117DB7F080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FBA568-96DF-1C43-99EB-DE98EDC3E447}" type="datetimeFigureOut">
              <a:rPr lang="en-US" smtClean="0"/>
              <a:pPr/>
              <a:t>2/13/12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885B6E-06F9-4D41-9921-4117DB7F080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7.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8.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9.jpeg"/><Relationship Id="rId3" Type="http://schemas.openxmlformats.org/officeDocument/2006/relationships/image" Target="../media/image10.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www.reweaving.org/inanna2.html" TargetMode="External"/><Relationship Id="rId3" Type="http://schemas.openxmlformats.org/officeDocument/2006/relationships/image" Target="../media/image11.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2.jp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www.piney.com/InanasDescNetherKram.html" TargetMode="External"/><Relationship Id="rId3" Type="http://schemas.openxmlformats.org/officeDocument/2006/relationships/image" Target="../media/image13.jpe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jpeg"/></Relationships>
</file>

<file path=ppt/slides/_rels/slide31.xml.rels><?xml version="1.0" encoding="UTF-8" standalone="yes"?>
<Relationships xmlns="http://schemas.openxmlformats.org/package/2006/relationships"><Relationship Id="rId3" Type="http://schemas.openxmlformats.org/officeDocument/2006/relationships/hyperlink" Target="http://faculty.gvsu.edu/websterm/Enuma_Elish.html" TargetMode="External"/><Relationship Id="rId4" Type="http://schemas.openxmlformats.org/officeDocument/2006/relationships/image" Target="../media/image15.jpeg"/><Relationship Id="rId1" Type="http://schemas.openxmlformats.org/officeDocument/2006/relationships/slideLayout" Target="../slideLayouts/slideLayout4.xml"/><Relationship Id="rId2" Type="http://schemas.openxmlformats.org/officeDocument/2006/relationships/hyperlink" Target="http://www.sacred-texts.com/ane/enuma.htm"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ancienttexts.org/library/mesopotamian/gilgamesh/tab1.htm"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6.gif"/><Relationship Id="rId3" Type="http://schemas.openxmlformats.org/officeDocument/2006/relationships/image" Target="../media/image17.jpe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8.jpe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9.jpe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0.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4673"/>
            <a:ext cx="7772400" cy="2418692"/>
          </a:xfrm>
        </p:spPr>
        <p:txBody>
          <a:bodyPr/>
          <a:lstStyle/>
          <a:p>
            <a:r>
              <a:rPr lang="en-US" dirty="0" smtClean="0"/>
              <a:t>The ANCIENT WORLD of the NEAR EAST AND MEDITERRANEAN</a:t>
            </a:r>
            <a:endParaRPr lang="en-US" dirty="0"/>
          </a:p>
        </p:txBody>
      </p:sp>
      <p:sp>
        <p:nvSpPr>
          <p:cNvPr id="3" name="Subtitle 2"/>
          <p:cNvSpPr>
            <a:spLocks noGrp="1"/>
          </p:cNvSpPr>
          <p:nvPr>
            <p:ph type="subTitle" idx="1"/>
          </p:nvPr>
        </p:nvSpPr>
        <p:spPr>
          <a:xfrm>
            <a:off x="1371600" y="3345857"/>
            <a:ext cx="6400800" cy="3083832"/>
          </a:xfrm>
        </p:spPr>
        <p:txBody>
          <a:bodyPr/>
          <a:lstStyle/>
          <a:p>
            <a:r>
              <a:rPr lang="en-US" dirty="0" smtClean="0">
                <a:solidFill>
                  <a:schemeClr val="tx1"/>
                </a:solidFill>
              </a:rPr>
              <a:t>3500 BCE – 500 CE</a:t>
            </a:r>
          </a:p>
          <a:p>
            <a:r>
              <a:rPr lang="en-US" dirty="0" smtClean="0">
                <a:solidFill>
                  <a:schemeClr val="tx1"/>
                </a:solidFill>
              </a:rPr>
              <a:t>Mesopotamia</a:t>
            </a:r>
          </a:p>
          <a:p>
            <a:r>
              <a:rPr lang="en-US" dirty="0" smtClean="0">
                <a:solidFill>
                  <a:schemeClr val="tx1"/>
                </a:solidFill>
              </a:rPr>
              <a:t>Egypt</a:t>
            </a:r>
          </a:p>
          <a:p>
            <a:r>
              <a:rPr lang="en-US" dirty="0" smtClean="0">
                <a:solidFill>
                  <a:schemeClr val="tx1"/>
                </a:solidFill>
              </a:rPr>
              <a:t>Greece</a:t>
            </a:r>
          </a:p>
          <a:p>
            <a:r>
              <a:rPr lang="en-US" dirty="0" smtClean="0">
                <a:solidFill>
                  <a:schemeClr val="tx1"/>
                </a:solidFill>
              </a:rPr>
              <a:t>Rome</a:t>
            </a:r>
            <a:endParaRPr lang="en-US" dirty="0">
              <a:solidFill>
                <a:schemeClr val="tx1"/>
              </a:solidFill>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Chronology of Mesopotamia</a:t>
            </a:r>
            <a:endParaRPr lang="en-US" b="1" dirty="0"/>
          </a:p>
        </p:txBody>
      </p:sp>
      <p:sp>
        <p:nvSpPr>
          <p:cNvPr id="3" name="Content Placeholder 2"/>
          <p:cNvSpPr>
            <a:spLocks noGrp="1"/>
          </p:cNvSpPr>
          <p:nvPr>
            <p:ph idx="1"/>
          </p:nvPr>
        </p:nvSpPr>
        <p:spPr>
          <a:xfrm>
            <a:off x="457200" y="1600200"/>
            <a:ext cx="8486274" cy="4525963"/>
          </a:xfrm>
        </p:spPr>
        <p:txBody>
          <a:bodyPr>
            <a:normAutofit fontScale="70000" lnSpcReduction="20000"/>
          </a:bodyPr>
          <a:lstStyle/>
          <a:p>
            <a:r>
              <a:rPr lang="en-US" dirty="0" smtClean="0"/>
              <a:t>Sumerian era  </a:t>
            </a:r>
          </a:p>
          <a:p>
            <a:pPr lvl="1"/>
            <a:r>
              <a:rPr lang="en-US" dirty="0" smtClean="0"/>
              <a:t>writing on clay tablets by 3000 BCE</a:t>
            </a:r>
          </a:p>
          <a:p>
            <a:pPr lvl="1"/>
            <a:r>
              <a:rPr lang="en-US" dirty="0" smtClean="0"/>
              <a:t>Gilgamesh is king in </a:t>
            </a:r>
            <a:r>
              <a:rPr lang="en-US" dirty="0" err="1" smtClean="0"/>
              <a:t>Uruk</a:t>
            </a:r>
            <a:endParaRPr lang="en-US" dirty="0" smtClean="0"/>
          </a:p>
          <a:p>
            <a:r>
              <a:rPr lang="en-US" dirty="0" err="1" smtClean="0"/>
              <a:t>Akkadian</a:t>
            </a:r>
            <a:r>
              <a:rPr lang="en-US" dirty="0" smtClean="0"/>
              <a:t> period</a:t>
            </a:r>
          </a:p>
          <a:p>
            <a:pPr lvl="1"/>
            <a:r>
              <a:rPr lang="en-US" dirty="0" smtClean="0"/>
              <a:t>King Sargon</a:t>
            </a:r>
          </a:p>
          <a:p>
            <a:pPr lvl="1"/>
            <a:r>
              <a:rPr lang="en-US" dirty="0" err="1" smtClean="0"/>
              <a:t>Enheduanna</a:t>
            </a:r>
            <a:r>
              <a:rPr lang="en-US" dirty="0" smtClean="0"/>
              <a:t>, priestess and earliest known poet, writes of </a:t>
            </a:r>
            <a:r>
              <a:rPr lang="en-US" dirty="0" err="1" smtClean="0"/>
              <a:t>Inanna</a:t>
            </a:r>
            <a:endParaRPr lang="en-US" dirty="0" smtClean="0"/>
          </a:p>
          <a:p>
            <a:r>
              <a:rPr lang="en-US" dirty="0" smtClean="0"/>
              <a:t>Dynasty of Ur </a:t>
            </a:r>
          </a:p>
          <a:p>
            <a:pPr lvl="1"/>
            <a:r>
              <a:rPr lang="en-US" dirty="0" smtClean="0"/>
              <a:t>Records legends of Gilgamesh</a:t>
            </a:r>
          </a:p>
          <a:p>
            <a:r>
              <a:rPr lang="en-US" dirty="0" smtClean="0"/>
              <a:t>Babylonian period </a:t>
            </a:r>
          </a:p>
          <a:p>
            <a:pPr lvl="1"/>
            <a:r>
              <a:rPr lang="en-US" dirty="0" smtClean="0"/>
              <a:t>Hammurabi’s Law Code 1700s BCE</a:t>
            </a:r>
          </a:p>
          <a:p>
            <a:r>
              <a:rPr lang="en-US" dirty="0" smtClean="0"/>
              <a:t>Middle Babylonian period</a:t>
            </a:r>
          </a:p>
          <a:p>
            <a:pPr lvl="1"/>
            <a:r>
              <a:rPr lang="en-US" dirty="0" smtClean="0"/>
              <a:t>Development of Epic of Gilgamesh by 1300 BCE</a:t>
            </a:r>
          </a:p>
          <a:p>
            <a:r>
              <a:rPr lang="en-US" dirty="0" smtClean="0"/>
              <a:t>Chaldean dynasty 609-538 BCE</a:t>
            </a:r>
          </a:p>
          <a:p>
            <a:pPr lvl="1"/>
            <a:r>
              <a:rPr lang="en-US" dirty="0" smtClean="0"/>
              <a:t>Babylonian captivity of Jews 586-539 BCE</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smtClean="0"/>
              <a:t>Ziggurat </a:t>
            </a:r>
            <a:r>
              <a:rPr lang="en-US" dirty="0" smtClean="0"/>
              <a:t>at Ur (what remains)</a:t>
            </a:r>
            <a:endParaRPr lang="en-US" dirty="0"/>
          </a:p>
        </p:txBody>
      </p:sp>
      <p:pic>
        <p:nvPicPr>
          <p:cNvPr id="6" name="Content Placeholder 5" descr="FMW.Mesopotamia.Ur.Ziggurat.Nanna.jpg"/>
          <p:cNvPicPr>
            <a:picLocks noGrp="1" noChangeAspect="1"/>
          </p:cNvPicPr>
          <p:nvPr>
            <p:ph idx="1"/>
          </p:nvPr>
        </p:nvPicPr>
        <p:blipFill>
          <a:blip r:embed="rId2"/>
          <a:srcRect t="-16267" b="-16267"/>
          <a:stretch>
            <a:fillRect/>
          </a:stretch>
        </p:blipFill>
        <p:spPr/>
      </p:pic>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smtClean="0"/>
              <a:t>Ziggurat </a:t>
            </a:r>
            <a:r>
              <a:rPr lang="en-US" dirty="0" smtClean="0"/>
              <a:t>at Ur (reconstruction)</a:t>
            </a:r>
            <a:endParaRPr lang="en-US" dirty="0"/>
          </a:p>
        </p:txBody>
      </p:sp>
      <p:pic>
        <p:nvPicPr>
          <p:cNvPr id="4" name="Content Placeholder 3" descr="3.2-7_RELIGION_The_ziggurat_of_Ur.jpg"/>
          <p:cNvPicPr>
            <a:picLocks noGrp="1" noChangeAspect="1"/>
          </p:cNvPicPr>
          <p:nvPr>
            <p:ph idx="1"/>
          </p:nvPr>
        </p:nvPicPr>
        <p:blipFill>
          <a:blip r:embed="rId2"/>
          <a:srcRect l="-17823" r="-17823"/>
          <a:stretch>
            <a:fillRect/>
          </a:stretch>
        </p:blipFill>
        <p:spPr/>
      </p:pic>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smtClean="0"/>
              <a:t>Ziggurat </a:t>
            </a:r>
            <a:r>
              <a:rPr lang="en-US" dirty="0" smtClean="0"/>
              <a:t>at Ur (reconstruction)</a:t>
            </a:r>
            <a:endParaRPr lang="en-US" dirty="0"/>
          </a:p>
        </p:txBody>
      </p:sp>
      <p:pic>
        <p:nvPicPr>
          <p:cNvPr id="4" name="Content Placeholder 3" descr="3.2-7_RELIGION_The_ziggurat_of_Ur.jpg"/>
          <p:cNvPicPr>
            <a:picLocks noGrp="1" noChangeAspect="1"/>
          </p:cNvPicPr>
          <p:nvPr>
            <p:ph sz="half" idx="1"/>
          </p:nvPr>
        </p:nvPicPr>
        <p:blipFill>
          <a:blip r:embed="rId2"/>
          <a:srcRect t="-25112" b="-25112"/>
          <a:stretch>
            <a:fillRect/>
          </a:stretch>
        </p:blipFill>
        <p:spPr/>
      </p:pic>
      <p:sp>
        <p:nvSpPr>
          <p:cNvPr id="5" name="Content Placeholder 4"/>
          <p:cNvSpPr>
            <a:spLocks noGrp="1"/>
          </p:cNvSpPr>
          <p:nvPr>
            <p:ph sz="half" idx="2"/>
          </p:nvPr>
        </p:nvSpPr>
        <p:spPr/>
        <p:txBody>
          <a:bodyPr/>
          <a:lstStyle/>
          <a:p>
            <a:r>
              <a:rPr lang="en-US" b="1" dirty="0" smtClean="0"/>
              <a:t>Ceremonial center</a:t>
            </a:r>
          </a:p>
          <a:p>
            <a:r>
              <a:rPr lang="en-US" b="1" dirty="0" smtClean="0"/>
              <a:t>Central to city organization</a:t>
            </a:r>
          </a:p>
          <a:p>
            <a:r>
              <a:rPr lang="en-US" b="1" dirty="0" smtClean="0"/>
              <a:t>Pyramidal form represents tripartite cosmology of underworld-earth-heavens</a:t>
            </a:r>
            <a:endParaRPr lang="en-US" b="1" dirty="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6290" y="274637"/>
            <a:ext cx="6160509" cy="5868915"/>
          </a:xfrm>
        </p:spPr>
        <p:txBody>
          <a:bodyPr>
            <a:normAutofit/>
          </a:bodyPr>
          <a:lstStyle/>
          <a:p>
            <a:r>
              <a:rPr lang="en-US" b="1" dirty="0" smtClean="0"/>
              <a:t>The </a:t>
            </a:r>
            <a:r>
              <a:rPr lang="en-US" b="1" dirty="0" err="1" smtClean="0"/>
              <a:t>Warka</a:t>
            </a:r>
            <a:r>
              <a:rPr lang="en-US" b="1" dirty="0" smtClean="0"/>
              <a:t> Vase </a:t>
            </a:r>
            <a:br>
              <a:rPr lang="en-US" b="1" dirty="0" smtClean="0"/>
            </a:br>
            <a:r>
              <a:rPr lang="en-US" b="1" dirty="0" smtClean="0"/>
              <a:t>ca. 3000 BCE</a:t>
            </a:r>
            <a:br>
              <a:rPr lang="en-US" b="1" dirty="0" smtClean="0"/>
            </a:br>
            <a:r>
              <a:rPr lang="en-US" b="1" dirty="0" smtClean="0"/>
              <a:t>Sumerian</a:t>
            </a:r>
            <a:br>
              <a:rPr lang="en-US" b="1" dirty="0" smtClean="0"/>
            </a:br>
            <a:r>
              <a:rPr lang="en-US" b="1" dirty="0" err="1" smtClean="0"/>
              <a:t>Inanna’s</a:t>
            </a:r>
            <a:r>
              <a:rPr lang="en-US" b="1" dirty="0" smtClean="0"/>
              <a:t> Story Presented</a:t>
            </a:r>
            <a:br>
              <a:rPr lang="en-US" b="1" dirty="0" smtClean="0"/>
            </a:br>
            <a:r>
              <a:rPr lang="en-US" b="1" dirty="0" smtClean="0"/>
              <a:t>as Narrative</a:t>
            </a:r>
            <a:endParaRPr lang="en-US" b="1" dirty="0"/>
          </a:p>
        </p:txBody>
      </p:sp>
      <p:pic>
        <p:nvPicPr>
          <p:cNvPr id="4" name="Content Placeholder 3" descr="1909_warkavase.jpg"/>
          <p:cNvPicPr>
            <a:picLocks noGrp="1" noChangeAspect="1"/>
          </p:cNvPicPr>
          <p:nvPr>
            <p:ph idx="1"/>
          </p:nvPr>
        </p:nvPicPr>
        <p:blipFill>
          <a:blip r:embed="rId2"/>
          <a:srcRect l="-232152" r="-232152"/>
          <a:stretch>
            <a:fillRect/>
          </a:stretch>
        </p:blipFill>
        <p:spPr>
          <a:xfrm>
            <a:off x="-4567772" y="274638"/>
            <a:ext cx="11555500" cy="6355080"/>
          </a:xfrm>
        </p:spPr>
      </p:pic>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Enheduanna</a:t>
            </a:r>
            <a:r>
              <a:rPr lang="en-US" dirty="0" smtClean="0"/>
              <a:t> (ca. 2250 BCE)</a:t>
            </a:r>
            <a:endParaRPr lang="en-US" dirty="0"/>
          </a:p>
        </p:txBody>
      </p:sp>
      <p:sp>
        <p:nvSpPr>
          <p:cNvPr id="3" name="Content Placeholder 2"/>
          <p:cNvSpPr>
            <a:spLocks noGrp="1"/>
          </p:cNvSpPr>
          <p:nvPr>
            <p:ph idx="1"/>
          </p:nvPr>
        </p:nvSpPr>
        <p:spPr/>
        <p:txBody>
          <a:bodyPr/>
          <a:lstStyle/>
          <a:p>
            <a:r>
              <a:rPr lang="en-US" dirty="0" smtClean="0"/>
              <a:t>Earliest known poet</a:t>
            </a:r>
          </a:p>
          <a:p>
            <a:r>
              <a:rPr lang="en-US" dirty="0" smtClean="0"/>
              <a:t>Daughter of King Sargon (</a:t>
            </a:r>
            <a:r>
              <a:rPr lang="en-US" dirty="0" err="1" smtClean="0"/>
              <a:t>r</a:t>
            </a:r>
            <a:r>
              <a:rPr lang="en-US" dirty="0" smtClean="0"/>
              <a:t>. 2270-2215)</a:t>
            </a:r>
          </a:p>
          <a:p>
            <a:r>
              <a:rPr lang="en-US" dirty="0" smtClean="0"/>
              <a:t>Priestess of the Goddess </a:t>
            </a:r>
            <a:r>
              <a:rPr lang="en-US" dirty="0" err="1" smtClean="0"/>
              <a:t>Inanna</a:t>
            </a:r>
            <a:endParaRPr lang="en-US" dirty="0" smtClean="0"/>
          </a:p>
          <a:p>
            <a:r>
              <a:rPr lang="en-US" dirty="0" smtClean="0"/>
              <a:t>Hymns to </a:t>
            </a:r>
            <a:r>
              <a:rPr lang="en-US" dirty="0" err="1" smtClean="0"/>
              <a:t>Inanna</a:t>
            </a:r>
            <a:r>
              <a:rPr lang="en-US" dirty="0" smtClean="0"/>
              <a:t> imply a personal relationship to deity</a:t>
            </a:r>
          </a:p>
          <a:p>
            <a:r>
              <a:rPr lang="en-US" dirty="0" err="1" smtClean="0"/>
              <a:t>Enheduanna</a:t>
            </a:r>
            <a:r>
              <a:rPr lang="en-US" dirty="0" smtClean="0"/>
              <a:t> uses the first person in her hymns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Sargon, </a:t>
            </a:r>
            <a:r>
              <a:rPr lang="en-US" dirty="0" err="1" smtClean="0"/>
              <a:t>Akkadian</a:t>
            </a:r>
            <a:r>
              <a:rPr lang="en-US" dirty="0" smtClean="0"/>
              <a:t> Emperor</a:t>
            </a:r>
            <a:endParaRPr lang="en-US" dirty="0"/>
          </a:p>
        </p:txBody>
      </p:sp>
      <p:pic>
        <p:nvPicPr>
          <p:cNvPr id="4" name="Content Placeholder 3" descr="160px-Sargon_of_Akkad.jpg"/>
          <p:cNvPicPr>
            <a:picLocks noGrp="1" noChangeAspect="1"/>
          </p:cNvPicPr>
          <p:nvPr>
            <p:ph idx="1"/>
          </p:nvPr>
        </p:nvPicPr>
        <p:blipFill>
          <a:blip r:embed="rId2"/>
          <a:srcRect l="-122739" r="-122739"/>
          <a:stretch>
            <a:fillRect/>
          </a:stretch>
        </p:blipFill>
        <p:spPr/>
      </p:pic>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199" y="274638"/>
            <a:ext cx="4783781" cy="1143000"/>
          </a:xfrm>
        </p:spPr>
        <p:txBody>
          <a:bodyPr>
            <a:normAutofit fontScale="90000"/>
          </a:bodyPr>
          <a:lstStyle/>
          <a:p>
            <a:r>
              <a:rPr lang="en-US" dirty="0" err="1" smtClean="0"/>
              <a:t>Inanna</a:t>
            </a:r>
            <a:r>
              <a:rPr lang="en-US" dirty="0" smtClean="0"/>
              <a:t> </a:t>
            </a:r>
            <a:br>
              <a:rPr lang="en-US" dirty="0" smtClean="0"/>
            </a:br>
            <a:r>
              <a:rPr lang="en-US" dirty="0" smtClean="0"/>
              <a:t>A Versatile Goddess</a:t>
            </a:r>
            <a:endParaRPr lang="en-US" dirty="0"/>
          </a:p>
        </p:txBody>
      </p:sp>
      <p:sp>
        <p:nvSpPr>
          <p:cNvPr id="7" name="Content Placeholder 6"/>
          <p:cNvSpPr>
            <a:spLocks noGrp="1"/>
          </p:cNvSpPr>
          <p:nvPr>
            <p:ph sz="half" idx="1"/>
          </p:nvPr>
        </p:nvSpPr>
        <p:spPr/>
        <p:txBody>
          <a:bodyPr/>
          <a:lstStyle/>
          <a:p>
            <a:r>
              <a:rPr lang="en-US" b="1" dirty="0" err="1" smtClean="0"/>
              <a:t>Inanna</a:t>
            </a:r>
            <a:r>
              <a:rPr lang="en-US" b="1" dirty="0" smtClean="0"/>
              <a:t> represented as young, headstrong, beautiful, sexually forward woman</a:t>
            </a:r>
          </a:p>
          <a:p>
            <a:r>
              <a:rPr lang="en-US" b="1" dirty="0" smtClean="0"/>
              <a:t>Her attributes include the morning and evening stars, date palms, and beer</a:t>
            </a:r>
            <a:endParaRPr lang="en-US" b="1" dirty="0"/>
          </a:p>
        </p:txBody>
      </p:sp>
      <p:pic>
        <p:nvPicPr>
          <p:cNvPr id="9" name="Content Placeholder 8" descr="inanna2_blr82.jpg"/>
          <p:cNvPicPr>
            <a:picLocks noGrp="1" noChangeAspect="1"/>
          </p:cNvPicPr>
          <p:nvPr>
            <p:ph sz="half" idx="2"/>
          </p:nvPr>
        </p:nvPicPr>
        <p:blipFill>
          <a:blip r:embed="rId2"/>
          <a:srcRect l="-30753" r="-30753"/>
          <a:stretch>
            <a:fillRect/>
          </a:stretch>
        </p:blipFill>
        <p:spPr>
          <a:xfrm>
            <a:off x="4124102" y="274638"/>
            <a:ext cx="5711552" cy="6400800"/>
          </a:xfrm>
        </p:spPr>
      </p:pic>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199" y="274638"/>
            <a:ext cx="8686801" cy="652527"/>
          </a:xfrm>
        </p:spPr>
        <p:txBody>
          <a:bodyPr>
            <a:normAutofit fontScale="90000"/>
          </a:bodyPr>
          <a:lstStyle/>
          <a:p>
            <a:r>
              <a:rPr lang="en-US" dirty="0" err="1" smtClean="0"/>
              <a:t>Inanna</a:t>
            </a:r>
            <a:r>
              <a:rPr lang="en-US" dirty="0" smtClean="0"/>
              <a:t> and Knowledge</a:t>
            </a:r>
            <a:br>
              <a:rPr lang="en-US" dirty="0" smtClean="0"/>
            </a:br>
            <a:endParaRPr lang="en-US" dirty="0"/>
          </a:p>
        </p:txBody>
      </p:sp>
      <p:sp>
        <p:nvSpPr>
          <p:cNvPr id="7" name="Content Placeholder 6"/>
          <p:cNvSpPr>
            <a:spLocks noGrp="1"/>
          </p:cNvSpPr>
          <p:nvPr>
            <p:ph sz="half" idx="1"/>
          </p:nvPr>
        </p:nvSpPr>
        <p:spPr>
          <a:xfrm>
            <a:off x="457200" y="1289969"/>
            <a:ext cx="8686800" cy="1975266"/>
          </a:xfrm>
        </p:spPr>
        <p:txBody>
          <a:bodyPr/>
          <a:lstStyle/>
          <a:p>
            <a:r>
              <a:rPr lang="en-US" b="1" dirty="0" err="1" smtClean="0"/>
              <a:t>Inanna’s</a:t>
            </a:r>
            <a:r>
              <a:rPr lang="en-US" b="1" dirty="0" smtClean="0"/>
              <a:t> name is cognate with the words for knowledge in Sanskrit (</a:t>
            </a:r>
            <a:r>
              <a:rPr lang="en-US" b="1" dirty="0" err="1" smtClean="0"/>
              <a:t>jñana</a:t>
            </a:r>
            <a:r>
              <a:rPr lang="en-US" b="1" dirty="0" smtClean="0"/>
              <a:t>), Greek (gnosis) and English (knowledge)</a:t>
            </a:r>
          </a:p>
          <a:p>
            <a:r>
              <a:rPr lang="en-US" b="1" dirty="0" smtClean="0"/>
              <a:t>Sexuality and knowledge were linked in Mesopotamia</a:t>
            </a:r>
            <a:endParaRPr lang="en-US" b="1" dirty="0"/>
          </a:p>
        </p:txBody>
      </p:sp>
      <p:pic>
        <p:nvPicPr>
          <p:cNvPr id="8" name="Content Placeholder 7" descr="InannaLion.jpg"/>
          <p:cNvPicPr>
            <a:picLocks noGrp="1" noChangeAspect="1"/>
          </p:cNvPicPr>
          <p:nvPr>
            <p:ph sz="half" idx="2"/>
          </p:nvPr>
        </p:nvPicPr>
        <p:blipFill>
          <a:blip r:embed="rId2"/>
          <a:srcRect t="-30227" b="-30227"/>
          <a:stretch>
            <a:fillRect/>
          </a:stretch>
        </p:blipFill>
        <p:spPr>
          <a:xfrm>
            <a:off x="4289180" y="2386274"/>
            <a:ext cx="4854819" cy="5440680"/>
          </a:xfrm>
        </p:spPr>
      </p:pic>
      <p:sp>
        <p:nvSpPr>
          <p:cNvPr id="10" name="TextBox 9"/>
          <p:cNvSpPr txBox="1"/>
          <p:nvPr/>
        </p:nvSpPr>
        <p:spPr>
          <a:xfrm>
            <a:off x="282207" y="3567571"/>
            <a:ext cx="4006973" cy="2677656"/>
          </a:xfrm>
          <a:prstGeom prst="rect">
            <a:avLst/>
          </a:prstGeom>
          <a:noFill/>
        </p:spPr>
        <p:txBody>
          <a:bodyPr wrap="square" rtlCol="0">
            <a:spAutoFit/>
          </a:bodyPr>
          <a:lstStyle/>
          <a:p>
            <a:r>
              <a:rPr lang="en-US" sz="2400" b="1" i="1" dirty="0" smtClean="0"/>
              <a:t>Triumphant </a:t>
            </a:r>
            <a:r>
              <a:rPr lang="en-US" sz="2400" b="1" i="1" dirty="0" err="1" smtClean="0"/>
              <a:t>Inanna</a:t>
            </a:r>
            <a:r>
              <a:rPr lang="en-US" sz="2400" b="1" i="1" dirty="0" smtClean="0"/>
              <a:t>-Ishtar, winged, with foot on her roaring lion and star symbol, being worshipped by a lesser goddess. Black-stone cylinder seal. </a:t>
            </a:r>
            <a:r>
              <a:rPr lang="en-US" sz="2400" b="1" i="1" dirty="0" err="1" smtClean="0"/>
              <a:t>Akkadian</a:t>
            </a:r>
            <a:r>
              <a:rPr lang="en-US" sz="2400" b="1" i="1" dirty="0" smtClean="0"/>
              <a:t>, ca. 2334-2154 BCE.</a:t>
            </a:r>
            <a:endParaRPr lang="en-US" sz="2400" b="1" i="1" dirty="0"/>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Inanna’s</a:t>
            </a:r>
            <a:r>
              <a:rPr lang="en-US" dirty="0" smtClean="0"/>
              <a:t> Versatility </a:t>
            </a:r>
            <a:endParaRPr lang="en-US" dirty="0"/>
          </a:p>
        </p:txBody>
      </p:sp>
      <p:pic>
        <p:nvPicPr>
          <p:cNvPr id="5" name="Content Placeholder 4" descr="spotlight-rain.jpg"/>
          <p:cNvPicPr>
            <a:picLocks noGrp="1" noChangeAspect="1"/>
          </p:cNvPicPr>
          <p:nvPr>
            <p:ph sz="half" idx="1"/>
          </p:nvPr>
        </p:nvPicPr>
        <p:blipFill>
          <a:blip r:embed="rId2"/>
          <a:srcRect t="-46812" b="-46812"/>
          <a:stretch>
            <a:fillRect/>
          </a:stretch>
        </p:blipFill>
        <p:spPr>
          <a:xfrm>
            <a:off x="201576" y="1417638"/>
            <a:ext cx="4038600" cy="4525963"/>
          </a:xfrm>
        </p:spPr>
      </p:pic>
      <p:pic>
        <p:nvPicPr>
          <p:cNvPr id="6" name="Content Placeholder 5" descr="spotlight-worshipper.jpg"/>
          <p:cNvPicPr>
            <a:picLocks noGrp="1" noChangeAspect="1"/>
          </p:cNvPicPr>
          <p:nvPr>
            <p:ph sz="half" idx="2"/>
          </p:nvPr>
        </p:nvPicPr>
        <p:blipFill>
          <a:blip r:embed="rId3"/>
          <a:srcRect t="-18178" b="-18178"/>
          <a:stretch>
            <a:fillRect/>
          </a:stretch>
        </p:blipFill>
        <p:spPr>
          <a:xfrm>
            <a:off x="4648200" y="2332037"/>
            <a:ext cx="4038600" cy="4525963"/>
          </a:xfrm>
        </p:spPr>
      </p:pic>
      <p:sp>
        <p:nvSpPr>
          <p:cNvPr id="7" name="TextBox 6"/>
          <p:cNvSpPr txBox="1"/>
          <p:nvPr/>
        </p:nvSpPr>
        <p:spPr>
          <a:xfrm>
            <a:off x="201576" y="5064334"/>
            <a:ext cx="4294224" cy="1200328"/>
          </a:xfrm>
          <a:prstGeom prst="rect">
            <a:avLst/>
          </a:prstGeom>
          <a:noFill/>
        </p:spPr>
        <p:txBody>
          <a:bodyPr wrap="square" rtlCol="0">
            <a:spAutoFit/>
          </a:bodyPr>
          <a:lstStyle/>
          <a:p>
            <a:r>
              <a:rPr lang="en-US" sz="2400" b="1" i="1" dirty="0" err="1" smtClean="0"/>
              <a:t>Inanna</a:t>
            </a:r>
            <a:r>
              <a:rPr lang="en-US" sz="2400" b="1" i="1" dirty="0" smtClean="0"/>
              <a:t> as a bringer of rain (she is holding rain here, standing astride the storm god’s lion)</a:t>
            </a:r>
            <a:endParaRPr lang="en-US" sz="2400" b="1" i="1" dirty="0"/>
          </a:p>
        </p:txBody>
      </p:sp>
      <p:sp>
        <p:nvSpPr>
          <p:cNvPr id="8" name="TextBox 7"/>
          <p:cNvSpPr txBox="1"/>
          <p:nvPr/>
        </p:nvSpPr>
        <p:spPr>
          <a:xfrm>
            <a:off x="4797513" y="1417638"/>
            <a:ext cx="3889287" cy="1569660"/>
          </a:xfrm>
          <a:prstGeom prst="rect">
            <a:avLst/>
          </a:prstGeom>
          <a:noFill/>
        </p:spPr>
        <p:txBody>
          <a:bodyPr wrap="square" rtlCol="0">
            <a:spAutoFit/>
          </a:bodyPr>
          <a:lstStyle/>
          <a:p>
            <a:r>
              <a:rPr lang="en-US" sz="2400" b="1" i="1" dirty="0" err="1" smtClean="0"/>
              <a:t>Inanna</a:t>
            </a:r>
            <a:r>
              <a:rPr lang="en-US" sz="2400" b="1" i="1" dirty="0" smtClean="0"/>
              <a:t> shown here on her throne, pointing to a date palm, and attended by worshippers</a:t>
            </a:r>
            <a:endParaRPr lang="en-US" sz="2400" b="1" i="1"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These Ancient Religions</a:t>
            </a:r>
            <a:endParaRPr lang="en-US" dirty="0"/>
          </a:p>
        </p:txBody>
      </p:sp>
      <p:sp>
        <p:nvSpPr>
          <p:cNvPr id="3" name="Content Placeholder 2"/>
          <p:cNvSpPr>
            <a:spLocks noGrp="1"/>
          </p:cNvSpPr>
          <p:nvPr>
            <p:ph idx="1"/>
          </p:nvPr>
        </p:nvSpPr>
        <p:spPr>
          <a:xfrm>
            <a:off x="457200" y="1600200"/>
            <a:ext cx="8229600" cy="5078487"/>
          </a:xfrm>
        </p:spPr>
        <p:txBody>
          <a:bodyPr>
            <a:normAutofit fontScale="92500" lnSpcReduction="10000"/>
          </a:bodyPr>
          <a:lstStyle/>
          <a:p>
            <a:r>
              <a:rPr lang="en-US" dirty="0" smtClean="0"/>
              <a:t>Interesting in their own integrity</a:t>
            </a:r>
          </a:p>
          <a:p>
            <a:pPr lvl="1"/>
            <a:r>
              <a:rPr lang="en-US" dirty="0" smtClean="0"/>
              <a:t>Divine kingship</a:t>
            </a:r>
          </a:p>
          <a:p>
            <a:pPr lvl="1"/>
            <a:r>
              <a:rPr lang="en-US" dirty="0" smtClean="0"/>
              <a:t>Rural/urban developments</a:t>
            </a:r>
          </a:p>
          <a:p>
            <a:pPr lvl="1"/>
            <a:r>
              <a:rPr lang="en-US" dirty="0" smtClean="0"/>
              <a:t>Response to local conditions</a:t>
            </a:r>
          </a:p>
          <a:p>
            <a:pPr lvl="1"/>
            <a:r>
              <a:rPr lang="en-US" dirty="0" smtClean="0"/>
              <a:t>Frank acknowledgement of power of sexuality</a:t>
            </a:r>
          </a:p>
          <a:p>
            <a:pPr lvl="1"/>
            <a:r>
              <a:rPr lang="en-US" dirty="0" smtClean="0"/>
              <a:t>Development of philosophy</a:t>
            </a:r>
          </a:p>
          <a:p>
            <a:r>
              <a:rPr lang="en-US" dirty="0" smtClean="0"/>
              <a:t>Interesting because of influence on Abrahamic religions</a:t>
            </a:r>
          </a:p>
          <a:p>
            <a:pPr lvl="1"/>
            <a:r>
              <a:rPr lang="en-US" dirty="0" smtClean="0"/>
              <a:t>Shared stories</a:t>
            </a:r>
          </a:p>
          <a:p>
            <a:pPr lvl="1"/>
            <a:r>
              <a:rPr lang="en-US" dirty="0" smtClean="0"/>
              <a:t>Shared ideas of social organization</a:t>
            </a:r>
          </a:p>
          <a:p>
            <a:pPr lvl="1"/>
            <a:r>
              <a:rPr lang="en-US" dirty="0" smtClean="0"/>
              <a:t>Beginnings of monotheism</a:t>
            </a:r>
            <a:endParaRPr lang="en-US" dirty="0"/>
          </a:p>
        </p:txBody>
      </p:sp>
    </p:spTree>
    <p:extLst>
      <p:ext uri="{BB962C8B-B14F-4D97-AF65-F5344CB8AC3E}">
        <p14:creationId xmlns:p14="http://schemas.microsoft.com/office/powerpoint/2010/main" val="266720544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944"/>
            <a:ext cx="8229600" cy="836755"/>
          </a:xfrm>
        </p:spPr>
        <p:txBody>
          <a:bodyPr/>
          <a:lstStyle/>
          <a:p>
            <a:r>
              <a:rPr lang="en-US" dirty="0" smtClean="0"/>
              <a:t>Four Sacred Texts</a:t>
            </a:r>
            <a:endParaRPr lang="en-US" dirty="0"/>
          </a:p>
        </p:txBody>
      </p:sp>
      <p:sp>
        <p:nvSpPr>
          <p:cNvPr id="3" name="Content Placeholder 2"/>
          <p:cNvSpPr>
            <a:spLocks noGrp="1"/>
          </p:cNvSpPr>
          <p:nvPr>
            <p:ph idx="1"/>
          </p:nvPr>
        </p:nvSpPr>
        <p:spPr>
          <a:xfrm>
            <a:off x="194037" y="899700"/>
            <a:ext cx="8819870" cy="5958300"/>
          </a:xfrm>
        </p:spPr>
        <p:txBody>
          <a:bodyPr>
            <a:normAutofit/>
          </a:bodyPr>
          <a:lstStyle/>
          <a:p>
            <a:r>
              <a:rPr lang="en-US" dirty="0" smtClean="0"/>
              <a:t>The Marriage of </a:t>
            </a:r>
            <a:r>
              <a:rPr lang="en-US" dirty="0" err="1" smtClean="0"/>
              <a:t>Inanna</a:t>
            </a:r>
            <a:r>
              <a:rPr lang="en-US" dirty="0" smtClean="0"/>
              <a:t> and </a:t>
            </a:r>
            <a:r>
              <a:rPr lang="en-US" dirty="0" err="1" smtClean="0"/>
              <a:t>Dumuzi</a:t>
            </a:r>
            <a:endParaRPr lang="en-US" dirty="0" smtClean="0"/>
          </a:p>
          <a:p>
            <a:r>
              <a:rPr lang="en-US" dirty="0" smtClean="0"/>
              <a:t>The Descent of </a:t>
            </a:r>
            <a:r>
              <a:rPr lang="en-US" dirty="0" err="1" smtClean="0"/>
              <a:t>Inanna</a:t>
            </a:r>
            <a:endParaRPr lang="en-US" dirty="0" smtClean="0"/>
          </a:p>
          <a:p>
            <a:r>
              <a:rPr lang="en-US" dirty="0" err="1" smtClean="0"/>
              <a:t>Enuma</a:t>
            </a:r>
            <a:r>
              <a:rPr lang="en-US" dirty="0" smtClean="0"/>
              <a:t> </a:t>
            </a:r>
            <a:r>
              <a:rPr lang="en-US" dirty="0" err="1" smtClean="0"/>
              <a:t>Elish</a:t>
            </a:r>
            <a:r>
              <a:rPr lang="en-US" dirty="0" smtClean="0"/>
              <a:t> (</a:t>
            </a:r>
            <a:r>
              <a:rPr lang="en-US" dirty="0" err="1" smtClean="0"/>
              <a:t>cosmogonic</a:t>
            </a:r>
            <a:r>
              <a:rPr lang="en-US" dirty="0"/>
              <a:t> </a:t>
            </a:r>
            <a:r>
              <a:rPr lang="en-US" dirty="0" smtClean="0"/>
              <a:t>myth)</a:t>
            </a:r>
          </a:p>
          <a:p>
            <a:r>
              <a:rPr lang="en-US" dirty="0" smtClean="0"/>
              <a:t>The Epic of Gilgamesh</a:t>
            </a:r>
          </a:p>
          <a:p>
            <a:endParaRPr lang="en-US" dirty="0"/>
          </a:p>
        </p:txBody>
      </p:sp>
    </p:spTree>
    <p:extLst>
      <p:ext uri="{BB962C8B-B14F-4D97-AF65-F5344CB8AC3E}">
        <p14:creationId xmlns:p14="http://schemas.microsoft.com/office/powerpoint/2010/main" val="3725806762"/>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944"/>
            <a:ext cx="8229600" cy="836755"/>
          </a:xfrm>
        </p:spPr>
        <p:txBody>
          <a:bodyPr/>
          <a:lstStyle/>
          <a:p>
            <a:r>
              <a:rPr lang="en-US" dirty="0" smtClean="0"/>
              <a:t>Four Sacred Texts</a:t>
            </a:r>
            <a:endParaRPr lang="en-US" dirty="0"/>
          </a:p>
        </p:txBody>
      </p:sp>
      <p:sp>
        <p:nvSpPr>
          <p:cNvPr id="3" name="Content Placeholder 2"/>
          <p:cNvSpPr>
            <a:spLocks noGrp="1"/>
          </p:cNvSpPr>
          <p:nvPr>
            <p:ph idx="1"/>
          </p:nvPr>
        </p:nvSpPr>
        <p:spPr>
          <a:xfrm>
            <a:off x="194037" y="899700"/>
            <a:ext cx="8819870" cy="5958300"/>
          </a:xfrm>
        </p:spPr>
        <p:txBody>
          <a:bodyPr>
            <a:normAutofit/>
          </a:bodyPr>
          <a:lstStyle/>
          <a:p>
            <a:r>
              <a:rPr lang="en-US" dirty="0" smtClean="0"/>
              <a:t>The Marriage of </a:t>
            </a:r>
            <a:r>
              <a:rPr lang="en-US" dirty="0" err="1" smtClean="0"/>
              <a:t>Inanna</a:t>
            </a:r>
            <a:r>
              <a:rPr lang="en-US" dirty="0" smtClean="0"/>
              <a:t> and </a:t>
            </a:r>
            <a:r>
              <a:rPr lang="en-US" dirty="0" err="1" smtClean="0"/>
              <a:t>Dumuzi</a:t>
            </a:r>
            <a:endParaRPr lang="en-US" dirty="0" smtClean="0"/>
          </a:p>
          <a:p>
            <a:pPr lvl="1"/>
            <a:r>
              <a:rPr lang="en-US" dirty="0" smtClean="0"/>
              <a:t>Agriculture and sexual knowledge linked</a:t>
            </a:r>
          </a:p>
          <a:p>
            <a:pPr lvl="1"/>
            <a:r>
              <a:rPr lang="en-US" dirty="0" smtClean="0"/>
              <a:t>Prototype for Eve and Adam</a:t>
            </a:r>
          </a:p>
          <a:p>
            <a:r>
              <a:rPr lang="en-US" dirty="0" smtClean="0"/>
              <a:t>The Descent of </a:t>
            </a:r>
            <a:r>
              <a:rPr lang="en-US" dirty="0" err="1" smtClean="0"/>
              <a:t>Inanna</a:t>
            </a:r>
            <a:endParaRPr lang="en-US" dirty="0" smtClean="0"/>
          </a:p>
          <a:p>
            <a:pPr lvl="1"/>
            <a:r>
              <a:rPr lang="en-US" dirty="0" smtClean="0"/>
              <a:t>Death and Rebirth </a:t>
            </a:r>
          </a:p>
          <a:p>
            <a:pPr lvl="2"/>
            <a:r>
              <a:rPr lang="en-US" dirty="0" smtClean="0"/>
              <a:t>Agricultural and seasonal metaphors</a:t>
            </a:r>
          </a:p>
          <a:p>
            <a:pPr lvl="2"/>
            <a:r>
              <a:rPr lang="en-US" dirty="0" smtClean="0"/>
              <a:t>Possible model for Christian mythology of resurrection</a:t>
            </a:r>
          </a:p>
          <a:p>
            <a:pPr lvl="2"/>
            <a:r>
              <a:rPr lang="en-US" dirty="0" smtClean="0"/>
              <a:t>Sibling rivalry between sisters</a:t>
            </a:r>
          </a:p>
          <a:p>
            <a:endParaRPr lang="en-US" dirty="0"/>
          </a:p>
        </p:txBody>
      </p:sp>
    </p:spTree>
    <p:extLst>
      <p:ext uri="{BB962C8B-B14F-4D97-AF65-F5344CB8AC3E}">
        <p14:creationId xmlns:p14="http://schemas.microsoft.com/office/powerpoint/2010/main" val="192211106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944"/>
            <a:ext cx="8229600" cy="836755"/>
          </a:xfrm>
        </p:spPr>
        <p:txBody>
          <a:bodyPr/>
          <a:lstStyle/>
          <a:p>
            <a:r>
              <a:rPr lang="en-US" dirty="0" smtClean="0"/>
              <a:t>Four Sacred Texts</a:t>
            </a:r>
            <a:endParaRPr lang="en-US" dirty="0"/>
          </a:p>
        </p:txBody>
      </p:sp>
      <p:sp>
        <p:nvSpPr>
          <p:cNvPr id="3" name="Content Placeholder 2"/>
          <p:cNvSpPr>
            <a:spLocks noGrp="1"/>
          </p:cNvSpPr>
          <p:nvPr>
            <p:ph idx="1"/>
          </p:nvPr>
        </p:nvSpPr>
        <p:spPr>
          <a:xfrm>
            <a:off x="194037" y="899700"/>
            <a:ext cx="8819870" cy="5958300"/>
          </a:xfrm>
        </p:spPr>
        <p:txBody>
          <a:bodyPr>
            <a:normAutofit/>
          </a:bodyPr>
          <a:lstStyle/>
          <a:p>
            <a:r>
              <a:rPr lang="en-US" dirty="0" err="1" smtClean="0"/>
              <a:t>Enuma</a:t>
            </a:r>
            <a:r>
              <a:rPr lang="en-US" dirty="0" smtClean="0"/>
              <a:t> </a:t>
            </a:r>
            <a:r>
              <a:rPr lang="en-US" dirty="0" err="1" smtClean="0"/>
              <a:t>Elish</a:t>
            </a:r>
            <a:r>
              <a:rPr lang="en-US" dirty="0" smtClean="0"/>
              <a:t> (</a:t>
            </a:r>
            <a:r>
              <a:rPr lang="en-US" dirty="0" err="1" smtClean="0"/>
              <a:t>cosmogonic</a:t>
            </a:r>
            <a:r>
              <a:rPr lang="en-US" dirty="0"/>
              <a:t> </a:t>
            </a:r>
            <a:r>
              <a:rPr lang="en-US" dirty="0" smtClean="0"/>
              <a:t>myth)</a:t>
            </a:r>
          </a:p>
          <a:p>
            <a:pPr lvl="1"/>
            <a:r>
              <a:rPr lang="en-US" dirty="0" smtClean="0"/>
              <a:t>Battle of Generations, of Genders, of Rational v. Emotional</a:t>
            </a:r>
          </a:p>
          <a:p>
            <a:pPr lvl="2"/>
            <a:r>
              <a:rPr lang="en-US" dirty="0" smtClean="0"/>
              <a:t>Order from Chaos</a:t>
            </a:r>
          </a:p>
          <a:p>
            <a:pPr lvl="2"/>
            <a:r>
              <a:rPr lang="en-US" dirty="0" smtClean="0"/>
              <a:t>Increasing differentiation</a:t>
            </a:r>
          </a:p>
          <a:p>
            <a:r>
              <a:rPr lang="en-US" dirty="0" smtClean="0"/>
              <a:t>The Epic of Gilgamesh</a:t>
            </a:r>
          </a:p>
          <a:p>
            <a:pPr lvl="1"/>
            <a:r>
              <a:rPr lang="en-US" dirty="0" smtClean="0"/>
              <a:t>Power and Restraint</a:t>
            </a:r>
          </a:p>
          <a:p>
            <a:pPr lvl="2"/>
            <a:r>
              <a:rPr lang="en-US" dirty="0" smtClean="0"/>
              <a:t>Rivalry and Friendship</a:t>
            </a:r>
          </a:p>
          <a:p>
            <a:pPr lvl="2"/>
            <a:r>
              <a:rPr lang="en-US" dirty="0" smtClean="0"/>
              <a:t>The “worthy” opponent</a:t>
            </a:r>
          </a:p>
          <a:p>
            <a:pPr lvl="2"/>
            <a:r>
              <a:rPr lang="en-US" dirty="0" smtClean="0"/>
              <a:t>Urban v. rural ways of life</a:t>
            </a:r>
          </a:p>
          <a:p>
            <a:pPr lvl="1"/>
            <a:r>
              <a:rPr lang="en-US" dirty="0" smtClean="0"/>
              <a:t>Question of Immortality</a:t>
            </a:r>
          </a:p>
          <a:p>
            <a:pPr lvl="2"/>
            <a:r>
              <a:rPr lang="en-US" dirty="0" smtClean="0"/>
              <a:t>Flood narrative</a:t>
            </a:r>
          </a:p>
          <a:p>
            <a:pPr lvl="1"/>
            <a:endParaRPr lang="en-US" dirty="0" smtClean="0"/>
          </a:p>
          <a:p>
            <a:endParaRPr lang="en-US" dirty="0"/>
          </a:p>
        </p:txBody>
      </p:sp>
    </p:spTree>
    <p:extLst>
      <p:ext uri="{BB962C8B-B14F-4D97-AF65-F5344CB8AC3E}">
        <p14:creationId xmlns:p14="http://schemas.microsoft.com/office/powerpoint/2010/main" val="2068658019"/>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Marriage of </a:t>
            </a:r>
            <a:r>
              <a:rPr lang="en-US" b="1" dirty="0" err="1" smtClean="0"/>
              <a:t>Inanna</a:t>
            </a:r>
            <a:r>
              <a:rPr lang="en-US" b="1" dirty="0" smtClean="0"/>
              <a:t> and </a:t>
            </a:r>
            <a:r>
              <a:rPr lang="en-US" b="1" dirty="0" err="1" smtClean="0"/>
              <a:t>Dumuzi</a:t>
            </a:r>
            <a:endParaRPr lang="en-US" b="1" dirty="0"/>
          </a:p>
        </p:txBody>
      </p:sp>
      <p:sp>
        <p:nvSpPr>
          <p:cNvPr id="3" name="Content Placeholder 2"/>
          <p:cNvSpPr>
            <a:spLocks noGrp="1"/>
          </p:cNvSpPr>
          <p:nvPr>
            <p:ph sz="half" idx="1"/>
          </p:nvPr>
        </p:nvSpPr>
        <p:spPr>
          <a:xfrm>
            <a:off x="457199" y="1600200"/>
            <a:ext cx="5549771" cy="4990736"/>
          </a:xfrm>
        </p:spPr>
        <p:txBody>
          <a:bodyPr>
            <a:normAutofit fontScale="92500"/>
          </a:bodyPr>
          <a:lstStyle/>
          <a:p>
            <a:r>
              <a:rPr lang="en-US" dirty="0" smtClean="0"/>
              <a:t>An early poetic text </a:t>
            </a:r>
          </a:p>
          <a:p>
            <a:r>
              <a:rPr lang="en-US" dirty="0" smtClean="0"/>
              <a:t>Shows a balance of female and male powers</a:t>
            </a:r>
          </a:p>
          <a:p>
            <a:r>
              <a:rPr lang="en-US" dirty="0" smtClean="0"/>
              <a:t>Explicitly illustrates the connection agricultural societies draw between the planting of crops and acts of human sexual reproduction.</a:t>
            </a:r>
          </a:p>
          <a:p>
            <a:r>
              <a:rPr lang="en-US" dirty="0" smtClean="0"/>
              <a:t>Parental warning: uninhibited sexual language!</a:t>
            </a:r>
          </a:p>
          <a:p>
            <a:r>
              <a:rPr lang="en-US" u="sng" dirty="0" smtClean="0">
                <a:hlinkClick r:id="rId2"/>
              </a:rPr>
              <a:t>http://www.reweaving.org/inanna2.html</a:t>
            </a:r>
            <a:r>
              <a:rPr lang="en-US" dirty="0" smtClean="0"/>
              <a:t> </a:t>
            </a:r>
            <a:endParaRPr lang="en-US" dirty="0"/>
          </a:p>
        </p:txBody>
      </p:sp>
      <p:pic>
        <p:nvPicPr>
          <p:cNvPr id="5" name="Content Placeholder 4" descr="MVC-188S.JPG"/>
          <p:cNvPicPr>
            <a:picLocks noGrp="1" noChangeAspect="1"/>
          </p:cNvPicPr>
          <p:nvPr>
            <p:ph sz="half" idx="2"/>
          </p:nvPr>
        </p:nvPicPr>
        <p:blipFill rotWithShape="1">
          <a:blip r:embed="rId3"/>
          <a:srcRect l="424" r="-998"/>
          <a:stretch/>
        </p:blipFill>
        <p:spPr>
          <a:xfrm>
            <a:off x="6191549" y="1600200"/>
            <a:ext cx="2495252" cy="4525963"/>
          </a:xfrm>
        </p:spPr>
      </p:pic>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662"/>
            <a:ext cx="8229600" cy="872037"/>
          </a:xfrm>
        </p:spPr>
        <p:txBody>
          <a:bodyPr>
            <a:normAutofit fontScale="90000"/>
          </a:bodyPr>
          <a:lstStyle/>
          <a:p>
            <a:r>
              <a:rPr lang="en-US" b="1" dirty="0" smtClean="0"/>
              <a:t>The Marriage of </a:t>
            </a:r>
            <a:r>
              <a:rPr lang="en-US" b="1" dirty="0" err="1" smtClean="0"/>
              <a:t>Inanna</a:t>
            </a:r>
            <a:r>
              <a:rPr lang="en-US" b="1" dirty="0" smtClean="0"/>
              <a:t> and </a:t>
            </a:r>
            <a:r>
              <a:rPr lang="en-US" b="1" dirty="0" err="1" smtClean="0"/>
              <a:t>Dumuzi</a:t>
            </a:r>
            <a:endParaRPr lang="en-US" b="1" dirty="0"/>
          </a:p>
        </p:txBody>
      </p:sp>
      <p:sp>
        <p:nvSpPr>
          <p:cNvPr id="6" name="Content Placeholder 5"/>
          <p:cNvSpPr>
            <a:spLocks noGrp="1"/>
          </p:cNvSpPr>
          <p:nvPr>
            <p:ph idx="1"/>
          </p:nvPr>
        </p:nvSpPr>
        <p:spPr>
          <a:xfrm>
            <a:off x="457200" y="776211"/>
            <a:ext cx="8229600" cy="6081789"/>
          </a:xfrm>
        </p:spPr>
        <p:txBody>
          <a:bodyPr>
            <a:noAutofit/>
          </a:bodyPr>
          <a:lstStyle/>
          <a:p>
            <a:r>
              <a:rPr lang="en-US" sz="1600" b="1" dirty="0"/>
              <a:t>"What I tell you    Let the singer weave into song.    What I tell you,    Let it flow from ear to mouth,    Let it pass from old to young: </a:t>
            </a:r>
          </a:p>
          <a:p>
            <a:r>
              <a:rPr lang="en-US" sz="1600" b="1" dirty="0"/>
              <a:t>My vulva, the horn,    The Boat of Heaven,    Is full of eagerness like the young moon.    My untilled land lies fallow. </a:t>
            </a:r>
          </a:p>
          <a:p>
            <a:r>
              <a:rPr lang="en-US" sz="1600" b="1" dirty="0"/>
              <a:t>As for me, </a:t>
            </a:r>
            <a:r>
              <a:rPr lang="en-US" sz="1600" b="1" dirty="0" err="1"/>
              <a:t>Inanna</a:t>
            </a:r>
            <a:r>
              <a:rPr lang="en-US" sz="1600" b="1" dirty="0"/>
              <a:t>,    Who will plow my vulva!    Who will plow my high field!    Who will plow my wet ground! </a:t>
            </a:r>
          </a:p>
          <a:p>
            <a:r>
              <a:rPr lang="en-US" sz="1600" b="1" dirty="0"/>
              <a:t>As for me, the young woman,    Who will plow my vulva!    Who will station the ox there!    Who will plow my vulva!" </a:t>
            </a:r>
          </a:p>
          <a:p>
            <a:r>
              <a:rPr lang="en-US" sz="1600" b="1" i="1" dirty="0" err="1"/>
              <a:t>Dumuzi</a:t>
            </a:r>
            <a:r>
              <a:rPr lang="en-US" sz="1600" b="1" i="1" dirty="0"/>
              <a:t> replied:</a:t>
            </a:r>
            <a:r>
              <a:rPr lang="en-US" sz="1600" b="1" dirty="0"/>
              <a:t> </a:t>
            </a:r>
          </a:p>
          <a:p>
            <a:r>
              <a:rPr lang="en-US" sz="1600" b="1" dirty="0"/>
              <a:t>"Great Lady, the king will plow your vulva.   I, </a:t>
            </a:r>
            <a:r>
              <a:rPr lang="en-US" sz="1600" b="1" dirty="0" err="1"/>
              <a:t>Dumuzi</a:t>
            </a:r>
            <a:r>
              <a:rPr lang="en-US" sz="1600" b="1" dirty="0"/>
              <a:t> the King, will plow your vulva."</a:t>
            </a:r>
          </a:p>
          <a:p>
            <a:r>
              <a:rPr lang="en-US" sz="1600" b="1" i="1" dirty="0" err="1"/>
              <a:t>Inanna</a:t>
            </a:r>
            <a:r>
              <a:rPr lang="en-US" sz="1600" b="1" i="1" dirty="0"/>
              <a:t>:</a:t>
            </a:r>
            <a:r>
              <a:rPr lang="en-US" sz="1600" b="1" dirty="0"/>
              <a:t> </a:t>
            </a:r>
          </a:p>
          <a:p>
            <a:r>
              <a:rPr lang="en-US" sz="1600" b="1" dirty="0"/>
              <a:t>"Then plow my vulva, man of my heart!   Plow my vulva!" 		</a:t>
            </a:r>
          </a:p>
        </p:txBody>
      </p:sp>
      <p:pic>
        <p:nvPicPr>
          <p:cNvPr id="8" name="Content Placeholder 4" descr="MVC-188S.JPG"/>
          <p:cNvPicPr>
            <a:picLocks noChangeAspect="1"/>
          </p:cNvPicPr>
          <p:nvPr/>
        </p:nvPicPr>
        <p:blipFill rotWithShape="1">
          <a:blip r:embed="rId2"/>
          <a:srcRect l="424" r="-998"/>
          <a:stretch/>
        </p:blipFill>
        <p:spPr>
          <a:xfrm>
            <a:off x="5662040" y="899699"/>
            <a:ext cx="3024760" cy="5486400"/>
          </a:xfrm>
          <a:prstGeom prst="rect">
            <a:avLst/>
          </a:prstGeom>
        </p:spPr>
      </p:pic>
    </p:spTree>
    <p:extLst>
      <p:ext uri="{BB962C8B-B14F-4D97-AF65-F5344CB8AC3E}">
        <p14:creationId xmlns:p14="http://schemas.microsoft.com/office/powerpoint/2010/main" val="2150869440"/>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021"/>
            <a:ext cx="3582300" cy="1143000"/>
          </a:xfrm>
        </p:spPr>
        <p:txBody>
          <a:bodyPr>
            <a:normAutofit fontScale="90000"/>
          </a:bodyPr>
          <a:lstStyle/>
          <a:p>
            <a:r>
              <a:rPr lang="en-US" b="1" dirty="0" smtClean="0"/>
              <a:t>Agricultural Metaphors</a:t>
            </a:r>
            <a:endParaRPr lang="en-US" b="1" dirty="0"/>
          </a:p>
        </p:txBody>
      </p:sp>
      <p:sp>
        <p:nvSpPr>
          <p:cNvPr id="6" name="Content Placeholder 5"/>
          <p:cNvSpPr>
            <a:spLocks noGrp="1"/>
          </p:cNvSpPr>
          <p:nvPr>
            <p:ph sz="half" idx="1"/>
          </p:nvPr>
        </p:nvSpPr>
        <p:spPr>
          <a:xfrm>
            <a:off x="0" y="1153022"/>
            <a:ext cx="4039500" cy="5704978"/>
          </a:xfrm>
        </p:spPr>
        <p:txBody>
          <a:bodyPr>
            <a:noAutofit/>
          </a:bodyPr>
          <a:lstStyle/>
          <a:p>
            <a:r>
              <a:rPr lang="en-US" sz="1800" b="1" dirty="0"/>
              <a:t>"He brought me into his garden.   My brother, </a:t>
            </a:r>
            <a:r>
              <a:rPr lang="en-US" sz="1800" b="1" dirty="0" err="1"/>
              <a:t>Dumuzi</a:t>
            </a:r>
            <a:r>
              <a:rPr lang="en-US" sz="1800" b="1" dirty="0"/>
              <a:t>, brought me into his garden.    I strolled with him among the standing trees,    I stood with him among the fallen trees,    By an apple tree I knelt as is proper. </a:t>
            </a:r>
          </a:p>
          <a:p>
            <a:r>
              <a:rPr lang="en-US" sz="1800" b="1" dirty="0"/>
              <a:t>Before my brother coming in song,    Who rose to me out of the poplar leaves,    Who came to me in the midday heat,    Before my lord </a:t>
            </a:r>
            <a:r>
              <a:rPr lang="en-US" sz="1800" b="1" dirty="0" err="1"/>
              <a:t>Dumuzi</a:t>
            </a:r>
            <a:r>
              <a:rPr lang="en-US" sz="1800" b="1" dirty="0"/>
              <a:t>,    I poured out plants from my womb.    I placed plants before him,    I poured out plants before him.    I placed grain before him,    I poured out grain before him.    I poured out grain from my womb."</a:t>
            </a:r>
          </a:p>
        </p:txBody>
      </p:sp>
      <p:pic>
        <p:nvPicPr>
          <p:cNvPr id="4" name="Content Placeholder 3" descr="InannaCedarDatePalmNibruKing.jpg"/>
          <p:cNvPicPr>
            <a:picLocks noGrp="1" noChangeAspect="1"/>
          </p:cNvPicPr>
          <p:nvPr>
            <p:ph sz="half" idx="2"/>
          </p:nvPr>
        </p:nvPicPr>
        <p:blipFill rotWithShape="1">
          <a:blip r:embed="rId2">
            <a:extLst>
              <a:ext uri="{28A0092B-C50C-407E-A947-70E740481C1C}">
                <a14:useLocalDpi xmlns:a14="http://schemas.microsoft.com/office/drawing/2010/main" val="0"/>
              </a:ext>
            </a:extLst>
          </a:blip>
          <a:srcRect l="-355" r="-95"/>
          <a:stretch/>
        </p:blipFill>
        <p:spPr>
          <a:xfrm>
            <a:off x="4039500" y="204074"/>
            <a:ext cx="5029200" cy="3441014"/>
          </a:xfrm>
        </p:spPr>
      </p:pic>
      <p:sp>
        <p:nvSpPr>
          <p:cNvPr id="5" name="TextBox 4"/>
          <p:cNvSpPr txBox="1"/>
          <p:nvPr/>
        </p:nvSpPr>
        <p:spPr>
          <a:xfrm>
            <a:off x="4674531" y="4216237"/>
            <a:ext cx="4284872" cy="1477328"/>
          </a:xfrm>
          <a:prstGeom prst="rect">
            <a:avLst/>
          </a:prstGeom>
          <a:noFill/>
        </p:spPr>
        <p:txBody>
          <a:bodyPr wrap="none" rtlCol="0">
            <a:spAutoFit/>
          </a:bodyPr>
          <a:lstStyle/>
          <a:p>
            <a:r>
              <a:rPr lang="en-US" b="1" dirty="0" err="1" smtClean="0"/>
              <a:t>Inanna</a:t>
            </a:r>
            <a:r>
              <a:rPr lang="en-US" b="1" dirty="0" smtClean="0"/>
              <a:t> and </a:t>
            </a:r>
            <a:r>
              <a:rPr lang="en-US" b="1" dirty="0" err="1" smtClean="0"/>
              <a:t>Dumuzi</a:t>
            </a:r>
            <a:r>
              <a:rPr lang="en-US" b="1" dirty="0" smtClean="0"/>
              <a:t> in the garden may well</a:t>
            </a:r>
          </a:p>
          <a:p>
            <a:r>
              <a:rPr lang="en-US" b="1" dirty="0"/>
              <a:t>b</a:t>
            </a:r>
            <a:r>
              <a:rPr lang="en-US" b="1" dirty="0" smtClean="0"/>
              <a:t>e a prototype for Eve and Adam.</a:t>
            </a:r>
          </a:p>
          <a:p>
            <a:r>
              <a:rPr lang="en-US" b="1" dirty="0" smtClean="0"/>
              <a:t>Note the apple tree in the poem.</a:t>
            </a:r>
          </a:p>
          <a:p>
            <a:r>
              <a:rPr lang="en-US" b="1" dirty="0" smtClean="0"/>
              <a:t>Note also how </a:t>
            </a:r>
            <a:r>
              <a:rPr lang="en-US" b="1" dirty="0" err="1" smtClean="0"/>
              <a:t>Inanna’s</a:t>
            </a:r>
            <a:r>
              <a:rPr lang="en-US" b="1" dirty="0" smtClean="0"/>
              <a:t> body produces</a:t>
            </a:r>
          </a:p>
          <a:p>
            <a:r>
              <a:rPr lang="en-US" b="1" dirty="0"/>
              <a:t>p</a:t>
            </a:r>
            <a:r>
              <a:rPr lang="en-US" b="1" dirty="0" smtClean="0"/>
              <a:t>lants like the land produces grain.</a:t>
            </a:r>
            <a:endParaRPr lang="en-US" b="1" dirty="0"/>
          </a:p>
        </p:txBody>
      </p:sp>
    </p:spTree>
    <p:extLst>
      <p:ext uri="{BB962C8B-B14F-4D97-AF65-F5344CB8AC3E}">
        <p14:creationId xmlns:p14="http://schemas.microsoft.com/office/powerpoint/2010/main" val="1054765095"/>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05400" y="274638"/>
            <a:ext cx="3581400" cy="1143000"/>
          </a:xfrm>
        </p:spPr>
        <p:txBody>
          <a:bodyPr>
            <a:normAutofit fontScale="90000"/>
          </a:bodyPr>
          <a:lstStyle/>
          <a:p>
            <a:r>
              <a:rPr lang="en-US" b="1" dirty="0" smtClean="0"/>
              <a:t>The Descent of </a:t>
            </a:r>
            <a:r>
              <a:rPr lang="en-US" b="1" dirty="0" err="1" smtClean="0"/>
              <a:t>Inanna</a:t>
            </a:r>
            <a:endParaRPr lang="en-US" b="1" dirty="0"/>
          </a:p>
        </p:txBody>
      </p:sp>
      <p:sp>
        <p:nvSpPr>
          <p:cNvPr id="3" name="Content Placeholder 2"/>
          <p:cNvSpPr>
            <a:spLocks noGrp="1"/>
          </p:cNvSpPr>
          <p:nvPr>
            <p:ph sz="half" idx="1"/>
          </p:nvPr>
        </p:nvSpPr>
        <p:spPr>
          <a:xfrm>
            <a:off x="457200" y="294794"/>
            <a:ext cx="4320156" cy="5851525"/>
          </a:xfrm>
        </p:spPr>
        <p:txBody>
          <a:bodyPr>
            <a:normAutofit/>
          </a:bodyPr>
          <a:lstStyle/>
          <a:p>
            <a:r>
              <a:rPr lang="en-US" dirty="0" smtClean="0"/>
              <a:t>An early poetic text </a:t>
            </a:r>
          </a:p>
          <a:p>
            <a:r>
              <a:rPr lang="en-US" dirty="0" smtClean="0"/>
              <a:t>Shows a battle between the realms: </a:t>
            </a:r>
            <a:r>
              <a:rPr lang="en-US" dirty="0" err="1" smtClean="0"/>
              <a:t>Inanna</a:t>
            </a:r>
            <a:r>
              <a:rPr lang="en-US" dirty="0" smtClean="0"/>
              <a:t> and her sister </a:t>
            </a:r>
            <a:r>
              <a:rPr lang="en-US" dirty="0" err="1" smtClean="0"/>
              <a:t>Erishkigal</a:t>
            </a:r>
            <a:r>
              <a:rPr lang="en-US" dirty="0" smtClean="0"/>
              <a:t>, goddess of the underworld</a:t>
            </a:r>
          </a:p>
          <a:p>
            <a:r>
              <a:rPr lang="en-US" dirty="0" smtClean="0"/>
              <a:t>Themes of humility, death and rebirth</a:t>
            </a:r>
          </a:p>
          <a:p>
            <a:r>
              <a:rPr lang="en-US" u="sng" dirty="0" smtClean="0">
                <a:hlinkClick r:id="rId2"/>
              </a:rPr>
              <a:t>http://www.piney.com/InanasDescNetherKram.html</a:t>
            </a:r>
            <a:r>
              <a:rPr lang="en-US" dirty="0" smtClean="0"/>
              <a:t> </a:t>
            </a:r>
            <a:endParaRPr lang="en-US" dirty="0"/>
          </a:p>
        </p:txBody>
      </p:sp>
      <p:pic>
        <p:nvPicPr>
          <p:cNvPr id="5" name="Content Placeholder 4" descr="ereshkigal01.jpg"/>
          <p:cNvPicPr>
            <a:picLocks noGrp="1" noChangeAspect="1"/>
          </p:cNvPicPr>
          <p:nvPr>
            <p:ph sz="half" idx="2"/>
          </p:nvPr>
        </p:nvPicPr>
        <p:blipFill>
          <a:blip r:embed="rId3"/>
          <a:srcRect l="-9900" r="-9900"/>
          <a:stretch>
            <a:fillRect/>
          </a:stretch>
        </p:blipFill>
        <p:spPr>
          <a:xfrm>
            <a:off x="5105400" y="1863415"/>
            <a:ext cx="4038600" cy="4525963"/>
          </a:xfrm>
        </p:spPr>
      </p:pic>
      <p:sp>
        <p:nvSpPr>
          <p:cNvPr id="7" name="TextBox 6"/>
          <p:cNvSpPr txBox="1"/>
          <p:nvPr/>
        </p:nvSpPr>
        <p:spPr>
          <a:xfrm>
            <a:off x="2449195" y="6389378"/>
            <a:ext cx="6237605" cy="369332"/>
          </a:xfrm>
          <a:prstGeom prst="rect">
            <a:avLst/>
          </a:prstGeom>
          <a:noFill/>
        </p:spPr>
        <p:txBody>
          <a:bodyPr wrap="none" rtlCol="0">
            <a:spAutoFit/>
          </a:bodyPr>
          <a:lstStyle/>
          <a:p>
            <a:r>
              <a:rPr lang="en-US" dirty="0" err="1" smtClean="0"/>
              <a:t>Erishkigal</a:t>
            </a:r>
            <a:r>
              <a:rPr lang="en-US" dirty="0" smtClean="0"/>
              <a:t> and Lilith may be two dimensions of the same goddess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COSMOGONY: Types of Creation</a:t>
            </a:r>
            <a:endParaRPr lang="en-US" dirty="0"/>
          </a:p>
        </p:txBody>
      </p:sp>
      <p:sp>
        <p:nvSpPr>
          <p:cNvPr id="3" name="Content Placeholder 2"/>
          <p:cNvSpPr>
            <a:spLocks noGrp="1"/>
          </p:cNvSpPr>
          <p:nvPr>
            <p:ph idx="1"/>
          </p:nvPr>
        </p:nvSpPr>
        <p:spPr/>
        <p:txBody>
          <a:bodyPr>
            <a:normAutofit fontScale="62500" lnSpcReduction="20000"/>
          </a:bodyPr>
          <a:lstStyle/>
          <a:p>
            <a:r>
              <a:rPr lang="en-US" u="sng" cap="small" dirty="0"/>
              <a:t>ex nihilo</a:t>
            </a:r>
            <a:r>
              <a:rPr lang="en-US" dirty="0"/>
              <a:t>  - "from nothing" - deity creates by fiat, by authoritative decree, by the sound of a voice or via the abstract idea of creation (e.g. "God said 'Let there be light' and there was light" - the first Genesis narrative in the Hebrew Bible)</a:t>
            </a:r>
          </a:p>
          <a:p>
            <a:r>
              <a:rPr lang="en-US" u="sng" cap="small" dirty="0"/>
              <a:t>emanation</a:t>
            </a:r>
            <a:r>
              <a:rPr lang="en-US" dirty="0"/>
              <a:t> - creation as an unconscious or conscious byproduct of a deity's essential nature (e.g. how sun rays emanate from the sun)</a:t>
            </a:r>
          </a:p>
          <a:p>
            <a:r>
              <a:rPr lang="en-US" u="sng" cap="small" dirty="0"/>
              <a:t>artisan</a:t>
            </a:r>
            <a:r>
              <a:rPr lang="en-US" dirty="0"/>
              <a:t> - a creator deity fashions creation from available materials (e.g. </a:t>
            </a:r>
            <a:r>
              <a:rPr lang="en-US" dirty="0" err="1"/>
              <a:t>Marduk's</a:t>
            </a:r>
            <a:r>
              <a:rPr lang="en-US" dirty="0"/>
              <a:t> "artful works" with the body of the slain </a:t>
            </a:r>
            <a:r>
              <a:rPr lang="en-US" dirty="0" err="1"/>
              <a:t>Tiamut</a:t>
            </a:r>
            <a:r>
              <a:rPr lang="en-US" dirty="0"/>
              <a:t>)</a:t>
            </a:r>
          </a:p>
          <a:p>
            <a:r>
              <a:rPr lang="en-US" u="sng" cap="small" dirty="0"/>
              <a:t>Generative</a:t>
            </a:r>
            <a:r>
              <a:rPr lang="en-US" dirty="0"/>
              <a:t> - primal forces create by means of sexual reproduction or a process metaphorically likened to sexual reproduction</a:t>
            </a:r>
          </a:p>
          <a:p>
            <a:r>
              <a:rPr lang="en-US" u="sng" cap="small" dirty="0"/>
              <a:t>Enabling Force</a:t>
            </a:r>
            <a:r>
              <a:rPr lang="en-US" dirty="0"/>
              <a:t> - an agent (deity, power, etc.) who breathes life into what is a dormant or stagnant mass - what Aristotle and the science of mechanics mean by "prime mover" (Aristotle also postulates an "unmoved mover" who is the first cause of all movement yet which is itself not subject to movement.  This is a special case of an enabling force.</a:t>
            </a:r>
            <a:r>
              <a:rPr lang="en-US" dirty="0" smtClean="0"/>
              <a:t>)</a:t>
            </a:r>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COSMOGONY: Types </a:t>
            </a:r>
            <a:r>
              <a:rPr lang="en-US" dirty="0" smtClean="0"/>
              <a:t>of Creation</a:t>
            </a:r>
            <a:endParaRPr lang="en-US" dirty="0"/>
          </a:p>
        </p:txBody>
      </p:sp>
      <p:sp>
        <p:nvSpPr>
          <p:cNvPr id="3" name="Content Placeholder 2"/>
          <p:cNvSpPr>
            <a:spLocks noGrp="1"/>
          </p:cNvSpPr>
          <p:nvPr>
            <p:ph idx="1"/>
          </p:nvPr>
        </p:nvSpPr>
        <p:spPr/>
        <p:txBody>
          <a:bodyPr>
            <a:normAutofit fontScale="92500" lnSpcReduction="10000"/>
          </a:bodyPr>
          <a:lstStyle/>
          <a:p>
            <a:r>
              <a:rPr lang="en-US" u="sng" cap="small" dirty="0"/>
              <a:t>ex nihilo</a:t>
            </a:r>
            <a:r>
              <a:rPr lang="en-US" dirty="0"/>
              <a:t> </a:t>
            </a:r>
            <a:r>
              <a:rPr lang="en-US" dirty="0" smtClean="0"/>
              <a:t> = Commands</a:t>
            </a:r>
          </a:p>
          <a:p>
            <a:r>
              <a:rPr lang="en-US" u="sng" cap="small" dirty="0" smtClean="0"/>
              <a:t>Emanation</a:t>
            </a:r>
            <a:r>
              <a:rPr lang="en-US" dirty="0" smtClean="0"/>
              <a:t> = Powers known from your own essence (the effect a cheerful person can have; the effect that the mere appearance of a loving mother can have on a crying child)</a:t>
            </a:r>
          </a:p>
          <a:p>
            <a:r>
              <a:rPr lang="en-US" u="sng" cap="small" dirty="0" smtClean="0"/>
              <a:t>artisan</a:t>
            </a:r>
            <a:r>
              <a:rPr lang="en-US" dirty="0" smtClean="0"/>
              <a:t> = a sculptor, or a good cook working with ingredients</a:t>
            </a:r>
          </a:p>
          <a:p>
            <a:r>
              <a:rPr lang="en-US" u="sng" cap="small" dirty="0" smtClean="0"/>
              <a:t>Generative</a:t>
            </a:r>
            <a:r>
              <a:rPr lang="en-US" dirty="0" smtClean="0"/>
              <a:t> = sexual </a:t>
            </a:r>
            <a:r>
              <a:rPr lang="en-US" dirty="0"/>
              <a:t>reproduction</a:t>
            </a:r>
          </a:p>
          <a:p>
            <a:r>
              <a:rPr lang="en-US" u="sng" cap="small" dirty="0"/>
              <a:t>Enabling Force</a:t>
            </a:r>
            <a:r>
              <a:rPr lang="en-US" dirty="0" smtClean="0"/>
              <a:t> = you with your car keys.</a:t>
            </a:r>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COSMOGONY: Basic Themes</a:t>
            </a:r>
            <a:endParaRPr lang="en-US" dirty="0"/>
          </a:p>
        </p:txBody>
      </p:sp>
      <p:sp>
        <p:nvSpPr>
          <p:cNvPr id="3" name="Content Placeholder 2"/>
          <p:cNvSpPr>
            <a:spLocks noGrp="1"/>
          </p:cNvSpPr>
          <p:nvPr>
            <p:ph idx="1"/>
          </p:nvPr>
        </p:nvSpPr>
        <p:spPr>
          <a:xfrm>
            <a:off x="457200" y="2015577"/>
            <a:ext cx="8229600" cy="4525963"/>
          </a:xfrm>
        </p:spPr>
        <p:txBody>
          <a:bodyPr>
            <a:normAutofit/>
          </a:bodyPr>
          <a:lstStyle/>
          <a:p>
            <a:r>
              <a:rPr lang="en-US" dirty="0" smtClean="0"/>
              <a:t>Movement from chaos to order</a:t>
            </a:r>
          </a:p>
          <a:p>
            <a:pPr lvl="2"/>
            <a:r>
              <a:rPr lang="en-US" dirty="0" smtClean="0"/>
              <a:t>Chaos often represented as watery or fluid</a:t>
            </a:r>
          </a:p>
          <a:p>
            <a:r>
              <a:rPr lang="en-US" dirty="0" smtClean="0"/>
              <a:t>Order manifests through increasing differentiation</a:t>
            </a:r>
          </a:p>
          <a:p>
            <a:pPr lvl="2"/>
            <a:r>
              <a:rPr lang="en-US" dirty="0" smtClean="0"/>
              <a:t>Creation of time</a:t>
            </a:r>
          </a:p>
          <a:p>
            <a:pPr lvl="2"/>
            <a:r>
              <a:rPr lang="en-US" dirty="0" smtClean="0"/>
              <a:t>Separation of land and water</a:t>
            </a:r>
          </a:p>
          <a:p>
            <a:pPr lvl="2"/>
            <a:r>
              <a:rPr lang="en-US" dirty="0" smtClean="0"/>
              <a:t>Naming of animals, places, people</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These Ancient Religions</a:t>
            </a:r>
            <a:endParaRPr lang="en-US" dirty="0"/>
          </a:p>
        </p:txBody>
      </p:sp>
      <p:sp>
        <p:nvSpPr>
          <p:cNvPr id="3" name="Content Placeholder 2"/>
          <p:cNvSpPr>
            <a:spLocks noGrp="1"/>
          </p:cNvSpPr>
          <p:nvPr>
            <p:ph idx="1"/>
          </p:nvPr>
        </p:nvSpPr>
        <p:spPr>
          <a:xfrm>
            <a:off x="457200" y="1600200"/>
            <a:ext cx="8229600" cy="5078487"/>
          </a:xfrm>
        </p:spPr>
        <p:txBody>
          <a:bodyPr>
            <a:normAutofit/>
          </a:bodyPr>
          <a:lstStyle/>
          <a:p>
            <a:r>
              <a:rPr lang="en-US" dirty="0" smtClean="0"/>
              <a:t>Literate</a:t>
            </a:r>
          </a:p>
          <a:p>
            <a:r>
              <a:rPr lang="en-US" dirty="0" smtClean="0"/>
              <a:t>Temple-based</a:t>
            </a:r>
          </a:p>
          <a:p>
            <a:r>
              <a:rPr lang="en-US" dirty="0" smtClean="0"/>
              <a:t>Polytheistic</a:t>
            </a:r>
          </a:p>
          <a:p>
            <a:r>
              <a:rPr lang="en-US" dirty="0" smtClean="0"/>
              <a:t>Connection between Religious and Political Spheres</a:t>
            </a:r>
            <a:endParaRPr lang="en-US" dirty="0"/>
          </a:p>
        </p:txBody>
      </p:sp>
    </p:spTree>
    <p:extLst>
      <p:ext uri="{BB962C8B-B14F-4D97-AF65-F5344CB8AC3E}">
        <p14:creationId xmlns:p14="http://schemas.microsoft.com/office/powerpoint/2010/main" val="2297335329"/>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07118" y="274638"/>
            <a:ext cx="4379681" cy="6227864"/>
          </a:xfrm>
        </p:spPr>
        <p:txBody>
          <a:bodyPr>
            <a:normAutofit/>
          </a:bodyPr>
          <a:lstStyle/>
          <a:p>
            <a:r>
              <a:rPr lang="en-US" b="1" dirty="0" err="1" smtClean="0"/>
              <a:t>Marduk</a:t>
            </a:r>
            <a:r>
              <a:rPr lang="en-US" b="1" dirty="0" smtClean="0"/>
              <a:t>: </a:t>
            </a:r>
            <a:br>
              <a:rPr lang="en-US" b="1" dirty="0" smtClean="0"/>
            </a:br>
            <a:r>
              <a:rPr lang="en-US" b="1" dirty="0" smtClean="0"/>
              <a:t>Chief God of Babylonian Pantheon</a:t>
            </a:r>
            <a:endParaRPr lang="en-US" b="1" dirty="0"/>
          </a:p>
        </p:txBody>
      </p:sp>
      <p:pic>
        <p:nvPicPr>
          <p:cNvPr id="6" name="Content Placeholder 5" descr="marduk.jpg"/>
          <p:cNvPicPr>
            <a:picLocks noGrp="1" noChangeAspect="1"/>
          </p:cNvPicPr>
          <p:nvPr>
            <p:ph idx="1"/>
          </p:nvPr>
        </p:nvPicPr>
        <p:blipFill>
          <a:blip r:embed="rId2"/>
          <a:srcRect l="-101526" r="-101526"/>
          <a:stretch>
            <a:fillRect/>
          </a:stretch>
        </p:blipFill>
        <p:spPr>
          <a:xfrm>
            <a:off x="-3739481" y="147422"/>
            <a:ext cx="11555502" cy="6355080"/>
          </a:xfrm>
        </p:spPr>
      </p:pic>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48200" y="274638"/>
            <a:ext cx="4038600" cy="1143000"/>
          </a:xfrm>
        </p:spPr>
        <p:txBody>
          <a:bodyPr/>
          <a:lstStyle/>
          <a:p>
            <a:r>
              <a:rPr lang="en-US" b="1" dirty="0" smtClean="0"/>
              <a:t>ENUMA</a:t>
            </a:r>
            <a:r>
              <a:rPr lang="en-US" dirty="0" smtClean="0"/>
              <a:t> </a:t>
            </a:r>
            <a:r>
              <a:rPr lang="en-US" b="1" dirty="0" smtClean="0"/>
              <a:t>ELISH</a:t>
            </a:r>
            <a:endParaRPr lang="en-US" b="1" dirty="0"/>
          </a:p>
        </p:txBody>
      </p:sp>
      <p:sp>
        <p:nvSpPr>
          <p:cNvPr id="3" name="Content Placeholder 2"/>
          <p:cNvSpPr>
            <a:spLocks noGrp="1"/>
          </p:cNvSpPr>
          <p:nvPr>
            <p:ph sz="half" idx="1"/>
          </p:nvPr>
        </p:nvSpPr>
        <p:spPr>
          <a:xfrm>
            <a:off x="457200" y="274638"/>
            <a:ext cx="4038600" cy="6583362"/>
          </a:xfrm>
        </p:spPr>
        <p:txBody>
          <a:bodyPr>
            <a:normAutofit fontScale="92500" lnSpcReduction="10000"/>
          </a:bodyPr>
          <a:lstStyle/>
          <a:p>
            <a:r>
              <a:rPr lang="en-US" b="1" dirty="0" smtClean="0"/>
              <a:t>Creation myth</a:t>
            </a:r>
          </a:p>
          <a:p>
            <a:r>
              <a:rPr lang="en-US" b="1" dirty="0" err="1" smtClean="0"/>
              <a:t>Enuma</a:t>
            </a:r>
            <a:r>
              <a:rPr lang="en-US" b="1" dirty="0" smtClean="0"/>
              <a:t> </a:t>
            </a:r>
            <a:r>
              <a:rPr lang="en-US" b="1" dirty="0" err="1" smtClean="0"/>
              <a:t>Elish</a:t>
            </a:r>
            <a:r>
              <a:rPr lang="en-US" b="1" dirty="0" smtClean="0"/>
              <a:t> = In the beginning</a:t>
            </a:r>
          </a:p>
          <a:p>
            <a:r>
              <a:rPr lang="en-US" b="1" dirty="0" err="1" smtClean="0"/>
              <a:t>Tiamut</a:t>
            </a:r>
            <a:r>
              <a:rPr lang="en-US" b="1" dirty="0" smtClean="0"/>
              <a:t> and </a:t>
            </a:r>
            <a:r>
              <a:rPr lang="en-US" b="1" dirty="0" err="1" smtClean="0"/>
              <a:t>Marduk</a:t>
            </a:r>
            <a:r>
              <a:rPr lang="en-US" b="1" dirty="0" smtClean="0"/>
              <a:t> in battle</a:t>
            </a:r>
          </a:p>
          <a:p>
            <a:r>
              <a:rPr lang="en-US" b="1" dirty="0" smtClean="0"/>
              <a:t>Chaos and order</a:t>
            </a:r>
          </a:p>
          <a:p>
            <a:r>
              <a:rPr lang="en-US" b="1" dirty="0" smtClean="0"/>
              <a:t>Read in a ritual context</a:t>
            </a:r>
          </a:p>
          <a:p>
            <a:r>
              <a:rPr lang="en-US" b="1" dirty="0" err="1" smtClean="0"/>
              <a:t>Heiros</a:t>
            </a:r>
            <a:r>
              <a:rPr lang="en-US" b="1" dirty="0" smtClean="0"/>
              <a:t> </a:t>
            </a:r>
            <a:r>
              <a:rPr lang="en-US" b="1" dirty="0" err="1" smtClean="0"/>
              <a:t>Gamos</a:t>
            </a:r>
            <a:r>
              <a:rPr lang="en-US" b="1" dirty="0" smtClean="0"/>
              <a:t> = divine wedding</a:t>
            </a:r>
          </a:p>
          <a:p>
            <a:r>
              <a:rPr lang="en-US" b="1" dirty="0" smtClean="0">
                <a:hlinkClick r:id="rId2"/>
              </a:rPr>
              <a:t>http://www.sacred-texts.com/ane/enuma.htm</a:t>
            </a:r>
            <a:endParaRPr lang="en-US" b="1" dirty="0" smtClean="0"/>
          </a:p>
          <a:p>
            <a:r>
              <a:rPr lang="en-US" b="1" dirty="0" smtClean="0">
                <a:hlinkClick r:id="rId3"/>
              </a:rPr>
              <a:t>http://faculty.gvsu.edu/websterm/Enuma_Elish.html</a:t>
            </a:r>
            <a:endParaRPr lang="en-US" b="1" dirty="0"/>
          </a:p>
        </p:txBody>
      </p:sp>
      <p:pic>
        <p:nvPicPr>
          <p:cNvPr id="5" name="Content Placeholder 4" descr="Mardtiam.jpg"/>
          <p:cNvPicPr>
            <a:picLocks noGrp="1" noChangeAspect="1"/>
          </p:cNvPicPr>
          <p:nvPr>
            <p:ph sz="half" idx="2"/>
          </p:nvPr>
        </p:nvPicPr>
        <p:blipFill>
          <a:blip r:embed="rId4"/>
          <a:srcRect t="-20594" b="-20594"/>
          <a:stretch>
            <a:fillRect/>
          </a:stretch>
        </p:blipFill>
        <p:spPr>
          <a:xfrm>
            <a:off x="4648200" y="1417638"/>
            <a:ext cx="4038600" cy="4525963"/>
          </a:xfrm>
        </p:spPr>
      </p:pic>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3462"/>
          </a:xfrm>
        </p:spPr>
        <p:txBody>
          <a:bodyPr>
            <a:normAutofit/>
          </a:bodyPr>
          <a:lstStyle/>
          <a:p>
            <a:r>
              <a:rPr lang="en-US" b="1" dirty="0" smtClean="0"/>
              <a:t>The Epic of Gilgamesh</a:t>
            </a:r>
            <a:endParaRPr lang="en-US" b="1" dirty="0"/>
          </a:p>
        </p:txBody>
      </p:sp>
      <p:sp>
        <p:nvSpPr>
          <p:cNvPr id="3" name="Content Placeholder 2"/>
          <p:cNvSpPr>
            <a:spLocks noGrp="1"/>
          </p:cNvSpPr>
          <p:nvPr>
            <p:ph idx="1"/>
          </p:nvPr>
        </p:nvSpPr>
        <p:spPr>
          <a:xfrm>
            <a:off x="457200" y="1572150"/>
            <a:ext cx="8229600" cy="4978475"/>
          </a:xfrm>
        </p:spPr>
        <p:txBody>
          <a:bodyPr>
            <a:normAutofit fontScale="85000" lnSpcReduction="20000"/>
          </a:bodyPr>
          <a:lstStyle/>
          <a:p>
            <a:r>
              <a:rPr lang="en-US" dirty="0" smtClean="0"/>
              <a:t>Gilgamesh a deified heroic king</a:t>
            </a:r>
          </a:p>
          <a:p>
            <a:r>
              <a:rPr lang="en-US" dirty="0" smtClean="0"/>
              <a:t>Described as a child of the gods (2/3, 1/3 split)</a:t>
            </a:r>
          </a:p>
          <a:p>
            <a:r>
              <a:rPr lang="en-US" dirty="0" smtClean="0"/>
              <a:t>With his rival-then-friend, </a:t>
            </a:r>
            <a:r>
              <a:rPr lang="en-US" dirty="0" err="1" smtClean="0"/>
              <a:t>Enkidu</a:t>
            </a:r>
            <a:r>
              <a:rPr lang="en-US" dirty="0" smtClean="0"/>
              <a:t>, goes on heroic adventures</a:t>
            </a:r>
          </a:p>
          <a:p>
            <a:r>
              <a:rPr lang="en-US" dirty="0" smtClean="0"/>
              <a:t>After spurning Ishtar/</a:t>
            </a:r>
            <a:r>
              <a:rPr lang="en-US" dirty="0" err="1" smtClean="0"/>
              <a:t>Inanna</a:t>
            </a:r>
            <a:r>
              <a:rPr lang="en-US" dirty="0" smtClean="0"/>
              <a:t>, </a:t>
            </a:r>
            <a:r>
              <a:rPr lang="en-US" dirty="0" err="1" smtClean="0"/>
              <a:t>Enkidu</a:t>
            </a:r>
            <a:r>
              <a:rPr lang="en-US" dirty="0" smtClean="0"/>
              <a:t> dies</a:t>
            </a:r>
          </a:p>
          <a:p>
            <a:r>
              <a:rPr lang="en-US" dirty="0" smtClean="0"/>
              <a:t>Gilgamesh searches for his friend and the secret for immortality</a:t>
            </a:r>
          </a:p>
          <a:p>
            <a:r>
              <a:rPr lang="en-US" dirty="0" smtClean="0"/>
              <a:t>Meets </a:t>
            </a:r>
            <a:r>
              <a:rPr lang="en-US" dirty="0" err="1" smtClean="0"/>
              <a:t>Utnaphistam</a:t>
            </a:r>
            <a:r>
              <a:rPr lang="en-US" dirty="0" smtClean="0"/>
              <a:t>, sole survivor of the great flood</a:t>
            </a:r>
          </a:p>
          <a:p>
            <a:r>
              <a:rPr lang="en-US" dirty="0" smtClean="0"/>
              <a:t>Gilgamesh cannot be immortal, so rededicates himself to being a good king and leader</a:t>
            </a:r>
          </a:p>
          <a:p>
            <a:r>
              <a:rPr lang="en-US" dirty="0" smtClean="0">
                <a:hlinkClick r:id="rId2"/>
              </a:rPr>
              <a:t>http://www.ancienttexts.org/library/mesopotamian/gilgamesh/tab1.htm</a:t>
            </a: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Gilgamesh and the Bull of Heaven</a:t>
            </a:r>
            <a:endParaRPr lang="en-US" dirty="0"/>
          </a:p>
        </p:txBody>
      </p:sp>
      <p:pic>
        <p:nvPicPr>
          <p:cNvPr id="4" name="Content Placeholder 3" descr="603gilgamesh.gif"/>
          <p:cNvPicPr>
            <a:picLocks noGrp="1" noChangeAspect="1"/>
          </p:cNvPicPr>
          <p:nvPr>
            <p:ph sz="half" idx="1"/>
          </p:nvPr>
        </p:nvPicPr>
        <p:blipFill>
          <a:blip r:embed="rId2"/>
          <a:srcRect l="-1606" r="-1606"/>
          <a:stretch>
            <a:fillRect/>
          </a:stretch>
        </p:blipFill>
        <p:spPr/>
      </p:pic>
      <p:pic>
        <p:nvPicPr>
          <p:cNvPr id="6" name="Content Placeholder 5" descr="gilgamesh.jpg"/>
          <p:cNvPicPr>
            <a:picLocks noGrp="1" noChangeAspect="1"/>
          </p:cNvPicPr>
          <p:nvPr>
            <p:ph sz="half" idx="2"/>
          </p:nvPr>
        </p:nvPicPr>
        <p:blipFill>
          <a:blip r:embed="rId3"/>
          <a:srcRect l="-3470" r="-3470"/>
          <a:stretch>
            <a:fillRect/>
          </a:stretch>
        </p:blipFill>
        <p:spPr/>
      </p:pic>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Enkidu</a:t>
            </a:r>
            <a:r>
              <a:rPr lang="en-US" dirty="0" smtClean="0"/>
              <a:t>, Gilgamesh and the Bull of Heaven</a:t>
            </a:r>
            <a:endParaRPr lang="en-US" dirty="0"/>
          </a:p>
        </p:txBody>
      </p:sp>
      <p:pic>
        <p:nvPicPr>
          <p:cNvPr id="7" name="Content Placeholder 6" descr="gilgamesh-1.jpg"/>
          <p:cNvPicPr>
            <a:picLocks noGrp="1" noChangeAspect="1"/>
          </p:cNvPicPr>
          <p:nvPr>
            <p:ph sz="half" idx="1"/>
          </p:nvPr>
        </p:nvPicPr>
        <p:blipFill>
          <a:blip r:embed="rId2"/>
          <a:srcRect t="-21671" b="-21671"/>
          <a:stretch>
            <a:fillRect/>
          </a:stretch>
        </p:blipFill>
        <p:spPr/>
      </p:pic>
      <p:sp>
        <p:nvSpPr>
          <p:cNvPr id="8" name="Content Placeholder 7"/>
          <p:cNvSpPr>
            <a:spLocks noGrp="1"/>
          </p:cNvSpPr>
          <p:nvPr>
            <p:ph sz="half" idx="2"/>
          </p:nvPr>
        </p:nvSpPr>
        <p:spPr/>
        <p:txBody>
          <a:bodyPr/>
          <a:lstStyle/>
          <a:p>
            <a:r>
              <a:rPr lang="en-US" dirty="0" err="1" smtClean="0"/>
              <a:t>Enkidu</a:t>
            </a:r>
            <a:r>
              <a:rPr lang="en-US" dirty="0" smtClean="0"/>
              <a:t> and Gilgamesh represent the tension, and then the collaboration, between rural and urban ways of life</a:t>
            </a:r>
          </a:p>
          <a:p>
            <a:r>
              <a:rPr lang="en-US" dirty="0" err="1" smtClean="0"/>
              <a:t>Enkidu</a:t>
            </a:r>
            <a:r>
              <a:rPr lang="en-US" dirty="0" smtClean="0"/>
              <a:t> and Gilgamesh become the first “buddy” team</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371600"/>
          </a:xfrm>
        </p:spPr>
        <p:txBody>
          <a:bodyPr>
            <a:normAutofit/>
          </a:bodyPr>
          <a:lstStyle/>
          <a:p>
            <a:r>
              <a:rPr lang="en-US" dirty="0" err="1" smtClean="0"/>
              <a:t>Enkidu</a:t>
            </a:r>
            <a:r>
              <a:rPr lang="en-US" dirty="0" smtClean="0"/>
              <a:t> vs. Gilgamesh, then…</a:t>
            </a:r>
            <a:endParaRPr lang="en-US" dirty="0"/>
          </a:p>
        </p:txBody>
      </p:sp>
      <p:pic>
        <p:nvPicPr>
          <p:cNvPr id="4" name="Content Placeholder 3" descr="f891c245-6b05-452e-87ad-c3018847e2f9.jpg"/>
          <p:cNvPicPr>
            <a:picLocks noGrp="1" noChangeAspect="1"/>
          </p:cNvPicPr>
          <p:nvPr>
            <p:ph idx="1"/>
          </p:nvPr>
        </p:nvPicPr>
        <p:blipFill>
          <a:blip r:embed="rId2"/>
          <a:srcRect l="-19641" r="-19641"/>
          <a:stretch>
            <a:fillRect/>
          </a:stretch>
        </p:blipFill>
        <p:spPr>
          <a:xfrm>
            <a:off x="-288632" y="1371600"/>
            <a:ext cx="9975971" cy="5486400"/>
          </a:xfrm>
        </p:spPr>
      </p:pic>
    </p:spTree>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371600"/>
          </a:xfrm>
        </p:spPr>
        <p:txBody>
          <a:bodyPr>
            <a:normAutofit/>
          </a:bodyPr>
          <a:lstStyle/>
          <a:p>
            <a:r>
              <a:rPr lang="en-US" dirty="0" err="1" smtClean="0"/>
              <a:t>Enkidu</a:t>
            </a:r>
            <a:r>
              <a:rPr lang="en-US" dirty="0" smtClean="0"/>
              <a:t> and Gilgamesh are Friends</a:t>
            </a:r>
            <a:endParaRPr lang="en-US" dirty="0"/>
          </a:p>
        </p:txBody>
      </p:sp>
      <p:pic>
        <p:nvPicPr>
          <p:cNvPr id="6" name="Content Placeholder 5" descr="3835401_f248.jpg"/>
          <p:cNvPicPr>
            <a:picLocks noGrp="1" noChangeAspect="1"/>
          </p:cNvPicPr>
          <p:nvPr>
            <p:ph idx="1"/>
          </p:nvPr>
        </p:nvPicPr>
        <p:blipFill>
          <a:blip r:embed="rId2"/>
          <a:srcRect l="-18187" r="-18187"/>
          <a:stretch>
            <a:fillRect/>
          </a:stretch>
        </p:blipFill>
        <p:spPr/>
      </p:pic>
      <p:sp>
        <p:nvSpPr>
          <p:cNvPr id="8" name="TextBox 7"/>
          <p:cNvSpPr txBox="1"/>
          <p:nvPr/>
        </p:nvSpPr>
        <p:spPr>
          <a:xfrm>
            <a:off x="786147" y="6429690"/>
            <a:ext cx="3679613" cy="369332"/>
          </a:xfrm>
          <a:prstGeom prst="rect">
            <a:avLst/>
          </a:prstGeom>
          <a:noFill/>
        </p:spPr>
        <p:txBody>
          <a:bodyPr wrap="none" rtlCol="0">
            <a:spAutoFit/>
          </a:bodyPr>
          <a:lstStyle/>
          <a:p>
            <a:r>
              <a:rPr lang="en-US" dirty="0" err="1" smtClean="0"/>
              <a:t>Enkidu</a:t>
            </a:r>
            <a:r>
              <a:rPr lang="en-US" dirty="0" smtClean="0"/>
              <a:t> and </a:t>
            </a:r>
            <a:r>
              <a:rPr lang="en-US" dirty="0" err="1" smtClean="0"/>
              <a:t>Marduk</a:t>
            </a:r>
            <a:r>
              <a:rPr lang="en-US" dirty="0" smtClean="0"/>
              <a:t> Slaying </a:t>
            </a:r>
            <a:r>
              <a:rPr lang="en-US" dirty="0" err="1" smtClean="0"/>
              <a:t>Humbaba</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Dating System</a:t>
            </a:r>
            <a:endParaRPr lang="en-US" dirty="0"/>
          </a:p>
        </p:txBody>
      </p:sp>
      <p:sp>
        <p:nvSpPr>
          <p:cNvPr id="3" name="Content Placeholder 2"/>
          <p:cNvSpPr>
            <a:spLocks noGrp="1"/>
          </p:cNvSpPr>
          <p:nvPr>
            <p:ph idx="1"/>
          </p:nvPr>
        </p:nvSpPr>
        <p:spPr>
          <a:xfrm>
            <a:off x="190500" y="1600200"/>
            <a:ext cx="8763000" cy="4987925"/>
          </a:xfrm>
        </p:spPr>
        <p:txBody>
          <a:bodyPr>
            <a:normAutofit lnSpcReduction="10000"/>
          </a:bodyPr>
          <a:lstStyle/>
          <a:p>
            <a:r>
              <a:rPr lang="en-US" dirty="0" smtClean="0"/>
              <a:t>Scholars use BCE = Before the Common Era and CE = Common Era</a:t>
            </a:r>
          </a:p>
          <a:p>
            <a:r>
              <a:rPr lang="en-US" dirty="0" smtClean="0"/>
              <a:t>BCE and CE dates are the same as BC and AD</a:t>
            </a:r>
          </a:p>
          <a:p>
            <a:r>
              <a:rPr lang="en-US" dirty="0" smtClean="0"/>
              <a:t>The system acknowledges that this dating system is a commonly accepted compromise, without acceding to Christian cosmological claims in the traditional names for BC (before Christ) and AD (</a:t>
            </a:r>
            <a:r>
              <a:rPr lang="en-US" i="1" dirty="0" smtClean="0"/>
              <a:t>Anno Domini,</a:t>
            </a:r>
            <a:r>
              <a:rPr lang="en-US" dirty="0" smtClean="0"/>
              <a:t> year of the Lord)</a:t>
            </a:r>
          </a:p>
          <a:p>
            <a:r>
              <a:rPr lang="en-US" dirty="0" smtClean="0"/>
              <a:t>This dating system was launched in 525 (AD or CE!)</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Urban </a:t>
            </a:r>
            <a:r>
              <a:rPr lang="en-US" dirty="0" err="1" smtClean="0"/>
              <a:t>v</a:t>
            </a:r>
            <a:r>
              <a:rPr lang="en-US" dirty="0" smtClean="0"/>
              <a:t>. Rural Split</a:t>
            </a:r>
            <a:endParaRPr lang="en-US" dirty="0"/>
          </a:p>
        </p:txBody>
      </p:sp>
      <p:sp>
        <p:nvSpPr>
          <p:cNvPr id="5" name="Content Placeholder 4"/>
          <p:cNvSpPr>
            <a:spLocks noGrp="1"/>
          </p:cNvSpPr>
          <p:nvPr>
            <p:ph sz="half" idx="1"/>
          </p:nvPr>
        </p:nvSpPr>
        <p:spPr/>
        <p:txBody>
          <a:bodyPr>
            <a:normAutofit lnSpcReduction="10000"/>
          </a:bodyPr>
          <a:lstStyle/>
          <a:p>
            <a:r>
              <a:rPr lang="en-US" dirty="0" smtClean="0"/>
              <a:t>Urban civilizations include hierarchy and job specialization</a:t>
            </a:r>
          </a:p>
          <a:p>
            <a:r>
              <a:rPr lang="en-US" dirty="0" smtClean="0"/>
              <a:t>Urbanites think of themselves as sophisticated, urbane, civilized</a:t>
            </a:r>
          </a:p>
          <a:p>
            <a:r>
              <a:rPr lang="en-US" dirty="0" smtClean="0"/>
              <a:t>Urbanites look down on “country bumpkins”</a:t>
            </a:r>
            <a:endParaRPr lang="en-US" dirty="0"/>
          </a:p>
        </p:txBody>
      </p:sp>
      <p:sp>
        <p:nvSpPr>
          <p:cNvPr id="6" name="Content Placeholder 5"/>
          <p:cNvSpPr>
            <a:spLocks noGrp="1"/>
          </p:cNvSpPr>
          <p:nvPr>
            <p:ph sz="half" idx="2"/>
          </p:nvPr>
        </p:nvSpPr>
        <p:spPr/>
        <p:txBody>
          <a:bodyPr>
            <a:normAutofit lnSpcReduction="10000"/>
          </a:bodyPr>
          <a:lstStyle/>
          <a:p>
            <a:r>
              <a:rPr lang="en-US" dirty="0" smtClean="0"/>
              <a:t>Rural peoples are close to seasons, nature, tradition religiously</a:t>
            </a:r>
          </a:p>
          <a:p>
            <a:r>
              <a:rPr lang="en-US" dirty="0" smtClean="0"/>
              <a:t>They prefer order and predictability</a:t>
            </a:r>
          </a:p>
          <a:p>
            <a:r>
              <a:rPr lang="en-US" dirty="0" smtClean="0"/>
              <a:t>Common religious designators such as “pagan” and “heathen” were originally words to describe rural people.</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MESOPOTAMIA</a:t>
            </a:r>
            <a:endParaRPr lang="en-US" dirty="0"/>
          </a:p>
        </p:txBody>
      </p:sp>
      <p:sp>
        <p:nvSpPr>
          <p:cNvPr id="3" name="Subtitle 2"/>
          <p:cNvSpPr>
            <a:spLocks noGrp="1"/>
          </p:cNvSpPr>
          <p:nvPr>
            <p:ph type="subTitle" idx="1"/>
          </p:nvPr>
        </p:nvSpPr>
        <p:spPr/>
        <p:txBody>
          <a:bodyPr/>
          <a:lstStyle/>
          <a:p>
            <a:r>
              <a:rPr lang="en-US" dirty="0" smtClean="0">
                <a:solidFill>
                  <a:schemeClr val="tx1"/>
                </a:solidFill>
              </a:rPr>
              <a:t>Large-scale </a:t>
            </a:r>
            <a:r>
              <a:rPr lang="en-US" smtClean="0">
                <a:solidFill>
                  <a:schemeClr val="tx1"/>
                </a:solidFill>
              </a:rPr>
              <a:t>Agricultural Society</a:t>
            </a:r>
          </a:p>
          <a:p>
            <a:r>
              <a:rPr lang="en-US" dirty="0" smtClean="0">
                <a:solidFill>
                  <a:schemeClr val="tx1"/>
                </a:solidFill>
              </a:rPr>
              <a:t>Religious and Social Organization</a:t>
            </a:r>
          </a:p>
          <a:p>
            <a:r>
              <a:rPr lang="en-US" dirty="0" smtClean="0">
                <a:solidFill>
                  <a:schemeClr val="tx1"/>
                </a:solidFill>
              </a:rPr>
              <a:t>Influence on Monotheistic Religions</a:t>
            </a:r>
            <a:endParaRPr lang="en-US" dirty="0">
              <a:solidFill>
                <a:schemeClr val="tx1"/>
              </a:solidFill>
            </a:endParaRP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23312" y="274637"/>
            <a:ext cx="2020688" cy="4667817"/>
          </a:xfrm>
        </p:spPr>
        <p:txBody>
          <a:bodyPr>
            <a:normAutofit/>
          </a:bodyPr>
          <a:lstStyle/>
          <a:p>
            <a:r>
              <a:rPr lang="en-US" sz="2400" b="1" dirty="0" smtClean="0"/>
              <a:t>Tigris and Euphrates Rivers</a:t>
            </a:r>
            <a:br>
              <a:rPr lang="en-US" sz="2400" b="1" dirty="0" smtClean="0"/>
            </a:br>
            <a:r>
              <a:rPr lang="en-US" sz="2400" b="1" dirty="0" smtClean="0"/>
              <a:t/>
            </a:r>
            <a:br>
              <a:rPr lang="en-US" sz="2400" b="1" dirty="0" smtClean="0"/>
            </a:br>
            <a:r>
              <a:rPr lang="en-US" sz="2400" b="1" dirty="0" smtClean="0"/>
              <a:t>Mesopotamia = Between the Rivers</a:t>
            </a:r>
            <a:endParaRPr lang="en-US" sz="2400" b="1" dirty="0"/>
          </a:p>
        </p:txBody>
      </p:sp>
      <p:pic>
        <p:nvPicPr>
          <p:cNvPr id="4" name="Content Placeholder 3" descr="tigris-euphrates-river-map.jpg"/>
          <p:cNvPicPr>
            <a:picLocks noGrp="1" noChangeAspect="1"/>
          </p:cNvPicPr>
          <p:nvPr>
            <p:ph idx="1"/>
          </p:nvPr>
        </p:nvPicPr>
        <p:blipFill>
          <a:blip r:embed="rId2"/>
          <a:srcRect l="-41229" r="-41229"/>
          <a:stretch>
            <a:fillRect/>
          </a:stretch>
        </p:blipFill>
        <p:spPr>
          <a:xfrm>
            <a:off x="-2800750" y="0"/>
            <a:ext cx="12469964" cy="6858000"/>
          </a:xfrm>
        </p:spPr>
      </p:pic>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2181169" cy="6048390"/>
          </a:xfrm>
        </p:spPr>
        <p:txBody>
          <a:bodyPr>
            <a:normAutofit/>
          </a:bodyPr>
          <a:lstStyle/>
          <a:p>
            <a:r>
              <a:rPr lang="en-US" sz="2400" b="1" dirty="0" smtClean="0"/>
              <a:t>The Fertile Crescent Connected Mesopotamia to Palestine</a:t>
            </a:r>
            <a:br>
              <a:rPr lang="en-US" sz="2400" b="1" dirty="0" smtClean="0"/>
            </a:br>
            <a:r>
              <a:rPr lang="en-US" sz="2400" b="1" dirty="0" smtClean="0"/>
              <a:t/>
            </a:r>
            <a:br>
              <a:rPr lang="en-US" sz="2400" b="1" dirty="0" smtClean="0"/>
            </a:br>
            <a:r>
              <a:rPr lang="en-US" sz="2400" b="1" dirty="0" smtClean="0"/>
              <a:t>Note the Four Named Empires:</a:t>
            </a:r>
            <a:br>
              <a:rPr lang="en-US" sz="2400" b="1" dirty="0" smtClean="0"/>
            </a:br>
            <a:r>
              <a:rPr lang="en-US" sz="2400" b="1" dirty="0" smtClean="0"/>
              <a:t>Sumerian</a:t>
            </a:r>
            <a:br>
              <a:rPr lang="en-US" sz="2400" b="1" dirty="0" smtClean="0"/>
            </a:br>
            <a:r>
              <a:rPr lang="en-US" sz="2400" b="1" dirty="0" err="1" smtClean="0"/>
              <a:t>Akkadian</a:t>
            </a:r>
            <a:r>
              <a:rPr lang="en-US" sz="2400" b="1" dirty="0" smtClean="0"/>
              <a:t/>
            </a:r>
            <a:br>
              <a:rPr lang="en-US" sz="2400" b="1" dirty="0" smtClean="0"/>
            </a:br>
            <a:r>
              <a:rPr lang="en-US" sz="2400" b="1" dirty="0" smtClean="0"/>
              <a:t>Babylonian</a:t>
            </a:r>
            <a:br>
              <a:rPr lang="en-US" sz="2400" b="1" dirty="0" smtClean="0"/>
            </a:br>
            <a:r>
              <a:rPr lang="en-US" sz="2400" b="1" dirty="0" smtClean="0"/>
              <a:t>Assyrian</a:t>
            </a:r>
            <a:endParaRPr lang="en-US" sz="2400" b="1" dirty="0"/>
          </a:p>
        </p:txBody>
      </p:sp>
      <p:pic>
        <p:nvPicPr>
          <p:cNvPr id="6" name="Content Placeholder 5" descr="c_tigriseuphrates_map.jpg"/>
          <p:cNvPicPr>
            <a:picLocks noGrp="1" noChangeAspect="1"/>
          </p:cNvPicPr>
          <p:nvPr>
            <p:ph idx="1"/>
          </p:nvPr>
        </p:nvPicPr>
        <p:blipFill>
          <a:blip r:embed="rId2"/>
          <a:srcRect l="-21823" r="-21823"/>
          <a:stretch>
            <a:fillRect/>
          </a:stretch>
        </p:blipFill>
        <p:spPr>
          <a:xfrm>
            <a:off x="784980" y="495530"/>
            <a:ext cx="9892838" cy="5440680"/>
          </a:xfrm>
        </p:spPr>
      </p:pic>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Chronology of Mesopotamia</a:t>
            </a:r>
            <a:endParaRPr lang="en-US" b="1" dirty="0"/>
          </a:p>
        </p:txBody>
      </p:sp>
      <p:sp>
        <p:nvSpPr>
          <p:cNvPr id="3" name="Content Placeholder 2"/>
          <p:cNvSpPr>
            <a:spLocks noGrp="1"/>
          </p:cNvSpPr>
          <p:nvPr>
            <p:ph idx="1"/>
          </p:nvPr>
        </p:nvSpPr>
        <p:spPr>
          <a:xfrm>
            <a:off x="457200" y="1600200"/>
            <a:ext cx="8486274" cy="4525963"/>
          </a:xfrm>
        </p:spPr>
        <p:txBody>
          <a:bodyPr/>
          <a:lstStyle/>
          <a:p>
            <a:r>
              <a:rPr lang="en-US" dirty="0" smtClean="0"/>
              <a:t>Sumerian era 3200-2300 BCE</a:t>
            </a:r>
          </a:p>
          <a:p>
            <a:r>
              <a:rPr lang="en-US" dirty="0" err="1" smtClean="0"/>
              <a:t>Akkadian</a:t>
            </a:r>
            <a:r>
              <a:rPr lang="en-US" dirty="0" smtClean="0"/>
              <a:t> dynasty 2300-2150 BCE</a:t>
            </a:r>
          </a:p>
          <a:p>
            <a:r>
              <a:rPr lang="en-US" dirty="0" smtClean="0"/>
              <a:t>Dynasty of Ur 2100-2000 BCE </a:t>
            </a:r>
          </a:p>
          <a:p>
            <a:r>
              <a:rPr lang="en-US" dirty="0" smtClean="0"/>
              <a:t>Babylonian period (Hammurabi) 1900-1600 BCE</a:t>
            </a:r>
          </a:p>
          <a:p>
            <a:r>
              <a:rPr lang="en-US" dirty="0" smtClean="0"/>
              <a:t>Middle Babylonian period 1600-900 BCE</a:t>
            </a:r>
          </a:p>
          <a:p>
            <a:r>
              <a:rPr lang="en-US" dirty="0" smtClean="0"/>
              <a:t>Assyrian Empire 900-609 BCE</a:t>
            </a:r>
          </a:p>
          <a:p>
            <a:r>
              <a:rPr lang="en-US" dirty="0" smtClean="0"/>
              <a:t>Chaldean dynasty 609-538 BCE</a:t>
            </a:r>
            <a:endParaRPr lang="en-US" dirty="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588</TotalTime>
  <Words>1390</Words>
  <Application>Microsoft Macintosh PowerPoint</Application>
  <PresentationFormat>On-screen Show (4:3)</PresentationFormat>
  <Paragraphs>187</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The ANCIENT WORLD of the NEAR EAST AND MEDITERRANEAN</vt:lpstr>
      <vt:lpstr>These Ancient Religions</vt:lpstr>
      <vt:lpstr>These Ancient Religions</vt:lpstr>
      <vt:lpstr>Dating System</vt:lpstr>
      <vt:lpstr>Urban v. Rural Split</vt:lpstr>
      <vt:lpstr>MESOPOTAMIA</vt:lpstr>
      <vt:lpstr>Tigris and Euphrates Rivers  Mesopotamia = Between the Rivers</vt:lpstr>
      <vt:lpstr>The Fertile Crescent Connected Mesopotamia to Palestine  Note the Four Named Empires: Sumerian Akkadian Babylonian Assyrian</vt:lpstr>
      <vt:lpstr>Chronology of Mesopotamia</vt:lpstr>
      <vt:lpstr>Chronology of Mesopotamia</vt:lpstr>
      <vt:lpstr>The Ziggurat at Ur (what remains)</vt:lpstr>
      <vt:lpstr>The Ziggurat at Ur (reconstruction)</vt:lpstr>
      <vt:lpstr>The Ziggurat at Ur (reconstruction)</vt:lpstr>
      <vt:lpstr>The Warka Vase  ca. 3000 BCE Sumerian Inanna’s Story Presented as Narrative</vt:lpstr>
      <vt:lpstr>Enheduanna (ca. 2250 BCE)</vt:lpstr>
      <vt:lpstr>Sargon, Akkadian Emperor</vt:lpstr>
      <vt:lpstr>Inanna  A Versatile Goddess</vt:lpstr>
      <vt:lpstr>Inanna and Knowledge </vt:lpstr>
      <vt:lpstr>Inanna’s Versatility </vt:lpstr>
      <vt:lpstr>Four Sacred Texts</vt:lpstr>
      <vt:lpstr>Four Sacred Texts</vt:lpstr>
      <vt:lpstr>Four Sacred Texts</vt:lpstr>
      <vt:lpstr>The Marriage of Inanna and Dumuzi</vt:lpstr>
      <vt:lpstr>The Marriage of Inanna and Dumuzi</vt:lpstr>
      <vt:lpstr>Agricultural Metaphors</vt:lpstr>
      <vt:lpstr>The Descent of Inanna</vt:lpstr>
      <vt:lpstr>COSMOGONY: Types of Creation</vt:lpstr>
      <vt:lpstr>COSMOGONY: Types of Creation</vt:lpstr>
      <vt:lpstr>COSMOGONY: Basic Themes</vt:lpstr>
      <vt:lpstr>Marduk:  Chief God of Babylonian Pantheon</vt:lpstr>
      <vt:lpstr>ENUMA ELISH</vt:lpstr>
      <vt:lpstr>The Epic of Gilgamesh</vt:lpstr>
      <vt:lpstr>Gilgamesh and the Bull of Heaven</vt:lpstr>
      <vt:lpstr>Enkidu, Gilgamesh and the Bull of Heaven</vt:lpstr>
      <vt:lpstr>Enkidu vs. Gilgamesh, then…</vt:lpstr>
      <vt:lpstr>Enkidu and Gilgamesh are Friends</vt:lpstr>
    </vt:vector>
  </TitlesOfParts>
  <Company>San José State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Mesopotamia</dc:title>
  <dc:creator>Jennifer Rycenga</dc:creator>
  <cp:lastModifiedBy>Jennifer Rycenga</cp:lastModifiedBy>
  <cp:revision>86</cp:revision>
  <dcterms:created xsi:type="dcterms:W3CDTF">2011-02-07T20:16:34Z</dcterms:created>
  <dcterms:modified xsi:type="dcterms:W3CDTF">2012-02-14T03:33:01Z</dcterms:modified>
</cp:coreProperties>
</file>