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m4a" ContentType="audi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8" r:id="rId5"/>
    <p:sldId id="269" r:id="rId6"/>
    <p:sldId id="270" r:id="rId7"/>
    <p:sldId id="271" r:id="rId8"/>
    <p:sldId id="272" r:id="rId9"/>
    <p:sldId id="273" r:id="rId10"/>
    <p:sldId id="276" r:id="rId11"/>
    <p:sldId id="353" r:id="rId12"/>
    <p:sldId id="354" r:id="rId13"/>
    <p:sldId id="355" r:id="rId14"/>
    <p:sldId id="356" r:id="rId15"/>
    <p:sldId id="357" r:id="rId16"/>
    <p:sldId id="358" r:id="rId17"/>
    <p:sldId id="359" r:id="rId18"/>
    <p:sldId id="360" r:id="rId19"/>
    <p:sldId id="361" r:id="rId20"/>
    <p:sldId id="362" r:id="rId21"/>
    <p:sldId id="363" r:id="rId22"/>
    <p:sldId id="364" r:id="rId23"/>
    <p:sldId id="274" r:id="rId24"/>
    <p:sldId id="259" r:id="rId25"/>
    <p:sldId id="277" r:id="rId26"/>
    <p:sldId id="260" r:id="rId27"/>
    <p:sldId id="275" r:id="rId28"/>
    <p:sldId id="365" r:id="rId29"/>
    <p:sldId id="261" r:id="rId30"/>
    <p:sldId id="367" r:id="rId31"/>
    <p:sldId id="368" r:id="rId32"/>
    <p:sldId id="369" r:id="rId33"/>
    <p:sldId id="262" r:id="rId34"/>
    <p:sldId id="263" r:id="rId35"/>
    <p:sldId id="264" r:id="rId36"/>
    <p:sldId id="265" r:id="rId37"/>
    <p:sldId id="266" r:id="rId38"/>
    <p:sldId id="267" r:id="rId39"/>
    <p:sldId id="278" r:id="rId40"/>
    <p:sldId id="345" r:id="rId41"/>
    <p:sldId id="346" r:id="rId42"/>
    <p:sldId id="347" r:id="rId43"/>
    <p:sldId id="348" r:id="rId44"/>
    <p:sldId id="349" r:id="rId45"/>
    <p:sldId id="279" r:id="rId46"/>
    <p:sldId id="350" r:id="rId47"/>
    <p:sldId id="280" r:id="rId48"/>
    <p:sldId id="281" r:id="rId49"/>
    <p:sldId id="282" r:id="rId50"/>
    <p:sldId id="283" r:id="rId51"/>
    <p:sldId id="284" r:id="rId52"/>
    <p:sldId id="285" r:id="rId53"/>
    <p:sldId id="286" r:id="rId54"/>
    <p:sldId id="287" r:id="rId55"/>
    <p:sldId id="288" r:id="rId56"/>
    <p:sldId id="289" r:id="rId57"/>
    <p:sldId id="290" r:id="rId58"/>
    <p:sldId id="291" r:id="rId59"/>
    <p:sldId id="292" r:id="rId60"/>
    <p:sldId id="293" r:id="rId61"/>
    <p:sldId id="294" r:id="rId62"/>
    <p:sldId id="295" r:id="rId63"/>
    <p:sldId id="296" r:id="rId64"/>
    <p:sldId id="297" r:id="rId65"/>
    <p:sldId id="298" r:id="rId66"/>
    <p:sldId id="299" r:id="rId67"/>
    <p:sldId id="300" r:id="rId68"/>
    <p:sldId id="301" r:id="rId69"/>
    <p:sldId id="302" r:id="rId70"/>
    <p:sldId id="303" r:id="rId71"/>
    <p:sldId id="304" r:id="rId72"/>
    <p:sldId id="305" r:id="rId73"/>
    <p:sldId id="306" r:id="rId74"/>
    <p:sldId id="307" r:id="rId75"/>
    <p:sldId id="308" r:id="rId76"/>
    <p:sldId id="309" r:id="rId77"/>
    <p:sldId id="310" r:id="rId78"/>
    <p:sldId id="311" r:id="rId79"/>
    <p:sldId id="312" r:id="rId80"/>
    <p:sldId id="313" r:id="rId81"/>
    <p:sldId id="314" r:id="rId82"/>
    <p:sldId id="315" r:id="rId83"/>
    <p:sldId id="316" r:id="rId84"/>
    <p:sldId id="317" r:id="rId85"/>
    <p:sldId id="318" r:id="rId86"/>
    <p:sldId id="319" r:id="rId87"/>
    <p:sldId id="320" r:id="rId88"/>
    <p:sldId id="321" r:id="rId89"/>
    <p:sldId id="322" r:id="rId90"/>
    <p:sldId id="323" r:id="rId91"/>
    <p:sldId id="324" r:id="rId92"/>
    <p:sldId id="325" r:id="rId93"/>
    <p:sldId id="326" r:id="rId94"/>
    <p:sldId id="327" r:id="rId95"/>
    <p:sldId id="328" r:id="rId96"/>
    <p:sldId id="329" r:id="rId97"/>
    <p:sldId id="330" r:id="rId98"/>
    <p:sldId id="331" r:id="rId99"/>
    <p:sldId id="332" r:id="rId100"/>
    <p:sldId id="333" r:id="rId101"/>
    <p:sldId id="334" r:id="rId102"/>
    <p:sldId id="335" r:id="rId103"/>
    <p:sldId id="336" r:id="rId104"/>
    <p:sldId id="337" r:id="rId105"/>
    <p:sldId id="338" r:id="rId106"/>
    <p:sldId id="339" r:id="rId107"/>
    <p:sldId id="340" r:id="rId108"/>
    <p:sldId id="341" r:id="rId109"/>
    <p:sldId id="342" r:id="rId110"/>
    <p:sldId id="343" r:id="rId111"/>
    <p:sldId id="344" r:id="rId1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70" autoAdjust="0"/>
    <p:restoredTop sz="94660"/>
  </p:normalViewPr>
  <p:slideViewPr>
    <p:cSldViewPr snapToGrid="0" snapToObjects="1">
      <p:cViewPr varScale="1">
        <p:scale>
          <a:sx n="45" d="100"/>
          <a:sy n="45" d="100"/>
        </p:scale>
        <p:origin x="-1152"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slide" Target="slides/slide10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slide" Target="slides/slide109.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printerSettings" Target="printerSettings/printerSettings1.bin"/><Relationship Id="rId114" Type="http://schemas.openxmlformats.org/officeDocument/2006/relationships/presProps" Target="presProps.xml"/><Relationship Id="rId115" Type="http://schemas.openxmlformats.org/officeDocument/2006/relationships/viewProps" Target="viewProps.xml"/><Relationship Id="rId116" Type="http://schemas.openxmlformats.org/officeDocument/2006/relationships/theme" Target="theme/theme1.xml"/><Relationship Id="rId11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96FD5B0-4853-4E45-9E31-A526ACEF18EA}" type="datetimeFigureOut">
              <a:rPr lang="en-US" smtClean="0"/>
              <a:pPr/>
              <a:t>4/16/12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99888-4820-E440-ACF6-CA78930C40A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6FD5B0-4853-4E45-9E31-A526ACEF18EA}" type="datetimeFigureOut">
              <a:rPr lang="en-US" smtClean="0"/>
              <a:pPr/>
              <a:t>4/16/12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99888-4820-E440-ACF6-CA78930C40A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6FD5B0-4853-4E45-9E31-A526ACEF18EA}" type="datetimeFigureOut">
              <a:rPr lang="en-US" smtClean="0"/>
              <a:pPr/>
              <a:t>4/16/12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99888-4820-E440-ACF6-CA78930C40A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76502D-D031-7B40-BBFF-F0711C6C8A9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83C6B7-2711-AE42-A9A6-84B0188E62C6}" type="slidenum">
              <a:rPr lang="en-US"/>
              <a:pPr>
                <a:defRPr/>
              </a:pPr>
              <a:t>‹#›</a:t>
            </a:fld>
            <a:endParaRPr lang="en-US"/>
          </a:p>
        </p:txBody>
      </p:sp>
    </p:spTree>
    <p:extLst>
      <p:ext uri="{BB962C8B-B14F-4D97-AF65-F5344CB8AC3E}">
        <p14:creationId xmlns:p14="http://schemas.microsoft.com/office/powerpoint/2010/main" val="1263925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65D98E-3937-2941-AC58-8356F247A691}" type="slidenum">
              <a:rPr lang="en-US"/>
              <a:pPr>
                <a:defRPr/>
              </a:pPr>
              <a:t>‹#›</a:t>
            </a:fld>
            <a:endParaRPr lang="en-US"/>
          </a:p>
        </p:txBody>
      </p:sp>
    </p:spTree>
    <p:extLst>
      <p:ext uri="{BB962C8B-B14F-4D97-AF65-F5344CB8AC3E}">
        <p14:creationId xmlns:p14="http://schemas.microsoft.com/office/powerpoint/2010/main" val="3229225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0E7BED-5010-EB4F-9876-BCCF54FE258F}" type="slidenum">
              <a:rPr lang="en-US"/>
              <a:pPr>
                <a:defRPr/>
              </a:pPr>
              <a:t>‹#›</a:t>
            </a:fld>
            <a:endParaRPr lang="en-US"/>
          </a:p>
        </p:txBody>
      </p:sp>
    </p:spTree>
    <p:extLst>
      <p:ext uri="{BB962C8B-B14F-4D97-AF65-F5344CB8AC3E}">
        <p14:creationId xmlns:p14="http://schemas.microsoft.com/office/powerpoint/2010/main" val="1941435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58FE387-F8A5-524C-B174-95CB805976D3}" type="slidenum">
              <a:rPr lang="en-US"/>
              <a:pPr>
                <a:defRPr/>
              </a:pPr>
              <a:t>‹#›</a:t>
            </a:fld>
            <a:endParaRPr lang="en-US"/>
          </a:p>
        </p:txBody>
      </p:sp>
    </p:spTree>
    <p:extLst>
      <p:ext uri="{BB962C8B-B14F-4D97-AF65-F5344CB8AC3E}">
        <p14:creationId xmlns:p14="http://schemas.microsoft.com/office/powerpoint/2010/main" val="23657100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8A40F45-14BE-6849-BA62-EC5AA0D2B419}" type="slidenum">
              <a:rPr lang="en-US"/>
              <a:pPr>
                <a:defRPr/>
              </a:pPr>
              <a:t>‹#›</a:t>
            </a:fld>
            <a:endParaRPr lang="en-US"/>
          </a:p>
        </p:txBody>
      </p:sp>
    </p:spTree>
    <p:extLst>
      <p:ext uri="{BB962C8B-B14F-4D97-AF65-F5344CB8AC3E}">
        <p14:creationId xmlns:p14="http://schemas.microsoft.com/office/powerpoint/2010/main" val="1508673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6FD5B0-4853-4E45-9E31-A526ACEF18EA}" type="datetimeFigureOut">
              <a:rPr lang="en-US" smtClean="0"/>
              <a:pPr/>
              <a:t>4/16/12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99888-4820-E440-ACF6-CA78930C40A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6FD5B0-4853-4E45-9E31-A526ACEF18EA}" type="datetimeFigureOut">
              <a:rPr lang="en-US" smtClean="0"/>
              <a:pPr/>
              <a:t>4/16/12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99888-4820-E440-ACF6-CA78930C40A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6FD5B0-4853-4E45-9E31-A526ACEF18EA}" type="datetimeFigureOut">
              <a:rPr lang="en-US" smtClean="0"/>
              <a:pPr/>
              <a:t>4/16/12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B99888-4820-E440-ACF6-CA78930C40A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96FD5B0-4853-4E45-9E31-A526ACEF18EA}" type="datetimeFigureOut">
              <a:rPr lang="en-US" smtClean="0"/>
              <a:pPr/>
              <a:t>4/16/12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B99888-4820-E440-ACF6-CA78930C40A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96FD5B0-4853-4E45-9E31-A526ACEF18EA}" type="datetimeFigureOut">
              <a:rPr lang="en-US" smtClean="0"/>
              <a:pPr/>
              <a:t>4/16/12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B99888-4820-E440-ACF6-CA78930C40A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6FD5B0-4853-4E45-9E31-A526ACEF18EA}" type="datetimeFigureOut">
              <a:rPr lang="en-US" smtClean="0"/>
              <a:pPr/>
              <a:t>4/16/12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B99888-4820-E440-ACF6-CA78930C40A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6FD5B0-4853-4E45-9E31-A526ACEF18EA}" type="datetimeFigureOut">
              <a:rPr lang="en-US" smtClean="0"/>
              <a:pPr/>
              <a:t>4/16/12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B99888-4820-E440-ACF6-CA78930C40A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6FD5B0-4853-4E45-9E31-A526ACEF18EA}" type="datetimeFigureOut">
              <a:rPr lang="en-US" smtClean="0"/>
              <a:pPr/>
              <a:t>4/16/12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B99888-4820-E440-ACF6-CA78930C40A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6FD5B0-4853-4E45-9E31-A526ACEF18EA}" type="datetimeFigureOut">
              <a:rPr lang="en-US" smtClean="0"/>
              <a:pPr/>
              <a:t>4/16/12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B99888-4820-E440-ACF6-CA78930C40A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2.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3.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4.png"/><Relationship Id="rId3" Type="http://schemas.openxmlformats.org/officeDocument/2006/relationships/image" Target="../media/image55.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6.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7.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8.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8.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8.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9.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6.jpeg"/><Relationship Id="rId3" Type="http://schemas.openxmlformats.org/officeDocument/2006/relationships/image" Target="../media/image5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emf"/><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3.jpeg"/><Relationship Id="rId5" Type="http://schemas.openxmlformats.org/officeDocument/2006/relationships/image" Target="../media/image6.png"/><Relationship Id="rId1" Type="http://schemas.microsoft.com/office/2007/relationships/media" Target="../media/media1.m4a"/><Relationship Id="rId2" Type="http://schemas.openxmlformats.org/officeDocument/2006/relationships/audio" Target="../media/media1.m4a"/></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7.emf"/><Relationship Id="rId1" Type="http://schemas.openxmlformats.org/officeDocument/2006/relationships/vmlDrawing" Target="../drawings/vmlDrawing3.vml"/><Relationship Id="rId2"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2.emf"/><Relationship Id="rId1" Type="http://schemas.openxmlformats.org/officeDocument/2006/relationships/vmlDrawing" Target="../drawings/vmlDrawing2.vml"/><Relationship Id="rId2"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eg"/><Relationship Id="rId3" Type="http://schemas.openxmlformats.org/officeDocument/2006/relationships/image" Target="../media/image1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e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16.emf"/><Relationship Id="rId1" Type="http://schemas.openxmlformats.org/officeDocument/2006/relationships/vmlDrawing" Target="../drawings/vmlDrawing4.vml"/><Relationship Id="rId2"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9.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image" Target="../media/image6.png"/><Relationship Id="rId1" Type="http://schemas.microsoft.com/office/2007/relationships/media" Target="../media/media2.m4a"/><Relationship Id="rId2" Type="http://schemas.openxmlformats.org/officeDocument/2006/relationships/audio" Target="../media/media2.m4a"/></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jpeg"/><Relationship Id="rId3" Type="http://schemas.openxmlformats.org/officeDocument/2006/relationships/image" Target="../media/image23.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4.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7.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4.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1.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2.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4.jpeg"/><Relationship Id="rId3" Type="http://schemas.openxmlformats.org/officeDocument/2006/relationships/image" Target="../media/image35.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6.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7.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9.jpeg"/><Relationship Id="rId3" Type="http://schemas.openxmlformats.org/officeDocument/2006/relationships/image" Target="../media/image40.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1.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2.jpeg"/><Relationship Id="rId3" Type="http://schemas.openxmlformats.org/officeDocument/2006/relationships/image" Target="../media/image43.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4.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5.png"/><Relationship Id="rId3" Type="http://schemas.openxmlformats.org/officeDocument/2006/relationships/image" Target="../media/image4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7.jpeg"/><Relationship Id="rId3" Type="http://schemas.openxmlformats.org/officeDocument/2006/relationships/image" Target="../media/image48.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9.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0.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0.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1.gi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The Protestant Reformation</a:t>
            </a:r>
            <a:br>
              <a:rPr lang="en-US" b="1" dirty="0" smtClean="0"/>
            </a:br>
            <a:r>
              <a:rPr lang="en-US" b="1" dirty="0" smtClean="0"/>
              <a:t>1500-1600</a:t>
            </a:r>
            <a:endParaRPr lang="en-US" b="1"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Biblical Interpretation</a:t>
            </a:r>
            <a:endParaRPr lang="en-US" b="1" dirty="0"/>
          </a:p>
        </p:txBody>
      </p:sp>
      <p:sp>
        <p:nvSpPr>
          <p:cNvPr id="5" name="Content Placeholder 4"/>
          <p:cNvSpPr>
            <a:spLocks noGrp="1"/>
          </p:cNvSpPr>
          <p:nvPr>
            <p:ph idx="1"/>
          </p:nvPr>
        </p:nvSpPr>
        <p:spPr>
          <a:xfrm>
            <a:off x="457200" y="1600200"/>
            <a:ext cx="8229600" cy="5257800"/>
          </a:xfrm>
        </p:spPr>
        <p:txBody>
          <a:bodyPr>
            <a:normAutofit/>
          </a:bodyPr>
          <a:lstStyle/>
          <a:p>
            <a:r>
              <a:rPr lang="en-US" b="1" dirty="0" smtClean="0"/>
              <a:t>Catholic Church warned against multiple interpretations of scripture</a:t>
            </a:r>
          </a:p>
          <a:p>
            <a:r>
              <a:rPr lang="en-US" b="1" dirty="0" smtClean="0"/>
              <a:t>Protestants do disagree about scripture, and how to interpret it</a:t>
            </a:r>
          </a:p>
          <a:p>
            <a:r>
              <a:rPr lang="en-US" b="1" dirty="0" smtClean="0"/>
              <a:t>Protestants = better to be right and alone, then wrong in a group, like they think the Catholics are</a:t>
            </a:r>
          </a:p>
          <a:p>
            <a:r>
              <a:rPr lang="en-US" b="1" dirty="0" smtClean="0"/>
              <a:t>Catholics = we can work this out and stay together as a family of believers</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74753" name="Title 1"/>
          <p:cNvSpPr>
            <a:spLocks noGrp="1"/>
          </p:cNvSpPr>
          <p:nvPr>
            <p:ph type="title"/>
          </p:nvPr>
        </p:nvSpPr>
        <p:spPr>
          <a:xfrm>
            <a:off x="685800" y="0"/>
            <a:ext cx="7772400" cy="1143000"/>
          </a:xfrm>
        </p:spPr>
        <p:txBody>
          <a:bodyPr/>
          <a:lstStyle/>
          <a:p>
            <a:r>
              <a:rPr lang="en-US">
                <a:latin typeface="Times" charset="0"/>
                <a:ea typeface="ＭＳ Ｐゴシック" charset="0"/>
                <a:cs typeface="ＭＳ Ｐゴシック" charset="0"/>
              </a:rPr>
              <a:t>Israel in Dispensationalism</a:t>
            </a:r>
          </a:p>
        </p:txBody>
      </p:sp>
      <p:sp>
        <p:nvSpPr>
          <p:cNvPr id="74754" name="Content Placeholder 3"/>
          <p:cNvSpPr>
            <a:spLocks noGrp="1"/>
          </p:cNvSpPr>
          <p:nvPr>
            <p:ph sz="half" idx="1"/>
          </p:nvPr>
        </p:nvSpPr>
        <p:spPr>
          <a:xfrm>
            <a:off x="304800" y="1066800"/>
            <a:ext cx="4191000" cy="5486400"/>
          </a:xfrm>
        </p:spPr>
        <p:txBody>
          <a:bodyPr/>
          <a:lstStyle/>
          <a:p>
            <a:r>
              <a:rPr lang="en-US">
                <a:latin typeface="Times" charset="0"/>
                <a:ea typeface="ＭＳ Ｐゴシック" charset="0"/>
                <a:cs typeface="ＭＳ Ｐゴシック" charset="0"/>
              </a:rPr>
              <a:t>Dispensationalist Christians maintain that the Jews are still God’s chosen people, and will have all promises God made to them fulfilled</a:t>
            </a:r>
          </a:p>
          <a:p>
            <a:r>
              <a:rPr lang="en-US">
                <a:latin typeface="Times" charset="0"/>
                <a:ea typeface="ＭＳ Ｐゴシック" charset="0"/>
                <a:cs typeface="ＭＳ Ｐゴシック" charset="0"/>
              </a:rPr>
              <a:t>Dispensationalists saw the establishment of Israel as a nation in 1948 as an indicator of the veracity of their truth claims</a:t>
            </a:r>
          </a:p>
          <a:p>
            <a:endParaRPr lang="en-US">
              <a:latin typeface="Times" charset="0"/>
              <a:ea typeface="ＭＳ Ｐゴシック" charset="0"/>
              <a:cs typeface="ＭＳ Ｐゴシック" charset="0"/>
            </a:endParaRPr>
          </a:p>
        </p:txBody>
      </p:sp>
      <p:pic>
        <p:nvPicPr>
          <p:cNvPr id="7" name="Content Placeholder 1" descr="israel-unfinished1-300x234.jpg"/>
          <p:cNvPicPr>
            <a:picLocks noChangeAspect="1"/>
          </p:cNvPicPr>
          <p:nvPr/>
        </p:nvPicPr>
        <p:blipFill rotWithShape="1">
          <a:blip r:embed="rId2">
            <a:extLst>
              <a:ext uri="{28A0092B-C50C-407E-A947-70E740481C1C}">
                <a14:useLocalDpi xmlns:a14="http://schemas.microsoft.com/office/drawing/2010/main" val="0"/>
              </a:ext>
            </a:extLst>
          </a:blip>
          <a:srcRect l="461" r="482"/>
          <a:stretch/>
        </p:blipFill>
        <p:spPr>
          <a:xfrm>
            <a:off x="4495800" y="1613440"/>
            <a:ext cx="4645090" cy="3657600"/>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75777" name="Title 1"/>
          <p:cNvSpPr>
            <a:spLocks noGrp="1"/>
          </p:cNvSpPr>
          <p:nvPr>
            <p:ph type="title"/>
          </p:nvPr>
        </p:nvSpPr>
        <p:spPr>
          <a:xfrm>
            <a:off x="685800" y="0"/>
            <a:ext cx="7772400" cy="1143000"/>
          </a:xfrm>
        </p:spPr>
        <p:txBody>
          <a:bodyPr/>
          <a:lstStyle/>
          <a:p>
            <a:r>
              <a:rPr lang="en-US">
                <a:latin typeface="Times" charset="0"/>
                <a:ea typeface="ＭＳ Ｐゴシック" charset="0"/>
                <a:cs typeface="ＭＳ Ｐゴシック" charset="0"/>
              </a:rPr>
              <a:t>Israel in Dispensationalism</a:t>
            </a:r>
          </a:p>
        </p:txBody>
      </p:sp>
      <p:sp>
        <p:nvSpPr>
          <p:cNvPr id="75778" name="Content Placeholder 3"/>
          <p:cNvSpPr>
            <a:spLocks noGrp="1"/>
          </p:cNvSpPr>
          <p:nvPr>
            <p:ph sz="half" idx="1"/>
          </p:nvPr>
        </p:nvSpPr>
        <p:spPr>
          <a:xfrm>
            <a:off x="304800" y="1066800"/>
            <a:ext cx="4191000" cy="5486400"/>
          </a:xfrm>
        </p:spPr>
        <p:txBody>
          <a:bodyPr/>
          <a:lstStyle/>
          <a:p>
            <a:r>
              <a:rPr lang="en-US">
                <a:latin typeface="Times" charset="0"/>
                <a:ea typeface="ＭＳ Ｐゴシック" charset="0"/>
                <a:cs typeface="ＭＳ Ｐゴシック" charset="0"/>
              </a:rPr>
              <a:t>Dispensationalists are sometimes called “Zionist Christians” for their militant support of the nation-state of Israel</a:t>
            </a:r>
          </a:p>
          <a:p>
            <a:r>
              <a:rPr lang="en-US">
                <a:latin typeface="Times" charset="0"/>
                <a:ea typeface="ＭＳ Ｐゴシック" charset="0"/>
                <a:cs typeface="ＭＳ Ｐゴシック" charset="0"/>
              </a:rPr>
              <a:t>Jews for Jesus is a Dispensationalist Christian group that tries to convert Jews </a:t>
            </a:r>
            <a:r>
              <a:rPr lang="en-US" i="1">
                <a:latin typeface="Times" charset="0"/>
                <a:ea typeface="ＭＳ Ｐゴシック" charset="0"/>
                <a:cs typeface="ＭＳ Ｐゴシック" charset="0"/>
              </a:rPr>
              <a:t>as Jews</a:t>
            </a:r>
            <a:r>
              <a:rPr lang="en-US">
                <a:latin typeface="Times" charset="0"/>
                <a:ea typeface="ＭＳ Ｐゴシック" charset="0"/>
                <a:cs typeface="ＭＳ Ｐゴシック" charset="0"/>
              </a:rPr>
              <a:t> to Christianity</a:t>
            </a:r>
          </a:p>
        </p:txBody>
      </p:sp>
      <p:pic>
        <p:nvPicPr>
          <p:cNvPr id="2" name="Content Placeholder 1" descr="Jews for Jesus 001.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514" b="44"/>
          <a:stretch/>
        </p:blipFill>
        <p:spPr>
          <a:xfrm>
            <a:off x="4648200" y="1143000"/>
            <a:ext cx="4038600" cy="5410200"/>
          </a:xfr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76801" name="Title 1"/>
          <p:cNvSpPr>
            <a:spLocks noGrp="1"/>
          </p:cNvSpPr>
          <p:nvPr>
            <p:ph type="title"/>
          </p:nvPr>
        </p:nvSpPr>
        <p:spPr/>
        <p:txBody>
          <a:bodyPr>
            <a:normAutofit fontScale="90000"/>
          </a:bodyPr>
          <a:lstStyle/>
          <a:p>
            <a:r>
              <a:rPr lang="en-US">
                <a:latin typeface="Times" charset="0"/>
                <a:ea typeface="ＭＳ Ｐゴシック" charset="0"/>
                <a:cs typeface="ＭＳ Ｐゴシック" charset="0"/>
              </a:rPr>
              <a:t>Dispensationalism in American Politics</a:t>
            </a:r>
          </a:p>
        </p:txBody>
      </p:sp>
      <p:sp>
        <p:nvSpPr>
          <p:cNvPr id="76802" name="Content Placeholder 3"/>
          <p:cNvSpPr>
            <a:spLocks noGrp="1"/>
          </p:cNvSpPr>
          <p:nvPr>
            <p:ph idx="1"/>
          </p:nvPr>
        </p:nvSpPr>
        <p:spPr/>
        <p:txBody>
          <a:bodyPr/>
          <a:lstStyle/>
          <a:p>
            <a:r>
              <a:rPr lang="en-US" dirty="0">
                <a:latin typeface="Times" charset="0"/>
                <a:ea typeface="ＭＳ Ｐゴシック" charset="0"/>
                <a:cs typeface="ＭＳ Ｐゴシック" charset="0"/>
              </a:rPr>
              <a:t>Dispensationalist views on foreign policy </a:t>
            </a:r>
            <a:r>
              <a:rPr lang="en-US" smtClean="0">
                <a:latin typeface="Times" charset="0"/>
                <a:ea typeface="ＭＳ Ｐゴシック" charset="0"/>
                <a:cs typeface="ＭＳ Ｐゴシック" charset="0"/>
              </a:rPr>
              <a:t>call forth</a:t>
            </a:r>
            <a:endParaRPr lang="en-US" dirty="0">
              <a:latin typeface="Times" charset="0"/>
              <a:ea typeface="ＭＳ Ｐゴシック" charset="0"/>
              <a:cs typeface="ＭＳ Ｐゴシック" charset="0"/>
            </a:endParaRPr>
          </a:p>
          <a:p>
            <a:pPr lvl="1"/>
            <a:r>
              <a:rPr lang="en-US" dirty="0">
                <a:latin typeface="Times" charset="0"/>
                <a:ea typeface="ＭＳ Ｐゴシック" charset="0"/>
              </a:rPr>
              <a:t>Strong support of Israel</a:t>
            </a:r>
          </a:p>
          <a:p>
            <a:pPr lvl="1"/>
            <a:r>
              <a:rPr lang="en-US" dirty="0">
                <a:latin typeface="Times" charset="0"/>
                <a:ea typeface="ＭＳ Ｐゴシック" charset="0"/>
              </a:rPr>
              <a:t>Rejection of attempts at world-wide unity and government</a:t>
            </a:r>
          </a:p>
          <a:p>
            <a:r>
              <a:rPr lang="en-US" dirty="0">
                <a:latin typeface="Times" charset="0"/>
                <a:ea typeface="ＭＳ Ｐゴシック" charset="0"/>
                <a:cs typeface="ＭＳ Ｐゴシック" charset="0"/>
              </a:rPr>
              <a:t>Dispensationalists believe in obeying the government, but not taking anything from it</a:t>
            </a:r>
          </a:p>
          <a:p>
            <a:pPr lvl="1"/>
            <a:r>
              <a:rPr lang="en-US" dirty="0">
                <a:latin typeface="Times" charset="0"/>
                <a:ea typeface="ＭＳ Ｐゴシック" charset="0"/>
              </a:rPr>
              <a:t>Opposition to health care, welfare, etc.</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DEACFF"/>
        </a:solidFill>
        <a:effectLst/>
      </p:bgPr>
    </p:bg>
    <p:spTree>
      <p:nvGrpSpPr>
        <p:cNvPr id="1" name=""/>
        <p:cNvGrpSpPr/>
        <p:nvPr/>
      </p:nvGrpSpPr>
      <p:grpSpPr>
        <a:xfrm>
          <a:off x="0" y="0"/>
          <a:ext cx="0" cy="0"/>
          <a:chOff x="0" y="0"/>
          <a:chExt cx="0" cy="0"/>
        </a:xfrm>
      </p:grpSpPr>
      <p:sp>
        <p:nvSpPr>
          <p:cNvPr id="60418" name="Title 3"/>
          <p:cNvSpPr>
            <a:spLocks noGrp="1"/>
          </p:cNvSpPr>
          <p:nvPr>
            <p:ph type="title"/>
          </p:nvPr>
        </p:nvSpPr>
        <p:spPr>
          <a:xfrm>
            <a:off x="0" y="304800"/>
            <a:ext cx="9372600" cy="1143000"/>
          </a:xfrm>
        </p:spPr>
        <p:txBody>
          <a:bodyPr/>
          <a:lstStyle/>
          <a:p>
            <a:r>
              <a:rPr lang="en-US" b="1">
                <a:latin typeface="Times" charset="0"/>
                <a:ea typeface="ＭＳ Ｐゴシック" charset="0"/>
                <a:cs typeface="ＭＳ Ｐゴシック" charset="0"/>
              </a:rPr>
              <a:t>An Evangelical Christian Cosmology</a:t>
            </a:r>
          </a:p>
        </p:txBody>
      </p:sp>
      <p:pic>
        <p:nvPicPr>
          <p:cNvPr id="60419" name="Content Placeholder 6" descr="law4_1.gif"/>
          <p:cNvPicPr>
            <a:picLocks noGrp="1" noChangeAspect="1"/>
          </p:cNvPicPr>
          <p:nvPr>
            <p:ph sz="half" idx="1"/>
          </p:nvPr>
        </p:nvPicPr>
        <p:blipFill>
          <a:blip r:embed="rId2">
            <a:extLst>
              <a:ext uri="{28A0092B-C50C-407E-A947-70E740481C1C}">
                <a14:useLocalDpi xmlns:a14="http://schemas.microsoft.com/office/drawing/2010/main" val="0"/>
              </a:ext>
            </a:extLst>
          </a:blip>
          <a:srcRect t="-56081" b="-56081"/>
          <a:stretch>
            <a:fillRect/>
          </a:stretch>
        </p:blipFill>
        <p:spPr>
          <a:xfrm>
            <a:off x="457200" y="2286000"/>
            <a:ext cx="3810000" cy="4114800"/>
          </a:xfrm>
        </p:spPr>
      </p:pic>
      <p:pic>
        <p:nvPicPr>
          <p:cNvPr id="60420" name="Content Placeholder 7" descr="law4_2.gif"/>
          <p:cNvPicPr>
            <a:picLocks noGrp="1" noChangeAspect="1"/>
          </p:cNvPicPr>
          <p:nvPr>
            <p:ph sz="half" idx="2"/>
          </p:nvPr>
        </p:nvPicPr>
        <p:blipFill>
          <a:blip r:embed="rId3">
            <a:extLst>
              <a:ext uri="{28A0092B-C50C-407E-A947-70E740481C1C}">
                <a14:useLocalDpi xmlns:a14="http://schemas.microsoft.com/office/drawing/2010/main" val="0"/>
              </a:ext>
            </a:extLst>
          </a:blip>
          <a:srcRect t="-70483" b="-70483"/>
          <a:stretch>
            <a:fillRect/>
          </a:stretch>
        </p:blipFill>
        <p:spPr>
          <a:xfrm>
            <a:off x="4953000" y="1600200"/>
            <a:ext cx="3810000" cy="4114800"/>
          </a:xfrm>
        </p:spPr>
      </p:pic>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3">
            <a:lumMod val="85000"/>
          </a:schemeClr>
        </a:solidFill>
        <a:effectLst/>
      </p:bgPr>
    </p:bg>
    <p:spTree>
      <p:nvGrpSpPr>
        <p:cNvPr id="1" name=""/>
        <p:cNvGrpSpPr/>
        <p:nvPr/>
      </p:nvGrpSpPr>
      <p:grpSpPr>
        <a:xfrm>
          <a:off x="0" y="0"/>
          <a:ext cx="0" cy="0"/>
          <a:chOff x="0" y="0"/>
          <a:chExt cx="0" cy="0"/>
        </a:xfrm>
      </p:grpSpPr>
      <p:sp>
        <p:nvSpPr>
          <p:cNvPr id="61442" name="Title 1"/>
          <p:cNvSpPr>
            <a:spLocks noGrp="1"/>
          </p:cNvSpPr>
          <p:nvPr>
            <p:ph type="title"/>
          </p:nvPr>
        </p:nvSpPr>
        <p:spPr>
          <a:xfrm>
            <a:off x="6477000" y="0"/>
            <a:ext cx="2514600" cy="4114800"/>
          </a:xfrm>
        </p:spPr>
        <p:txBody>
          <a:bodyPr/>
          <a:lstStyle/>
          <a:p>
            <a:r>
              <a:rPr lang="en-US" b="1">
                <a:latin typeface="Times" charset="0"/>
                <a:ea typeface="ＭＳ Ｐゴシック" charset="0"/>
                <a:cs typeface="ＭＳ Ｐゴシック" charset="0"/>
              </a:rPr>
              <a:t>Jerry Falwell (1933-</a:t>
            </a:r>
            <a:br>
              <a:rPr lang="en-US" b="1">
                <a:latin typeface="Times" charset="0"/>
                <a:ea typeface="ＭＳ Ｐゴシック" charset="0"/>
                <a:cs typeface="ＭＳ Ｐゴシック" charset="0"/>
              </a:rPr>
            </a:br>
            <a:r>
              <a:rPr lang="en-US" b="1">
                <a:latin typeface="Times" charset="0"/>
                <a:ea typeface="ＭＳ Ｐゴシック" charset="0"/>
                <a:cs typeface="ＭＳ Ｐゴシック" charset="0"/>
              </a:rPr>
              <a:t>2007)</a:t>
            </a:r>
          </a:p>
        </p:txBody>
      </p:sp>
      <p:pic>
        <p:nvPicPr>
          <p:cNvPr id="61443" name="Content Placeholder 1" descr="pjerry-falwell.jpg"/>
          <p:cNvPicPr>
            <a:picLocks noGrp="1" noChangeAspect="1"/>
          </p:cNvPicPr>
          <p:nvPr>
            <p:ph sz="half" idx="1"/>
          </p:nvPr>
        </p:nvPicPr>
        <p:blipFill>
          <a:blip r:embed="rId2">
            <a:extLst>
              <a:ext uri="{28A0092B-C50C-407E-A947-70E740481C1C}">
                <a14:useLocalDpi xmlns:a14="http://schemas.microsoft.com/office/drawing/2010/main" val="0"/>
              </a:ext>
            </a:extLst>
          </a:blip>
          <a:srcRect l="-412" t="-2" r="-917" b="1173"/>
          <a:stretch>
            <a:fillRect/>
          </a:stretch>
        </p:blipFill>
        <p:spPr>
          <a:xfrm>
            <a:off x="0" y="36513"/>
            <a:ext cx="6350000" cy="4067175"/>
          </a:xfrm>
        </p:spPr>
      </p:pic>
      <p:sp>
        <p:nvSpPr>
          <p:cNvPr id="61444" name="Content Placeholder 3"/>
          <p:cNvSpPr>
            <a:spLocks noGrp="1"/>
          </p:cNvSpPr>
          <p:nvPr>
            <p:ph sz="half" idx="2"/>
          </p:nvPr>
        </p:nvSpPr>
        <p:spPr>
          <a:xfrm>
            <a:off x="0" y="4038600"/>
            <a:ext cx="9144000" cy="2819400"/>
          </a:xfrm>
        </p:spPr>
        <p:txBody>
          <a:bodyPr>
            <a:normAutofit lnSpcReduction="10000"/>
          </a:bodyPr>
          <a:lstStyle/>
          <a:p>
            <a:r>
              <a:rPr lang="en-US">
                <a:latin typeface="Times" charset="0"/>
                <a:ea typeface="ＭＳ Ｐゴシック" charset="0"/>
                <a:cs typeface="ＭＳ Ｐゴシック" charset="0"/>
              </a:rPr>
              <a:t>Baptist Fundamentalist minister, based in Lynchburg, Virginia (pre-millennial dispensationalist)</a:t>
            </a:r>
          </a:p>
          <a:p>
            <a:r>
              <a:rPr lang="en-US">
                <a:latin typeface="Times" charset="0"/>
                <a:ea typeface="ＭＳ Ｐゴシック" charset="0"/>
                <a:cs typeface="ＭＳ Ｐゴシック" charset="0"/>
              </a:rPr>
              <a:t>Leader and organizer of religio-political group, the Moral Majority, which reacted against the social changes of the 1960s and 1970s</a:t>
            </a:r>
          </a:p>
          <a:p>
            <a:r>
              <a:rPr lang="en-US">
                <a:latin typeface="Times" charset="0"/>
                <a:ea typeface="ＭＳ Ｐゴシック" charset="0"/>
                <a:cs typeface="ＭＳ Ｐゴシック" charset="0"/>
              </a:rPr>
              <a:t>Founded conservative Liberty University in Lynchburg</a:t>
            </a:r>
          </a:p>
        </p:txBody>
      </p:sp>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3">
            <a:lumMod val="85000"/>
          </a:schemeClr>
        </a:solidFill>
        <a:effectLst/>
      </p:bgPr>
    </p:bg>
    <p:spTree>
      <p:nvGrpSpPr>
        <p:cNvPr id="1" name=""/>
        <p:cNvGrpSpPr/>
        <p:nvPr/>
      </p:nvGrpSpPr>
      <p:grpSpPr>
        <a:xfrm>
          <a:off x="0" y="0"/>
          <a:ext cx="0" cy="0"/>
          <a:chOff x="0" y="0"/>
          <a:chExt cx="0" cy="0"/>
        </a:xfrm>
      </p:grpSpPr>
      <p:sp>
        <p:nvSpPr>
          <p:cNvPr id="62466" name="Title 1"/>
          <p:cNvSpPr>
            <a:spLocks noGrp="1"/>
          </p:cNvSpPr>
          <p:nvPr>
            <p:ph type="title"/>
          </p:nvPr>
        </p:nvSpPr>
        <p:spPr>
          <a:xfrm>
            <a:off x="685800" y="228600"/>
            <a:ext cx="3962400" cy="1524000"/>
          </a:xfrm>
        </p:spPr>
        <p:txBody>
          <a:bodyPr/>
          <a:lstStyle/>
          <a:p>
            <a:r>
              <a:rPr lang="en-US" b="1">
                <a:latin typeface="Times" charset="0"/>
                <a:ea typeface="ＭＳ Ｐゴシック" charset="0"/>
                <a:cs typeface="ＭＳ Ｐゴシック" charset="0"/>
              </a:rPr>
              <a:t>Pat Robertson (b. 1930)</a:t>
            </a:r>
          </a:p>
        </p:txBody>
      </p:sp>
      <p:sp>
        <p:nvSpPr>
          <p:cNvPr id="62467" name="Content Placeholder 2"/>
          <p:cNvSpPr>
            <a:spLocks noGrp="1"/>
          </p:cNvSpPr>
          <p:nvPr>
            <p:ph sz="half" idx="1"/>
          </p:nvPr>
        </p:nvSpPr>
        <p:spPr>
          <a:xfrm>
            <a:off x="228600" y="1752600"/>
            <a:ext cx="4876800" cy="5105400"/>
          </a:xfrm>
        </p:spPr>
        <p:txBody>
          <a:bodyPr/>
          <a:lstStyle/>
          <a:p>
            <a:r>
              <a:rPr lang="en-US" sz="2400" b="1">
                <a:latin typeface="Times" charset="0"/>
                <a:ea typeface="ＭＳ Ｐゴシック" charset="0"/>
                <a:cs typeface="ＭＳ Ｐゴシック" charset="0"/>
              </a:rPr>
              <a:t>Charismatic Evangelical preacher and leader of the Religious Right</a:t>
            </a:r>
          </a:p>
          <a:p>
            <a:r>
              <a:rPr lang="en-US" sz="2400" b="1">
                <a:latin typeface="Times" charset="0"/>
                <a:ea typeface="ＭＳ Ｐゴシック" charset="0"/>
                <a:cs typeface="ＭＳ Ｐゴシック" charset="0"/>
              </a:rPr>
              <a:t>Host of “The 700 Club”</a:t>
            </a:r>
          </a:p>
          <a:p>
            <a:r>
              <a:rPr lang="en-US" sz="2400" b="1">
                <a:latin typeface="Times" charset="0"/>
                <a:ea typeface="ＭＳ Ｐゴシック" charset="0"/>
                <a:cs typeface="ＭＳ Ｐゴシック" charset="0"/>
              </a:rPr>
              <a:t>Co-founds the Christian Coalition, the Christian Broadcasting Network, and American Center for Law and Justice (ACLJ)</a:t>
            </a:r>
          </a:p>
          <a:p>
            <a:r>
              <a:rPr lang="en-US" sz="2400" b="1">
                <a:latin typeface="Times" charset="0"/>
                <a:ea typeface="ＭＳ Ｐゴシック" charset="0"/>
                <a:cs typeface="ＭＳ Ｐゴシック" charset="0"/>
              </a:rPr>
              <a:t>Based in se Virginia</a:t>
            </a:r>
          </a:p>
          <a:p>
            <a:r>
              <a:rPr lang="en-US" sz="2400" b="1">
                <a:latin typeface="Times" charset="0"/>
                <a:ea typeface="ＭＳ Ｐゴシック" charset="0"/>
                <a:cs typeface="ＭＳ Ｐゴシック" charset="0"/>
              </a:rPr>
              <a:t>Ran for President in 1988</a:t>
            </a:r>
          </a:p>
          <a:p>
            <a:r>
              <a:rPr lang="en-US" sz="2400" b="1">
                <a:latin typeface="Times" charset="0"/>
                <a:ea typeface="ＭＳ Ｐゴシック" charset="0"/>
                <a:cs typeface="ＭＳ Ｐゴシック" charset="0"/>
              </a:rPr>
              <a:t>Supports Christian Dominionism</a:t>
            </a:r>
          </a:p>
        </p:txBody>
      </p:sp>
      <p:pic>
        <p:nvPicPr>
          <p:cNvPr id="62468" name="Content Placeholder 1" descr="robertsonisae-153x300.jpg"/>
          <p:cNvPicPr>
            <a:picLocks noGrp="1" noChangeAspect="1"/>
          </p:cNvPicPr>
          <p:nvPr>
            <p:ph sz="half" idx="2"/>
          </p:nvPr>
        </p:nvPicPr>
        <p:blipFill>
          <a:blip r:embed="rId2">
            <a:extLst>
              <a:ext uri="{28A0092B-C50C-407E-A947-70E740481C1C}">
                <a14:useLocalDpi xmlns:a14="http://schemas.microsoft.com/office/drawing/2010/main" val="0"/>
              </a:ext>
            </a:extLst>
          </a:blip>
          <a:srcRect l="-2777" t="1041" r="1093" b="7161"/>
          <a:stretch>
            <a:fillRect/>
          </a:stretch>
        </p:blipFill>
        <p:spPr>
          <a:xfrm>
            <a:off x="5270500" y="0"/>
            <a:ext cx="3873500" cy="6858000"/>
          </a:xfrm>
        </p:spPr>
      </p:pic>
    </p:spTree>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63490" name="Title 1"/>
          <p:cNvSpPr>
            <a:spLocks noGrp="1"/>
          </p:cNvSpPr>
          <p:nvPr>
            <p:ph type="title"/>
          </p:nvPr>
        </p:nvSpPr>
        <p:spPr>
          <a:xfrm>
            <a:off x="0" y="0"/>
            <a:ext cx="7848600" cy="1143000"/>
          </a:xfrm>
        </p:spPr>
        <p:txBody>
          <a:bodyPr>
            <a:normAutofit fontScale="90000"/>
          </a:bodyPr>
          <a:lstStyle/>
          <a:p>
            <a:r>
              <a:rPr lang="en-US" b="1">
                <a:latin typeface="Times" charset="0"/>
                <a:ea typeface="ＭＳ Ｐゴシック" charset="0"/>
                <a:cs typeface="ＭＳ Ｐゴシック" charset="0"/>
              </a:rPr>
              <a:t>Dualism – Us v. Them – Cosmology at Work</a:t>
            </a:r>
          </a:p>
        </p:txBody>
      </p:sp>
      <p:sp>
        <p:nvSpPr>
          <p:cNvPr id="63491" name="Content Placeholder 2"/>
          <p:cNvSpPr>
            <a:spLocks noGrp="1"/>
          </p:cNvSpPr>
          <p:nvPr>
            <p:ph sz="half" idx="1"/>
          </p:nvPr>
        </p:nvSpPr>
        <p:spPr>
          <a:xfrm>
            <a:off x="0" y="1600200"/>
            <a:ext cx="3200400" cy="5257800"/>
          </a:xfrm>
        </p:spPr>
        <p:txBody>
          <a:bodyPr/>
          <a:lstStyle/>
          <a:p>
            <a:r>
              <a:rPr lang="en-US" b="1">
                <a:latin typeface="Times" charset="0"/>
                <a:ea typeface="ＭＳ Ｐゴシック" charset="0"/>
                <a:cs typeface="ＭＳ Ｐゴシック" charset="0"/>
              </a:rPr>
              <a:t>September 13, 2001, 700 Club, Falwell blames 9/11 attacks on sinners who had led God to remove his protection from the USA</a:t>
            </a:r>
          </a:p>
        </p:txBody>
      </p:sp>
      <p:pic>
        <p:nvPicPr>
          <p:cNvPr id="63492" name="Content Placeholder 5" descr="RobertsonAndFalwell-200x143.png"/>
          <p:cNvPicPr>
            <a:picLocks noGrp="1" noChangeAspect="1"/>
          </p:cNvPicPr>
          <p:nvPr>
            <p:ph sz="half" idx="2"/>
          </p:nvPr>
        </p:nvPicPr>
        <p:blipFill>
          <a:blip r:embed="rId2">
            <a:extLst>
              <a:ext uri="{28A0092B-C50C-407E-A947-70E740481C1C}">
                <a14:useLocalDpi xmlns:a14="http://schemas.microsoft.com/office/drawing/2010/main" val="0"/>
              </a:ext>
            </a:extLst>
          </a:blip>
          <a:srcRect l="-258" t="-92" r="781" b="-114"/>
          <a:stretch>
            <a:fillRect/>
          </a:stretch>
        </p:blipFill>
        <p:spPr>
          <a:xfrm>
            <a:off x="3419475" y="2057400"/>
            <a:ext cx="5724525" cy="4122738"/>
          </a:xfrm>
        </p:spPr>
      </p:pic>
    </p:spTree>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64514" name="Title 1"/>
          <p:cNvSpPr>
            <a:spLocks noGrp="1"/>
          </p:cNvSpPr>
          <p:nvPr>
            <p:ph type="title"/>
          </p:nvPr>
        </p:nvSpPr>
        <p:spPr>
          <a:xfrm>
            <a:off x="31750" y="0"/>
            <a:ext cx="7848600" cy="1143000"/>
          </a:xfrm>
        </p:spPr>
        <p:txBody>
          <a:bodyPr/>
          <a:lstStyle/>
          <a:p>
            <a:r>
              <a:rPr lang="en-US" b="1">
                <a:latin typeface="Times" charset="0"/>
                <a:ea typeface="ＭＳ Ｐゴシック" charset="0"/>
                <a:cs typeface="ＭＳ Ｐゴシック" charset="0"/>
              </a:rPr>
              <a:t>September 13, 2001</a:t>
            </a:r>
          </a:p>
        </p:txBody>
      </p:sp>
      <p:sp>
        <p:nvSpPr>
          <p:cNvPr id="64515" name="Content Placeholder 2"/>
          <p:cNvSpPr>
            <a:spLocks noGrp="1"/>
          </p:cNvSpPr>
          <p:nvPr>
            <p:ph sz="half" idx="1"/>
          </p:nvPr>
        </p:nvSpPr>
        <p:spPr>
          <a:xfrm>
            <a:off x="0" y="1905000"/>
            <a:ext cx="9144000" cy="4953000"/>
          </a:xfrm>
        </p:spPr>
        <p:txBody>
          <a:bodyPr/>
          <a:lstStyle/>
          <a:p>
            <a:r>
              <a:rPr lang="en-US" b="1">
                <a:latin typeface="Times" charset="0"/>
                <a:ea typeface="ＭＳ Ｐゴシック" charset="0"/>
                <a:cs typeface="ＭＳ Ｐゴシック" charset="0"/>
              </a:rPr>
              <a:t>Falwell: What we saw on Tuesday, as terrible as it is, could be miniscule if in fact God continues to lift the curtain and allow the enemies of America to give us probably what we deserve.</a:t>
            </a:r>
          </a:p>
          <a:p>
            <a:r>
              <a:rPr lang="en-US" b="1">
                <a:latin typeface="Times" charset="0"/>
                <a:ea typeface="ＭＳ Ｐゴシック" charset="0"/>
                <a:cs typeface="ＭＳ Ｐゴシック" charset="0"/>
              </a:rPr>
              <a:t>Robertson: Well Jerry, that’s my feeling. I think we’ve just seen the antechamber to terror. We haven’t even begun to see what they can do to the major population.</a:t>
            </a:r>
          </a:p>
          <a:p>
            <a:r>
              <a:rPr lang="en-US" b="1">
                <a:latin typeface="Times" charset="0"/>
                <a:ea typeface="ＭＳ Ｐゴシック" charset="0"/>
                <a:cs typeface="ＭＳ Ｐゴシック" charset="0"/>
              </a:rPr>
              <a:t>Falwell: The ACLU’s got to take a lot of blame for this.</a:t>
            </a:r>
          </a:p>
          <a:p>
            <a:r>
              <a:rPr lang="en-US" b="1">
                <a:latin typeface="Times" charset="0"/>
                <a:ea typeface="ＭＳ Ｐゴシック" charset="0"/>
                <a:cs typeface="ＭＳ Ｐゴシック" charset="0"/>
              </a:rPr>
              <a:t>Robertson: Oh, yes.</a:t>
            </a:r>
          </a:p>
        </p:txBody>
      </p:sp>
      <p:pic>
        <p:nvPicPr>
          <p:cNvPr id="64516" name="Content Placeholder 5" descr="RobertsonAndFalwell-200x143.png"/>
          <p:cNvPicPr>
            <a:picLocks noGrp="1" noChangeAspect="1"/>
          </p:cNvPicPr>
          <p:nvPr>
            <p:ph sz="half" idx="2"/>
          </p:nvPr>
        </p:nvPicPr>
        <p:blipFill>
          <a:blip r:embed="rId2">
            <a:extLst>
              <a:ext uri="{28A0092B-C50C-407E-A947-70E740481C1C}">
                <a14:useLocalDpi xmlns:a14="http://schemas.microsoft.com/office/drawing/2010/main" val="0"/>
              </a:ext>
            </a:extLst>
          </a:blip>
          <a:srcRect l="-258" t="-92" r="781" b="-114"/>
          <a:stretch>
            <a:fillRect/>
          </a:stretch>
        </p:blipFill>
        <p:spPr>
          <a:xfrm>
            <a:off x="6605588" y="34925"/>
            <a:ext cx="2538412" cy="1828800"/>
          </a:xfrm>
        </p:spPr>
      </p:pic>
    </p:spTree>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65538" name="Title 1"/>
          <p:cNvSpPr>
            <a:spLocks noGrp="1"/>
          </p:cNvSpPr>
          <p:nvPr>
            <p:ph type="title"/>
          </p:nvPr>
        </p:nvSpPr>
        <p:spPr>
          <a:xfrm>
            <a:off x="31750" y="0"/>
            <a:ext cx="7848600" cy="1143000"/>
          </a:xfrm>
        </p:spPr>
        <p:txBody>
          <a:bodyPr/>
          <a:lstStyle/>
          <a:p>
            <a:r>
              <a:rPr lang="en-US" b="1">
                <a:latin typeface="Times" charset="0"/>
                <a:ea typeface="ＭＳ Ｐゴシック" charset="0"/>
                <a:cs typeface="ＭＳ Ｐゴシック" charset="0"/>
              </a:rPr>
              <a:t>September 13, 2001</a:t>
            </a:r>
          </a:p>
        </p:txBody>
      </p:sp>
      <p:sp>
        <p:nvSpPr>
          <p:cNvPr id="65539" name="Content Placeholder 2"/>
          <p:cNvSpPr>
            <a:spLocks noGrp="1"/>
          </p:cNvSpPr>
          <p:nvPr>
            <p:ph sz="half" idx="1"/>
          </p:nvPr>
        </p:nvSpPr>
        <p:spPr>
          <a:xfrm>
            <a:off x="0" y="1905000"/>
            <a:ext cx="9144000" cy="4953000"/>
          </a:xfrm>
        </p:spPr>
        <p:txBody>
          <a:bodyPr/>
          <a:lstStyle/>
          <a:p>
            <a:r>
              <a:rPr lang="en-US" sz="2400" b="1">
                <a:latin typeface="Times" charset="0"/>
                <a:ea typeface="ＭＳ Ｐゴシック" charset="0"/>
                <a:cs typeface="ＭＳ Ｐゴシック" charset="0"/>
              </a:rPr>
              <a:t>Falwell: And I know I’ll hear from them for this but throwing God out successfully with the help of the court system, throwing God out of the public square, out of the schools… The abortionists have got to bear some burden for this because God will not be mocked. And when we destroy 40 million little innocent babies, we make God mad. I really believe that the pagans and the abortionists and the feminists and the gays and the lesbians who are actively trying to make that an alternative lifestyle, the ACLU, People For the American Way — all of them who have tried to secularize America — I point the finger in their face and say, “you helped this happen.”</a:t>
            </a:r>
          </a:p>
          <a:p>
            <a:r>
              <a:rPr lang="en-US" sz="2400" b="1">
                <a:latin typeface="Times" charset="0"/>
                <a:ea typeface="ＭＳ Ｐゴシック" charset="0"/>
                <a:cs typeface="ＭＳ Ｐゴシック" charset="0"/>
              </a:rPr>
              <a:t>Robertson: Well I totally concur.</a:t>
            </a:r>
          </a:p>
        </p:txBody>
      </p:sp>
      <p:pic>
        <p:nvPicPr>
          <p:cNvPr id="65540" name="Content Placeholder 5" descr="RobertsonAndFalwell-200x143.png"/>
          <p:cNvPicPr>
            <a:picLocks noGrp="1" noChangeAspect="1"/>
          </p:cNvPicPr>
          <p:nvPr>
            <p:ph sz="half" idx="2"/>
          </p:nvPr>
        </p:nvPicPr>
        <p:blipFill>
          <a:blip r:embed="rId2">
            <a:extLst>
              <a:ext uri="{28A0092B-C50C-407E-A947-70E740481C1C}">
                <a14:useLocalDpi xmlns:a14="http://schemas.microsoft.com/office/drawing/2010/main" val="0"/>
              </a:ext>
            </a:extLst>
          </a:blip>
          <a:srcRect l="-258" t="-92" r="781" b="-114"/>
          <a:stretch>
            <a:fillRect/>
          </a:stretch>
        </p:blipFill>
        <p:spPr>
          <a:xfrm>
            <a:off x="6605588" y="34925"/>
            <a:ext cx="2538412" cy="1828800"/>
          </a:xfrm>
        </p:spPr>
      </p:pic>
    </p:spTree>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66562" name="Title 1"/>
          <p:cNvSpPr>
            <a:spLocks noGrp="1"/>
          </p:cNvSpPr>
          <p:nvPr>
            <p:ph type="title"/>
          </p:nvPr>
        </p:nvSpPr>
        <p:spPr>
          <a:xfrm>
            <a:off x="31750" y="0"/>
            <a:ext cx="7848600" cy="1143000"/>
          </a:xfrm>
        </p:spPr>
        <p:txBody>
          <a:bodyPr/>
          <a:lstStyle/>
          <a:p>
            <a:r>
              <a:rPr lang="en-US" b="1">
                <a:latin typeface="Times" charset="0"/>
                <a:ea typeface="ＭＳ Ｐゴシック" charset="0"/>
                <a:cs typeface="ＭＳ Ｐゴシック" charset="0"/>
              </a:rPr>
              <a:t>September 14, 2001</a:t>
            </a:r>
          </a:p>
        </p:txBody>
      </p:sp>
      <p:sp>
        <p:nvSpPr>
          <p:cNvPr id="66563" name="Content Placeholder 2"/>
          <p:cNvSpPr>
            <a:spLocks noGrp="1"/>
          </p:cNvSpPr>
          <p:nvPr>
            <p:ph sz="half" idx="1"/>
          </p:nvPr>
        </p:nvSpPr>
        <p:spPr>
          <a:xfrm>
            <a:off x="0" y="1905000"/>
            <a:ext cx="9144000" cy="4953000"/>
          </a:xfrm>
        </p:spPr>
        <p:txBody>
          <a:bodyPr/>
          <a:lstStyle/>
          <a:p>
            <a:r>
              <a:rPr lang="en-US" sz="2400">
                <a:latin typeface="Times" charset="0"/>
                <a:ea typeface="ＭＳ Ｐゴシック" charset="0"/>
                <a:cs typeface="ＭＳ Ｐゴシック" charset="0"/>
              </a:rPr>
              <a:t>Falwell reportedly apologized in a phone call to CNN the next day</a:t>
            </a:r>
          </a:p>
          <a:p>
            <a:r>
              <a:rPr lang="en-US" b="1">
                <a:solidFill>
                  <a:schemeClr val="tx2"/>
                </a:solidFill>
                <a:latin typeface="Times" charset="0"/>
                <a:ea typeface="ＭＳ Ｐゴシック" charset="0"/>
                <a:cs typeface="ＭＳ Ｐゴシック" charset="0"/>
              </a:rPr>
              <a:t>“</a:t>
            </a:r>
            <a:r>
              <a:rPr lang="en-US" altLang="ja-JP" b="1">
                <a:solidFill>
                  <a:schemeClr val="tx2"/>
                </a:solidFill>
                <a:latin typeface="Times" charset="0"/>
                <a:ea typeface="ＭＳ Ｐゴシック" charset="0"/>
                <a:cs typeface="ＭＳ Ｐゴシック" charset="0"/>
              </a:rPr>
              <a:t>I would never blame any human being except the terrorists, and if I left that impression with gays or lesbians or anyone else, I apologize,</a:t>
            </a:r>
            <a:r>
              <a:rPr lang="en-US" b="1">
                <a:solidFill>
                  <a:schemeClr val="tx2"/>
                </a:solidFill>
                <a:latin typeface="Times" charset="0"/>
                <a:ea typeface="ＭＳ Ｐゴシック" charset="0"/>
                <a:cs typeface="ＭＳ Ｐゴシック" charset="0"/>
              </a:rPr>
              <a:t>”</a:t>
            </a:r>
            <a:r>
              <a:rPr lang="en-US" altLang="ja-JP" b="1">
                <a:solidFill>
                  <a:schemeClr val="tx2"/>
                </a:solidFill>
                <a:latin typeface="Times" charset="0"/>
                <a:ea typeface="ＭＳ Ｐゴシック" charset="0"/>
                <a:cs typeface="ＭＳ Ｐゴシック" charset="0"/>
              </a:rPr>
              <a:t> he told CNN, before citing scripture to back up what he originally said. </a:t>
            </a:r>
            <a:r>
              <a:rPr lang="en-US" b="1">
                <a:solidFill>
                  <a:schemeClr val="tx2"/>
                </a:solidFill>
                <a:latin typeface="Times" charset="0"/>
                <a:ea typeface="ＭＳ Ｐゴシック" charset="0"/>
                <a:cs typeface="ＭＳ Ｐゴシック" charset="0"/>
              </a:rPr>
              <a:t>“</a:t>
            </a:r>
            <a:r>
              <a:rPr lang="en-US" altLang="ja-JP" b="1">
                <a:solidFill>
                  <a:schemeClr val="tx2"/>
                </a:solidFill>
                <a:latin typeface="Times" charset="0"/>
                <a:ea typeface="ＭＳ Ｐゴシック" charset="0"/>
                <a:cs typeface="ＭＳ Ｐゴシック" charset="0"/>
              </a:rPr>
              <a:t>I do believe, as a theologian, based upon many Scriptures and particularly Proverbs 14:23, which says </a:t>
            </a:r>
            <a:r>
              <a:rPr lang="en-US" b="1">
                <a:solidFill>
                  <a:schemeClr val="tx2"/>
                </a:solidFill>
                <a:latin typeface="Times" charset="0"/>
                <a:ea typeface="ＭＳ Ｐゴシック" charset="0"/>
                <a:cs typeface="ＭＳ Ｐゴシック" charset="0"/>
              </a:rPr>
              <a:t>‘</a:t>
            </a:r>
            <a:r>
              <a:rPr lang="en-US" altLang="ja-JP" b="1">
                <a:solidFill>
                  <a:schemeClr val="tx2"/>
                </a:solidFill>
                <a:latin typeface="Times" charset="0"/>
                <a:ea typeface="ＭＳ Ｐゴシック" charset="0"/>
                <a:cs typeface="ＭＳ Ｐゴシック" charset="0"/>
              </a:rPr>
              <a:t>living by God</a:t>
            </a:r>
            <a:r>
              <a:rPr lang="en-US" b="1">
                <a:solidFill>
                  <a:schemeClr val="tx2"/>
                </a:solidFill>
                <a:latin typeface="Times" charset="0"/>
                <a:ea typeface="ＭＳ Ｐゴシック" charset="0"/>
                <a:cs typeface="ＭＳ Ｐゴシック" charset="0"/>
              </a:rPr>
              <a:t>’</a:t>
            </a:r>
            <a:r>
              <a:rPr lang="en-US" altLang="ja-JP" b="1">
                <a:solidFill>
                  <a:schemeClr val="tx2"/>
                </a:solidFill>
                <a:latin typeface="Times" charset="0"/>
                <a:ea typeface="ＭＳ Ｐゴシック" charset="0"/>
                <a:cs typeface="ＭＳ Ｐゴシック" charset="0"/>
              </a:rPr>
              <a:t>s principles promotes a nation to greatness, violating those principles brings a nation to shame,</a:t>
            </a:r>
            <a:r>
              <a:rPr lang="en-US" b="1">
                <a:solidFill>
                  <a:schemeClr val="tx2"/>
                </a:solidFill>
                <a:latin typeface="Times" charset="0"/>
                <a:ea typeface="ＭＳ Ｐゴシック" charset="0"/>
                <a:cs typeface="ＭＳ Ｐゴシック" charset="0"/>
              </a:rPr>
              <a:t>”</a:t>
            </a:r>
            <a:r>
              <a:rPr lang="en-US" altLang="ja-JP" b="1">
                <a:solidFill>
                  <a:schemeClr val="tx2"/>
                </a:solidFill>
                <a:latin typeface="Times" charset="0"/>
                <a:ea typeface="ＭＳ Ｐゴシック" charset="0"/>
                <a:cs typeface="ＭＳ Ｐゴシック" charset="0"/>
              </a:rPr>
              <a:t> he said.</a:t>
            </a:r>
            <a:endParaRPr lang="en-US" b="1">
              <a:solidFill>
                <a:schemeClr val="tx2"/>
              </a:solidFill>
              <a:latin typeface="Times" charset="0"/>
              <a:ea typeface="ＭＳ Ｐゴシック" charset="0"/>
              <a:cs typeface="ＭＳ Ｐゴシック" charset="0"/>
            </a:endParaRPr>
          </a:p>
        </p:txBody>
      </p:sp>
      <p:pic>
        <p:nvPicPr>
          <p:cNvPr id="66564" name="Content Placeholder 5" descr="RobertsonAndFalwell-200x143.png"/>
          <p:cNvPicPr>
            <a:picLocks noGrp="1" noChangeAspect="1"/>
          </p:cNvPicPr>
          <p:nvPr>
            <p:ph sz="half" idx="2"/>
          </p:nvPr>
        </p:nvPicPr>
        <p:blipFill>
          <a:blip r:embed="rId2">
            <a:extLst>
              <a:ext uri="{28A0092B-C50C-407E-A947-70E740481C1C}">
                <a14:useLocalDpi xmlns:a14="http://schemas.microsoft.com/office/drawing/2010/main" val="0"/>
              </a:ext>
            </a:extLst>
          </a:blip>
          <a:srcRect l="-258" t="-92" r="781" b="-114"/>
          <a:stretch>
            <a:fillRect/>
          </a:stretch>
        </p:blipFill>
        <p:spPr>
          <a:xfrm>
            <a:off x="6605588" y="34925"/>
            <a:ext cx="2538412" cy="1828800"/>
          </a:xfr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46E"/>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8600" y="0"/>
            <a:ext cx="8610600" cy="1371600"/>
          </a:xfrm>
        </p:spPr>
        <p:txBody>
          <a:bodyPr/>
          <a:lstStyle/>
          <a:p>
            <a:pPr eaLnBrk="1" hangingPunct="1"/>
            <a:r>
              <a:rPr lang="en-US" b="1">
                <a:latin typeface="Times" charset="0"/>
                <a:ea typeface="ＭＳ Ｐゴシック" charset="0"/>
                <a:cs typeface="ＭＳ Ｐゴシック" charset="0"/>
              </a:rPr>
              <a:t>Music in the Tensions of Religion</a:t>
            </a:r>
            <a:endParaRPr lang="en-US">
              <a:latin typeface="Times" charset="0"/>
              <a:ea typeface="ＭＳ Ｐゴシック" charset="0"/>
              <a:cs typeface="ＭＳ Ｐゴシック" charset="0"/>
            </a:endParaRPr>
          </a:p>
        </p:txBody>
      </p:sp>
      <p:sp>
        <p:nvSpPr>
          <p:cNvPr id="30723" name="Rectangle 3"/>
          <p:cNvSpPr>
            <a:spLocks noGrp="1" noChangeArrowheads="1"/>
          </p:cNvSpPr>
          <p:nvPr>
            <p:ph type="body" idx="1"/>
          </p:nvPr>
        </p:nvSpPr>
        <p:spPr>
          <a:xfrm>
            <a:off x="685800" y="1447800"/>
            <a:ext cx="7772400" cy="5181600"/>
          </a:xfrm>
        </p:spPr>
        <p:txBody>
          <a:bodyPr/>
          <a:lstStyle/>
          <a:p>
            <a:pPr eaLnBrk="1" hangingPunct="1">
              <a:lnSpc>
                <a:spcPct val="90000"/>
              </a:lnSpc>
            </a:pPr>
            <a:r>
              <a:rPr lang="en-US" sz="2800" b="1" dirty="0" err="1">
                <a:latin typeface="Times" charset="0"/>
                <a:ea typeface="ＭＳ Ｐゴシック" charset="0"/>
                <a:cs typeface="ＭＳ Ｐゴシック" charset="0"/>
              </a:rPr>
              <a:t>High-church</a:t>
            </a:r>
            <a:r>
              <a:rPr lang="en-US" sz="2800" b="1" dirty="0">
                <a:latin typeface="Times" charset="0"/>
                <a:ea typeface="ＭＳ Ｐゴシック" charset="0"/>
                <a:cs typeface="ＭＳ Ｐゴシック" charset="0"/>
              </a:rPr>
              <a:t> Protestants (Lutherans and Anglicans), because of their emphasis on text and use of the vernacular, and their spiritual trajectory toward individual introspection, encouraged creation of new religious music.</a:t>
            </a:r>
          </a:p>
          <a:p>
            <a:pPr eaLnBrk="1" hangingPunct="1">
              <a:lnSpc>
                <a:spcPct val="90000"/>
              </a:lnSpc>
            </a:pPr>
            <a:r>
              <a:rPr lang="en-US" sz="2800" b="1" dirty="0">
                <a:latin typeface="Times" charset="0"/>
                <a:ea typeface="ＭＳ Ｐゴシック" charset="0"/>
                <a:cs typeface="ＭＳ Ｐゴシック" charset="0"/>
              </a:rPr>
              <a:t>However, Calvinist churches (Dutch Reformed and Presbyterian) insisted that instrumental music did not belong in worship. They also sought to reduce music</a:t>
            </a:r>
            <a:r>
              <a:rPr lang="ja-JP" altLang="en-US" sz="2800" b="1" dirty="0">
                <a:latin typeface="Times" charset="0"/>
                <a:ea typeface="ＭＳ Ｐゴシック" charset="0"/>
                <a:cs typeface="ＭＳ Ｐゴシック" charset="0"/>
              </a:rPr>
              <a:t>’</a:t>
            </a:r>
            <a:r>
              <a:rPr lang="en-US" sz="2800" b="1" dirty="0">
                <a:latin typeface="Times" charset="0"/>
                <a:ea typeface="ＭＳ Ｐゴシック" charset="0"/>
                <a:cs typeface="ＭＳ Ｐゴシック" charset="0"/>
              </a:rPr>
              <a:t>s presence and impact in secular </a:t>
            </a:r>
            <a:r>
              <a:rPr lang="en-US" sz="2800" b="1" dirty="0" smtClean="0">
                <a:latin typeface="Times" charset="0"/>
                <a:ea typeface="ＭＳ Ｐゴシック" charset="0"/>
                <a:cs typeface="ＭＳ Ｐゴシック" charset="0"/>
              </a:rPr>
              <a:t>society</a:t>
            </a:r>
            <a:r>
              <a:rPr lang="en-US" sz="2800" b="1" dirty="0">
                <a:latin typeface="Times" charset="0"/>
                <a:ea typeface="ＭＳ Ｐゴシック" charset="0"/>
                <a:cs typeface="ＭＳ Ｐゴシック" charset="0"/>
              </a:rPr>
              <a:t>.</a:t>
            </a:r>
            <a:endParaRPr lang="en-US" sz="2800" b="1" dirty="0">
              <a:latin typeface="Times"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accent3">
            <a:lumMod val="85000"/>
          </a:schemeClr>
        </a:solidFill>
        <a:effectLst/>
      </p:bgPr>
    </p:bg>
    <p:spTree>
      <p:nvGrpSpPr>
        <p:cNvPr id="1" name=""/>
        <p:cNvGrpSpPr/>
        <p:nvPr/>
      </p:nvGrpSpPr>
      <p:grpSpPr>
        <a:xfrm>
          <a:off x="0" y="0"/>
          <a:ext cx="0" cy="0"/>
          <a:chOff x="0" y="0"/>
          <a:chExt cx="0" cy="0"/>
        </a:xfrm>
      </p:grpSpPr>
      <p:sp>
        <p:nvSpPr>
          <p:cNvPr id="67586" name="Title 1"/>
          <p:cNvSpPr>
            <a:spLocks noGrp="1"/>
          </p:cNvSpPr>
          <p:nvPr>
            <p:ph type="title"/>
          </p:nvPr>
        </p:nvSpPr>
        <p:spPr>
          <a:xfrm>
            <a:off x="0" y="22225"/>
            <a:ext cx="5029200" cy="1143000"/>
          </a:xfrm>
        </p:spPr>
        <p:txBody>
          <a:bodyPr/>
          <a:lstStyle/>
          <a:p>
            <a:r>
              <a:rPr lang="en-US">
                <a:latin typeface="Times" charset="0"/>
                <a:ea typeface="ＭＳ Ｐゴシック" charset="0"/>
                <a:cs typeface="ＭＳ Ｐゴシック" charset="0"/>
              </a:rPr>
              <a:t>Fred Phelps (b. 1929)</a:t>
            </a:r>
          </a:p>
        </p:txBody>
      </p:sp>
      <p:pic>
        <p:nvPicPr>
          <p:cNvPr id="67587" name="Content Placeholder 1" descr="90ED71E543F3BD39AAB81FDD45E11.jpg"/>
          <p:cNvPicPr>
            <a:picLocks noGrp="1" noChangeAspect="1"/>
          </p:cNvPicPr>
          <p:nvPr>
            <p:ph sz="half" idx="1"/>
          </p:nvPr>
        </p:nvPicPr>
        <p:blipFill>
          <a:blip r:embed="rId2">
            <a:extLst>
              <a:ext uri="{28A0092B-C50C-407E-A947-70E740481C1C}">
                <a14:useLocalDpi xmlns:a14="http://schemas.microsoft.com/office/drawing/2010/main" val="0"/>
              </a:ext>
            </a:extLst>
          </a:blip>
          <a:srcRect l="7265" r="7265"/>
          <a:stretch>
            <a:fillRect/>
          </a:stretch>
        </p:blipFill>
        <p:spPr>
          <a:xfrm>
            <a:off x="-25400" y="1219200"/>
            <a:ext cx="3810000" cy="4114800"/>
          </a:xfrm>
        </p:spPr>
      </p:pic>
      <p:sp>
        <p:nvSpPr>
          <p:cNvPr id="67588" name="Content Placeholder 3"/>
          <p:cNvSpPr>
            <a:spLocks noGrp="1"/>
          </p:cNvSpPr>
          <p:nvPr>
            <p:ph sz="half" idx="2"/>
          </p:nvPr>
        </p:nvSpPr>
        <p:spPr>
          <a:xfrm>
            <a:off x="3810000" y="1143000"/>
            <a:ext cx="5181600" cy="5562600"/>
          </a:xfrm>
        </p:spPr>
        <p:txBody>
          <a:bodyPr/>
          <a:lstStyle/>
          <a:p>
            <a:r>
              <a:rPr lang="en-US">
                <a:latin typeface="Times" charset="0"/>
                <a:ea typeface="ＭＳ Ｐゴシック" charset="0"/>
                <a:cs typeface="ＭＳ Ｐゴシック" charset="0"/>
              </a:rPr>
              <a:t>Calvinist Baptist minister of Westboro Baptist Church in Topeka, Kansas</a:t>
            </a:r>
          </a:p>
          <a:p>
            <a:r>
              <a:rPr lang="en-US">
                <a:latin typeface="Times" charset="0"/>
                <a:ea typeface="ＭＳ Ｐゴシック" charset="0"/>
                <a:cs typeface="ＭＳ Ｐゴシック" charset="0"/>
              </a:rPr>
              <a:t>Protests at funerals of AIDS victims and U.S. military deaths to protest nation’s tolerance for homosexuality</a:t>
            </a:r>
          </a:p>
          <a:p>
            <a:r>
              <a:rPr lang="en-US">
                <a:latin typeface="Times" charset="0"/>
                <a:ea typeface="ＭＳ Ｐゴシック" charset="0"/>
                <a:cs typeface="ＭＳ Ｐゴシック" charset="0"/>
              </a:rPr>
              <a:t>Website = godhatesfags.com</a:t>
            </a:r>
          </a:p>
          <a:p>
            <a:r>
              <a:rPr lang="en-US">
                <a:latin typeface="Times" charset="0"/>
                <a:ea typeface="ＭＳ Ｐゴシック" charset="0"/>
                <a:cs typeface="ＭＳ Ｐゴシック" charset="0"/>
              </a:rPr>
              <a:t>Easily the most detested religious figure in America, but he seeks publicity for the truth claims of his theology</a:t>
            </a:r>
          </a:p>
        </p:txBody>
      </p:sp>
    </p:spTree>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accent3">
            <a:lumMod val="85000"/>
          </a:schemeClr>
        </a:solidFill>
        <a:effectLst/>
      </p:bgPr>
    </p:bg>
    <p:spTree>
      <p:nvGrpSpPr>
        <p:cNvPr id="1" name=""/>
        <p:cNvGrpSpPr/>
        <p:nvPr/>
      </p:nvGrpSpPr>
      <p:grpSpPr>
        <a:xfrm>
          <a:off x="0" y="0"/>
          <a:ext cx="0" cy="0"/>
          <a:chOff x="0" y="0"/>
          <a:chExt cx="0" cy="0"/>
        </a:xfrm>
      </p:grpSpPr>
      <p:sp>
        <p:nvSpPr>
          <p:cNvPr id="68610" name="Title 1"/>
          <p:cNvSpPr>
            <a:spLocks noGrp="1"/>
          </p:cNvSpPr>
          <p:nvPr>
            <p:ph type="title"/>
          </p:nvPr>
        </p:nvSpPr>
        <p:spPr>
          <a:xfrm>
            <a:off x="685800" y="228600"/>
            <a:ext cx="7772400" cy="838200"/>
          </a:xfrm>
        </p:spPr>
        <p:txBody>
          <a:bodyPr/>
          <a:lstStyle/>
          <a:p>
            <a:r>
              <a:rPr lang="en-US" b="1">
                <a:latin typeface="Times" charset="0"/>
                <a:ea typeface="ＭＳ Ｐゴシック" charset="0"/>
                <a:cs typeface="ＭＳ Ｐゴシック" charset="0"/>
              </a:rPr>
              <a:t>Fred Phelps hates Jerry Falwell</a:t>
            </a:r>
          </a:p>
        </p:txBody>
      </p:sp>
      <p:pic>
        <p:nvPicPr>
          <p:cNvPr id="68611" name="Content Placeholder 4" descr="pjerry-falwell.jpg"/>
          <p:cNvPicPr>
            <a:picLocks noGrp="1" noChangeAspect="1"/>
          </p:cNvPicPr>
          <p:nvPr>
            <p:ph sz="half" idx="1"/>
          </p:nvPr>
        </p:nvPicPr>
        <p:blipFill>
          <a:blip r:embed="rId2">
            <a:extLst>
              <a:ext uri="{28A0092B-C50C-407E-A947-70E740481C1C}">
                <a14:useLocalDpi xmlns:a14="http://schemas.microsoft.com/office/drawing/2010/main" val="0"/>
              </a:ext>
            </a:extLst>
          </a:blip>
          <a:srcRect l="19598" r="19598"/>
          <a:stretch>
            <a:fillRect/>
          </a:stretch>
        </p:blipFill>
        <p:spPr>
          <a:xfrm>
            <a:off x="152400" y="2101546"/>
            <a:ext cx="4038600" cy="4525963"/>
          </a:xfrm>
        </p:spPr>
      </p:pic>
      <p:pic>
        <p:nvPicPr>
          <p:cNvPr id="68612" name="Content Placeholder 5" descr="90ED71E543F3BD39AAB81FDD45E11.jpg"/>
          <p:cNvPicPr>
            <a:picLocks noGrp="1" noChangeAspect="1"/>
          </p:cNvPicPr>
          <p:nvPr>
            <p:ph sz="half" idx="2"/>
          </p:nvPr>
        </p:nvPicPr>
        <p:blipFill>
          <a:blip r:embed="rId3">
            <a:extLst>
              <a:ext uri="{28A0092B-C50C-407E-A947-70E740481C1C}">
                <a14:useLocalDpi xmlns:a14="http://schemas.microsoft.com/office/drawing/2010/main" val="0"/>
              </a:ext>
            </a:extLst>
          </a:blip>
          <a:srcRect l="7265" r="7265"/>
          <a:stretch>
            <a:fillRect/>
          </a:stretch>
        </p:blipFill>
        <p:spPr>
          <a:xfrm>
            <a:off x="4848708" y="2101546"/>
            <a:ext cx="4038600" cy="4525963"/>
          </a:xfrm>
        </p:spPr>
      </p:pic>
      <p:sp>
        <p:nvSpPr>
          <p:cNvPr id="68613" name="TextBox 6"/>
          <p:cNvSpPr txBox="1">
            <a:spLocks noChangeArrowheads="1"/>
          </p:cNvSpPr>
          <p:nvPr/>
        </p:nvSpPr>
        <p:spPr bwMode="auto">
          <a:xfrm>
            <a:off x="152400" y="1066800"/>
            <a:ext cx="8991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b="1"/>
              <a:t>Phelps considers Falwell an Armininian, because he appeared in a TV debate with a lesbian political leader, thus legitimating her!</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Biblical Basis</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Colossians 3:16 (from the Epistles of Paul)</a:t>
            </a:r>
          </a:p>
          <a:p>
            <a:r>
              <a:rPr lang="en-US" dirty="0" smtClean="0"/>
              <a:t>“Let the word of Christ dwell in you richly in all wisdom; teaching and admonishing one another in psalms and hymns and spiritual songs, singing with grace in your hearts to the Lord.”</a:t>
            </a:r>
            <a:endParaRPr lang="en-US" dirty="0"/>
          </a:p>
        </p:txBody>
      </p:sp>
      <p:sp>
        <p:nvSpPr>
          <p:cNvPr id="4" name="Content Placeholder 3"/>
          <p:cNvSpPr>
            <a:spLocks noGrp="1"/>
          </p:cNvSpPr>
          <p:nvPr>
            <p:ph sz="half" idx="2"/>
          </p:nvPr>
        </p:nvSpPr>
        <p:spPr/>
        <p:txBody>
          <a:bodyPr>
            <a:normAutofit lnSpcReduction="10000"/>
          </a:bodyPr>
          <a:lstStyle/>
          <a:p>
            <a:r>
              <a:rPr lang="en-US" dirty="0" smtClean="0"/>
              <a:t>Luther, Zwingli and Calvin are each concerned about following the Word of God, but have different rules of interpretation of the Biblical texts</a:t>
            </a:r>
            <a:endParaRPr lang="en-US" dirty="0"/>
          </a:p>
        </p:txBody>
      </p:sp>
    </p:spTree>
    <p:extLst>
      <p:ext uri="{BB962C8B-B14F-4D97-AF65-F5344CB8AC3E}">
        <p14:creationId xmlns:p14="http://schemas.microsoft.com/office/powerpoint/2010/main" val="112301245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Biblical Basis</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Colossians 3:16 (from the Epistles of Paul)</a:t>
            </a:r>
          </a:p>
          <a:p>
            <a:r>
              <a:rPr lang="en-US" dirty="0" smtClean="0"/>
              <a:t>“Let the word of Christ dwell in you richly in all wisdom; teaching and admonishing one another in psalms and hymns and spiritual songs, singing with grace in your hearts to the Lord.”</a:t>
            </a:r>
            <a:endParaRPr lang="en-US" dirty="0"/>
          </a:p>
        </p:txBody>
      </p:sp>
      <p:sp>
        <p:nvSpPr>
          <p:cNvPr id="4" name="Content Placeholder 3"/>
          <p:cNvSpPr>
            <a:spLocks noGrp="1"/>
          </p:cNvSpPr>
          <p:nvPr>
            <p:ph sz="half" idx="2"/>
          </p:nvPr>
        </p:nvSpPr>
        <p:spPr/>
        <p:txBody>
          <a:bodyPr>
            <a:normAutofit fontScale="92500" lnSpcReduction="10000"/>
          </a:bodyPr>
          <a:lstStyle/>
          <a:p>
            <a:r>
              <a:rPr lang="en-US" dirty="0" smtClean="0"/>
              <a:t>Luther will interpret this as saying one should have music in worship and for devotion</a:t>
            </a:r>
          </a:p>
          <a:p>
            <a:r>
              <a:rPr lang="en-US" dirty="0" smtClean="0"/>
              <a:t>Zwingli will interpret this as saying one should NOT have music, except silently (“in your heart”)</a:t>
            </a:r>
          </a:p>
          <a:p>
            <a:r>
              <a:rPr lang="en-US" dirty="0" smtClean="0"/>
              <a:t>Calvin will interpret it as allowing vocal music but no instruments in church</a:t>
            </a:r>
            <a:endParaRPr lang="en-US" dirty="0"/>
          </a:p>
        </p:txBody>
      </p:sp>
    </p:spTree>
    <p:extLst>
      <p:ext uri="{BB962C8B-B14F-4D97-AF65-F5344CB8AC3E}">
        <p14:creationId xmlns:p14="http://schemas.microsoft.com/office/powerpoint/2010/main" val="395718450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Biblical Basis</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Psalms 98: 4-6</a:t>
            </a:r>
          </a:p>
          <a:p>
            <a:r>
              <a:rPr lang="en-US" dirty="0" smtClean="0"/>
              <a:t>“Make a joyful noise unto the Lord, all the earth: make a loud noise, and rejoice, and sing praise.</a:t>
            </a:r>
          </a:p>
          <a:p>
            <a:r>
              <a:rPr lang="en-US" dirty="0" smtClean="0"/>
              <a:t>Sing unto the Lord with the harp; with the harp, and the voice of a psalm.</a:t>
            </a:r>
            <a:endParaRPr lang="en-US" dirty="0"/>
          </a:p>
        </p:txBody>
      </p:sp>
      <p:sp>
        <p:nvSpPr>
          <p:cNvPr id="4" name="Content Placeholder 3"/>
          <p:cNvSpPr>
            <a:spLocks noGrp="1"/>
          </p:cNvSpPr>
          <p:nvPr>
            <p:ph sz="half" idx="2"/>
          </p:nvPr>
        </p:nvSpPr>
        <p:spPr/>
        <p:txBody>
          <a:bodyPr>
            <a:normAutofit lnSpcReduction="10000"/>
          </a:bodyPr>
          <a:lstStyle/>
          <a:p>
            <a:r>
              <a:rPr lang="en-US" dirty="0" smtClean="0"/>
              <a:t>With trumpets and sound of cornet make a joyful noise before the Lord, the King”</a:t>
            </a:r>
            <a:endParaRPr lang="en-US" dirty="0"/>
          </a:p>
        </p:txBody>
      </p:sp>
    </p:spTree>
    <p:extLst>
      <p:ext uri="{BB962C8B-B14F-4D97-AF65-F5344CB8AC3E}">
        <p14:creationId xmlns:p14="http://schemas.microsoft.com/office/powerpoint/2010/main" val="361196032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Biblical Basis</a:t>
            </a:r>
            <a:endParaRPr lang="en-US" dirty="0"/>
          </a:p>
        </p:txBody>
      </p:sp>
      <p:sp>
        <p:nvSpPr>
          <p:cNvPr id="3" name="Content Placeholder 2"/>
          <p:cNvSpPr>
            <a:spLocks noGrp="1"/>
          </p:cNvSpPr>
          <p:nvPr>
            <p:ph sz="half" idx="1"/>
          </p:nvPr>
        </p:nvSpPr>
        <p:spPr>
          <a:xfrm>
            <a:off x="457200" y="1600200"/>
            <a:ext cx="4038600" cy="5030987"/>
          </a:xfrm>
        </p:spPr>
        <p:txBody>
          <a:bodyPr>
            <a:normAutofit fontScale="85000" lnSpcReduction="10000"/>
          </a:bodyPr>
          <a:lstStyle/>
          <a:p>
            <a:r>
              <a:rPr lang="en-US" dirty="0" smtClean="0"/>
              <a:t>Psalms 98: 4-6</a:t>
            </a:r>
          </a:p>
          <a:p>
            <a:r>
              <a:rPr lang="en-US" dirty="0" smtClean="0"/>
              <a:t>“Make a joyful noise unto the Lord, all the earth: make a loud noise, and rejoice, and sing praise.</a:t>
            </a:r>
          </a:p>
          <a:p>
            <a:r>
              <a:rPr lang="en-US" dirty="0" smtClean="0"/>
              <a:t>Sing unto the Lord with the harp; with the harp, and the voice of a psalm.</a:t>
            </a:r>
          </a:p>
          <a:p>
            <a:r>
              <a:rPr lang="en-US" dirty="0"/>
              <a:t>With trumpets and sound of cornet make a joyful noise before the Lord, the King”</a:t>
            </a:r>
          </a:p>
          <a:p>
            <a:endParaRPr lang="en-US" dirty="0"/>
          </a:p>
        </p:txBody>
      </p:sp>
      <p:sp>
        <p:nvSpPr>
          <p:cNvPr id="4" name="Content Placeholder 3"/>
          <p:cNvSpPr>
            <a:spLocks noGrp="1"/>
          </p:cNvSpPr>
          <p:nvPr>
            <p:ph sz="half" idx="2"/>
          </p:nvPr>
        </p:nvSpPr>
        <p:spPr>
          <a:xfrm>
            <a:off x="4648200" y="1600200"/>
            <a:ext cx="4038600" cy="5030987"/>
          </a:xfrm>
        </p:spPr>
        <p:txBody>
          <a:bodyPr>
            <a:normAutofit fontScale="85000" lnSpcReduction="10000"/>
          </a:bodyPr>
          <a:lstStyle/>
          <a:p>
            <a:r>
              <a:rPr lang="en-US" dirty="0" smtClean="0"/>
              <a:t>Luther uses this passage to justify organs (can sound like trumpets and cornets, and they are loud)</a:t>
            </a:r>
          </a:p>
          <a:p>
            <a:r>
              <a:rPr lang="en-US" dirty="0" smtClean="0"/>
              <a:t>Calvin and Zwingli argue that this is part of the Old Dispensation, since Jesus is not recorded participating in any such loud, noisy, instrumental music</a:t>
            </a:r>
          </a:p>
          <a:p>
            <a:r>
              <a:rPr lang="en-US" dirty="0" smtClean="0"/>
              <a:t>Calvin also notes that the organ is not mentioned explicitly, and therefore forbidden</a:t>
            </a:r>
            <a:endParaRPr lang="en-US" dirty="0"/>
          </a:p>
        </p:txBody>
      </p:sp>
    </p:spTree>
    <p:extLst>
      <p:ext uri="{BB962C8B-B14F-4D97-AF65-F5344CB8AC3E}">
        <p14:creationId xmlns:p14="http://schemas.microsoft.com/office/powerpoint/2010/main" val="66472409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Zwingli contra Music</a:t>
            </a:r>
            <a:endParaRPr lang="en-US" dirty="0"/>
          </a:p>
        </p:txBody>
      </p:sp>
      <p:sp>
        <p:nvSpPr>
          <p:cNvPr id="3" name="Content Placeholder 2"/>
          <p:cNvSpPr>
            <a:spLocks noGrp="1"/>
          </p:cNvSpPr>
          <p:nvPr>
            <p:ph sz="half" idx="1"/>
          </p:nvPr>
        </p:nvSpPr>
        <p:spPr>
          <a:xfrm>
            <a:off x="457200" y="1600200"/>
            <a:ext cx="4038600" cy="5129960"/>
          </a:xfrm>
        </p:spPr>
        <p:txBody>
          <a:bodyPr>
            <a:normAutofit fontScale="92500" lnSpcReduction="10000"/>
          </a:bodyPr>
          <a:lstStyle/>
          <a:p>
            <a:r>
              <a:rPr lang="en-US" dirty="0" smtClean="0"/>
              <a:t>Zwingli (1484-1531) – Protestant in Zurich – argues against music in worship, saying it will distract from the Word</a:t>
            </a:r>
          </a:p>
          <a:p>
            <a:r>
              <a:rPr lang="en-US" dirty="0" smtClean="0"/>
              <a:t>Believed worship </a:t>
            </a:r>
            <a:r>
              <a:rPr lang="en-US" dirty="0"/>
              <a:t>should not be </a:t>
            </a:r>
            <a:r>
              <a:rPr lang="en-US" dirty="0" smtClean="0"/>
              <a:t>ostentatious, nor </a:t>
            </a:r>
            <a:r>
              <a:rPr lang="en-US" dirty="0"/>
              <a:t>a crying aloud, </a:t>
            </a:r>
            <a:r>
              <a:rPr lang="en-US" dirty="0" smtClean="0"/>
              <a:t>nor showing off</a:t>
            </a:r>
          </a:p>
          <a:p>
            <a:r>
              <a:rPr lang="en-US" dirty="0" smtClean="0"/>
              <a:t>Concerned to distance nascent Protestant worship from Catholic ritual in form and style </a:t>
            </a:r>
          </a:p>
          <a:p>
            <a:endParaRPr lang="en-US" dirty="0"/>
          </a:p>
        </p:txBody>
      </p:sp>
      <p:sp>
        <p:nvSpPr>
          <p:cNvPr id="4" name="Content Placeholder 3"/>
          <p:cNvSpPr>
            <a:spLocks noGrp="1"/>
          </p:cNvSpPr>
          <p:nvPr>
            <p:ph sz="half" idx="2"/>
          </p:nvPr>
        </p:nvSpPr>
        <p:spPr>
          <a:xfrm>
            <a:off x="4648200" y="1600200"/>
            <a:ext cx="4038600" cy="5257800"/>
          </a:xfrm>
        </p:spPr>
        <p:txBody>
          <a:bodyPr>
            <a:normAutofit fontScale="92500" lnSpcReduction="10000"/>
          </a:bodyPr>
          <a:lstStyle/>
          <a:p>
            <a:r>
              <a:rPr lang="en-US" dirty="0" smtClean="0"/>
              <a:t>Music </a:t>
            </a:r>
            <a:r>
              <a:rPr lang="en-US" dirty="0"/>
              <a:t>in worship not explicitly commanded by God in </a:t>
            </a:r>
            <a:r>
              <a:rPr lang="en-US" dirty="0" smtClean="0"/>
              <a:t>Old or New Testament </a:t>
            </a:r>
          </a:p>
          <a:p>
            <a:r>
              <a:rPr lang="en-US" dirty="0" smtClean="0"/>
              <a:t>Christ </a:t>
            </a:r>
            <a:r>
              <a:rPr lang="en-US" dirty="0"/>
              <a:t>instructed men to pray to </a:t>
            </a:r>
            <a:r>
              <a:rPr lang="en-US" dirty="0" smtClean="0"/>
              <a:t>God </a:t>
            </a:r>
            <a:r>
              <a:rPr lang="en-US" dirty="0"/>
              <a:t>individually and in </a:t>
            </a:r>
            <a:r>
              <a:rPr lang="en-US" dirty="0" smtClean="0"/>
              <a:t>private</a:t>
            </a:r>
            <a:endParaRPr lang="en-US" dirty="0"/>
          </a:p>
          <a:p>
            <a:r>
              <a:rPr lang="en-US" dirty="0" smtClean="0"/>
              <a:t>Saint </a:t>
            </a:r>
            <a:r>
              <a:rPr lang="en-US" dirty="0"/>
              <a:t>Paul urged men, when together, to worship God and pray to Him in their hearts </a:t>
            </a:r>
            <a:r>
              <a:rPr lang="en-US" dirty="0" smtClean="0"/>
              <a:t>– silently </a:t>
            </a:r>
            <a:endParaRPr lang="en-US" dirty="0"/>
          </a:p>
        </p:txBody>
      </p:sp>
    </p:spTree>
    <p:extLst>
      <p:ext uri="{BB962C8B-B14F-4D97-AF65-F5344CB8AC3E}">
        <p14:creationId xmlns:p14="http://schemas.microsoft.com/office/powerpoint/2010/main" val="402618317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Luther in favor of Music</a:t>
            </a:r>
            <a:endParaRPr lang="en-US" dirty="0"/>
          </a:p>
        </p:txBody>
      </p:sp>
      <p:sp>
        <p:nvSpPr>
          <p:cNvPr id="3" name="Content Placeholder 2"/>
          <p:cNvSpPr>
            <a:spLocks noGrp="1"/>
          </p:cNvSpPr>
          <p:nvPr>
            <p:ph idx="1"/>
          </p:nvPr>
        </p:nvSpPr>
        <p:spPr/>
        <p:txBody>
          <a:bodyPr>
            <a:normAutofit fontScale="92500"/>
          </a:bodyPr>
          <a:lstStyle/>
          <a:p>
            <a:r>
              <a:rPr lang="en-US" dirty="0" smtClean="0"/>
              <a:t>Luther believed that the entire congregation was part of the universal community of believers</a:t>
            </a:r>
          </a:p>
          <a:p>
            <a:r>
              <a:rPr lang="en-US" dirty="0" smtClean="0"/>
              <a:t>Thus all people should participate in worship (opposition to Catholic division of labor in ritual)</a:t>
            </a:r>
          </a:p>
          <a:p>
            <a:r>
              <a:rPr lang="en-US" dirty="0" smtClean="0"/>
              <a:t>Luther encouraged the congregation to </a:t>
            </a:r>
            <a:r>
              <a:rPr lang="en-US" dirty="0"/>
              <a:t>sing chorales in their own </a:t>
            </a:r>
            <a:r>
              <a:rPr lang="en-US" dirty="0" smtClean="0"/>
              <a:t>languages, so </a:t>
            </a:r>
            <a:r>
              <a:rPr lang="en-US" dirty="0"/>
              <a:t>that the Word of God might be engrained in their hearts and minds. </a:t>
            </a:r>
            <a:endParaRPr lang="en-US" dirty="0" smtClean="0"/>
          </a:p>
          <a:p>
            <a:endParaRPr lang="en-US" dirty="0"/>
          </a:p>
        </p:txBody>
      </p:sp>
    </p:spTree>
    <p:extLst>
      <p:ext uri="{BB962C8B-B14F-4D97-AF65-F5344CB8AC3E}">
        <p14:creationId xmlns:p14="http://schemas.microsoft.com/office/powerpoint/2010/main" val="128562618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Luther in favor of Instrumental Music</a:t>
            </a:r>
            <a:endParaRPr lang="en-US" dirty="0"/>
          </a:p>
        </p:txBody>
      </p:sp>
      <p:sp>
        <p:nvSpPr>
          <p:cNvPr id="3" name="Content Placeholder 2"/>
          <p:cNvSpPr>
            <a:spLocks noGrp="1"/>
          </p:cNvSpPr>
          <p:nvPr>
            <p:ph idx="1"/>
          </p:nvPr>
        </p:nvSpPr>
        <p:spPr>
          <a:xfrm>
            <a:off x="457200" y="1600200"/>
            <a:ext cx="8229600" cy="4948510"/>
          </a:xfrm>
        </p:spPr>
        <p:txBody>
          <a:bodyPr>
            <a:normAutofit fontScale="92500" lnSpcReduction="10000"/>
          </a:bodyPr>
          <a:lstStyle/>
          <a:p>
            <a:r>
              <a:rPr lang="en-US" dirty="0" smtClean="0"/>
              <a:t>Luther argued that music can have a positive psychological effect on the worshipper</a:t>
            </a:r>
          </a:p>
          <a:p>
            <a:r>
              <a:rPr lang="en-US" dirty="0"/>
              <a:t>God speaks with us through His Word, and we in response speak with Him through prayer and praise </a:t>
            </a:r>
            <a:r>
              <a:rPr lang="en-US" dirty="0" smtClean="0"/>
              <a:t>- Luther’s </a:t>
            </a:r>
            <a:r>
              <a:rPr lang="en-US" dirty="0"/>
              <a:t>famous formulation in the sermon for the dedication of the castle church in </a:t>
            </a:r>
            <a:r>
              <a:rPr lang="en-US" dirty="0" err="1"/>
              <a:t>Torgau</a:t>
            </a:r>
            <a:r>
              <a:rPr lang="en-US" dirty="0"/>
              <a:t> </a:t>
            </a:r>
            <a:r>
              <a:rPr lang="en-US" dirty="0" smtClean="0"/>
              <a:t>(1544)</a:t>
            </a:r>
          </a:p>
          <a:p>
            <a:r>
              <a:rPr lang="en-US" dirty="0" smtClean="0"/>
              <a:t>Music affirmed as </a:t>
            </a:r>
            <a:r>
              <a:rPr lang="en-US" dirty="0"/>
              <a:t>part of the goodness of God’s </a:t>
            </a:r>
            <a:r>
              <a:rPr lang="en-US" dirty="0" smtClean="0"/>
              <a:t>creation. Therefore, playing music and creating music could help develop a believer’s faith and morality. This attitude leads to </a:t>
            </a:r>
            <a:r>
              <a:rPr lang="en-US" dirty="0" err="1" smtClean="0"/>
              <a:t>Schütz</a:t>
            </a:r>
            <a:r>
              <a:rPr lang="en-US" dirty="0" smtClean="0"/>
              <a:t> and Bach.</a:t>
            </a:r>
            <a:endParaRPr lang="en-US" dirty="0"/>
          </a:p>
        </p:txBody>
      </p:sp>
    </p:spTree>
    <p:extLst>
      <p:ext uri="{BB962C8B-B14F-4D97-AF65-F5344CB8AC3E}">
        <p14:creationId xmlns:p14="http://schemas.microsoft.com/office/powerpoint/2010/main" val="156468757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Where Luther and Zwingli converge</a:t>
            </a:r>
            <a:endParaRPr lang="en-US" dirty="0"/>
          </a:p>
        </p:txBody>
      </p:sp>
      <p:sp>
        <p:nvSpPr>
          <p:cNvPr id="3" name="Content Placeholder 2"/>
          <p:cNvSpPr>
            <a:spLocks noGrp="1"/>
          </p:cNvSpPr>
          <p:nvPr>
            <p:ph idx="1"/>
          </p:nvPr>
        </p:nvSpPr>
        <p:spPr>
          <a:xfrm>
            <a:off x="457200" y="1600200"/>
            <a:ext cx="8229600" cy="4948510"/>
          </a:xfrm>
        </p:spPr>
        <p:txBody>
          <a:bodyPr>
            <a:normAutofit fontScale="92500"/>
          </a:bodyPr>
          <a:lstStyle/>
          <a:p>
            <a:r>
              <a:rPr lang="en-US" dirty="0" smtClean="0"/>
              <a:t>Luther’s positive theology of music, and Zwingli’s alienation of music from worship, both result in the growth of a culture of music among Protestants.</a:t>
            </a:r>
          </a:p>
          <a:p>
            <a:r>
              <a:rPr lang="en-US" dirty="0" smtClean="0"/>
              <a:t>Zwingli and other Calvinists were not against music per se, and encouraged music in the home, opening the way to secular music culture.</a:t>
            </a:r>
          </a:p>
          <a:p>
            <a:r>
              <a:rPr lang="en-US" dirty="0" smtClean="0"/>
              <a:t>Luther’s sacred assessment of music leads to the notion that music can be an aid to devotion and ethics, influencing status of classical music.</a:t>
            </a:r>
            <a:endParaRPr lang="en-US" dirty="0"/>
          </a:p>
        </p:txBody>
      </p:sp>
    </p:spTree>
    <p:extLst>
      <p:ext uri="{BB962C8B-B14F-4D97-AF65-F5344CB8AC3E}">
        <p14:creationId xmlns:p14="http://schemas.microsoft.com/office/powerpoint/2010/main" val="384811968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DBFF"/>
        </a:solidFill>
        <a:effectLst/>
      </p:bgPr>
    </p:bg>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p:txBody>
          <a:bodyPr/>
          <a:lstStyle/>
          <a:p>
            <a:pPr eaLnBrk="1" hangingPunct="1"/>
            <a:r>
              <a:rPr lang="en-US">
                <a:ea typeface="ＭＳ Ｐゴシック" pitchFamily="29" charset="-128"/>
                <a:cs typeface="ＭＳ Ｐゴシック" pitchFamily="29" charset="-128"/>
              </a:rPr>
              <a:t>Umbrella Chart of Christianity</a:t>
            </a:r>
          </a:p>
        </p:txBody>
      </p:sp>
      <p:graphicFrame>
        <p:nvGraphicFramePr>
          <p:cNvPr id="40962" name="Object 2"/>
          <p:cNvGraphicFramePr>
            <a:graphicFrameLocks noGrp="1" noChangeAspect="1"/>
          </p:cNvGraphicFramePr>
          <p:nvPr>
            <p:ph type="dgm" idx="1"/>
          </p:nvPr>
        </p:nvGraphicFramePr>
        <p:xfrm>
          <a:off x="228600" y="2651125"/>
          <a:ext cx="8712200" cy="2544763"/>
        </p:xfrm>
        <a:graphic>
          <a:graphicData uri="http://schemas.openxmlformats.org/presentationml/2006/ole">
            <mc:AlternateContent xmlns:mc="http://schemas.openxmlformats.org/markup-compatibility/2006">
              <mc:Choice xmlns:v="urn:schemas-microsoft-com:vml" Requires="v">
                <p:oleObj spid="_x0000_s15380" name="Microsoft Organization Chart" r:id="rId3" imgW="18046700" imgH="5270500" progId="MSOrgChart.2">
                  <p:embed followColorScheme="full"/>
                </p:oleObj>
              </mc:Choice>
              <mc:Fallback>
                <p:oleObj name="Microsoft Organization Chart" r:id="rId3" imgW="18046700" imgH="5270500" progId="MSOrgChart.2">
                  <p:embed followColorScheme="full"/>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651125"/>
                        <a:ext cx="8712200" cy="2544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Martin Luther: A Mighty Fortress</a:t>
            </a:r>
            <a:endParaRPr lang="en-US" dirty="0"/>
          </a:p>
        </p:txBody>
      </p:sp>
      <p:sp>
        <p:nvSpPr>
          <p:cNvPr id="3" name="Content Placeholder 2"/>
          <p:cNvSpPr>
            <a:spLocks noGrp="1"/>
          </p:cNvSpPr>
          <p:nvPr>
            <p:ph sz="half" idx="1"/>
          </p:nvPr>
        </p:nvSpPr>
        <p:spPr>
          <a:xfrm>
            <a:off x="263908" y="1600200"/>
            <a:ext cx="4231892" cy="4932014"/>
          </a:xfrm>
        </p:spPr>
        <p:txBody>
          <a:bodyPr>
            <a:normAutofit fontScale="92500"/>
          </a:bodyPr>
          <a:lstStyle/>
          <a:p>
            <a:r>
              <a:rPr lang="en-US" b="1" dirty="0" smtClean="0"/>
              <a:t>Hymn based on popular song forms of his day</a:t>
            </a:r>
          </a:p>
          <a:p>
            <a:r>
              <a:rPr lang="en-US" b="1" dirty="0" smtClean="0"/>
              <a:t>Use of vernacular everyday German</a:t>
            </a:r>
          </a:p>
          <a:p>
            <a:r>
              <a:rPr lang="en-US" b="1" dirty="0" smtClean="0"/>
              <a:t>Congregational singing possible</a:t>
            </a:r>
          </a:p>
          <a:p>
            <a:r>
              <a:rPr lang="en-US" b="1" dirty="0" smtClean="0"/>
              <a:t>Protestant theology makes self-reflection imperative for every one; hymns internalize both praise and self-examination</a:t>
            </a:r>
            <a:endParaRPr lang="en-US" b="1" dirty="0"/>
          </a:p>
        </p:txBody>
      </p:sp>
      <p:pic>
        <p:nvPicPr>
          <p:cNvPr id="5" name="Content Placeholder 6" descr="luther.jpg"/>
          <p:cNvPicPr>
            <a:picLocks noGrp="1" noChangeAspect="1"/>
          </p:cNvPicPr>
          <p:nvPr>
            <p:ph sz="half" idx="2"/>
          </p:nvPr>
        </p:nvPicPr>
        <p:blipFill rotWithShape="1">
          <a:blip r:embed="rId2"/>
          <a:srcRect t="1629" b="11686"/>
          <a:stretch/>
        </p:blipFill>
        <p:spPr>
          <a:xfrm>
            <a:off x="4928602" y="1600200"/>
            <a:ext cx="4038600" cy="5119938"/>
          </a:xfrm>
        </p:spPr>
      </p:pic>
    </p:spTree>
    <p:extLst>
      <p:ext uri="{BB962C8B-B14F-4D97-AF65-F5344CB8AC3E}">
        <p14:creationId xmlns:p14="http://schemas.microsoft.com/office/powerpoint/2010/main" val="287257085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03045" y="318339"/>
            <a:ext cx="7680651" cy="1143000"/>
          </a:xfrm>
        </p:spPr>
        <p:txBody>
          <a:bodyPr/>
          <a:lstStyle/>
          <a:p>
            <a:r>
              <a:rPr lang="en-US" dirty="0" smtClean="0"/>
              <a:t>Martin Luther: </a:t>
            </a:r>
            <a:r>
              <a:rPr lang="en-US" dirty="0" err="1" smtClean="0"/>
              <a:t>Ein</a:t>
            </a:r>
            <a:r>
              <a:rPr lang="en-US" dirty="0" smtClean="0"/>
              <a:t>’ </a:t>
            </a:r>
            <a:r>
              <a:rPr lang="en-US" dirty="0" err="1" smtClean="0"/>
              <a:t>feste</a:t>
            </a:r>
            <a:r>
              <a:rPr lang="en-US" dirty="0" smtClean="0"/>
              <a:t> Burg</a:t>
            </a:r>
            <a:endParaRPr lang="en-US" dirty="0"/>
          </a:p>
        </p:txBody>
      </p:sp>
      <p:sp>
        <p:nvSpPr>
          <p:cNvPr id="3" name="Content Placeholder 2"/>
          <p:cNvSpPr>
            <a:spLocks noGrp="1"/>
          </p:cNvSpPr>
          <p:nvPr>
            <p:ph sz="half" idx="1"/>
          </p:nvPr>
        </p:nvSpPr>
        <p:spPr>
          <a:xfrm>
            <a:off x="263908" y="1600200"/>
            <a:ext cx="8577010" cy="4932014"/>
          </a:xfrm>
        </p:spPr>
        <p:txBody>
          <a:bodyPr>
            <a:noAutofit/>
          </a:bodyPr>
          <a:lstStyle/>
          <a:p>
            <a:r>
              <a:rPr lang="en-US" sz="1600" b="1" dirty="0" err="1"/>
              <a:t>Ein</a:t>
            </a:r>
            <a:r>
              <a:rPr lang="en-US" sz="1600" b="1" dirty="0"/>
              <a:t>’ </a:t>
            </a:r>
            <a:r>
              <a:rPr lang="en-US" sz="1600" b="1" dirty="0" err="1"/>
              <a:t>feste</a:t>
            </a:r>
            <a:r>
              <a:rPr lang="en-US" sz="1600" b="1" dirty="0"/>
              <a:t> Burg </a:t>
            </a:r>
            <a:r>
              <a:rPr lang="en-US" sz="1600" b="1" dirty="0" err="1"/>
              <a:t>ist</a:t>
            </a:r>
            <a:r>
              <a:rPr lang="en-US" sz="1600" b="1" dirty="0"/>
              <a:t> </a:t>
            </a:r>
            <a:r>
              <a:rPr lang="en-US" sz="1600" b="1" dirty="0" err="1"/>
              <a:t>unser</a:t>
            </a:r>
            <a:r>
              <a:rPr lang="en-US" sz="1600" b="1" dirty="0"/>
              <a:t> </a:t>
            </a:r>
            <a:r>
              <a:rPr lang="en-US" sz="1600" b="1" dirty="0" err="1"/>
              <a:t>Gott</a:t>
            </a:r>
            <a:r>
              <a:rPr lang="en-US" sz="1600" b="1" dirty="0" smtClean="0"/>
              <a:t>, </a:t>
            </a:r>
            <a:r>
              <a:rPr lang="en-US" sz="1600" b="1" dirty="0" err="1" smtClean="0"/>
              <a:t>Ein</a:t>
            </a:r>
            <a:r>
              <a:rPr lang="en-US" sz="1600" b="1" dirty="0" smtClean="0"/>
              <a:t> </a:t>
            </a:r>
            <a:r>
              <a:rPr lang="en-US" sz="1600" b="1" dirty="0" err="1"/>
              <a:t>gute</a:t>
            </a:r>
            <a:r>
              <a:rPr lang="en-US" sz="1600" b="1" dirty="0"/>
              <a:t> </a:t>
            </a:r>
            <a:r>
              <a:rPr lang="en-US" sz="1600" b="1" dirty="0" err="1"/>
              <a:t>Wehr</a:t>
            </a:r>
            <a:r>
              <a:rPr lang="en-US" sz="1600" b="1" dirty="0"/>
              <a:t> und </a:t>
            </a:r>
            <a:r>
              <a:rPr lang="en-US" sz="1600" b="1" dirty="0" err="1"/>
              <a:t>Waffen</a:t>
            </a:r>
            <a:r>
              <a:rPr lang="en-US" sz="1600" b="1" dirty="0"/>
              <a:t>; </a:t>
            </a:r>
            <a:r>
              <a:rPr lang="en-US" sz="1600" b="1" dirty="0" err="1"/>
              <a:t>Er</a:t>
            </a:r>
            <a:r>
              <a:rPr lang="en-US" sz="1600" b="1" dirty="0"/>
              <a:t> </a:t>
            </a:r>
            <a:r>
              <a:rPr lang="en-US" sz="1600" b="1" dirty="0" err="1"/>
              <a:t>hilft</a:t>
            </a:r>
            <a:r>
              <a:rPr lang="en-US" sz="1600" b="1" dirty="0"/>
              <a:t> </a:t>
            </a:r>
            <a:r>
              <a:rPr lang="en-US" sz="1600" b="1" dirty="0" err="1"/>
              <a:t>uns</a:t>
            </a:r>
            <a:r>
              <a:rPr lang="en-US" sz="1600" b="1" dirty="0"/>
              <a:t> </a:t>
            </a:r>
            <a:r>
              <a:rPr lang="en-US" sz="1600" b="1" dirty="0" err="1"/>
              <a:t>frei</a:t>
            </a:r>
            <a:r>
              <a:rPr lang="en-US" sz="1600" b="1" dirty="0"/>
              <a:t> </a:t>
            </a:r>
            <a:r>
              <a:rPr lang="en-US" sz="1600" b="1" dirty="0" err="1"/>
              <a:t>aus</a:t>
            </a:r>
            <a:r>
              <a:rPr lang="en-US" sz="1600" b="1" dirty="0"/>
              <a:t> </a:t>
            </a:r>
            <a:r>
              <a:rPr lang="en-US" sz="1600" b="1" dirty="0" err="1"/>
              <a:t>aller</a:t>
            </a:r>
            <a:r>
              <a:rPr lang="en-US" sz="1600" b="1" dirty="0"/>
              <a:t> Not</a:t>
            </a:r>
            <a:r>
              <a:rPr lang="en-US" sz="1600" b="1" dirty="0" smtClean="0"/>
              <a:t>, Die </a:t>
            </a:r>
            <a:r>
              <a:rPr lang="en-US" sz="1600" b="1" dirty="0" err="1"/>
              <a:t>uns</a:t>
            </a:r>
            <a:r>
              <a:rPr lang="en-US" sz="1600" b="1" dirty="0"/>
              <a:t> </a:t>
            </a:r>
            <a:r>
              <a:rPr lang="en-US" sz="1600" b="1" dirty="0" err="1"/>
              <a:t>jetzt</a:t>
            </a:r>
            <a:r>
              <a:rPr lang="en-US" sz="1600" b="1" dirty="0"/>
              <a:t> hat </a:t>
            </a:r>
            <a:r>
              <a:rPr lang="en-US" sz="1600" b="1" dirty="0" err="1"/>
              <a:t>betroffen</a:t>
            </a:r>
            <a:r>
              <a:rPr lang="en-US" sz="1600" b="1" dirty="0"/>
              <a:t>. Der alt’ </a:t>
            </a:r>
            <a:r>
              <a:rPr lang="en-US" sz="1600" b="1" dirty="0" err="1"/>
              <a:t>böse</a:t>
            </a:r>
            <a:r>
              <a:rPr lang="en-US" sz="1600" b="1" dirty="0"/>
              <a:t> </a:t>
            </a:r>
            <a:r>
              <a:rPr lang="en-US" sz="1600" b="1" dirty="0" err="1"/>
              <a:t>Feind</a:t>
            </a:r>
            <a:r>
              <a:rPr lang="en-US" sz="1600" b="1" dirty="0" smtClean="0"/>
              <a:t>, </a:t>
            </a:r>
            <a:r>
              <a:rPr lang="en-US" sz="1600" b="1" dirty="0" err="1" smtClean="0"/>
              <a:t>Mit</a:t>
            </a:r>
            <a:r>
              <a:rPr lang="en-US" sz="1600" b="1" dirty="0" smtClean="0"/>
              <a:t> </a:t>
            </a:r>
            <a:r>
              <a:rPr lang="en-US" sz="1600" b="1" dirty="0"/>
              <a:t>Ernst </a:t>
            </a:r>
            <a:r>
              <a:rPr lang="en-US" sz="1600" b="1" dirty="0" err="1"/>
              <a:t>er’s</a:t>
            </a:r>
            <a:r>
              <a:rPr lang="en-US" sz="1600" b="1" dirty="0"/>
              <a:t> </a:t>
            </a:r>
            <a:r>
              <a:rPr lang="en-US" sz="1600" b="1" dirty="0" err="1"/>
              <a:t>jetzt</a:t>
            </a:r>
            <a:r>
              <a:rPr lang="en-US" sz="1600" b="1" dirty="0"/>
              <a:t> </a:t>
            </a:r>
            <a:r>
              <a:rPr lang="en-US" sz="1600" b="1" dirty="0" err="1"/>
              <a:t>meint</a:t>
            </a:r>
            <a:r>
              <a:rPr lang="en-US" sz="1600" b="1" dirty="0"/>
              <a:t>, Gross’ </a:t>
            </a:r>
            <a:r>
              <a:rPr lang="en-US" sz="1600" b="1" dirty="0" err="1"/>
              <a:t>Macht</a:t>
            </a:r>
            <a:r>
              <a:rPr lang="en-US" sz="1600" b="1" dirty="0"/>
              <a:t> und </a:t>
            </a:r>
            <a:r>
              <a:rPr lang="en-US" sz="1600" b="1" dirty="0" err="1"/>
              <a:t>viel</a:t>
            </a:r>
            <a:r>
              <a:rPr lang="en-US" sz="1600" b="1" dirty="0"/>
              <a:t> List </a:t>
            </a:r>
            <a:r>
              <a:rPr lang="en-US" sz="1600" b="1" dirty="0" err="1"/>
              <a:t>Sein</a:t>
            </a:r>
            <a:r>
              <a:rPr lang="en-US" sz="1600" b="1" dirty="0"/>
              <a:t>’ </a:t>
            </a:r>
            <a:r>
              <a:rPr lang="en-US" sz="1600" b="1" dirty="0" err="1"/>
              <a:t>grausam</a:t>
            </a:r>
            <a:r>
              <a:rPr lang="en-US" sz="1600" b="1" dirty="0"/>
              <a:t>’ </a:t>
            </a:r>
            <a:r>
              <a:rPr lang="en-US" sz="1600" b="1" dirty="0" err="1"/>
              <a:t>Ruestung</a:t>
            </a:r>
            <a:r>
              <a:rPr lang="en-US" sz="1600" b="1" dirty="0"/>
              <a:t> </a:t>
            </a:r>
            <a:r>
              <a:rPr lang="en-US" sz="1600" b="1" dirty="0" err="1"/>
              <a:t>ist</a:t>
            </a:r>
            <a:r>
              <a:rPr lang="en-US" sz="1600" b="1" dirty="0" smtClean="0"/>
              <a:t>, Auf </a:t>
            </a:r>
            <a:r>
              <a:rPr lang="en-US" sz="1600" b="1" dirty="0" err="1"/>
              <a:t>Erd</a:t>
            </a:r>
            <a:r>
              <a:rPr lang="en-US" sz="1600" b="1" dirty="0"/>
              <a:t>’ </a:t>
            </a:r>
            <a:r>
              <a:rPr lang="en-US" sz="1600" b="1" dirty="0" err="1"/>
              <a:t>ist</a:t>
            </a:r>
            <a:r>
              <a:rPr lang="en-US" sz="1600" b="1" dirty="0"/>
              <a:t> </a:t>
            </a:r>
            <a:r>
              <a:rPr lang="en-US" sz="1600" b="1" dirty="0" err="1"/>
              <a:t>nicht</a:t>
            </a:r>
            <a:r>
              <a:rPr lang="en-US" sz="1600" b="1" dirty="0"/>
              <a:t> </a:t>
            </a:r>
            <a:r>
              <a:rPr lang="en-US" sz="1600" b="1" dirty="0" err="1"/>
              <a:t>seingleichen</a:t>
            </a:r>
            <a:r>
              <a:rPr lang="en-US" sz="1600" b="1" dirty="0"/>
              <a:t>.</a:t>
            </a:r>
          </a:p>
          <a:p>
            <a:r>
              <a:rPr lang="en-US" sz="1600" b="1" dirty="0" err="1"/>
              <a:t>Mit</a:t>
            </a:r>
            <a:r>
              <a:rPr lang="en-US" sz="1600" b="1" dirty="0"/>
              <a:t> </a:t>
            </a:r>
            <a:r>
              <a:rPr lang="en-US" sz="1600" b="1" dirty="0" err="1"/>
              <a:t>unsrer</a:t>
            </a:r>
            <a:r>
              <a:rPr lang="en-US" sz="1600" b="1" dirty="0"/>
              <a:t> </a:t>
            </a:r>
            <a:r>
              <a:rPr lang="en-US" sz="1600" b="1" dirty="0" err="1"/>
              <a:t>Macht</a:t>
            </a:r>
            <a:r>
              <a:rPr lang="en-US" sz="1600" b="1" dirty="0"/>
              <a:t> is </a:t>
            </a:r>
            <a:r>
              <a:rPr lang="en-US" sz="1600" b="1" dirty="0" err="1"/>
              <a:t>nichts</a:t>
            </a:r>
            <a:r>
              <a:rPr lang="en-US" sz="1600" b="1" dirty="0"/>
              <a:t> </a:t>
            </a:r>
            <a:r>
              <a:rPr lang="en-US" sz="1600" b="1" dirty="0" err="1"/>
              <a:t>getan</a:t>
            </a:r>
            <a:r>
              <a:rPr lang="en-US" sz="1600" b="1" dirty="0" smtClean="0"/>
              <a:t>, </a:t>
            </a:r>
            <a:r>
              <a:rPr lang="en-US" sz="1600" b="1" dirty="0" err="1" smtClean="0"/>
              <a:t>Wir</a:t>
            </a:r>
            <a:r>
              <a:rPr lang="en-US" sz="1600" b="1" dirty="0" smtClean="0"/>
              <a:t> </a:t>
            </a:r>
            <a:r>
              <a:rPr lang="en-US" sz="1600" b="1" dirty="0" err="1"/>
              <a:t>sind</a:t>
            </a:r>
            <a:r>
              <a:rPr lang="en-US" sz="1600" b="1" dirty="0"/>
              <a:t> gar bald </a:t>
            </a:r>
            <a:r>
              <a:rPr lang="en-US" sz="1600" b="1" dirty="0" err="1"/>
              <a:t>verloren</a:t>
            </a:r>
            <a:r>
              <a:rPr lang="en-US" sz="1600" b="1" dirty="0"/>
              <a:t>; </a:t>
            </a:r>
            <a:r>
              <a:rPr lang="en-US" sz="1600" b="1" dirty="0" err="1"/>
              <a:t>Es</a:t>
            </a:r>
            <a:r>
              <a:rPr lang="en-US" sz="1600" b="1" dirty="0"/>
              <a:t> </a:t>
            </a:r>
            <a:r>
              <a:rPr lang="en-US" sz="1600" b="1" dirty="0" err="1"/>
              <a:t>steit’t</a:t>
            </a:r>
            <a:r>
              <a:rPr lang="en-US" sz="1600" b="1" dirty="0"/>
              <a:t> </a:t>
            </a:r>
            <a:r>
              <a:rPr lang="en-US" sz="1600" b="1" dirty="0" err="1"/>
              <a:t>für</a:t>
            </a:r>
            <a:r>
              <a:rPr lang="en-US" sz="1600" b="1" dirty="0"/>
              <a:t> </a:t>
            </a:r>
            <a:r>
              <a:rPr lang="en-US" sz="1600" b="1" dirty="0" err="1"/>
              <a:t>uns</a:t>
            </a:r>
            <a:r>
              <a:rPr lang="en-US" sz="1600" b="1" dirty="0"/>
              <a:t> der </a:t>
            </a:r>
            <a:r>
              <a:rPr lang="en-US" sz="1600" b="1" dirty="0" err="1"/>
              <a:t>rechte</a:t>
            </a:r>
            <a:r>
              <a:rPr lang="en-US" sz="1600" b="1" dirty="0"/>
              <a:t> Mann</a:t>
            </a:r>
            <a:r>
              <a:rPr lang="en-US" sz="1600" b="1" dirty="0" smtClean="0"/>
              <a:t>, Den </a:t>
            </a:r>
            <a:r>
              <a:rPr lang="en-US" sz="1600" b="1" dirty="0" err="1"/>
              <a:t>Gott</a:t>
            </a:r>
            <a:r>
              <a:rPr lang="en-US" sz="1600" b="1" dirty="0"/>
              <a:t> hat </a:t>
            </a:r>
            <a:r>
              <a:rPr lang="en-US" sz="1600" b="1" dirty="0" err="1"/>
              <a:t>selbst</a:t>
            </a:r>
            <a:r>
              <a:rPr lang="en-US" sz="1600" b="1" dirty="0"/>
              <a:t> </a:t>
            </a:r>
            <a:r>
              <a:rPr lang="en-US" sz="1600" b="1" dirty="0" err="1"/>
              <a:t>erkoren</a:t>
            </a:r>
            <a:r>
              <a:rPr lang="en-US" sz="1600" b="1" dirty="0"/>
              <a:t>. </a:t>
            </a:r>
            <a:r>
              <a:rPr lang="en-US" sz="1600" b="1" dirty="0" err="1"/>
              <a:t>Fragst</a:t>
            </a:r>
            <a:r>
              <a:rPr lang="en-US" sz="1600" b="1" dirty="0"/>
              <a:t> du, </a:t>
            </a:r>
            <a:r>
              <a:rPr lang="en-US" sz="1600" b="1" dirty="0" err="1"/>
              <a:t>wer</a:t>
            </a:r>
            <a:r>
              <a:rPr lang="en-US" sz="1600" b="1" dirty="0"/>
              <a:t> der </a:t>
            </a:r>
            <a:r>
              <a:rPr lang="en-US" sz="1600" b="1" dirty="0" err="1"/>
              <a:t>ist</a:t>
            </a:r>
            <a:r>
              <a:rPr lang="en-US" sz="1600" b="1" dirty="0"/>
              <a:t>? </a:t>
            </a:r>
            <a:r>
              <a:rPr lang="en-US" sz="1600" b="1" dirty="0" err="1"/>
              <a:t>Er</a:t>
            </a:r>
            <a:r>
              <a:rPr lang="en-US" sz="1600" b="1" dirty="0"/>
              <a:t> </a:t>
            </a:r>
            <a:r>
              <a:rPr lang="en-US" sz="1600" b="1" dirty="0" err="1"/>
              <a:t>heisst</a:t>
            </a:r>
            <a:r>
              <a:rPr lang="en-US" sz="1600" b="1" dirty="0"/>
              <a:t> </a:t>
            </a:r>
            <a:r>
              <a:rPr lang="en-US" sz="1600" b="1" dirty="0" err="1"/>
              <a:t>Jesu</a:t>
            </a:r>
            <a:r>
              <a:rPr lang="en-US" sz="1600" b="1" dirty="0"/>
              <a:t> Christ, Der Herr </a:t>
            </a:r>
            <a:r>
              <a:rPr lang="en-US" sz="1600" b="1" dirty="0" err="1"/>
              <a:t>Zebaoth</a:t>
            </a:r>
            <a:r>
              <a:rPr lang="en-US" sz="1600" b="1" dirty="0" smtClean="0"/>
              <a:t>, Und </a:t>
            </a:r>
            <a:r>
              <a:rPr lang="en-US" sz="1600" b="1" dirty="0" err="1"/>
              <a:t>ist</a:t>
            </a:r>
            <a:r>
              <a:rPr lang="en-US" sz="1600" b="1" dirty="0"/>
              <a:t> </a:t>
            </a:r>
            <a:r>
              <a:rPr lang="en-US" sz="1600" b="1" dirty="0" err="1"/>
              <a:t>kein</a:t>
            </a:r>
            <a:r>
              <a:rPr lang="en-US" sz="1600" b="1" dirty="0"/>
              <a:t> </a:t>
            </a:r>
            <a:r>
              <a:rPr lang="en-US" sz="1600" b="1" dirty="0" err="1"/>
              <a:t>andrer</a:t>
            </a:r>
            <a:r>
              <a:rPr lang="en-US" sz="1600" b="1" dirty="0"/>
              <a:t> </a:t>
            </a:r>
            <a:r>
              <a:rPr lang="en-US" sz="1600" b="1" dirty="0" err="1"/>
              <a:t>Gott</a:t>
            </a:r>
            <a:r>
              <a:rPr lang="en-US" sz="1600" b="1" dirty="0"/>
              <a:t>, Das Feld muss </a:t>
            </a:r>
            <a:r>
              <a:rPr lang="en-US" sz="1600" b="1" dirty="0" err="1"/>
              <a:t>er</a:t>
            </a:r>
            <a:r>
              <a:rPr lang="en-US" sz="1600" b="1" dirty="0"/>
              <a:t> </a:t>
            </a:r>
            <a:r>
              <a:rPr lang="en-US" sz="1600" b="1" dirty="0" err="1"/>
              <a:t>behalten</a:t>
            </a:r>
            <a:r>
              <a:rPr lang="en-US" sz="1600" b="1" dirty="0"/>
              <a:t>.</a:t>
            </a:r>
          </a:p>
          <a:p>
            <a:r>
              <a:rPr lang="en-US" sz="1600" b="1" dirty="0"/>
              <a:t>Und </a:t>
            </a:r>
            <a:r>
              <a:rPr lang="en-US" sz="1600" b="1" dirty="0" err="1"/>
              <a:t>wenn</a:t>
            </a:r>
            <a:r>
              <a:rPr lang="en-US" sz="1600" b="1" dirty="0"/>
              <a:t> die Welt </a:t>
            </a:r>
            <a:r>
              <a:rPr lang="en-US" sz="1600" b="1" dirty="0" err="1"/>
              <a:t>voll</a:t>
            </a:r>
            <a:r>
              <a:rPr lang="en-US" sz="1600" b="1" dirty="0"/>
              <a:t> </a:t>
            </a:r>
            <a:r>
              <a:rPr lang="en-US" sz="1600" b="1" dirty="0" err="1"/>
              <a:t>Teufel</a:t>
            </a:r>
            <a:r>
              <a:rPr lang="en-US" sz="1600" b="1" dirty="0"/>
              <a:t> </a:t>
            </a:r>
            <a:r>
              <a:rPr lang="en-US" sz="1600" b="1" dirty="0" err="1" smtClean="0"/>
              <a:t>wär</a:t>
            </a:r>
            <a:r>
              <a:rPr lang="en-US" sz="1600" b="1" dirty="0" smtClean="0"/>
              <a:t>’ Und </a:t>
            </a:r>
            <a:r>
              <a:rPr lang="en-US" sz="1600" b="1" dirty="0" err="1"/>
              <a:t>wollt</a:t>
            </a:r>
            <a:r>
              <a:rPr lang="en-US" sz="1600" b="1" dirty="0"/>
              <a:t>’ </a:t>
            </a:r>
            <a:r>
              <a:rPr lang="en-US" sz="1600" b="1" dirty="0" err="1"/>
              <a:t>uns</a:t>
            </a:r>
            <a:r>
              <a:rPr lang="en-US" sz="1600" b="1" dirty="0"/>
              <a:t> gar </a:t>
            </a:r>
            <a:r>
              <a:rPr lang="en-US" sz="1600" b="1" dirty="0" err="1"/>
              <a:t>verschlingen</a:t>
            </a:r>
            <a:r>
              <a:rPr lang="en-US" sz="1600" b="1" dirty="0"/>
              <a:t>, So </a:t>
            </a:r>
            <a:r>
              <a:rPr lang="en-US" sz="1600" b="1" dirty="0" err="1"/>
              <a:t>fürchten</a:t>
            </a:r>
            <a:r>
              <a:rPr lang="en-US" sz="1600" b="1" dirty="0"/>
              <a:t> </a:t>
            </a:r>
            <a:r>
              <a:rPr lang="en-US" sz="1600" b="1" dirty="0" err="1"/>
              <a:t>wir</a:t>
            </a:r>
            <a:r>
              <a:rPr lang="en-US" sz="1600" b="1" dirty="0"/>
              <a:t> </a:t>
            </a:r>
            <a:r>
              <a:rPr lang="en-US" sz="1600" b="1" dirty="0" err="1"/>
              <a:t>uns</a:t>
            </a:r>
            <a:r>
              <a:rPr lang="en-US" sz="1600" b="1" dirty="0"/>
              <a:t> </a:t>
            </a:r>
            <a:r>
              <a:rPr lang="en-US" sz="1600" b="1" dirty="0" err="1"/>
              <a:t>nicht</a:t>
            </a:r>
            <a:r>
              <a:rPr lang="en-US" sz="1600" b="1" dirty="0"/>
              <a:t> so </a:t>
            </a:r>
            <a:r>
              <a:rPr lang="en-US" sz="1600" b="1" dirty="0" err="1"/>
              <a:t>sehr</a:t>
            </a:r>
            <a:r>
              <a:rPr lang="en-US" sz="1600" b="1" dirty="0" smtClean="0"/>
              <a:t>, </a:t>
            </a:r>
            <a:r>
              <a:rPr lang="en-US" sz="1600" b="1" dirty="0" err="1" smtClean="0"/>
              <a:t>Es</a:t>
            </a:r>
            <a:r>
              <a:rPr lang="en-US" sz="1600" b="1" dirty="0" smtClean="0"/>
              <a:t> </a:t>
            </a:r>
            <a:r>
              <a:rPr lang="en-US" sz="1600" b="1" dirty="0" err="1"/>
              <a:t>soll</a:t>
            </a:r>
            <a:r>
              <a:rPr lang="en-US" sz="1600" b="1" dirty="0"/>
              <a:t> </a:t>
            </a:r>
            <a:r>
              <a:rPr lang="en-US" sz="1600" b="1" dirty="0" err="1"/>
              <a:t>uns</a:t>
            </a:r>
            <a:r>
              <a:rPr lang="en-US" sz="1600" b="1" dirty="0"/>
              <a:t> </a:t>
            </a:r>
            <a:r>
              <a:rPr lang="en-US" sz="1600" b="1" dirty="0" err="1"/>
              <a:t>doch</a:t>
            </a:r>
            <a:r>
              <a:rPr lang="en-US" sz="1600" b="1" dirty="0"/>
              <a:t> </a:t>
            </a:r>
            <a:r>
              <a:rPr lang="en-US" sz="1600" b="1" dirty="0" err="1"/>
              <a:t>gelingen</a:t>
            </a:r>
            <a:r>
              <a:rPr lang="en-US" sz="1600" b="1" dirty="0"/>
              <a:t>. Der </a:t>
            </a:r>
            <a:r>
              <a:rPr lang="en-US" sz="1600" b="1" dirty="0" err="1"/>
              <a:t>Fürst</a:t>
            </a:r>
            <a:r>
              <a:rPr lang="en-US" sz="1600" b="1" dirty="0"/>
              <a:t> </a:t>
            </a:r>
            <a:r>
              <a:rPr lang="en-US" sz="1600" b="1" dirty="0" err="1"/>
              <a:t>dieser</a:t>
            </a:r>
            <a:r>
              <a:rPr lang="en-US" sz="1600" b="1" dirty="0"/>
              <a:t> Welt</a:t>
            </a:r>
            <a:r>
              <a:rPr lang="en-US" sz="1600" b="1" dirty="0" smtClean="0"/>
              <a:t>, </a:t>
            </a:r>
            <a:r>
              <a:rPr lang="en-US" sz="1600" b="1" dirty="0" err="1" smtClean="0"/>
              <a:t>Wie</a:t>
            </a:r>
            <a:r>
              <a:rPr lang="en-US" sz="1600" b="1" dirty="0" smtClean="0"/>
              <a:t> </a:t>
            </a:r>
            <a:r>
              <a:rPr lang="en-US" sz="1600" b="1" dirty="0" err="1"/>
              <a:t>sau’r</a:t>
            </a:r>
            <a:r>
              <a:rPr lang="en-US" sz="1600" b="1" dirty="0"/>
              <a:t> </a:t>
            </a:r>
            <a:r>
              <a:rPr lang="en-US" sz="1600" b="1" dirty="0" err="1"/>
              <a:t>er</a:t>
            </a:r>
            <a:r>
              <a:rPr lang="en-US" sz="1600" b="1" dirty="0"/>
              <a:t> </a:t>
            </a:r>
            <a:r>
              <a:rPr lang="en-US" sz="1600" b="1" dirty="0" err="1"/>
              <a:t>sich</a:t>
            </a:r>
            <a:r>
              <a:rPr lang="en-US" sz="1600" b="1" dirty="0"/>
              <a:t> </a:t>
            </a:r>
            <a:r>
              <a:rPr lang="en-US" sz="1600" b="1" dirty="0" err="1"/>
              <a:t>stellt</a:t>
            </a:r>
            <a:r>
              <a:rPr lang="en-US" sz="1600" b="1" dirty="0"/>
              <a:t>, Tut </a:t>
            </a:r>
            <a:r>
              <a:rPr lang="en-US" sz="1600" b="1" dirty="0" err="1"/>
              <a:t>er</a:t>
            </a:r>
            <a:r>
              <a:rPr lang="en-US" sz="1600" b="1" dirty="0"/>
              <a:t> </a:t>
            </a:r>
            <a:r>
              <a:rPr lang="en-US" sz="1600" b="1" dirty="0" err="1"/>
              <a:t>uns</a:t>
            </a:r>
            <a:r>
              <a:rPr lang="en-US" sz="1600" b="1" dirty="0"/>
              <a:t> </a:t>
            </a:r>
            <a:r>
              <a:rPr lang="en-US" sz="1600" b="1" dirty="0" err="1"/>
              <a:t>doch</a:t>
            </a:r>
            <a:r>
              <a:rPr lang="en-US" sz="1600" b="1" dirty="0"/>
              <a:t> </a:t>
            </a:r>
            <a:r>
              <a:rPr lang="en-US" sz="1600" b="1" dirty="0" err="1"/>
              <a:t>nicht</a:t>
            </a:r>
            <a:r>
              <a:rPr lang="en-US" sz="1600" b="1" dirty="0" smtClean="0"/>
              <a:t>, Das </a:t>
            </a:r>
            <a:r>
              <a:rPr lang="en-US" sz="1600" b="1" dirty="0" err="1"/>
              <a:t>macht</a:t>
            </a:r>
            <a:r>
              <a:rPr lang="en-US" sz="1600" b="1" dirty="0"/>
              <a:t>, </a:t>
            </a:r>
            <a:r>
              <a:rPr lang="en-US" sz="1600" b="1" dirty="0" err="1"/>
              <a:t>er</a:t>
            </a:r>
            <a:r>
              <a:rPr lang="en-US" sz="1600" b="1" dirty="0"/>
              <a:t> </a:t>
            </a:r>
            <a:r>
              <a:rPr lang="en-US" sz="1600" b="1" dirty="0" err="1"/>
              <a:t>ist</a:t>
            </a:r>
            <a:r>
              <a:rPr lang="en-US" sz="1600" b="1" dirty="0"/>
              <a:t> </a:t>
            </a:r>
            <a:r>
              <a:rPr lang="en-US" sz="1600" b="1" dirty="0" err="1"/>
              <a:t>gericht’t</a:t>
            </a:r>
            <a:r>
              <a:rPr lang="en-US" sz="1600" b="1" dirty="0"/>
              <a:t>, </a:t>
            </a:r>
            <a:r>
              <a:rPr lang="en-US" sz="1600" b="1" dirty="0" err="1"/>
              <a:t>Ein</a:t>
            </a:r>
            <a:r>
              <a:rPr lang="en-US" sz="1600" b="1" dirty="0"/>
              <a:t> </a:t>
            </a:r>
            <a:r>
              <a:rPr lang="en-US" sz="1600" b="1" dirty="0" err="1"/>
              <a:t>Wörtlein</a:t>
            </a:r>
            <a:r>
              <a:rPr lang="en-US" sz="1600" b="1" dirty="0"/>
              <a:t> </a:t>
            </a:r>
            <a:r>
              <a:rPr lang="en-US" sz="1600" b="1" dirty="0" err="1"/>
              <a:t>kann</a:t>
            </a:r>
            <a:r>
              <a:rPr lang="en-US" sz="1600" b="1" dirty="0"/>
              <a:t> </a:t>
            </a:r>
            <a:r>
              <a:rPr lang="en-US" sz="1600" b="1" dirty="0" err="1"/>
              <a:t>ihn</a:t>
            </a:r>
            <a:r>
              <a:rPr lang="en-US" sz="1600" b="1" dirty="0"/>
              <a:t> </a:t>
            </a:r>
            <a:r>
              <a:rPr lang="en-US" sz="1600" b="1" dirty="0" err="1"/>
              <a:t>fällen</a:t>
            </a:r>
            <a:r>
              <a:rPr lang="en-US" sz="1600" b="1" dirty="0"/>
              <a:t>.</a:t>
            </a:r>
          </a:p>
          <a:p>
            <a:r>
              <a:rPr lang="en-US" sz="1600" b="1" dirty="0"/>
              <a:t>Das </a:t>
            </a:r>
            <a:r>
              <a:rPr lang="en-US" sz="1600" b="1" dirty="0" err="1"/>
              <a:t>Wort</a:t>
            </a:r>
            <a:r>
              <a:rPr lang="en-US" sz="1600" b="1" dirty="0"/>
              <a:t> </a:t>
            </a:r>
            <a:r>
              <a:rPr lang="en-US" sz="1600" b="1" dirty="0" err="1"/>
              <a:t>sie</a:t>
            </a:r>
            <a:r>
              <a:rPr lang="en-US" sz="1600" b="1" dirty="0"/>
              <a:t> </a:t>
            </a:r>
            <a:r>
              <a:rPr lang="en-US" sz="1600" b="1" dirty="0" err="1"/>
              <a:t>sollen</a:t>
            </a:r>
            <a:r>
              <a:rPr lang="en-US" sz="1600" b="1" dirty="0"/>
              <a:t> </a:t>
            </a:r>
            <a:r>
              <a:rPr lang="en-US" sz="1600" b="1" dirty="0" err="1"/>
              <a:t>lassen</a:t>
            </a:r>
            <a:r>
              <a:rPr lang="en-US" sz="1600" b="1" dirty="0"/>
              <a:t> </a:t>
            </a:r>
            <a:r>
              <a:rPr lang="en-US" sz="1600" b="1" dirty="0" err="1" smtClean="0"/>
              <a:t>stahn</a:t>
            </a:r>
            <a:r>
              <a:rPr lang="en-US" sz="1600" b="1" dirty="0"/>
              <a:t> </a:t>
            </a:r>
            <a:r>
              <a:rPr lang="en-US" sz="1600" b="1" dirty="0" smtClean="0"/>
              <a:t>Und </a:t>
            </a:r>
            <a:r>
              <a:rPr lang="en-US" sz="1600" b="1" dirty="0" err="1"/>
              <a:t>kein’n</a:t>
            </a:r>
            <a:r>
              <a:rPr lang="en-US" sz="1600" b="1" dirty="0"/>
              <a:t> Dank </a:t>
            </a:r>
            <a:r>
              <a:rPr lang="en-US" sz="1600" b="1" dirty="0" err="1"/>
              <a:t>dazu</a:t>
            </a:r>
            <a:r>
              <a:rPr lang="en-US" sz="1600" b="1" dirty="0"/>
              <a:t> </a:t>
            </a:r>
            <a:r>
              <a:rPr lang="en-US" sz="1600" b="1" dirty="0" err="1"/>
              <a:t>haben</a:t>
            </a:r>
            <a:r>
              <a:rPr lang="en-US" sz="1600" b="1" dirty="0"/>
              <a:t>; </a:t>
            </a:r>
            <a:r>
              <a:rPr lang="en-US" sz="1600" b="1" dirty="0" err="1"/>
              <a:t>Er</a:t>
            </a:r>
            <a:r>
              <a:rPr lang="en-US" sz="1600" b="1" dirty="0"/>
              <a:t> </a:t>
            </a:r>
            <a:r>
              <a:rPr lang="en-US" sz="1600" b="1" dirty="0" err="1"/>
              <a:t>ist</a:t>
            </a:r>
            <a:r>
              <a:rPr lang="en-US" sz="1600" b="1" dirty="0"/>
              <a:t> </a:t>
            </a:r>
            <a:r>
              <a:rPr lang="en-US" sz="1600" b="1" dirty="0" err="1"/>
              <a:t>bei</a:t>
            </a:r>
            <a:r>
              <a:rPr lang="en-US" sz="1600" b="1" dirty="0"/>
              <a:t> </a:t>
            </a:r>
            <a:r>
              <a:rPr lang="en-US" sz="1600" b="1" dirty="0" err="1"/>
              <a:t>uns</a:t>
            </a:r>
            <a:r>
              <a:rPr lang="en-US" sz="1600" b="1" dirty="0"/>
              <a:t> </a:t>
            </a:r>
            <a:r>
              <a:rPr lang="en-US" sz="1600" b="1" dirty="0" err="1"/>
              <a:t>wohl</a:t>
            </a:r>
            <a:r>
              <a:rPr lang="en-US" sz="1600" b="1" dirty="0"/>
              <a:t> auf </a:t>
            </a:r>
            <a:r>
              <a:rPr lang="en-US" sz="1600" b="1" dirty="0" err="1"/>
              <a:t>dem</a:t>
            </a:r>
            <a:r>
              <a:rPr lang="en-US" sz="1600" b="1" dirty="0"/>
              <a:t> </a:t>
            </a:r>
            <a:r>
              <a:rPr lang="en-US" sz="1600" b="1" dirty="0" smtClean="0"/>
              <a:t>Plan </a:t>
            </a:r>
            <a:r>
              <a:rPr lang="en-US" sz="1600" b="1" dirty="0" err="1" smtClean="0"/>
              <a:t>Mit</a:t>
            </a:r>
            <a:r>
              <a:rPr lang="en-US" sz="1600" b="1" dirty="0" smtClean="0"/>
              <a:t> </a:t>
            </a:r>
            <a:r>
              <a:rPr lang="en-US" sz="1600" b="1" dirty="0" err="1"/>
              <a:t>seinem</a:t>
            </a:r>
            <a:r>
              <a:rPr lang="en-US" sz="1600" b="1" dirty="0"/>
              <a:t> Geist und </a:t>
            </a:r>
            <a:r>
              <a:rPr lang="en-US" sz="1600" b="1" dirty="0" err="1"/>
              <a:t>Gaben</a:t>
            </a:r>
            <a:r>
              <a:rPr lang="en-US" sz="1600" b="1" dirty="0"/>
              <a:t>. </a:t>
            </a:r>
            <a:r>
              <a:rPr lang="en-US" sz="1600" b="1" dirty="0" err="1"/>
              <a:t>Nehmen</a:t>
            </a:r>
            <a:r>
              <a:rPr lang="en-US" sz="1600" b="1" dirty="0"/>
              <a:t> </a:t>
            </a:r>
            <a:r>
              <a:rPr lang="en-US" sz="1600" b="1" dirty="0" err="1"/>
              <a:t>sie</a:t>
            </a:r>
            <a:r>
              <a:rPr lang="en-US" sz="1600" b="1" dirty="0"/>
              <a:t> den </a:t>
            </a:r>
            <a:r>
              <a:rPr lang="en-US" sz="1600" b="1" dirty="0" err="1"/>
              <a:t>Leib</a:t>
            </a:r>
            <a:r>
              <a:rPr lang="en-US" sz="1600" b="1" dirty="0" smtClean="0"/>
              <a:t>, Gut</a:t>
            </a:r>
            <a:r>
              <a:rPr lang="en-US" sz="1600" b="1" dirty="0"/>
              <a:t>, </a:t>
            </a:r>
            <a:r>
              <a:rPr lang="en-US" sz="1600" b="1" dirty="0" err="1"/>
              <a:t>Ehr</a:t>
            </a:r>
            <a:r>
              <a:rPr lang="en-US" sz="1600" b="1" dirty="0"/>
              <a:t>’, Kind und </a:t>
            </a:r>
            <a:r>
              <a:rPr lang="en-US" sz="1600" b="1" dirty="0" err="1"/>
              <a:t>Weib</a:t>
            </a:r>
            <a:r>
              <a:rPr lang="en-US" sz="1600" b="1" dirty="0"/>
              <a:t>: Lass </a:t>
            </a:r>
            <a:r>
              <a:rPr lang="en-US" sz="1600" b="1" dirty="0" err="1"/>
              <a:t>fahren</a:t>
            </a:r>
            <a:r>
              <a:rPr lang="en-US" sz="1600" b="1" dirty="0"/>
              <a:t> </a:t>
            </a:r>
            <a:r>
              <a:rPr lang="en-US" sz="1600" b="1" dirty="0" err="1"/>
              <a:t>dahin</a:t>
            </a:r>
            <a:r>
              <a:rPr lang="en-US" sz="1600" b="1" dirty="0" smtClean="0"/>
              <a:t>, </a:t>
            </a:r>
            <a:r>
              <a:rPr lang="en-US" sz="1600" b="1" dirty="0" err="1" smtClean="0"/>
              <a:t>Sie</a:t>
            </a:r>
            <a:r>
              <a:rPr lang="en-US" sz="1600" b="1" dirty="0" smtClean="0"/>
              <a:t> </a:t>
            </a:r>
            <a:r>
              <a:rPr lang="en-US" sz="1600" b="1" dirty="0" err="1"/>
              <a:t>haben’s</a:t>
            </a:r>
            <a:r>
              <a:rPr lang="en-US" sz="1600" b="1" dirty="0"/>
              <a:t> </a:t>
            </a:r>
            <a:r>
              <a:rPr lang="en-US" sz="1600" b="1" dirty="0" err="1"/>
              <a:t>kein’n</a:t>
            </a:r>
            <a:r>
              <a:rPr lang="en-US" sz="1600" b="1" dirty="0"/>
              <a:t> </a:t>
            </a:r>
            <a:r>
              <a:rPr lang="en-US" sz="1600" b="1" dirty="0" err="1"/>
              <a:t>Gewinn</a:t>
            </a:r>
            <a:r>
              <a:rPr lang="en-US" sz="1600" b="1" dirty="0" smtClean="0"/>
              <a:t>, Das </a:t>
            </a:r>
            <a:r>
              <a:rPr lang="en-US" sz="1600" b="1" dirty="0"/>
              <a:t>Reich muss </a:t>
            </a:r>
            <a:r>
              <a:rPr lang="en-US" sz="1600" b="1" dirty="0" err="1"/>
              <a:t>uns</a:t>
            </a:r>
            <a:r>
              <a:rPr lang="en-US" sz="1600" b="1" dirty="0"/>
              <a:t> </a:t>
            </a:r>
            <a:r>
              <a:rPr lang="en-US" sz="1600" b="1" dirty="0" err="1"/>
              <a:t>doch</a:t>
            </a:r>
            <a:r>
              <a:rPr lang="en-US" sz="1600" b="1" dirty="0"/>
              <a:t> </a:t>
            </a:r>
            <a:r>
              <a:rPr lang="en-US" sz="1600" b="1" dirty="0" err="1"/>
              <a:t>bleiben</a:t>
            </a:r>
            <a:r>
              <a:rPr lang="en-US" sz="1600" b="1" dirty="0"/>
              <a:t>.</a:t>
            </a:r>
          </a:p>
        </p:txBody>
      </p:sp>
      <p:pic>
        <p:nvPicPr>
          <p:cNvPr id="5" name="Content Placeholder 6" descr="luther.jpg"/>
          <p:cNvPicPr>
            <a:picLocks noGrp="1" noChangeAspect="1"/>
          </p:cNvPicPr>
          <p:nvPr>
            <p:ph sz="half" idx="2"/>
          </p:nvPr>
        </p:nvPicPr>
        <p:blipFill rotWithShape="1">
          <a:blip r:embed="rId2"/>
          <a:srcRect t="1629" b="11686"/>
          <a:stretch/>
        </p:blipFill>
        <p:spPr>
          <a:xfrm>
            <a:off x="0" y="0"/>
            <a:ext cx="1154044" cy="1463040"/>
          </a:xfrm>
        </p:spPr>
      </p:pic>
    </p:spTree>
    <p:extLst>
      <p:ext uri="{BB962C8B-B14F-4D97-AF65-F5344CB8AC3E}">
        <p14:creationId xmlns:p14="http://schemas.microsoft.com/office/powerpoint/2010/main" val="395231638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03045" y="318339"/>
            <a:ext cx="7680651" cy="1143000"/>
          </a:xfrm>
        </p:spPr>
        <p:txBody>
          <a:bodyPr/>
          <a:lstStyle/>
          <a:p>
            <a:r>
              <a:rPr lang="en-US" dirty="0" smtClean="0"/>
              <a:t>Martin Luther: A Mighty Fortress</a:t>
            </a:r>
            <a:endParaRPr lang="en-US" dirty="0"/>
          </a:p>
        </p:txBody>
      </p:sp>
      <p:sp>
        <p:nvSpPr>
          <p:cNvPr id="3" name="Content Placeholder 2"/>
          <p:cNvSpPr>
            <a:spLocks noGrp="1"/>
          </p:cNvSpPr>
          <p:nvPr>
            <p:ph sz="half" idx="1"/>
          </p:nvPr>
        </p:nvSpPr>
        <p:spPr>
          <a:xfrm>
            <a:off x="263908" y="1600200"/>
            <a:ext cx="8577010" cy="5257800"/>
          </a:xfrm>
        </p:spPr>
        <p:txBody>
          <a:bodyPr>
            <a:noAutofit/>
          </a:bodyPr>
          <a:lstStyle/>
          <a:p>
            <a:r>
              <a:rPr lang="en-US" sz="1600" b="1" dirty="0"/>
              <a:t>A mighty fortress is our God, a bulwark never failing; Our helper He, amid the flood of mortal ills prevailing: For still our ancient foe doth seek to work us woe; His craft and power are great, and, armed with cruel hate, On earth is not his equal.</a:t>
            </a:r>
          </a:p>
          <a:p>
            <a:r>
              <a:rPr lang="en-US" sz="1600" b="1" dirty="0"/>
              <a:t>Did we in our own strength confide, our striving would be losing; Were not the right Man on our side, the Man of God’s own choosing: Dost ask who that may be? Christ Jesus, it is He; Lord </a:t>
            </a:r>
            <a:r>
              <a:rPr lang="en-US" sz="1600" b="1" dirty="0" err="1"/>
              <a:t>Sabaoth</a:t>
            </a:r>
            <a:r>
              <a:rPr lang="en-US" sz="1600" b="1" dirty="0"/>
              <a:t>, His name, from age to age the same, And He must win the battle.</a:t>
            </a:r>
          </a:p>
          <a:p>
            <a:r>
              <a:rPr lang="en-US" sz="1600" b="1" dirty="0"/>
              <a:t>And though this world, with devils filled, should threaten to undo us, We will not fear, for God hath willed His truth to triumph through us: The Prince of Darkness grim, we tremble not for him; His rage we can endure, for lo, his doom is sure, One little word shall fell him.</a:t>
            </a:r>
          </a:p>
          <a:p>
            <a:r>
              <a:rPr lang="en-US" sz="1600" b="1" dirty="0"/>
              <a:t>That word above all earthly powers, no thanks to them, </a:t>
            </a:r>
            <a:r>
              <a:rPr lang="en-US" sz="1600" b="1" dirty="0" err="1"/>
              <a:t>abideth</a:t>
            </a:r>
            <a:r>
              <a:rPr lang="en-US" sz="1600" b="1" dirty="0"/>
              <a:t>; The Spirit and the gifts are ours through Him who with us </a:t>
            </a:r>
            <a:r>
              <a:rPr lang="en-US" sz="1600" b="1" dirty="0" err="1"/>
              <a:t>sideth</a:t>
            </a:r>
            <a:r>
              <a:rPr lang="en-US" sz="1600" b="1" dirty="0"/>
              <a:t>: Let goods and kindred go, this mortal life also; The body they may kill: God’s truth </a:t>
            </a:r>
            <a:r>
              <a:rPr lang="en-US" sz="1600" b="1" dirty="0" err="1"/>
              <a:t>abideth</a:t>
            </a:r>
            <a:r>
              <a:rPr lang="en-US" sz="1600" b="1" dirty="0"/>
              <a:t> still, His kingdom is forever.</a:t>
            </a:r>
          </a:p>
        </p:txBody>
      </p:sp>
      <p:pic>
        <p:nvPicPr>
          <p:cNvPr id="5" name="Content Placeholder 6" descr="luther.jpg"/>
          <p:cNvPicPr>
            <a:picLocks noGrp="1" noChangeAspect="1"/>
          </p:cNvPicPr>
          <p:nvPr>
            <p:ph sz="half" idx="2"/>
          </p:nvPr>
        </p:nvPicPr>
        <p:blipFill rotWithShape="1">
          <a:blip r:embed="rId4"/>
          <a:srcRect t="1629" b="11686"/>
          <a:stretch/>
        </p:blipFill>
        <p:spPr>
          <a:xfrm>
            <a:off x="0" y="0"/>
            <a:ext cx="1154044" cy="1463040"/>
          </a:xfrm>
        </p:spPr>
      </p:pic>
      <p:pic>
        <p:nvPicPr>
          <p:cNvPr id="6" name="39 A Mighty Fortress.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90267" y="1788910"/>
            <a:ext cx="1450622" cy="1450622"/>
          </a:xfrm>
          <a:prstGeom prst="rect">
            <a:avLst/>
          </a:prstGeom>
        </p:spPr>
      </p:pic>
    </p:spTree>
    <p:extLst>
      <p:ext uri="{BB962C8B-B14F-4D97-AF65-F5344CB8AC3E}">
        <p14:creationId xmlns:p14="http://schemas.microsoft.com/office/powerpoint/2010/main" val="74861078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66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Magisterial Reformation </a:t>
            </a:r>
            <a:endParaRPr lang="en-US" dirty="0"/>
          </a:p>
        </p:txBody>
      </p:sp>
      <p:sp>
        <p:nvSpPr>
          <p:cNvPr id="5" name="Content Placeholder 4"/>
          <p:cNvSpPr>
            <a:spLocks noGrp="1"/>
          </p:cNvSpPr>
          <p:nvPr>
            <p:ph idx="1"/>
          </p:nvPr>
        </p:nvSpPr>
        <p:spPr/>
        <p:txBody>
          <a:bodyPr/>
          <a:lstStyle/>
          <a:p>
            <a:r>
              <a:rPr lang="en-US" b="1" dirty="0" smtClean="0"/>
              <a:t>The Magisterial Reformation has three features</a:t>
            </a:r>
          </a:p>
          <a:p>
            <a:pPr lvl="1"/>
            <a:r>
              <a:rPr lang="en-US" b="1" dirty="0" smtClean="0"/>
              <a:t>Acknowledged relation between secular and sacred authority (i.e. magistrates)</a:t>
            </a:r>
          </a:p>
          <a:p>
            <a:pPr lvl="1"/>
            <a:r>
              <a:rPr lang="en-US" b="1" dirty="0" smtClean="0"/>
              <a:t>Guarding of dignity (and retention of some ritual) in church buildings and surroundings (sense of majesty)</a:t>
            </a:r>
          </a:p>
          <a:p>
            <a:pPr lvl="1"/>
            <a:r>
              <a:rPr lang="en-US" b="1" dirty="0" smtClean="0"/>
              <a:t>Retention of layers of hierarchy as a key component of cosmology</a:t>
            </a:r>
          </a:p>
          <a:p>
            <a:pPr lvl="1"/>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CDAFF"/>
        </a:solidFill>
        <a:effectLst/>
      </p:bgPr>
    </p:bg>
    <p:spTree>
      <p:nvGrpSpPr>
        <p:cNvPr id="1" name=""/>
        <p:cNvGrpSpPr/>
        <p:nvPr/>
      </p:nvGrpSpPr>
      <p:grpSpPr>
        <a:xfrm>
          <a:off x="0" y="0"/>
          <a:ext cx="0" cy="0"/>
          <a:chOff x="0" y="0"/>
          <a:chExt cx="0" cy="0"/>
        </a:xfrm>
      </p:grpSpPr>
      <p:sp>
        <p:nvSpPr>
          <p:cNvPr id="43011" name="Rectangle 2"/>
          <p:cNvSpPr>
            <a:spLocks noGrp="1" noChangeArrowheads="1"/>
          </p:cNvSpPr>
          <p:nvPr>
            <p:ph type="title"/>
          </p:nvPr>
        </p:nvSpPr>
        <p:spPr>
          <a:xfrm>
            <a:off x="685800" y="228600"/>
            <a:ext cx="7772400" cy="1143000"/>
          </a:xfrm>
        </p:spPr>
        <p:txBody>
          <a:bodyPr/>
          <a:lstStyle/>
          <a:p>
            <a:pPr eaLnBrk="1" hangingPunct="1"/>
            <a:r>
              <a:rPr lang="en-US">
                <a:ea typeface="ＭＳ Ｐゴシック" pitchFamily="29" charset="-128"/>
                <a:cs typeface="ＭＳ Ｐゴシック" pitchFamily="29" charset="-128"/>
              </a:rPr>
              <a:t>Protestant Reformation II</a:t>
            </a:r>
          </a:p>
        </p:txBody>
      </p:sp>
      <p:graphicFrame>
        <p:nvGraphicFramePr>
          <p:cNvPr id="43010" name="Object 2"/>
          <p:cNvGraphicFramePr>
            <a:graphicFrameLocks noGrp="1" noChangeAspect="1"/>
          </p:cNvGraphicFramePr>
          <p:nvPr>
            <p:ph type="dgm" idx="1"/>
          </p:nvPr>
        </p:nvGraphicFramePr>
        <p:xfrm>
          <a:off x="949325" y="1811338"/>
          <a:ext cx="6784975" cy="2009775"/>
        </p:xfrm>
        <a:graphic>
          <a:graphicData uri="http://schemas.openxmlformats.org/presentationml/2006/ole">
            <mc:AlternateContent xmlns:mc="http://schemas.openxmlformats.org/markup-compatibility/2006">
              <mc:Choice xmlns:v="urn:schemas-microsoft-com:vml" Requires="v">
                <p:oleObj spid="_x0000_s17428" name="Microsoft Organization Chart" r:id="rId3" imgW="13804900" imgH="4089400" progId="MSOrgChart.2">
                  <p:embed followColorScheme="full"/>
                </p:oleObj>
              </mc:Choice>
              <mc:Fallback>
                <p:oleObj name="Microsoft Organization Chart" r:id="rId3" imgW="13804900" imgH="4089400" progId="MSOrgChart.2">
                  <p:embed followColorScheme="full"/>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9325" y="1811338"/>
                        <a:ext cx="6784975" cy="200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012" name="Rectangle 4"/>
          <p:cNvSpPr>
            <a:spLocks noChangeArrowheads="1"/>
          </p:cNvSpPr>
          <p:nvPr/>
        </p:nvSpPr>
        <p:spPr bwMode="auto">
          <a:xfrm>
            <a:off x="457200" y="3505200"/>
            <a:ext cx="8277225" cy="369332"/>
          </a:xfrm>
          <a:prstGeom prst="rect">
            <a:avLst/>
          </a:prstGeom>
          <a:noFill/>
          <a:ln w="9525">
            <a:noFill/>
            <a:miter lim="800000"/>
            <a:headEnd/>
            <a:tailEnd/>
          </a:ln>
        </p:spPr>
        <p:txBody>
          <a:bodyPr>
            <a:prstTxWarp prst="textNoShape">
              <a:avLst/>
            </a:prstTxWarp>
            <a:spAutoFit/>
          </a:bodyPr>
          <a:lstStyle/>
          <a:p>
            <a:r>
              <a:rPr lang="en-US" dirty="0" smtClean="0"/>
              <a:t> </a:t>
            </a:r>
            <a:endParaRPr lang="en-US" i="1"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Radical Reformation </a:t>
            </a:r>
            <a:endParaRPr lang="en-US" dirty="0"/>
          </a:p>
        </p:txBody>
      </p:sp>
      <p:sp>
        <p:nvSpPr>
          <p:cNvPr id="5" name="Content Placeholder 4"/>
          <p:cNvSpPr>
            <a:spLocks noGrp="1"/>
          </p:cNvSpPr>
          <p:nvPr>
            <p:ph idx="1"/>
          </p:nvPr>
        </p:nvSpPr>
        <p:spPr/>
        <p:txBody>
          <a:bodyPr/>
          <a:lstStyle/>
          <a:p>
            <a:r>
              <a:rPr lang="en-US" b="1" dirty="0" smtClean="0"/>
              <a:t>The Radical Reformation has four features</a:t>
            </a:r>
          </a:p>
          <a:p>
            <a:pPr lvl="1"/>
            <a:r>
              <a:rPr lang="en-US" b="1" dirty="0" smtClean="0"/>
              <a:t>Denies that secular authority should also hold religious power</a:t>
            </a:r>
          </a:p>
          <a:p>
            <a:pPr lvl="1"/>
            <a:r>
              <a:rPr lang="en-US" b="1" dirty="0" smtClean="0"/>
              <a:t>Maintains that there should be no intermediaries between God and individual believers</a:t>
            </a:r>
          </a:p>
          <a:p>
            <a:pPr lvl="1"/>
            <a:r>
              <a:rPr lang="en-US" b="1" dirty="0" smtClean="0"/>
              <a:t>Questions social conventions, such as marriage, taxes, warfare, and infant baptism</a:t>
            </a:r>
          </a:p>
          <a:p>
            <a:pPr lvl="1"/>
            <a:r>
              <a:rPr lang="en-US" b="1" dirty="0" smtClean="0"/>
              <a:t>Uses the Reformation as an opportunity to question all things</a:t>
            </a:r>
          </a:p>
          <a:p>
            <a:pPr lvl="1"/>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CDAFF"/>
        </a:solidFill>
        <a:effectLst/>
      </p:bgPr>
    </p:bg>
    <p:spTree>
      <p:nvGrpSpPr>
        <p:cNvPr id="1" name=""/>
        <p:cNvGrpSpPr/>
        <p:nvPr/>
      </p:nvGrpSpPr>
      <p:grpSpPr>
        <a:xfrm>
          <a:off x="0" y="0"/>
          <a:ext cx="0" cy="0"/>
          <a:chOff x="0" y="0"/>
          <a:chExt cx="0" cy="0"/>
        </a:xfrm>
      </p:grpSpPr>
      <p:sp>
        <p:nvSpPr>
          <p:cNvPr id="44034" name="Rectangle 1026"/>
          <p:cNvSpPr>
            <a:spLocks noGrp="1" noChangeArrowheads="1"/>
          </p:cNvSpPr>
          <p:nvPr>
            <p:ph type="title"/>
          </p:nvPr>
        </p:nvSpPr>
        <p:spPr>
          <a:xfrm>
            <a:off x="685800" y="304800"/>
            <a:ext cx="7772400" cy="1143000"/>
          </a:xfrm>
        </p:spPr>
        <p:txBody>
          <a:bodyPr/>
          <a:lstStyle/>
          <a:p>
            <a:pPr eaLnBrk="1" hangingPunct="1"/>
            <a:r>
              <a:rPr lang="en-US" b="1" dirty="0" smtClean="0">
                <a:ea typeface="ＭＳ Ｐゴシック" pitchFamily="29" charset="-128"/>
                <a:cs typeface="ＭＳ Ｐゴシック" pitchFamily="29" charset="-128"/>
              </a:rPr>
              <a:t>The Reformation and Change</a:t>
            </a:r>
            <a:endParaRPr lang="en-US" dirty="0">
              <a:ea typeface="ＭＳ Ｐゴシック" pitchFamily="29" charset="-128"/>
              <a:cs typeface="ＭＳ Ｐゴシック" pitchFamily="29" charset="-128"/>
            </a:endParaRPr>
          </a:p>
        </p:txBody>
      </p:sp>
      <p:sp>
        <p:nvSpPr>
          <p:cNvPr id="44035" name="Rectangle 1027"/>
          <p:cNvSpPr>
            <a:spLocks noGrp="1" noChangeArrowheads="1"/>
          </p:cNvSpPr>
          <p:nvPr>
            <p:ph type="body" idx="1"/>
          </p:nvPr>
        </p:nvSpPr>
        <p:spPr>
          <a:xfrm>
            <a:off x="228600" y="1447800"/>
            <a:ext cx="8686800" cy="5181600"/>
          </a:xfrm>
        </p:spPr>
        <p:txBody>
          <a:bodyPr/>
          <a:lstStyle/>
          <a:p>
            <a:pPr eaLnBrk="1" hangingPunct="1"/>
            <a:r>
              <a:rPr lang="en-US" sz="2400" b="1" dirty="0" smtClean="0">
                <a:ea typeface="ＭＳ Ｐゴシック" pitchFamily="29" charset="-128"/>
                <a:cs typeface="ＭＳ Ｐゴシック" pitchFamily="29" charset="-128"/>
              </a:rPr>
              <a:t>The Reformation unleashed an energy for change in many areas of life, because the authority of the Catholic Church had never been successfully challenged before.</a:t>
            </a:r>
          </a:p>
          <a:p>
            <a:pPr eaLnBrk="1" hangingPunct="1"/>
            <a:r>
              <a:rPr lang="en-US" sz="2400" b="1" dirty="0" smtClean="0">
                <a:ea typeface="ＭＳ Ｐゴシック" pitchFamily="29" charset="-128"/>
                <a:cs typeface="ＭＳ Ｐゴシック" pitchFamily="29" charset="-128"/>
              </a:rPr>
              <a:t>This fuels the Radical Reformation</a:t>
            </a:r>
          </a:p>
          <a:p>
            <a:pPr eaLnBrk="1" hangingPunct="1"/>
            <a:r>
              <a:rPr lang="en-US" sz="2400" b="1" dirty="0" smtClean="0">
                <a:ea typeface="ＭＳ Ｐゴシック" pitchFamily="29" charset="-128"/>
                <a:cs typeface="ＭＳ Ｐゴシック" pitchFamily="29" charset="-128"/>
              </a:rPr>
              <a:t>"</a:t>
            </a:r>
            <a:r>
              <a:rPr lang="en-US" sz="2400" b="1" dirty="0">
                <a:ea typeface="ＭＳ Ｐゴシック" pitchFamily="29" charset="-128"/>
                <a:cs typeface="ＭＳ Ｐゴシック" pitchFamily="29" charset="-128"/>
              </a:rPr>
              <a:t>The theses of this Augustinian from Thuringia had the effect of lightening in a powder magazine.  The manifold and contradictory strivings of the knights and the middle-class, the peasants and the </a:t>
            </a:r>
            <a:r>
              <a:rPr lang="en-US" sz="2400" b="1" dirty="0" err="1">
                <a:ea typeface="ＭＳ Ｐゴシック" pitchFamily="29" charset="-128"/>
                <a:cs typeface="ＭＳ Ｐゴシック" pitchFamily="29" charset="-128"/>
              </a:rPr>
              <a:t>plebians</a:t>
            </a:r>
            <a:r>
              <a:rPr lang="en-US" sz="2400" b="1" dirty="0">
                <a:ea typeface="ＭＳ Ｐゴシック" pitchFamily="29" charset="-128"/>
                <a:cs typeface="ＭＳ Ｐゴシック" pitchFamily="29" charset="-128"/>
              </a:rPr>
              <a:t>, the princes craving for </a:t>
            </a:r>
            <a:r>
              <a:rPr lang="en-US" sz="2400" b="1" dirty="0" err="1">
                <a:ea typeface="ＭＳ Ｐゴシック" pitchFamily="29" charset="-128"/>
                <a:cs typeface="ＭＳ Ｐゴシック" pitchFamily="29" charset="-128"/>
              </a:rPr>
              <a:t>sovreignty</a:t>
            </a:r>
            <a:r>
              <a:rPr lang="en-US" sz="2400" b="1" dirty="0">
                <a:ea typeface="ＭＳ Ｐゴシック" pitchFamily="29" charset="-128"/>
                <a:cs typeface="ＭＳ Ｐゴシック" pitchFamily="29" charset="-128"/>
              </a:rPr>
              <a:t>, the lower clergy, secretly playing at mysticism and the learned writer's opposition of a satirical and burlesque nature, found in Luther's theses a common expression around which they grouped themselves with astounding rapidity." (Engels </a:t>
            </a:r>
            <a:r>
              <a:rPr lang="en-US" sz="2400" b="1" i="1" dirty="0">
                <a:ea typeface="ＭＳ Ｐゴシック" pitchFamily="29" charset="-128"/>
                <a:cs typeface="ＭＳ Ｐゴシック" pitchFamily="29" charset="-128"/>
              </a:rPr>
              <a:t>The Peasant War in Germany,</a:t>
            </a:r>
            <a:r>
              <a:rPr lang="en-US" sz="2400" b="1" dirty="0">
                <a:ea typeface="ＭＳ Ｐゴシック" pitchFamily="29" charset="-128"/>
                <a:cs typeface="ＭＳ Ｐゴシック" pitchFamily="29" charset="-128"/>
              </a:rPr>
              <a:t> 93)</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28600" y="228600"/>
            <a:ext cx="8610600" cy="1143000"/>
          </a:xfrm>
        </p:spPr>
        <p:txBody>
          <a:bodyPr/>
          <a:lstStyle/>
          <a:p>
            <a:r>
              <a:rPr lang="en-US"/>
              <a:t>Intermediaries between God and us</a:t>
            </a:r>
          </a:p>
        </p:txBody>
      </p:sp>
      <p:sp>
        <p:nvSpPr>
          <p:cNvPr id="9219" name="Rectangle 3"/>
          <p:cNvSpPr>
            <a:spLocks noGrp="1" noChangeArrowheads="1"/>
          </p:cNvSpPr>
          <p:nvPr>
            <p:ph type="body" idx="1"/>
          </p:nvPr>
        </p:nvSpPr>
        <p:spPr>
          <a:xfrm>
            <a:off x="228600" y="1371600"/>
            <a:ext cx="5410200" cy="5181600"/>
          </a:xfrm>
        </p:spPr>
        <p:txBody>
          <a:bodyPr/>
          <a:lstStyle/>
          <a:p>
            <a:r>
              <a:rPr lang="en-US" dirty="0"/>
              <a:t>Catholic Church - many levels of clergy and sacrament, plus secular authority</a:t>
            </a:r>
          </a:p>
          <a:p>
            <a:r>
              <a:rPr lang="en-US" dirty="0" smtClean="0"/>
              <a:t>Magisterial </a:t>
            </a:r>
            <a:r>
              <a:rPr lang="en-US" dirty="0"/>
              <a:t>Protestant - fewer, but still some, layers of clergy/ritual + </a:t>
            </a:r>
            <a:r>
              <a:rPr lang="en-US" dirty="0" smtClean="0"/>
              <a:t>secular authority</a:t>
            </a:r>
          </a:p>
          <a:p>
            <a:r>
              <a:rPr lang="en-US" dirty="0"/>
              <a:t>Radical Reformation - as few intermediaries as possible between God and ourselves</a:t>
            </a:r>
          </a:p>
        </p:txBody>
      </p:sp>
      <p:sp>
        <p:nvSpPr>
          <p:cNvPr id="9220" name="Rectangle 4"/>
          <p:cNvSpPr>
            <a:spLocks noChangeArrowheads="1"/>
          </p:cNvSpPr>
          <p:nvPr/>
        </p:nvSpPr>
        <p:spPr bwMode="auto">
          <a:xfrm>
            <a:off x="7216775" y="1908175"/>
            <a:ext cx="184150" cy="457200"/>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9221" name="AutoShape 5"/>
          <p:cNvSpPr>
            <a:spLocks noChangeArrowheads="1"/>
          </p:cNvSpPr>
          <p:nvPr/>
        </p:nvSpPr>
        <p:spPr bwMode="auto">
          <a:xfrm>
            <a:off x="5638800" y="1524000"/>
            <a:ext cx="1057275" cy="1905000"/>
          </a:xfrm>
          <a:prstGeom prst="triangle">
            <a:avLst>
              <a:gd name="adj" fmla="val 52704"/>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9222" name="Rectangle 6"/>
          <p:cNvSpPr>
            <a:spLocks noChangeArrowheads="1"/>
          </p:cNvSpPr>
          <p:nvPr/>
        </p:nvSpPr>
        <p:spPr bwMode="auto">
          <a:xfrm>
            <a:off x="6427788" y="3757613"/>
            <a:ext cx="184150" cy="457200"/>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9223" name="AutoShape 7"/>
          <p:cNvSpPr>
            <a:spLocks noChangeArrowheads="1"/>
          </p:cNvSpPr>
          <p:nvPr/>
        </p:nvSpPr>
        <p:spPr bwMode="auto">
          <a:xfrm>
            <a:off x="6400800" y="3810000"/>
            <a:ext cx="1057275" cy="838200"/>
          </a:xfrm>
          <a:prstGeom prst="triangle">
            <a:avLst>
              <a:gd name="adj" fmla="val 5000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9224" name="Rectangle 8"/>
          <p:cNvSpPr>
            <a:spLocks noChangeArrowheads="1"/>
          </p:cNvSpPr>
          <p:nvPr/>
        </p:nvSpPr>
        <p:spPr bwMode="auto">
          <a:xfrm>
            <a:off x="6892925" y="5634038"/>
            <a:ext cx="184150" cy="457200"/>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9225" name="AutoShape 9"/>
          <p:cNvSpPr>
            <a:spLocks noChangeArrowheads="1"/>
          </p:cNvSpPr>
          <p:nvPr/>
        </p:nvSpPr>
        <p:spPr bwMode="auto">
          <a:xfrm>
            <a:off x="6096000" y="6172200"/>
            <a:ext cx="2200275" cy="228600"/>
          </a:xfrm>
          <a:prstGeom prst="triangle">
            <a:avLst>
              <a:gd name="adj" fmla="val 50000"/>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9226" name="Rectangle 10"/>
          <p:cNvSpPr>
            <a:spLocks noChangeArrowheads="1"/>
          </p:cNvSpPr>
          <p:nvPr/>
        </p:nvSpPr>
        <p:spPr bwMode="auto">
          <a:xfrm>
            <a:off x="7086600" y="1447800"/>
            <a:ext cx="838691" cy="1477328"/>
          </a:xfrm>
          <a:prstGeom prst="rect">
            <a:avLst/>
          </a:prstGeom>
          <a:noFill/>
          <a:ln w="9525">
            <a:noFill/>
            <a:miter lim="800000"/>
            <a:headEnd/>
            <a:tailEnd/>
          </a:ln>
          <a:effectLst/>
        </p:spPr>
        <p:txBody>
          <a:bodyPr wrap="none">
            <a:prstTxWarp prst="textNoShape">
              <a:avLst/>
            </a:prstTxWarp>
            <a:spAutoFit/>
          </a:bodyPr>
          <a:lstStyle/>
          <a:p>
            <a:r>
              <a:rPr lang="en-US" b="1" dirty="0"/>
              <a:t>God</a:t>
            </a:r>
          </a:p>
          <a:p>
            <a:r>
              <a:rPr lang="en-US" b="1" dirty="0"/>
              <a:t>Clergy</a:t>
            </a:r>
          </a:p>
          <a:p>
            <a:r>
              <a:rPr lang="en-US" b="1" dirty="0"/>
              <a:t>Kings</a:t>
            </a:r>
          </a:p>
          <a:p>
            <a:r>
              <a:rPr lang="en-US" b="1" dirty="0"/>
              <a:t>Rituals</a:t>
            </a:r>
          </a:p>
          <a:p>
            <a:r>
              <a:rPr lang="en-US" b="1" dirty="0"/>
              <a:t>Us</a:t>
            </a:r>
          </a:p>
        </p:txBody>
      </p:sp>
      <p:sp>
        <p:nvSpPr>
          <p:cNvPr id="9227" name="Rectangle 11"/>
          <p:cNvSpPr>
            <a:spLocks noChangeArrowheads="1"/>
          </p:cNvSpPr>
          <p:nvPr/>
        </p:nvSpPr>
        <p:spPr bwMode="auto">
          <a:xfrm>
            <a:off x="7908925" y="3657600"/>
            <a:ext cx="1235075" cy="1520825"/>
          </a:xfrm>
          <a:prstGeom prst="rect">
            <a:avLst/>
          </a:prstGeom>
          <a:noFill/>
          <a:ln w="9525">
            <a:noFill/>
            <a:miter lim="800000"/>
            <a:headEnd/>
            <a:tailEnd/>
          </a:ln>
          <a:effectLst/>
        </p:spPr>
        <p:txBody>
          <a:bodyPr>
            <a:prstTxWarp prst="textNoShape">
              <a:avLst/>
            </a:prstTxWarp>
            <a:spAutoFit/>
          </a:bodyPr>
          <a:lstStyle/>
          <a:p>
            <a:r>
              <a:rPr lang="en-US" sz="1400" b="1" dirty="0"/>
              <a:t>God</a:t>
            </a:r>
          </a:p>
          <a:p>
            <a:r>
              <a:rPr lang="en-US" sz="1400" b="1" dirty="0"/>
              <a:t>Clergy</a:t>
            </a:r>
          </a:p>
          <a:p>
            <a:r>
              <a:rPr lang="en-US" sz="1400" b="1" dirty="0"/>
              <a:t>Kings</a:t>
            </a:r>
          </a:p>
          <a:p>
            <a:r>
              <a:rPr lang="en-US" sz="1400" b="1" dirty="0"/>
              <a:t>Rituals</a:t>
            </a:r>
          </a:p>
          <a:p>
            <a:r>
              <a:rPr lang="en-US" sz="1400" b="1" dirty="0"/>
              <a:t>Us</a:t>
            </a:r>
            <a:endParaRPr lang="en-US" b="1" dirty="0"/>
          </a:p>
          <a:p>
            <a:endParaRPr lang="en-US" b="1" dirty="0"/>
          </a:p>
        </p:txBody>
      </p:sp>
      <p:sp>
        <p:nvSpPr>
          <p:cNvPr id="9228" name="Rectangle 12"/>
          <p:cNvSpPr>
            <a:spLocks noChangeArrowheads="1"/>
          </p:cNvSpPr>
          <p:nvPr/>
        </p:nvSpPr>
        <p:spPr bwMode="auto">
          <a:xfrm>
            <a:off x="6907213" y="5478463"/>
            <a:ext cx="579718" cy="369332"/>
          </a:xfrm>
          <a:prstGeom prst="rect">
            <a:avLst/>
          </a:prstGeom>
          <a:noFill/>
          <a:ln w="9525">
            <a:noFill/>
            <a:miter lim="800000"/>
            <a:headEnd/>
            <a:tailEnd/>
          </a:ln>
          <a:effectLst/>
        </p:spPr>
        <p:txBody>
          <a:bodyPr wrap="none">
            <a:prstTxWarp prst="textNoShape">
              <a:avLst/>
            </a:prstTxWarp>
            <a:spAutoFit/>
          </a:bodyPr>
          <a:lstStyle/>
          <a:p>
            <a:r>
              <a:rPr lang="en-US" b="1" dirty="0"/>
              <a:t>God</a:t>
            </a:r>
          </a:p>
        </p:txBody>
      </p:sp>
      <p:sp>
        <p:nvSpPr>
          <p:cNvPr id="9229" name="Rectangle 13"/>
          <p:cNvSpPr>
            <a:spLocks noChangeArrowheads="1"/>
          </p:cNvSpPr>
          <p:nvPr/>
        </p:nvSpPr>
        <p:spPr bwMode="auto">
          <a:xfrm>
            <a:off x="7010400" y="6400800"/>
            <a:ext cx="428322" cy="369332"/>
          </a:xfrm>
          <a:prstGeom prst="rect">
            <a:avLst/>
          </a:prstGeom>
          <a:noFill/>
          <a:ln w="9525">
            <a:noFill/>
            <a:miter lim="800000"/>
            <a:headEnd/>
            <a:tailEnd/>
          </a:ln>
          <a:effectLst/>
        </p:spPr>
        <p:txBody>
          <a:bodyPr wrap="none">
            <a:prstTxWarp prst="textNoShape">
              <a:avLst/>
            </a:prstTxWarp>
            <a:spAutoFit/>
          </a:bodyPr>
          <a:lstStyle/>
          <a:p>
            <a:r>
              <a:rPr lang="en-US" b="1" dirty="0"/>
              <a:t>Us</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CDAFF"/>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dirty="0" smtClean="0">
                <a:latin typeface="Times" charset="0"/>
                <a:ea typeface="ＭＳ Ｐゴシック" charset="0"/>
                <a:cs typeface="ＭＳ Ｐゴシック" charset="0"/>
              </a:rPr>
              <a:t>Meanwhile, back in England…</a:t>
            </a:r>
            <a:endParaRPr lang="en-US" dirty="0">
              <a:latin typeface="Times" charset="0"/>
              <a:ea typeface="ＭＳ Ｐゴシック" charset="0"/>
              <a:cs typeface="ＭＳ Ｐゴシック" charset="0"/>
            </a:endParaRPr>
          </a:p>
        </p:txBody>
      </p:sp>
      <p:sp>
        <p:nvSpPr>
          <p:cNvPr id="2" name="Content Placeholder 1"/>
          <p:cNvSpPr>
            <a:spLocks noGrp="1"/>
          </p:cNvSpPr>
          <p:nvPr>
            <p:ph sz="half" idx="1"/>
          </p:nvPr>
        </p:nvSpPr>
        <p:spPr>
          <a:xfrm>
            <a:off x="457200" y="1600200"/>
            <a:ext cx="4038600" cy="5014492"/>
          </a:xfrm>
        </p:spPr>
        <p:txBody>
          <a:bodyPr>
            <a:normAutofit lnSpcReduction="10000"/>
          </a:bodyPr>
          <a:lstStyle/>
          <a:p>
            <a:r>
              <a:rPr lang="en-US" b="1" dirty="0" smtClean="0"/>
              <a:t>The Anglican Reformation has its own peculiar course to take…</a:t>
            </a:r>
          </a:p>
          <a:p>
            <a:r>
              <a:rPr lang="en-US" b="1" dirty="0" smtClean="0"/>
              <a:t>Henry VIII was the big cheese there</a:t>
            </a:r>
          </a:p>
          <a:p>
            <a:r>
              <a:rPr lang="en-US" b="1" dirty="0" smtClean="0"/>
              <a:t>A theologically conservative king who broke with the Pope</a:t>
            </a:r>
          </a:p>
          <a:p>
            <a:r>
              <a:rPr lang="en-US" b="1" dirty="0" smtClean="0"/>
              <a:t>There’s more to the story, of course…</a:t>
            </a:r>
            <a:endParaRPr lang="en-US" b="1" dirty="0"/>
          </a:p>
        </p:txBody>
      </p:sp>
      <p:pic>
        <p:nvPicPr>
          <p:cNvPr id="4" name="Content Placeholder 3" descr="Holbein_the_Younger_Hans-Portrait_of_Henry_VIII-1540-II.normal.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737" b="102"/>
          <a:stretch/>
        </p:blipFill>
        <p:spPr>
          <a:xfrm>
            <a:off x="4648200" y="1417638"/>
            <a:ext cx="4038600" cy="4850648"/>
          </a:xfrm>
        </p:spPr>
      </p:pic>
    </p:spTree>
    <p:extLst>
      <p:ext uri="{BB962C8B-B14F-4D97-AF65-F5344CB8AC3E}">
        <p14:creationId xmlns:p14="http://schemas.microsoft.com/office/powerpoint/2010/main" val="262690119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CDAFF"/>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0" y="0"/>
            <a:ext cx="6172200" cy="990600"/>
          </a:xfrm>
        </p:spPr>
        <p:txBody>
          <a:bodyPr/>
          <a:lstStyle/>
          <a:p>
            <a:pPr eaLnBrk="1" hangingPunct="1"/>
            <a:r>
              <a:rPr lang="en-US" sz="3200">
                <a:ea typeface="ＭＳ Ｐゴシック" pitchFamily="29" charset="-128"/>
                <a:cs typeface="ＭＳ Ｐゴシック" pitchFamily="29" charset="-128"/>
              </a:rPr>
              <a:t>Family Tree of Henry VIII</a:t>
            </a:r>
            <a:endParaRPr lang="en-US">
              <a:ea typeface="ＭＳ Ｐゴシック" pitchFamily="29" charset="-128"/>
              <a:cs typeface="ＭＳ Ｐゴシック" pitchFamily="29" charset="-128"/>
            </a:endParaRPr>
          </a:p>
        </p:txBody>
      </p:sp>
      <p:pic>
        <p:nvPicPr>
          <p:cNvPr id="45059" name="Picture 4" descr="&#10;tudortree.bmp                                                  000BA32BMacintosh HD                   C346CA06:"/>
          <p:cNvPicPr>
            <a:picLocks noGrp="1" noChangeAspect="1" noChangeArrowheads="1"/>
          </p:cNvPicPr>
          <p:nvPr>
            <p:ph idx="1"/>
          </p:nvPr>
        </p:nvPicPr>
        <p:blipFill>
          <a:blip r:embed="rId2"/>
          <a:srcRect t="34657"/>
          <a:stretch>
            <a:fillRect/>
          </a:stretch>
        </p:blipFill>
        <p:spPr>
          <a:xfrm>
            <a:off x="-98425" y="914400"/>
            <a:ext cx="9242425" cy="5562600"/>
          </a:xfrm>
        </p:spPr>
      </p:pic>
      <p:sp>
        <p:nvSpPr>
          <p:cNvPr id="45060" name="Rectangle 5"/>
          <p:cNvSpPr>
            <a:spLocks noChangeArrowheads="1"/>
          </p:cNvSpPr>
          <p:nvPr/>
        </p:nvSpPr>
        <p:spPr bwMode="auto">
          <a:xfrm>
            <a:off x="3733800" y="5942013"/>
            <a:ext cx="1422400" cy="915987"/>
          </a:xfrm>
          <a:prstGeom prst="rect">
            <a:avLst/>
          </a:prstGeom>
          <a:noFill/>
          <a:ln w="9525">
            <a:noFill/>
            <a:miter lim="800000"/>
            <a:headEnd/>
            <a:tailEnd/>
          </a:ln>
        </p:spPr>
        <p:txBody>
          <a:bodyPr>
            <a:prstTxWarp prst="textNoShape">
              <a:avLst/>
            </a:prstTxWarp>
            <a:spAutoFit/>
          </a:bodyPr>
          <a:lstStyle/>
          <a:p>
            <a:r>
              <a:rPr lang="en-US" sz="1800" b="1"/>
              <a:t>JAMES VI/I</a:t>
            </a:r>
          </a:p>
          <a:p>
            <a:r>
              <a:rPr lang="en-US" sz="1800" b="1"/>
              <a:t>1566-1625, r.1603-1625</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CDAFF"/>
        </a:solidFill>
        <a:effectLst/>
      </p:bgPr>
    </p:bg>
    <p:spTree>
      <p:nvGrpSpPr>
        <p:cNvPr id="1" name=""/>
        <p:cNvGrpSpPr/>
        <p:nvPr/>
      </p:nvGrpSpPr>
      <p:grpSpPr>
        <a:xfrm>
          <a:off x="0" y="0"/>
          <a:ext cx="0" cy="0"/>
          <a:chOff x="0" y="0"/>
          <a:chExt cx="0" cy="0"/>
        </a:xfrm>
      </p:grpSpPr>
      <p:sp>
        <p:nvSpPr>
          <p:cNvPr id="41987" name="Rectangle 2"/>
          <p:cNvSpPr>
            <a:spLocks noGrp="1" noChangeArrowheads="1"/>
          </p:cNvSpPr>
          <p:nvPr>
            <p:ph type="title"/>
          </p:nvPr>
        </p:nvSpPr>
        <p:spPr/>
        <p:txBody>
          <a:bodyPr/>
          <a:lstStyle/>
          <a:p>
            <a:pPr eaLnBrk="1" hangingPunct="1"/>
            <a:r>
              <a:rPr lang="en-US">
                <a:ea typeface="ＭＳ Ｐゴシック" pitchFamily="29" charset="-128"/>
                <a:cs typeface="ＭＳ Ｐゴシック" pitchFamily="29" charset="-128"/>
              </a:rPr>
              <a:t>Protestant Reformation I</a:t>
            </a:r>
          </a:p>
        </p:txBody>
      </p:sp>
      <p:graphicFrame>
        <p:nvGraphicFramePr>
          <p:cNvPr id="41986" name="Object 2"/>
          <p:cNvGraphicFramePr>
            <a:graphicFrameLocks noGrp="1" noChangeAspect="1"/>
          </p:cNvGraphicFramePr>
          <p:nvPr>
            <p:ph type="dgm" idx="1"/>
          </p:nvPr>
        </p:nvGraphicFramePr>
        <p:xfrm>
          <a:off x="685800" y="1600200"/>
          <a:ext cx="7772400" cy="4648200"/>
        </p:xfrm>
        <a:graphic>
          <a:graphicData uri="http://schemas.openxmlformats.org/presentationml/2006/ole">
            <mc:AlternateContent xmlns:mc="http://schemas.openxmlformats.org/markup-compatibility/2006">
              <mc:Choice xmlns:v="urn:schemas-microsoft-com:vml" Requires="v">
                <p:oleObj spid="_x0000_s16404" name="Microsoft Organization Chart" r:id="rId3" imgW="11747500" imgH="5257800" progId="MSOrgChart.2">
                  <p:embed followColorScheme="full"/>
                </p:oleObj>
              </mc:Choice>
              <mc:Fallback>
                <p:oleObj name="Microsoft Organization Chart" r:id="rId3" imgW="11747500" imgH="5257800" progId="MSOrgChart.2">
                  <p:embed followColorScheme="full"/>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600200"/>
                        <a:ext cx="7772400" cy="464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CDAFF"/>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0" y="0"/>
            <a:ext cx="9144000" cy="1524000"/>
          </a:xfrm>
        </p:spPr>
        <p:txBody>
          <a:bodyPr/>
          <a:lstStyle/>
          <a:p>
            <a:pPr eaLnBrk="1" hangingPunct="1"/>
            <a:r>
              <a:rPr lang="en-US" sz="3200">
                <a:latin typeface="Times" charset="0"/>
                <a:ea typeface="ＭＳ Ｐゴシック" charset="0"/>
                <a:cs typeface="ＭＳ Ｐゴシック" charset="0"/>
              </a:rPr>
              <a:t>The Tudor Dynasty</a:t>
            </a:r>
            <a:br>
              <a:rPr lang="en-US" sz="3200">
                <a:latin typeface="Times" charset="0"/>
                <a:ea typeface="ＭＳ Ｐゴシック" charset="0"/>
                <a:cs typeface="ＭＳ Ｐゴシック" charset="0"/>
              </a:rPr>
            </a:br>
            <a:r>
              <a:rPr lang="en-US" sz="3200">
                <a:latin typeface="Times" charset="0"/>
                <a:ea typeface="ＭＳ Ｐゴシック" charset="0"/>
                <a:cs typeface="ＭＳ Ｐゴシック" charset="0"/>
              </a:rPr>
              <a:t>(1485-1547)</a:t>
            </a:r>
            <a:endParaRPr lang="en-US">
              <a:latin typeface="Times" charset="0"/>
              <a:ea typeface="ＭＳ Ｐゴシック" charset="0"/>
              <a:cs typeface="ＭＳ Ｐゴシック" charset="0"/>
            </a:endParaRPr>
          </a:p>
        </p:txBody>
      </p:sp>
      <p:sp>
        <p:nvSpPr>
          <p:cNvPr id="45059" name="Content Placeholder 1"/>
          <p:cNvSpPr>
            <a:spLocks noGrp="1"/>
          </p:cNvSpPr>
          <p:nvPr>
            <p:ph idx="1"/>
          </p:nvPr>
        </p:nvSpPr>
        <p:spPr>
          <a:xfrm>
            <a:off x="685800" y="1981200"/>
            <a:ext cx="7772400" cy="4648200"/>
          </a:xfrm>
        </p:spPr>
        <p:txBody>
          <a:bodyPr>
            <a:normAutofit lnSpcReduction="10000"/>
          </a:bodyPr>
          <a:lstStyle/>
          <a:p>
            <a:r>
              <a:rPr lang="en-US">
                <a:latin typeface="Times" charset="0"/>
                <a:ea typeface="ＭＳ Ｐゴシック" charset="0"/>
                <a:cs typeface="ＭＳ Ｐゴシック" charset="0"/>
              </a:rPr>
              <a:t>{Richard III (r.1483-1485) - last of house of York, his death ends wars of succession known as the War of the Roses}</a:t>
            </a:r>
          </a:p>
          <a:p>
            <a:r>
              <a:rPr lang="en-US">
                <a:latin typeface="Times" charset="0"/>
                <a:ea typeface="ＭＳ Ｐゴシック" charset="0"/>
                <a:cs typeface="ＭＳ Ｐゴシック" charset="0"/>
              </a:rPr>
              <a:t>Henry VII (r. 1485-1509) - establishes the house of Tudor; allies England with Spain</a:t>
            </a:r>
          </a:p>
          <a:p>
            <a:r>
              <a:rPr lang="en-US">
                <a:latin typeface="Times" charset="0"/>
                <a:ea typeface="ＭＳ Ｐゴシック" charset="0"/>
                <a:cs typeface="ＭＳ Ｐゴシック" charset="0"/>
              </a:rPr>
              <a:t>Henry VIII (r. 1509-1547) - establishes Church of England (Anglican church) with break from Papal authority over divorce and authority questions</a:t>
            </a:r>
          </a:p>
          <a:p>
            <a:endParaRPr lang="en-US">
              <a:latin typeface="Times"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CDAFF"/>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0"/>
            <a:ext cx="9144000" cy="1524000"/>
          </a:xfrm>
        </p:spPr>
        <p:txBody>
          <a:bodyPr/>
          <a:lstStyle/>
          <a:p>
            <a:pPr eaLnBrk="1" hangingPunct="1"/>
            <a:r>
              <a:rPr lang="en-US" sz="3200">
                <a:latin typeface="Times" charset="0"/>
                <a:ea typeface="ＭＳ Ｐゴシック" charset="0"/>
                <a:cs typeface="ＭＳ Ｐゴシック" charset="0"/>
              </a:rPr>
              <a:t>The Tudor Dynasty: Protestants post-Henry VIII (1547-1553)</a:t>
            </a:r>
            <a:endParaRPr lang="en-US">
              <a:latin typeface="Times" charset="0"/>
              <a:ea typeface="ＭＳ Ｐゴシック" charset="0"/>
              <a:cs typeface="ＭＳ Ｐゴシック" charset="0"/>
            </a:endParaRPr>
          </a:p>
        </p:txBody>
      </p:sp>
      <p:sp>
        <p:nvSpPr>
          <p:cNvPr id="46083" name="Content Placeholder 1"/>
          <p:cNvSpPr>
            <a:spLocks noGrp="1"/>
          </p:cNvSpPr>
          <p:nvPr>
            <p:ph idx="1"/>
          </p:nvPr>
        </p:nvSpPr>
        <p:spPr>
          <a:xfrm>
            <a:off x="0" y="1371600"/>
            <a:ext cx="6400800" cy="5486400"/>
          </a:xfrm>
        </p:spPr>
        <p:txBody>
          <a:bodyPr/>
          <a:lstStyle/>
          <a:p>
            <a:r>
              <a:rPr lang="en-US" sz="2800" b="1">
                <a:latin typeface="Times" charset="0"/>
                <a:ea typeface="ＭＳ Ｐゴシック" charset="0"/>
                <a:cs typeface="ＭＳ Ｐゴシック" charset="0"/>
              </a:rPr>
              <a:t>Edward VI (r. 1547-1553) Church of England becomes more firmly Protestant in its theological orientation</a:t>
            </a:r>
          </a:p>
          <a:p>
            <a:r>
              <a:rPr lang="en-US" sz="2800" b="1">
                <a:latin typeface="Times" charset="0"/>
                <a:ea typeface="ＭＳ Ｐゴシック" charset="0"/>
                <a:cs typeface="ＭＳ Ｐゴシック" charset="0"/>
              </a:rPr>
              <a:t>Lady Jane Grey (r. 1553) In an attempt to keep England Protestant, Lady Jane Grey, grand-daughter of Henry VII, was placed on the throne instead of Mary.  The coup failed; she is executed a few years later.</a:t>
            </a:r>
          </a:p>
        </p:txBody>
      </p:sp>
      <p:pic>
        <p:nvPicPr>
          <p:cNvPr id="46084" name="Picture 3" descr="ladyjan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10338" y="3124200"/>
            <a:ext cx="26416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CDAFF"/>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0"/>
            <a:ext cx="9144000" cy="1524000"/>
          </a:xfrm>
        </p:spPr>
        <p:txBody>
          <a:bodyPr/>
          <a:lstStyle/>
          <a:p>
            <a:pPr eaLnBrk="1" hangingPunct="1"/>
            <a:r>
              <a:rPr lang="en-US" sz="3200">
                <a:latin typeface="Times" charset="0"/>
                <a:ea typeface="ＭＳ Ｐゴシック" charset="0"/>
                <a:cs typeface="ＭＳ Ｐゴシック" charset="0"/>
              </a:rPr>
              <a:t>The Tudor Dynasty: Catholicism returns (1553-1558)</a:t>
            </a:r>
            <a:endParaRPr lang="en-US">
              <a:latin typeface="Times" charset="0"/>
              <a:ea typeface="ＭＳ Ｐゴシック" charset="0"/>
              <a:cs typeface="ＭＳ Ｐゴシック" charset="0"/>
            </a:endParaRPr>
          </a:p>
        </p:txBody>
      </p:sp>
      <p:sp>
        <p:nvSpPr>
          <p:cNvPr id="47107" name="Content Placeholder 1"/>
          <p:cNvSpPr>
            <a:spLocks noGrp="1"/>
          </p:cNvSpPr>
          <p:nvPr>
            <p:ph idx="1"/>
          </p:nvPr>
        </p:nvSpPr>
        <p:spPr>
          <a:xfrm>
            <a:off x="0" y="1371600"/>
            <a:ext cx="6400800" cy="5486400"/>
          </a:xfrm>
        </p:spPr>
        <p:txBody>
          <a:bodyPr>
            <a:normAutofit lnSpcReduction="10000"/>
          </a:bodyPr>
          <a:lstStyle/>
          <a:p>
            <a:r>
              <a:rPr lang="en-US" sz="2800" b="1">
                <a:latin typeface="Times" charset="0"/>
                <a:ea typeface="ＭＳ Ｐゴシック" charset="0"/>
                <a:cs typeface="ＭＳ Ｐゴシック" charset="0"/>
              </a:rPr>
              <a:t>Mary I (r. 1553-1558) </a:t>
            </a:r>
          </a:p>
          <a:p>
            <a:r>
              <a:rPr lang="en-US" sz="2800" b="1">
                <a:latin typeface="Times" charset="0"/>
                <a:ea typeface="ＭＳ Ｐゴシック" charset="0"/>
                <a:cs typeface="ＭＳ Ｐゴシック" charset="0"/>
              </a:rPr>
              <a:t>Daughter of Henry VIII and Catherine of Aragon, she took her mother’s side in the Great Divorce</a:t>
            </a:r>
          </a:p>
          <a:p>
            <a:r>
              <a:rPr lang="en-US" sz="2800" b="1">
                <a:latin typeface="Times" charset="0"/>
                <a:ea typeface="ＭＳ Ｐゴシック" charset="0"/>
                <a:cs typeface="ＭＳ Ｐゴシック" charset="0"/>
              </a:rPr>
              <a:t>Attempts to re-establish Catholic Church as the official church of England; marries Philip II of Spain</a:t>
            </a:r>
          </a:p>
          <a:p>
            <a:r>
              <a:rPr lang="en-US" sz="2800" b="1">
                <a:latin typeface="Times" charset="0"/>
                <a:ea typeface="ＭＳ Ｐゴシック" charset="0"/>
                <a:cs typeface="ＭＳ Ｐゴシック" charset="0"/>
              </a:rPr>
              <a:t>persecutes and executes leaders of the Church of England</a:t>
            </a:r>
          </a:p>
          <a:p>
            <a:r>
              <a:rPr lang="en-US" sz="2800" b="1">
                <a:latin typeface="Times" charset="0"/>
                <a:ea typeface="ＭＳ Ｐゴシック" charset="0"/>
                <a:cs typeface="ＭＳ Ｐゴシック" charset="0"/>
              </a:rPr>
              <a:t>also known as "Bloody Mary" (she is not the same person as Mary, Queen of Scots) </a:t>
            </a:r>
          </a:p>
        </p:txBody>
      </p:sp>
      <p:sp>
        <p:nvSpPr>
          <p:cNvPr id="47108" name="TextBox 2"/>
          <p:cNvSpPr txBox="1">
            <a:spLocks noChangeArrowheads="1"/>
          </p:cNvSpPr>
          <p:nvPr/>
        </p:nvSpPr>
        <p:spPr bwMode="auto">
          <a:xfrm>
            <a:off x="8848725" y="555307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en-US"/>
          </a:p>
        </p:txBody>
      </p:sp>
      <p:pic>
        <p:nvPicPr>
          <p:cNvPr id="47109" name="Picture 5" descr="220px-Mary1_by_Eworth_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70613" y="1066800"/>
            <a:ext cx="2973387"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C8A6"/>
        </a:solidFill>
        <a:effectLst/>
      </p:bgPr>
    </p:bg>
    <p:spTree>
      <p:nvGrpSpPr>
        <p:cNvPr id="1" name=""/>
        <p:cNvGrpSpPr/>
        <p:nvPr/>
      </p:nvGrpSpPr>
      <p:grpSpPr>
        <a:xfrm>
          <a:off x="0" y="0"/>
          <a:ext cx="0" cy="0"/>
          <a:chOff x="0" y="0"/>
          <a:chExt cx="0" cy="0"/>
        </a:xfrm>
      </p:grpSpPr>
      <p:sp>
        <p:nvSpPr>
          <p:cNvPr id="46082" name="Title 3"/>
          <p:cNvSpPr>
            <a:spLocks noGrp="1"/>
          </p:cNvSpPr>
          <p:nvPr>
            <p:ph type="title"/>
          </p:nvPr>
        </p:nvSpPr>
        <p:spPr>
          <a:xfrm>
            <a:off x="685800" y="304800"/>
            <a:ext cx="7772400" cy="1143000"/>
          </a:xfrm>
        </p:spPr>
        <p:txBody>
          <a:bodyPr>
            <a:normAutofit fontScale="90000"/>
          </a:bodyPr>
          <a:lstStyle/>
          <a:p>
            <a:r>
              <a:rPr lang="en-US" b="1" smtClean="0">
                <a:ea typeface="ＭＳ Ｐゴシック" pitchFamily="29" charset="-128"/>
                <a:cs typeface="ＭＳ Ｐゴシック" pitchFamily="29" charset="-128"/>
              </a:rPr>
              <a:t>Elizabeth I </a:t>
            </a:r>
            <a:br>
              <a:rPr lang="en-US" b="1" smtClean="0">
                <a:ea typeface="ＭＳ Ｐゴシック" pitchFamily="29" charset="-128"/>
                <a:cs typeface="ＭＳ Ｐゴシック" pitchFamily="29" charset="-128"/>
              </a:rPr>
            </a:br>
            <a:r>
              <a:rPr lang="en-US" b="1" smtClean="0">
                <a:ea typeface="ＭＳ Ｐゴシック" pitchFamily="29" charset="-128"/>
                <a:cs typeface="ＭＳ Ｐゴシック" pitchFamily="29" charset="-128"/>
              </a:rPr>
              <a:t>(1533-1603, r. 1558-1603)</a:t>
            </a:r>
          </a:p>
        </p:txBody>
      </p:sp>
      <p:pic>
        <p:nvPicPr>
          <p:cNvPr id="46083" name="Content Placeholder 6" descr="ElizabethIwglobe.jpeg"/>
          <p:cNvPicPr>
            <a:picLocks noGrp="1" noChangeAspect="1"/>
          </p:cNvPicPr>
          <p:nvPr>
            <p:ph sz="half" idx="1"/>
          </p:nvPr>
        </p:nvPicPr>
        <p:blipFill>
          <a:blip r:embed="rId2"/>
          <a:srcRect t="-11168" b="-11168"/>
          <a:stretch>
            <a:fillRect/>
          </a:stretch>
        </p:blipFill>
        <p:spPr>
          <a:xfrm>
            <a:off x="0" y="4114800"/>
            <a:ext cx="2540000" cy="2743200"/>
          </a:xfrm>
        </p:spPr>
      </p:pic>
      <p:pic>
        <p:nvPicPr>
          <p:cNvPr id="46084" name="Content Placeholder 7" descr="ElizabethPortrait.gif"/>
          <p:cNvPicPr>
            <a:picLocks noGrp="1" noChangeAspect="1"/>
          </p:cNvPicPr>
          <p:nvPr>
            <p:ph sz="half" idx="2"/>
          </p:nvPr>
        </p:nvPicPr>
        <p:blipFill>
          <a:blip r:embed="rId3"/>
          <a:srcRect l="-7590" r="-7590"/>
          <a:stretch>
            <a:fillRect/>
          </a:stretch>
        </p:blipFill>
        <p:spPr>
          <a:xfrm>
            <a:off x="3200400" y="1828800"/>
            <a:ext cx="5029200" cy="5029200"/>
          </a:xfrm>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C8A6"/>
        </a:solidFill>
        <a:effectLst/>
      </p:bgPr>
    </p:bg>
    <p:spTree>
      <p:nvGrpSpPr>
        <p:cNvPr id="1" name=""/>
        <p:cNvGrpSpPr/>
        <p:nvPr/>
      </p:nvGrpSpPr>
      <p:grpSpPr>
        <a:xfrm>
          <a:off x="0" y="0"/>
          <a:ext cx="0" cy="0"/>
          <a:chOff x="0" y="0"/>
          <a:chExt cx="0" cy="0"/>
        </a:xfrm>
      </p:grpSpPr>
      <p:sp>
        <p:nvSpPr>
          <p:cNvPr id="47106" name="Title 1"/>
          <p:cNvSpPr>
            <a:spLocks noGrp="1"/>
          </p:cNvSpPr>
          <p:nvPr>
            <p:ph type="title"/>
          </p:nvPr>
        </p:nvSpPr>
        <p:spPr>
          <a:xfrm>
            <a:off x="304800" y="228600"/>
            <a:ext cx="6096000" cy="1143000"/>
          </a:xfrm>
        </p:spPr>
        <p:txBody>
          <a:bodyPr/>
          <a:lstStyle/>
          <a:p>
            <a:r>
              <a:rPr lang="en-US" b="1" smtClean="0">
                <a:ea typeface="ＭＳ Ｐゴシック" pitchFamily="29" charset="-128"/>
                <a:cs typeface="ＭＳ Ｐゴシック" pitchFamily="29" charset="-128"/>
              </a:rPr>
              <a:t>Elizabethan Settlement I</a:t>
            </a:r>
          </a:p>
        </p:txBody>
      </p:sp>
      <p:pic>
        <p:nvPicPr>
          <p:cNvPr id="47107" name="Content Placeholder 4" descr="453px-Elizabeth_I_of_England_-_coronation_portrait.jpg"/>
          <p:cNvPicPr>
            <a:picLocks noGrp="1" noChangeAspect="1"/>
          </p:cNvPicPr>
          <p:nvPr>
            <p:ph sz="half" idx="1"/>
          </p:nvPr>
        </p:nvPicPr>
        <p:blipFill>
          <a:blip r:embed="rId2"/>
          <a:srcRect l="-11217" r="-11217"/>
          <a:stretch>
            <a:fillRect/>
          </a:stretch>
        </p:blipFill>
        <p:spPr>
          <a:xfrm>
            <a:off x="-381000" y="1371600"/>
            <a:ext cx="5080000" cy="5486400"/>
          </a:xfrm>
        </p:spPr>
      </p:pic>
      <p:sp>
        <p:nvSpPr>
          <p:cNvPr id="47108" name="Content Placeholder 3"/>
          <p:cNvSpPr>
            <a:spLocks noGrp="1"/>
          </p:cNvSpPr>
          <p:nvPr>
            <p:ph sz="half" idx="2"/>
          </p:nvPr>
        </p:nvSpPr>
        <p:spPr>
          <a:xfrm>
            <a:off x="4648200" y="1981200"/>
            <a:ext cx="4191000" cy="4876800"/>
          </a:xfrm>
        </p:spPr>
        <p:txBody>
          <a:bodyPr/>
          <a:lstStyle/>
          <a:p>
            <a:r>
              <a:rPr lang="en-US" b="1" smtClean="0">
                <a:ea typeface="ＭＳ Ｐゴシック" pitchFamily="29" charset="-128"/>
                <a:cs typeface="ＭＳ Ｐゴシック" pitchFamily="29" charset="-128"/>
              </a:rPr>
              <a:t>To control religious pluralism and dissent, Elizabeth declared in 1559 that</a:t>
            </a:r>
          </a:p>
          <a:p>
            <a:r>
              <a:rPr lang="en-US" b="1" smtClean="0">
                <a:ea typeface="ＭＳ Ｐゴシック" pitchFamily="29" charset="-128"/>
                <a:cs typeface="ＭＳ Ｐゴシック" pitchFamily="29" charset="-128"/>
              </a:rPr>
              <a:t>All citizens of England were members of the Church of England (a.k.a. Anglican Church)</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C8A6"/>
        </a:solidFill>
        <a:effectLst/>
      </p:bgPr>
    </p:bg>
    <p:spTree>
      <p:nvGrpSpPr>
        <p:cNvPr id="1" name=""/>
        <p:cNvGrpSpPr/>
        <p:nvPr/>
      </p:nvGrpSpPr>
      <p:grpSpPr>
        <a:xfrm>
          <a:off x="0" y="0"/>
          <a:ext cx="0" cy="0"/>
          <a:chOff x="0" y="0"/>
          <a:chExt cx="0" cy="0"/>
        </a:xfrm>
      </p:grpSpPr>
      <p:sp>
        <p:nvSpPr>
          <p:cNvPr id="48130" name="Title 1"/>
          <p:cNvSpPr>
            <a:spLocks noGrp="1"/>
          </p:cNvSpPr>
          <p:nvPr>
            <p:ph type="title"/>
          </p:nvPr>
        </p:nvSpPr>
        <p:spPr>
          <a:xfrm>
            <a:off x="304800" y="228600"/>
            <a:ext cx="7010400" cy="1143000"/>
          </a:xfrm>
        </p:spPr>
        <p:txBody>
          <a:bodyPr/>
          <a:lstStyle/>
          <a:p>
            <a:r>
              <a:rPr lang="en-US" b="1" smtClean="0">
                <a:ea typeface="ＭＳ Ｐゴシック" pitchFamily="29" charset="-128"/>
                <a:cs typeface="ＭＳ Ｐゴシック" pitchFamily="29" charset="-128"/>
              </a:rPr>
              <a:t>Elizabethan Settlement II</a:t>
            </a:r>
          </a:p>
        </p:txBody>
      </p:sp>
      <p:pic>
        <p:nvPicPr>
          <p:cNvPr id="48131" name="Content Placeholder 4" descr="453px-Elizabeth_I_of_England_-_coronation_portrait.jpg"/>
          <p:cNvPicPr>
            <a:picLocks noGrp="1" noChangeAspect="1"/>
          </p:cNvPicPr>
          <p:nvPr>
            <p:ph sz="half" idx="1"/>
          </p:nvPr>
        </p:nvPicPr>
        <p:blipFill>
          <a:blip r:embed="rId2"/>
          <a:srcRect l="-11217" r="-11217"/>
          <a:stretch>
            <a:fillRect/>
          </a:stretch>
        </p:blipFill>
        <p:spPr>
          <a:xfrm>
            <a:off x="-381000" y="1371600"/>
            <a:ext cx="5080000" cy="5486400"/>
          </a:xfrm>
        </p:spPr>
      </p:pic>
      <p:sp>
        <p:nvSpPr>
          <p:cNvPr id="48132" name="Content Placeholder 3"/>
          <p:cNvSpPr>
            <a:spLocks noGrp="1"/>
          </p:cNvSpPr>
          <p:nvPr>
            <p:ph sz="half" idx="2"/>
          </p:nvPr>
        </p:nvSpPr>
        <p:spPr>
          <a:xfrm>
            <a:off x="4648200" y="1219200"/>
            <a:ext cx="4191000" cy="5638800"/>
          </a:xfrm>
        </p:spPr>
        <p:txBody>
          <a:bodyPr/>
          <a:lstStyle/>
          <a:p>
            <a:r>
              <a:rPr lang="en-US" b="1" smtClean="0">
                <a:ea typeface="ＭＳ Ｐゴシック" pitchFamily="29" charset="-128"/>
                <a:cs typeface="ＭＳ Ｐゴシック" pitchFamily="29" charset="-128"/>
              </a:rPr>
              <a:t>In exchange for </a:t>
            </a:r>
            <a:r>
              <a:rPr lang="en-US" b="1" i="1" smtClean="0">
                <a:ea typeface="ＭＳ Ｐゴシック" pitchFamily="29" charset="-128"/>
                <a:cs typeface="ＭＳ Ｐゴシック" pitchFamily="29" charset="-128"/>
              </a:rPr>
              <a:t>religious conformity </a:t>
            </a:r>
            <a:r>
              <a:rPr lang="en-US" b="1" smtClean="0">
                <a:ea typeface="ＭＳ Ｐゴシック" pitchFamily="29" charset="-128"/>
                <a:cs typeface="ＭＳ Ｐゴシック" pitchFamily="29" charset="-128"/>
              </a:rPr>
              <a:t>to the Church of England, Elizabeth vowed not to examine the personal religious conscience of her subjects</a:t>
            </a:r>
          </a:p>
          <a:p>
            <a:r>
              <a:rPr lang="en-US" b="1" smtClean="0">
                <a:ea typeface="ＭＳ Ｐゴシック" pitchFamily="29" charset="-128"/>
                <a:cs typeface="ＭＳ Ｐゴシック" pitchFamily="29" charset="-128"/>
              </a:rPr>
              <a:t>Outward conformity, inner conscience</a:t>
            </a:r>
          </a:p>
          <a:p>
            <a:r>
              <a:rPr lang="en-US" b="1" smtClean="0">
                <a:ea typeface="ＭＳ Ｐゴシック" pitchFamily="29" charset="-128"/>
                <a:cs typeface="ＭＳ Ｐゴシック" pitchFamily="29" charset="-128"/>
              </a:rPr>
              <a:t>Religious persecution only when religion motivated a crime</a:t>
            </a:r>
          </a:p>
          <a:p>
            <a:endParaRPr lang="en-US" b="1" smtClean="0">
              <a:ea typeface="ＭＳ Ｐゴシック" pitchFamily="29" charset="-128"/>
              <a:cs typeface="ＭＳ Ｐゴシック" pitchFamily="29" charset="-128"/>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C8A6"/>
        </a:solidFill>
        <a:effectLst/>
      </p:bgPr>
    </p:bg>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b="1" smtClean="0">
                <a:ea typeface="ＭＳ Ｐゴシック" pitchFamily="29" charset="-128"/>
                <a:cs typeface="ＭＳ Ｐゴシック" pitchFamily="29" charset="-128"/>
              </a:rPr>
              <a:t>Elizabethan Settlement III</a:t>
            </a:r>
          </a:p>
        </p:txBody>
      </p:sp>
      <p:sp>
        <p:nvSpPr>
          <p:cNvPr id="49155" name="Content Placeholder 2"/>
          <p:cNvSpPr>
            <a:spLocks noGrp="1"/>
          </p:cNvSpPr>
          <p:nvPr>
            <p:ph sz="half" idx="1"/>
          </p:nvPr>
        </p:nvSpPr>
        <p:spPr/>
        <p:txBody>
          <a:bodyPr/>
          <a:lstStyle/>
          <a:p>
            <a:r>
              <a:rPr lang="en-US" b="1" smtClean="0">
                <a:ea typeface="ＭＳ Ｐゴシック" pitchFamily="29" charset="-128"/>
                <a:cs typeface="ＭＳ Ｐゴシック" pitchFamily="29" charset="-128"/>
              </a:rPr>
              <a:t>Results of the Settlement:</a:t>
            </a:r>
          </a:p>
          <a:p>
            <a:r>
              <a:rPr lang="en-US" b="1" smtClean="0">
                <a:ea typeface="ＭＳ Ｐゴシック" pitchFamily="29" charset="-128"/>
                <a:cs typeface="ＭＳ Ｐゴシック" pitchFamily="29" charset="-128"/>
              </a:rPr>
              <a:t>Church of England an official state church</a:t>
            </a:r>
          </a:p>
          <a:p>
            <a:r>
              <a:rPr lang="en-US" b="1" smtClean="0">
                <a:ea typeface="ＭＳ Ｐゴシック" pitchFamily="29" charset="-128"/>
                <a:cs typeface="ＭＳ Ｐゴシック" pitchFamily="29" charset="-128"/>
              </a:rPr>
              <a:t>It retains elements of Catholic organization and ritual</a:t>
            </a:r>
          </a:p>
          <a:p>
            <a:endParaRPr lang="en-US" b="1" smtClean="0">
              <a:ea typeface="ＭＳ Ｐゴシック" pitchFamily="29" charset="-128"/>
              <a:cs typeface="ＭＳ Ｐゴシック" pitchFamily="29" charset="-128"/>
            </a:endParaRPr>
          </a:p>
        </p:txBody>
      </p:sp>
      <p:sp>
        <p:nvSpPr>
          <p:cNvPr id="49156" name="Content Placeholder 3"/>
          <p:cNvSpPr>
            <a:spLocks noGrp="1"/>
          </p:cNvSpPr>
          <p:nvPr>
            <p:ph sz="half" idx="2"/>
          </p:nvPr>
        </p:nvSpPr>
        <p:spPr/>
        <p:txBody>
          <a:bodyPr/>
          <a:lstStyle/>
          <a:p>
            <a:r>
              <a:rPr lang="en-US" b="1" smtClean="0">
                <a:ea typeface="ＭＳ Ｐゴシック" pitchFamily="29" charset="-128"/>
                <a:cs typeface="ＭＳ Ｐゴシック" pitchFamily="29" charset="-128"/>
              </a:rPr>
              <a:t>Most conform</a:t>
            </a:r>
          </a:p>
          <a:p>
            <a:r>
              <a:rPr lang="en-US" b="1" smtClean="0">
                <a:ea typeface="ＭＳ Ｐゴシック" pitchFamily="29" charset="-128"/>
                <a:cs typeface="ＭＳ Ｐゴシック" pitchFamily="29" charset="-128"/>
              </a:rPr>
              <a:t>Creates blending (and tension) of religion and state</a:t>
            </a:r>
          </a:p>
          <a:p>
            <a:r>
              <a:rPr lang="en-US" b="1" smtClean="0">
                <a:ea typeface="ＭＳ Ｐゴシック" pitchFamily="29" charset="-128"/>
                <a:cs typeface="ＭＳ Ｐゴシック" pitchFamily="29" charset="-128"/>
              </a:rPr>
              <a:t>Contrarians resist conformity: Catholics, Puritans, Separatists (Pilgrims)</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C8A6"/>
        </a:solidFill>
        <a:effectLst/>
      </p:bgPr>
    </p:bg>
    <p:spTree>
      <p:nvGrpSpPr>
        <p:cNvPr id="1" name=""/>
        <p:cNvGrpSpPr/>
        <p:nvPr/>
      </p:nvGrpSpPr>
      <p:grpSpPr>
        <a:xfrm>
          <a:off x="0" y="0"/>
          <a:ext cx="0" cy="0"/>
          <a:chOff x="0" y="0"/>
          <a:chExt cx="0" cy="0"/>
        </a:xfrm>
      </p:grpSpPr>
      <p:sp>
        <p:nvSpPr>
          <p:cNvPr id="50178" name="Title 1"/>
          <p:cNvSpPr>
            <a:spLocks noGrp="1"/>
          </p:cNvSpPr>
          <p:nvPr>
            <p:ph type="title"/>
          </p:nvPr>
        </p:nvSpPr>
        <p:spPr>
          <a:xfrm>
            <a:off x="0" y="228600"/>
            <a:ext cx="9144000" cy="1143000"/>
          </a:xfrm>
        </p:spPr>
        <p:txBody>
          <a:bodyPr/>
          <a:lstStyle/>
          <a:p>
            <a:r>
              <a:rPr lang="en-US" sz="3600" b="1" smtClean="0">
                <a:ea typeface="ＭＳ Ｐゴシック" pitchFamily="29" charset="-128"/>
                <a:cs typeface="ＭＳ Ｐゴシック" pitchFamily="29" charset="-128"/>
              </a:rPr>
              <a:t>The Elizabethan Settlement’s Discontents</a:t>
            </a:r>
          </a:p>
        </p:txBody>
      </p:sp>
      <p:sp>
        <p:nvSpPr>
          <p:cNvPr id="50179" name="Content Placeholder 2"/>
          <p:cNvSpPr>
            <a:spLocks noGrp="1"/>
          </p:cNvSpPr>
          <p:nvPr>
            <p:ph sz="half" idx="1"/>
          </p:nvPr>
        </p:nvSpPr>
        <p:spPr>
          <a:xfrm>
            <a:off x="304800" y="1219200"/>
            <a:ext cx="5562600" cy="5410200"/>
          </a:xfrm>
        </p:spPr>
        <p:txBody>
          <a:bodyPr/>
          <a:lstStyle/>
          <a:p>
            <a:r>
              <a:rPr lang="en-US" b="1" smtClean="0">
                <a:ea typeface="ＭＳ Ｐゴシック" pitchFamily="29" charset="-128"/>
                <a:cs typeface="ＭＳ Ｐゴシック" pitchFamily="29" charset="-128"/>
              </a:rPr>
              <a:t>Catholic opposition muted by patriotism (e.g. Spanish Armada) and distancing from domestic terrorism (e.g. Guy Fawkes’ plot)</a:t>
            </a:r>
          </a:p>
          <a:p>
            <a:r>
              <a:rPr lang="en-US" b="1" smtClean="0">
                <a:ea typeface="ＭＳ Ｐゴシック" pitchFamily="29" charset="-128"/>
                <a:cs typeface="ＭＳ Ｐゴシック" pitchFamily="29" charset="-128"/>
              </a:rPr>
              <a:t>Separatists refused to conform – lead to “Pilgrims” to America</a:t>
            </a:r>
          </a:p>
          <a:p>
            <a:r>
              <a:rPr lang="en-US" b="1" smtClean="0">
                <a:ea typeface="ＭＳ Ｐゴシック" pitchFamily="29" charset="-128"/>
                <a:cs typeface="ＭＳ Ｐゴシック" pitchFamily="29" charset="-128"/>
              </a:rPr>
              <a:t>Conformist Reformers wanted to make Church of England more Calvinist – lead to the Puritans who both come to America, and lead a revolution in England</a:t>
            </a:r>
          </a:p>
          <a:p>
            <a:endParaRPr lang="en-US" b="1" smtClean="0">
              <a:ea typeface="ＭＳ Ｐゴシック" pitchFamily="29" charset="-128"/>
              <a:cs typeface="ＭＳ Ｐゴシック" pitchFamily="29" charset="-128"/>
            </a:endParaRPr>
          </a:p>
        </p:txBody>
      </p:sp>
      <p:pic>
        <p:nvPicPr>
          <p:cNvPr id="50180" name="Content Placeholder 4" descr="434px-King_James_I_of_England_and_VI_of_Scotland_by_John_De_Critz_the_Elder.jpg"/>
          <p:cNvPicPr>
            <a:picLocks noGrp="1" noChangeAspect="1"/>
          </p:cNvPicPr>
          <p:nvPr>
            <p:ph sz="half" idx="2"/>
          </p:nvPr>
        </p:nvPicPr>
        <p:blipFill>
          <a:blip r:embed="rId2"/>
          <a:srcRect l="-13898" r="-13898"/>
          <a:stretch>
            <a:fillRect/>
          </a:stretch>
        </p:blipFill>
        <p:spPr>
          <a:xfrm>
            <a:off x="5638800" y="1295400"/>
            <a:ext cx="3810000" cy="4114800"/>
          </a:xfrm>
        </p:spPr>
      </p:pic>
      <p:sp>
        <p:nvSpPr>
          <p:cNvPr id="50181" name="TextBox 5"/>
          <p:cNvSpPr txBox="1">
            <a:spLocks noChangeArrowheads="1"/>
          </p:cNvSpPr>
          <p:nvPr/>
        </p:nvSpPr>
        <p:spPr bwMode="auto">
          <a:xfrm>
            <a:off x="6594475" y="5892800"/>
            <a:ext cx="2005013" cy="831850"/>
          </a:xfrm>
          <a:prstGeom prst="rect">
            <a:avLst/>
          </a:prstGeom>
          <a:noFill/>
          <a:ln w="9525">
            <a:noFill/>
            <a:miter lim="800000"/>
            <a:headEnd/>
            <a:tailEnd/>
          </a:ln>
        </p:spPr>
        <p:txBody>
          <a:bodyPr wrap="none">
            <a:prstTxWarp prst="textNoShape">
              <a:avLst/>
            </a:prstTxWarp>
            <a:spAutoFit/>
          </a:bodyPr>
          <a:lstStyle/>
          <a:p>
            <a:r>
              <a:rPr lang="en-US" b="1"/>
              <a:t>King James I, </a:t>
            </a:r>
          </a:p>
          <a:p>
            <a:r>
              <a:rPr lang="en-US" b="1"/>
              <a:t>r. 1603-1625</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C8A6"/>
        </a:solidFill>
        <a:effectLst/>
      </p:bgPr>
    </p:bg>
    <p:spTree>
      <p:nvGrpSpPr>
        <p:cNvPr id="1" name=""/>
        <p:cNvGrpSpPr/>
        <p:nvPr/>
      </p:nvGrpSpPr>
      <p:grpSpPr>
        <a:xfrm>
          <a:off x="0" y="0"/>
          <a:ext cx="0" cy="0"/>
          <a:chOff x="0" y="0"/>
          <a:chExt cx="0" cy="0"/>
        </a:xfrm>
      </p:grpSpPr>
      <p:sp>
        <p:nvSpPr>
          <p:cNvPr id="51203" name="Rectangle 2"/>
          <p:cNvSpPr>
            <a:spLocks noGrp="1" noChangeArrowheads="1"/>
          </p:cNvSpPr>
          <p:nvPr>
            <p:ph type="title"/>
          </p:nvPr>
        </p:nvSpPr>
        <p:spPr/>
        <p:txBody>
          <a:bodyPr/>
          <a:lstStyle/>
          <a:p>
            <a:pPr eaLnBrk="1" hangingPunct="1"/>
            <a:r>
              <a:rPr lang="en-US">
                <a:ea typeface="ＭＳ Ｐゴシック" pitchFamily="29" charset="-128"/>
                <a:cs typeface="ＭＳ Ｐゴシック" pitchFamily="29" charset="-128"/>
              </a:rPr>
              <a:t>Anglican Reformation</a:t>
            </a:r>
          </a:p>
        </p:txBody>
      </p:sp>
      <p:graphicFrame>
        <p:nvGraphicFramePr>
          <p:cNvPr id="51202" name="Object 2"/>
          <p:cNvGraphicFramePr>
            <a:graphicFrameLocks noGrp="1" noChangeAspect="1"/>
          </p:cNvGraphicFramePr>
          <p:nvPr>
            <p:ph type="dgm" idx="1"/>
          </p:nvPr>
        </p:nvGraphicFramePr>
        <p:xfrm>
          <a:off x="228600" y="2057400"/>
          <a:ext cx="8712200" cy="2054225"/>
        </p:xfrm>
        <a:graphic>
          <a:graphicData uri="http://schemas.openxmlformats.org/presentationml/2006/ole">
            <mc:AlternateContent xmlns:mc="http://schemas.openxmlformats.org/markup-compatibility/2006">
              <mc:Choice xmlns:v="urn:schemas-microsoft-com:vml" Requires="v">
                <p:oleObj spid="_x0000_s25620" name="Microsoft Organization Chart" r:id="rId3" imgW="17780000" imgH="4191000" progId="MSOrgChart.2">
                  <p:embed followColorScheme="full"/>
                </p:oleObj>
              </mc:Choice>
              <mc:Fallback>
                <p:oleObj name="Microsoft Organization Chart" r:id="rId3" imgW="17780000" imgH="4191000" progId="MSOrgChart.2">
                  <p:embed followColorScheme="full"/>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057400"/>
                        <a:ext cx="8712200" cy="2054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Catholic Reformation</a:t>
            </a:r>
            <a:endParaRPr lang="en-US" b="1" dirty="0"/>
          </a:p>
        </p:txBody>
      </p:sp>
      <p:sp>
        <p:nvSpPr>
          <p:cNvPr id="5" name="Content Placeholder 4"/>
          <p:cNvSpPr>
            <a:spLocks noGrp="1"/>
          </p:cNvSpPr>
          <p:nvPr>
            <p:ph idx="1"/>
          </p:nvPr>
        </p:nvSpPr>
        <p:spPr>
          <a:xfrm>
            <a:off x="457200" y="1600200"/>
            <a:ext cx="8229600" cy="4930269"/>
          </a:xfrm>
        </p:spPr>
        <p:txBody>
          <a:bodyPr>
            <a:normAutofit fontScale="85000" lnSpcReduction="20000"/>
          </a:bodyPr>
          <a:lstStyle/>
          <a:p>
            <a:r>
              <a:rPr lang="en-US" b="1" dirty="0" smtClean="0"/>
              <a:t>Also called the Counter-Reformation</a:t>
            </a:r>
          </a:p>
          <a:p>
            <a:r>
              <a:rPr lang="en-US" b="1" dirty="0" smtClean="0"/>
              <a:t>Council of Trent – held intermittently in </a:t>
            </a:r>
            <a:r>
              <a:rPr lang="en-US" b="1" dirty="0" err="1" smtClean="0"/>
              <a:t>Triento</a:t>
            </a:r>
            <a:r>
              <a:rPr lang="en-US" b="1" dirty="0" smtClean="0"/>
              <a:t>, Northern Italy) - 1545-1549, 1551-1552, 1562-1563 </a:t>
            </a:r>
          </a:p>
          <a:p>
            <a:r>
              <a:rPr lang="en-US" b="1" dirty="0" smtClean="0"/>
              <a:t>Organized by Charles V, Holy Roman Emperor and King of Spain</a:t>
            </a:r>
          </a:p>
          <a:p>
            <a:r>
              <a:rPr lang="en-US" b="1" dirty="0" smtClean="0"/>
              <a:t>attempt to clarify Catholic doctrine after reconciliation with Protestants fails </a:t>
            </a:r>
          </a:p>
          <a:p>
            <a:r>
              <a:rPr lang="en-US" b="1" dirty="0" smtClean="0"/>
              <a:t>Some reforms in ritual and priestly power</a:t>
            </a:r>
          </a:p>
          <a:p>
            <a:r>
              <a:rPr lang="en-US" b="1" dirty="0" smtClean="0"/>
              <a:t>Culturally more rigor against sins of the flesh</a:t>
            </a:r>
          </a:p>
          <a:p>
            <a:pPr lvl="1"/>
            <a:r>
              <a:rPr lang="en-US" b="1" dirty="0" smtClean="0"/>
              <a:t>sexual purity</a:t>
            </a:r>
          </a:p>
          <a:p>
            <a:pPr lvl="1"/>
            <a:r>
              <a:rPr lang="en-US" b="1" dirty="0" smtClean="0"/>
              <a:t>musical and artistic purity</a:t>
            </a:r>
          </a:p>
          <a:p>
            <a:pPr lvl="1"/>
            <a:r>
              <a:rPr lang="en-US" b="1" dirty="0" smtClean="0"/>
              <a:t>against theater, dancing, drinking, popular festivals, and fashion</a:t>
            </a:r>
          </a:p>
          <a:p>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Martin Luther (1483-1546)</a:t>
            </a:r>
            <a:endParaRPr lang="en-US" b="1" dirty="0"/>
          </a:p>
        </p:txBody>
      </p:sp>
      <p:sp>
        <p:nvSpPr>
          <p:cNvPr id="5" name="Content Placeholder 4"/>
          <p:cNvSpPr>
            <a:spLocks noGrp="1"/>
          </p:cNvSpPr>
          <p:nvPr>
            <p:ph sz="half" idx="1"/>
          </p:nvPr>
        </p:nvSpPr>
        <p:spPr>
          <a:xfrm>
            <a:off x="457200" y="1600200"/>
            <a:ext cx="4648200" cy="4525963"/>
          </a:xfrm>
        </p:spPr>
        <p:txBody>
          <a:bodyPr/>
          <a:lstStyle/>
          <a:p>
            <a:r>
              <a:rPr lang="en-US" b="1" dirty="0" smtClean="0"/>
              <a:t>Author of 95 Theses, opposing the Catholic Church’s arrogation of God’s sovereignty – 1517</a:t>
            </a:r>
          </a:p>
          <a:p>
            <a:r>
              <a:rPr lang="en-US" b="1" dirty="0" smtClean="0"/>
              <a:t>Theology: People are saved by 1) Faith alone, and that Faith is in the Scriptures alone, a.k.a. The Word of God (double meaning of scripture and Jesus)</a:t>
            </a:r>
          </a:p>
        </p:txBody>
      </p:sp>
      <p:pic>
        <p:nvPicPr>
          <p:cNvPr id="7" name="Content Placeholder 6" descr="luther.jpg"/>
          <p:cNvPicPr>
            <a:picLocks noGrp="1" noChangeAspect="1"/>
          </p:cNvPicPr>
          <p:nvPr>
            <p:ph sz="half" idx="2"/>
          </p:nvPr>
        </p:nvPicPr>
        <p:blipFill>
          <a:blip r:embed="rId2"/>
          <a:srcRect l="-15251" r="-15251"/>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34858"/>
            <a:ext cx="7772400" cy="1143000"/>
          </a:xfrm>
        </p:spPr>
        <p:txBody>
          <a:bodyPr/>
          <a:lstStyle/>
          <a:p>
            <a:r>
              <a:rPr lang="en-US" dirty="0" smtClean="0"/>
              <a:t>Palestrina (1525-1594)</a:t>
            </a:r>
            <a:endParaRPr lang="en-US" dirty="0"/>
          </a:p>
        </p:txBody>
      </p:sp>
      <p:sp>
        <p:nvSpPr>
          <p:cNvPr id="3" name="Text Placeholder 2"/>
          <p:cNvSpPr>
            <a:spLocks noGrp="1"/>
          </p:cNvSpPr>
          <p:nvPr>
            <p:ph type="body" sz="half" idx="1"/>
          </p:nvPr>
        </p:nvSpPr>
        <p:spPr>
          <a:xfrm>
            <a:off x="300762" y="1202865"/>
            <a:ext cx="4578266" cy="5655135"/>
          </a:xfrm>
        </p:spPr>
        <p:txBody>
          <a:bodyPr/>
          <a:lstStyle/>
          <a:p>
            <a:r>
              <a:rPr lang="en-US" dirty="0" smtClean="0"/>
              <a:t>From town of Palestrina; full name was Giovanni </a:t>
            </a:r>
            <a:r>
              <a:rPr lang="en-US" dirty="0" err="1" smtClean="0"/>
              <a:t>Pierluigi</a:t>
            </a:r>
            <a:r>
              <a:rPr lang="en-US" dirty="0" smtClean="0"/>
              <a:t> de Palestrina</a:t>
            </a:r>
          </a:p>
          <a:p>
            <a:r>
              <a:rPr lang="en-US" dirty="0" smtClean="0"/>
              <a:t>Not a priest, but a married man with four children</a:t>
            </a:r>
          </a:p>
          <a:p>
            <a:r>
              <a:rPr lang="en-US" dirty="0" smtClean="0"/>
              <a:t>Wrote rules of counterpoint that avoided dissonance</a:t>
            </a:r>
            <a:endParaRPr lang="en-US" dirty="0"/>
          </a:p>
        </p:txBody>
      </p:sp>
      <p:pic>
        <p:nvPicPr>
          <p:cNvPr id="5" name="Content Placeholder 4" descr="palestrina.jp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839" b="-547"/>
          <a:stretch/>
        </p:blipFill>
        <p:spPr>
          <a:xfrm>
            <a:off x="5334000" y="1202865"/>
            <a:ext cx="3810000" cy="5655135"/>
          </a:xfrm>
        </p:spPr>
      </p:pic>
    </p:spTree>
    <p:extLst>
      <p:ext uri="{BB962C8B-B14F-4D97-AF65-F5344CB8AC3E}">
        <p14:creationId xmlns:p14="http://schemas.microsoft.com/office/powerpoint/2010/main" val="224622678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34858"/>
            <a:ext cx="4879028" cy="1143000"/>
          </a:xfrm>
        </p:spPr>
        <p:txBody>
          <a:bodyPr/>
          <a:lstStyle/>
          <a:p>
            <a:r>
              <a:rPr lang="en-US" dirty="0" smtClean="0"/>
              <a:t>Council of Trent</a:t>
            </a:r>
            <a:endParaRPr lang="en-US" dirty="0"/>
          </a:p>
        </p:txBody>
      </p:sp>
      <p:sp>
        <p:nvSpPr>
          <p:cNvPr id="3" name="Text Placeholder 2"/>
          <p:cNvSpPr>
            <a:spLocks noGrp="1"/>
          </p:cNvSpPr>
          <p:nvPr>
            <p:ph type="body" sz="half" idx="1"/>
          </p:nvPr>
        </p:nvSpPr>
        <p:spPr>
          <a:xfrm>
            <a:off x="300762" y="1202865"/>
            <a:ext cx="5033238" cy="5655135"/>
          </a:xfrm>
        </p:spPr>
        <p:txBody>
          <a:bodyPr>
            <a:normAutofit fontScale="92500" lnSpcReduction="10000"/>
          </a:bodyPr>
          <a:lstStyle/>
          <a:p>
            <a:r>
              <a:rPr lang="en-US" dirty="0" smtClean="0"/>
              <a:t>Held in Trento, Italy: 1545</a:t>
            </a:r>
            <a:r>
              <a:rPr lang="en-US" dirty="0"/>
              <a:t>-1549, 1551-1552, 1562-1563</a:t>
            </a:r>
            <a:r>
              <a:rPr lang="en-US" dirty="0" smtClean="0">
                <a:effectLst/>
              </a:rPr>
              <a:t> </a:t>
            </a:r>
          </a:p>
          <a:p>
            <a:r>
              <a:rPr lang="en-US" dirty="0" smtClean="0"/>
              <a:t>Convened by Charles V of Spain </a:t>
            </a:r>
          </a:p>
          <a:p>
            <a:r>
              <a:rPr lang="en-US" dirty="0" smtClean="0"/>
              <a:t>Needed to clarify church doctrine against Protestant challenges</a:t>
            </a:r>
          </a:p>
          <a:p>
            <a:r>
              <a:rPr lang="en-US" dirty="0" smtClean="0"/>
              <a:t>Catholic Church Councils convene all the cardinals, leading bishops,</a:t>
            </a:r>
            <a:r>
              <a:rPr lang="en-US" dirty="0"/>
              <a:t> </a:t>
            </a:r>
            <a:r>
              <a:rPr lang="en-US" dirty="0" smtClean="0"/>
              <a:t>and key theologians</a:t>
            </a:r>
            <a:endParaRPr lang="en-US" dirty="0"/>
          </a:p>
        </p:txBody>
      </p:sp>
      <p:pic>
        <p:nvPicPr>
          <p:cNvPr id="6" name="Content Placeholder 5" descr="15.jpg"/>
          <p:cNvPicPr>
            <a:picLocks noGrp="1" noChangeAspect="1"/>
          </p:cNvPicPr>
          <p:nvPr>
            <p:ph sz="half" idx="2"/>
          </p:nvPr>
        </p:nvPicPr>
        <p:blipFill>
          <a:blip r:embed="rId2">
            <a:extLst>
              <a:ext uri="{28A0092B-C50C-407E-A947-70E740481C1C}">
                <a14:useLocalDpi xmlns:a14="http://schemas.microsoft.com/office/drawing/2010/main" val="0"/>
              </a:ext>
            </a:extLst>
          </a:blip>
          <a:srcRect l="17700" r="17700"/>
          <a:stretch>
            <a:fillRect/>
          </a:stretch>
        </p:blipFill>
        <p:spPr>
          <a:xfrm>
            <a:off x="5334000" y="1638439"/>
            <a:ext cx="3810000" cy="4114800"/>
          </a:xfrm>
        </p:spPr>
      </p:pic>
    </p:spTree>
    <p:extLst>
      <p:ext uri="{BB962C8B-B14F-4D97-AF65-F5344CB8AC3E}">
        <p14:creationId xmlns:p14="http://schemas.microsoft.com/office/powerpoint/2010/main" val="394706130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4266"/>
          </a:xfrm>
        </p:spPr>
        <p:txBody>
          <a:bodyPr>
            <a:normAutofit fontScale="90000"/>
          </a:bodyPr>
          <a:lstStyle/>
          <a:p>
            <a:r>
              <a:rPr lang="en-US" dirty="0" smtClean="0"/>
              <a:t>Council of Trent of Music</a:t>
            </a:r>
            <a:endParaRPr lang="en-US" dirty="0"/>
          </a:p>
        </p:txBody>
      </p:sp>
      <p:sp>
        <p:nvSpPr>
          <p:cNvPr id="5" name="Content Placeholder 4"/>
          <p:cNvSpPr>
            <a:spLocks noGrp="1"/>
          </p:cNvSpPr>
          <p:nvPr>
            <p:ph idx="1"/>
          </p:nvPr>
        </p:nvSpPr>
        <p:spPr>
          <a:xfrm>
            <a:off x="0" y="1135118"/>
            <a:ext cx="9144000" cy="4991046"/>
          </a:xfrm>
        </p:spPr>
        <p:txBody>
          <a:bodyPr>
            <a:noAutofit/>
          </a:bodyPr>
          <a:lstStyle/>
          <a:p>
            <a:r>
              <a:rPr lang="en-US" sz="2400" b="1" dirty="0"/>
              <a:t>All things should indeed be so ordered that the Masses, whether they be celebrated with or without singing, may reach tranquility into the ears and hearts of those who hear them, when everything is executed clearly and at the right speed.  In the case of those Masses which are </a:t>
            </a:r>
            <a:r>
              <a:rPr lang="en-US" sz="2400" b="1" dirty="0" err="1"/>
              <a:t>celebtrated</a:t>
            </a:r>
            <a:r>
              <a:rPr lang="en-US" sz="2400" b="1" dirty="0"/>
              <a:t> with singing and with organ, let nothing profane be intermingled, but only hymns and divine praises.  The whole plan of singing in musical modes should be constituted not to give empty pleasure to the ear, but in such a way that the words be clearly understood by all, and thus the hearts of the listeners be drawn to desire of heavenly harmonies, in the contemplation of the joys of the blessed….They shall also banish from church all music that contains, whether in the singing or in the organ playing, things that are lascivious or impure” – Council of Trent Canon on Music to be </a:t>
            </a:r>
            <a:r>
              <a:rPr lang="en-US" sz="2400" b="1" dirty="0" smtClean="0"/>
              <a:t>used in the Mass, September 1562</a:t>
            </a:r>
            <a:endParaRPr lang="en-US" sz="2400" b="1" dirty="0"/>
          </a:p>
        </p:txBody>
      </p:sp>
    </p:spTree>
    <p:extLst>
      <p:ext uri="{BB962C8B-B14F-4D97-AF65-F5344CB8AC3E}">
        <p14:creationId xmlns:p14="http://schemas.microsoft.com/office/powerpoint/2010/main" val="196544328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34858"/>
            <a:ext cx="4879028" cy="1143000"/>
          </a:xfrm>
        </p:spPr>
        <p:txBody>
          <a:bodyPr/>
          <a:lstStyle/>
          <a:p>
            <a:r>
              <a:rPr lang="en-US" dirty="0" smtClean="0"/>
              <a:t>Pope Marcellus II</a:t>
            </a:r>
            <a:endParaRPr lang="en-US" dirty="0"/>
          </a:p>
        </p:txBody>
      </p:sp>
      <p:sp>
        <p:nvSpPr>
          <p:cNvPr id="3" name="Text Placeholder 2"/>
          <p:cNvSpPr>
            <a:spLocks noGrp="1"/>
          </p:cNvSpPr>
          <p:nvPr>
            <p:ph type="body" sz="half" idx="1"/>
          </p:nvPr>
        </p:nvSpPr>
        <p:spPr>
          <a:xfrm>
            <a:off x="4110762" y="1202865"/>
            <a:ext cx="5033238" cy="5655135"/>
          </a:xfrm>
        </p:spPr>
        <p:txBody>
          <a:bodyPr>
            <a:normAutofit lnSpcReduction="10000"/>
          </a:bodyPr>
          <a:lstStyle/>
          <a:p>
            <a:r>
              <a:rPr lang="en-US" dirty="0" smtClean="0"/>
              <a:t>Elected in April 1555</a:t>
            </a:r>
            <a:endParaRPr lang="en-US" dirty="0" smtClean="0">
              <a:effectLst/>
            </a:endParaRPr>
          </a:p>
          <a:p>
            <a:r>
              <a:rPr lang="en-US" dirty="0" smtClean="0"/>
              <a:t>Died 22 days later!</a:t>
            </a:r>
          </a:p>
          <a:p>
            <a:r>
              <a:rPr lang="en-US" dirty="0" smtClean="0"/>
              <a:t>Palestrina had been friends with previous Pope; therefore he was in the Vatican Choir</a:t>
            </a:r>
          </a:p>
          <a:p>
            <a:r>
              <a:rPr lang="en-US" dirty="0" smtClean="0"/>
              <a:t>Palestrina wrote the mass that bears the Pope’s name for the 1555 commemoration of Good Friday</a:t>
            </a:r>
            <a:endParaRPr lang="en-US" dirty="0"/>
          </a:p>
        </p:txBody>
      </p:sp>
      <p:pic>
        <p:nvPicPr>
          <p:cNvPr id="5" name="Content Placeholder 4" descr="166px-Pope_Marcellus_II.png"/>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7902" b="358"/>
          <a:stretch/>
        </p:blipFill>
        <p:spPr>
          <a:xfrm>
            <a:off x="0" y="835322"/>
            <a:ext cx="3810000" cy="6022677"/>
          </a:xfrm>
        </p:spPr>
      </p:pic>
    </p:spTree>
    <p:extLst>
      <p:ext uri="{BB962C8B-B14F-4D97-AF65-F5344CB8AC3E}">
        <p14:creationId xmlns:p14="http://schemas.microsoft.com/office/powerpoint/2010/main" val="348391609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Pope Marcellus Mass</a:t>
            </a:r>
            <a:endParaRPr lang="en-US" dirty="0"/>
          </a:p>
        </p:txBody>
      </p:sp>
      <p:sp>
        <p:nvSpPr>
          <p:cNvPr id="3" name="Text Placeholder 2"/>
          <p:cNvSpPr>
            <a:spLocks noGrp="1"/>
          </p:cNvSpPr>
          <p:nvPr>
            <p:ph type="body" sz="half" idx="1"/>
          </p:nvPr>
        </p:nvSpPr>
        <p:spPr/>
        <p:txBody>
          <a:bodyPr>
            <a:normAutofit fontScale="92500"/>
          </a:bodyPr>
          <a:lstStyle/>
          <a:p>
            <a:r>
              <a:rPr lang="en-US" b="1" dirty="0" smtClean="0"/>
              <a:t>Reputed to have saved polyphony for Catholic church music</a:t>
            </a:r>
          </a:p>
          <a:p>
            <a:r>
              <a:rPr lang="en-US" b="1" dirty="0" smtClean="0"/>
              <a:t>Beauty of the ritual made additionally pleasing to human and divine audience</a:t>
            </a:r>
            <a:endParaRPr lang="en-US" b="1" dirty="0"/>
          </a:p>
        </p:txBody>
      </p:sp>
      <p:pic>
        <p:nvPicPr>
          <p:cNvPr id="5" name="01 Missa Papae Marcelli_ I. Kyrie.m4a">
            <a:hlinkClick r:id="" action="ppaction://media"/>
          </p:cNvPr>
          <p:cNvPicPr>
            <a:picLocks noGrp="1" noChangeAspect="1"/>
          </p:cNvPicPr>
          <p:nvPr>
            <p:ph sz="half" idx="2"/>
            <a:audioFile r:link="rId2"/>
            <p:extLst>
              <p:ext uri="{DAA4B4D4-6D71-4841-9C94-3DE7FCFB9230}">
                <p14:media xmlns:p14="http://schemas.microsoft.com/office/powerpoint/2010/main" r:embed="rId1"/>
              </p:ext>
            </p:extLst>
          </p:nvPr>
        </p:nvPicPr>
        <p:blipFill>
          <a:blip r:embed="rId4"/>
          <a:stretch>
            <a:fillRect/>
          </a:stretch>
        </p:blipFill>
        <p:spPr>
          <a:xfrm>
            <a:off x="6146800" y="3632200"/>
            <a:ext cx="812800" cy="812800"/>
          </a:xfrm>
        </p:spPr>
      </p:pic>
    </p:spTree>
    <p:extLst>
      <p:ext uri="{BB962C8B-B14F-4D97-AF65-F5344CB8AC3E}">
        <p14:creationId xmlns:p14="http://schemas.microsoft.com/office/powerpoint/2010/main" val="154556470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94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Sexual Purity in Art</a:t>
            </a:r>
            <a:endParaRPr lang="en-US" b="1" dirty="0"/>
          </a:p>
        </p:txBody>
      </p:sp>
      <p:pic>
        <p:nvPicPr>
          <p:cNvPr id="7" name="Content Placeholder 6" descr="mICHELANGELOlastjud.jpg"/>
          <p:cNvPicPr>
            <a:picLocks noGrp="1" noChangeAspect="1"/>
          </p:cNvPicPr>
          <p:nvPr>
            <p:ph sz="half" idx="1"/>
          </p:nvPr>
        </p:nvPicPr>
        <p:blipFill>
          <a:blip r:embed="rId2"/>
          <a:srcRect t="-369" b="-369"/>
          <a:stretch>
            <a:fillRect/>
          </a:stretch>
        </p:blipFill>
        <p:spPr/>
      </p:pic>
      <p:sp>
        <p:nvSpPr>
          <p:cNvPr id="6" name="Content Placeholder 5"/>
          <p:cNvSpPr>
            <a:spLocks noGrp="1"/>
          </p:cNvSpPr>
          <p:nvPr>
            <p:ph sz="half" idx="2"/>
          </p:nvPr>
        </p:nvSpPr>
        <p:spPr>
          <a:xfrm>
            <a:off x="4648200" y="1417638"/>
            <a:ext cx="4038600" cy="5257800"/>
          </a:xfrm>
        </p:spPr>
        <p:txBody>
          <a:bodyPr>
            <a:normAutofit lnSpcReduction="10000"/>
          </a:bodyPr>
          <a:lstStyle/>
          <a:p>
            <a:r>
              <a:rPr lang="en-US" b="1" dirty="0" smtClean="0"/>
              <a:t>Pope Paul IV (</a:t>
            </a:r>
            <a:r>
              <a:rPr lang="en-US" b="1" dirty="0" err="1" smtClean="0"/>
              <a:t>r</a:t>
            </a:r>
            <a:r>
              <a:rPr lang="en-US" b="1" dirty="0" smtClean="0"/>
              <a:t>. 1555-1559) </a:t>
            </a:r>
          </a:p>
          <a:p>
            <a:r>
              <a:rPr lang="en-US" b="1" dirty="0" smtClean="0"/>
              <a:t>As part of Council of Trent reforms, demands that all nude figures in the paintings and sculptures of the Sistine Chapel, be clothed!</a:t>
            </a:r>
          </a:p>
          <a:p>
            <a:r>
              <a:rPr lang="en-US" b="1" dirty="0" smtClean="0"/>
              <a:t>Daniele </a:t>
            </a:r>
            <a:r>
              <a:rPr lang="en-US" b="1" dirty="0" err="1" smtClean="0"/>
              <a:t>da</a:t>
            </a:r>
            <a:r>
              <a:rPr lang="en-US" b="1" dirty="0" smtClean="0"/>
              <a:t> </a:t>
            </a:r>
            <a:r>
              <a:rPr lang="en-US" b="1" dirty="0" err="1" smtClean="0"/>
              <a:t>Volterra</a:t>
            </a:r>
            <a:r>
              <a:rPr lang="en-US" b="1" dirty="0" smtClean="0"/>
              <a:t> painted the panties on to Michelangelo’s work!</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Paul IV also disciplines Palestrina</a:t>
            </a:r>
            <a:endParaRPr lang="en-US" b="1" dirty="0"/>
          </a:p>
        </p:txBody>
      </p:sp>
      <p:pic>
        <p:nvPicPr>
          <p:cNvPr id="7" name="Content Placeholder 6" descr="mICHELANGELOlastjud.jpg"/>
          <p:cNvPicPr>
            <a:picLocks noGrp="1" noChangeAspect="1"/>
          </p:cNvPicPr>
          <p:nvPr>
            <p:ph sz="half" idx="1"/>
          </p:nvPr>
        </p:nvPicPr>
        <p:blipFill>
          <a:blip r:embed="rId2"/>
          <a:srcRect t="-369" b="-369"/>
          <a:stretch>
            <a:fillRect/>
          </a:stretch>
        </p:blipFill>
        <p:spPr/>
      </p:pic>
      <p:sp>
        <p:nvSpPr>
          <p:cNvPr id="6" name="Content Placeholder 5"/>
          <p:cNvSpPr>
            <a:spLocks noGrp="1"/>
          </p:cNvSpPr>
          <p:nvPr>
            <p:ph sz="half" idx="2"/>
          </p:nvPr>
        </p:nvSpPr>
        <p:spPr>
          <a:xfrm>
            <a:off x="4648200" y="1417638"/>
            <a:ext cx="4038600" cy="5257800"/>
          </a:xfrm>
        </p:spPr>
        <p:txBody>
          <a:bodyPr>
            <a:normAutofit lnSpcReduction="10000"/>
          </a:bodyPr>
          <a:lstStyle/>
          <a:p>
            <a:r>
              <a:rPr lang="en-US" b="1" dirty="0" smtClean="0"/>
              <a:t>Pope Paul IV (</a:t>
            </a:r>
            <a:r>
              <a:rPr lang="en-US" b="1" dirty="0" err="1" smtClean="0"/>
              <a:t>r</a:t>
            </a:r>
            <a:r>
              <a:rPr lang="en-US" b="1" dirty="0" smtClean="0"/>
              <a:t>. 1555-1559) </a:t>
            </a:r>
          </a:p>
          <a:p>
            <a:r>
              <a:rPr lang="en-US" b="1" dirty="0" smtClean="0"/>
              <a:t>As part of Council of Trent reforms, demands that all members of the Sistine Chapel Choir, be </a:t>
            </a:r>
            <a:r>
              <a:rPr lang="en-US" b="1" dirty="0" err="1" smtClean="0"/>
              <a:t>umarried</a:t>
            </a:r>
            <a:r>
              <a:rPr lang="en-US" b="1" dirty="0" smtClean="0"/>
              <a:t>!</a:t>
            </a:r>
          </a:p>
          <a:p>
            <a:r>
              <a:rPr lang="en-US" b="1" dirty="0" smtClean="0"/>
              <a:t>Palestrina strikes back by publishing a set of secular madrigals, and claims to be a member of the choir still!</a:t>
            </a:r>
            <a:endParaRPr lang="en-US" b="1" dirty="0"/>
          </a:p>
        </p:txBody>
      </p:sp>
    </p:spTree>
    <p:extLst>
      <p:ext uri="{BB962C8B-B14F-4D97-AF65-F5344CB8AC3E}">
        <p14:creationId xmlns:p14="http://schemas.microsoft.com/office/powerpoint/2010/main" val="312816858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4E4E4"/>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ctrTitle"/>
          </p:nvPr>
        </p:nvSpPr>
        <p:spPr>
          <a:xfrm>
            <a:off x="685800" y="2286000"/>
            <a:ext cx="7772400" cy="1143000"/>
          </a:xfrm>
        </p:spPr>
        <p:txBody>
          <a:bodyPr/>
          <a:lstStyle/>
          <a:p>
            <a:pPr eaLnBrk="1" hangingPunct="1"/>
            <a:r>
              <a:rPr lang="en-US" b="1">
                <a:latin typeface="Times" charset="0"/>
                <a:ea typeface="ＭＳ Ｐゴシック" charset="0"/>
                <a:cs typeface="ＭＳ Ｐゴシック" charset="0"/>
              </a:rPr>
              <a:t>Mainline Protestantism</a:t>
            </a:r>
            <a:endParaRPr lang="en-US">
              <a:latin typeface="Times" charset="0"/>
              <a:ea typeface="ＭＳ Ｐゴシック" charset="0"/>
              <a:cs typeface="ＭＳ Ｐゴシック" charset="0"/>
            </a:endParaRPr>
          </a:p>
        </p:txBody>
      </p:sp>
      <p:sp>
        <p:nvSpPr>
          <p:cNvPr id="98307" name="Rectangle 3"/>
          <p:cNvSpPr>
            <a:spLocks noGrp="1" noChangeArrowheads="1"/>
          </p:cNvSpPr>
          <p:nvPr>
            <p:ph type="subTitle" idx="1"/>
          </p:nvPr>
        </p:nvSpPr>
        <p:spPr/>
        <p:txBody>
          <a:bodyPr/>
          <a:lstStyle/>
          <a:p>
            <a:pPr eaLnBrk="1" hangingPunct="1"/>
            <a:r>
              <a:rPr lang="en-US" b="1">
                <a:latin typeface="Times" charset="0"/>
                <a:ea typeface="ＭＳ Ｐゴシック" charset="0"/>
                <a:cs typeface="ＭＳ Ｐゴシック" charset="0"/>
              </a:rPr>
              <a:t>Lutherans, Methodists, </a:t>
            </a:r>
          </a:p>
          <a:p>
            <a:pPr eaLnBrk="1" hangingPunct="1"/>
            <a:r>
              <a:rPr lang="en-US" b="1">
                <a:latin typeface="Times" charset="0"/>
                <a:ea typeface="ＭＳ Ｐゴシック" charset="0"/>
                <a:cs typeface="ＭＳ Ｐゴシック" charset="0"/>
              </a:rPr>
              <a:t>United Church of Christ, </a:t>
            </a:r>
          </a:p>
          <a:p>
            <a:pPr eaLnBrk="1" hangingPunct="1"/>
            <a:r>
              <a:rPr lang="en-US" b="1">
                <a:latin typeface="Times" charset="0"/>
                <a:ea typeface="ＭＳ Ｐゴシック" charset="0"/>
                <a:cs typeface="ＭＳ Ｐゴシック" charset="0"/>
              </a:rPr>
              <a:t>Presbyterians, and Episcopalians</a:t>
            </a: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685800" y="0"/>
            <a:ext cx="7772400" cy="1252538"/>
          </a:xfrm>
        </p:spPr>
        <p:txBody>
          <a:bodyPr/>
          <a:lstStyle/>
          <a:p>
            <a:pPr eaLnBrk="1" hangingPunct="1"/>
            <a:r>
              <a:rPr lang="en-US" b="1">
                <a:latin typeface="Times" charset="0"/>
                <a:ea typeface="ＭＳ Ｐゴシック" charset="0"/>
                <a:cs typeface="ＭＳ Ｐゴシック" charset="0"/>
              </a:rPr>
              <a:t>Lutherans</a:t>
            </a:r>
          </a:p>
        </p:txBody>
      </p:sp>
      <p:sp>
        <p:nvSpPr>
          <p:cNvPr id="99331" name="Rectangle 3"/>
          <p:cNvSpPr>
            <a:spLocks noGrp="1" noChangeArrowheads="1"/>
          </p:cNvSpPr>
          <p:nvPr>
            <p:ph type="body" idx="1"/>
          </p:nvPr>
        </p:nvSpPr>
        <p:spPr>
          <a:xfrm>
            <a:off x="685800" y="1371600"/>
            <a:ext cx="7772400" cy="5486400"/>
          </a:xfrm>
        </p:spPr>
        <p:txBody>
          <a:bodyPr/>
          <a:lstStyle/>
          <a:p>
            <a:pPr eaLnBrk="1" hangingPunct="1">
              <a:lnSpc>
                <a:spcPct val="90000"/>
              </a:lnSpc>
            </a:pPr>
            <a:r>
              <a:rPr lang="en-US" b="1">
                <a:latin typeface="Times" charset="0"/>
                <a:ea typeface="ＭＳ Ｐゴシック" charset="0"/>
                <a:cs typeface="ＭＳ Ｐゴシック" charset="0"/>
              </a:rPr>
              <a:t>The various Lutheran churches all stem from Martin Luther, and are therefore a part of the Magisterial Reformation.</a:t>
            </a:r>
          </a:p>
          <a:p>
            <a:pPr eaLnBrk="1" hangingPunct="1">
              <a:lnSpc>
                <a:spcPct val="90000"/>
              </a:lnSpc>
            </a:pPr>
            <a:r>
              <a:rPr lang="en-US" b="1">
                <a:latin typeface="Times" charset="0"/>
                <a:ea typeface="ＭＳ Ｐゴシック" charset="0"/>
                <a:cs typeface="ＭＳ Ｐゴシック" charset="0"/>
              </a:rPr>
              <a:t>Lutheran churches in Europe are centered around central Europe and Scandinavia, and include a number of national churches.</a:t>
            </a:r>
          </a:p>
          <a:p>
            <a:pPr eaLnBrk="1" hangingPunct="1">
              <a:lnSpc>
                <a:spcPct val="90000"/>
              </a:lnSpc>
            </a:pPr>
            <a:r>
              <a:rPr lang="en-US" b="1">
                <a:latin typeface="Times" charset="0"/>
                <a:ea typeface="ＭＳ Ｐゴシック" charset="0"/>
                <a:cs typeface="ＭＳ Ｐゴシック" charset="0"/>
              </a:rPr>
              <a:t>Lutherans in the colonies were most represented in New Sweden, a brief-lived Swedish colony, later absorbed into New Jersey and Delaware.</a:t>
            </a: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685800" y="304800"/>
            <a:ext cx="7772400" cy="381000"/>
          </a:xfrm>
        </p:spPr>
        <p:txBody>
          <a:bodyPr>
            <a:normAutofit fontScale="90000"/>
          </a:bodyPr>
          <a:lstStyle/>
          <a:p>
            <a:pPr eaLnBrk="1" hangingPunct="1"/>
            <a:r>
              <a:rPr lang="en-US" b="1">
                <a:latin typeface="Times" charset="0"/>
                <a:ea typeface="ＭＳ Ｐゴシック" charset="0"/>
                <a:cs typeface="ＭＳ Ｐゴシック" charset="0"/>
              </a:rPr>
              <a:t>Presbyterians</a:t>
            </a:r>
          </a:p>
        </p:txBody>
      </p:sp>
      <p:sp>
        <p:nvSpPr>
          <p:cNvPr id="101379" name="Rectangle 3"/>
          <p:cNvSpPr>
            <a:spLocks noGrp="1" noChangeArrowheads="1"/>
          </p:cNvSpPr>
          <p:nvPr>
            <p:ph type="body" idx="1"/>
          </p:nvPr>
        </p:nvSpPr>
        <p:spPr>
          <a:xfrm>
            <a:off x="685800" y="914400"/>
            <a:ext cx="7772400" cy="5943600"/>
          </a:xfrm>
        </p:spPr>
        <p:txBody>
          <a:bodyPr>
            <a:normAutofit lnSpcReduction="10000"/>
          </a:bodyPr>
          <a:lstStyle/>
          <a:p>
            <a:pPr eaLnBrk="1" hangingPunct="1">
              <a:lnSpc>
                <a:spcPct val="90000"/>
              </a:lnSpc>
            </a:pPr>
            <a:r>
              <a:rPr lang="en-US" sz="2800" b="1">
                <a:latin typeface="Times" charset="0"/>
                <a:ea typeface="ＭＳ Ｐゴシック" charset="0"/>
                <a:cs typeface="ＭＳ Ｐゴシック" charset="0"/>
              </a:rPr>
              <a:t>The Presbyterian Church is a Magisterial Protestant church, based in Scotland, formed in the 1550s and 1560s. Its theological basis is Calvinistic.</a:t>
            </a:r>
          </a:p>
          <a:p>
            <a:pPr eaLnBrk="1" hangingPunct="1">
              <a:lnSpc>
                <a:spcPct val="90000"/>
              </a:lnSpc>
            </a:pPr>
            <a:r>
              <a:rPr lang="en-US" sz="2800" b="1">
                <a:latin typeface="Times" charset="0"/>
                <a:ea typeface="ＭＳ Ｐゴシック" charset="0"/>
                <a:cs typeface="ＭＳ Ｐゴシック" charset="0"/>
              </a:rPr>
              <a:t>The term </a:t>
            </a:r>
            <a:r>
              <a:rPr lang="ja-JP" altLang="en-US" sz="2800" b="1">
                <a:latin typeface="Times" charset="0"/>
                <a:ea typeface="ＭＳ Ｐゴシック" charset="0"/>
                <a:cs typeface="ＭＳ Ｐゴシック" charset="0"/>
              </a:rPr>
              <a:t>“</a:t>
            </a:r>
            <a:r>
              <a:rPr lang="en-US" altLang="ja-JP" sz="2800" b="1">
                <a:latin typeface="Times" charset="0"/>
                <a:ea typeface="ＭＳ Ｐゴシック" charset="0"/>
                <a:cs typeface="ＭＳ Ｐゴシック" charset="0"/>
              </a:rPr>
              <a:t>Presbyterian</a:t>
            </a:r>
            <a:r>
              <a:rPr lang="ja-JP" altLang="en-US" sz="2800" b="1">
                <a:latin typeface="Times" charset="0"/>
                <a:ea typeface="ＭＳ Ｐゴシック" charset="0"/>
                <a:cs typeface="ＭＳ Ｐゴシック" charset="0"/>
              </a:rPr>
              <a:t>”</a:t>
            </a:r>
            <a:r>
              <a:rPr lang="en-US" altLang="ja-JP" sz="2800" b="1">
                <a:latin typeface="Times" charset="0"/>
                <a:ea typeface="ＭＳ Ｐゴシック" charset="0"/>
                <a:cs typeface="ＭＳ Ｐゴシック" charset="0"/>
              </a:rPr>
              <a:t> refers to their form of organization and governance by elders, known as </a:t>
            </a:r>
            <a:r>
              <a:rPr lang="ja-JP" altLang="en-US" sz="2800" b="1">
                <a:latin typeface="Times" charset="0"/>
                <a:ea typeface="ＭＳ Ｐゴシック" charset="0"/>
                <a:cs typeface="ＭＳ Ｐゴシック" charset="0"/>
              </a:rPr>
              <a:t>“</a:t>
            </a:r>
            <a:r>
              <a:rPr lang="en-US" altLang="ja-JP" sz="2800" b="1">
                <a:latin typeface="Times" charset="0"/>
                <a:ea typeface="ＭＳ Ｐゴシック" charset="0"/>
                <a:cs typeface="ＭＳ Ｐゴシック" charset="0"/>
              </a:rPr>
              <a:t>Presbyters.</a:t>
            </a:r>
            <a:r>
              <a:rPr lang="ja-JP" altLang="en-US" sz="2800" b="1">
                <a:latin typeface="Times" charset="0"/>
                <a:ea typeface="ＭＳ Ｐゴシック" charset="0"/>
                <a:cs typeface="ＭＳ Ｐゴシック" charset="0"/>
              </a:rPr>
              <a:t>”</a:t>
            </a:r>
            <a:endParaRPr lang="en-US" altLang="ja-JP" sz="2800" b="1">
              <a:latin typeface="Times" charset="0"/>
              <a:ea typeface="ＭＳ Ｐゴシック" charset="0"/>
              <a:cs typeface="ＭＳ Ｐゴシック" charset="0"/>
            </a:endParaRPr>
          </a:p>
          <a:p>
            <a:pPr eaLnBrk="1" hangingPunct="1">
              <a:lnSpc>
                <a:spcPct val="90000"/>
              </a:lnSpc>
            </a:pPr>
            <a:r>
              <a:rPr lang="en-US" sz="2800" b="1">
                <a:latin typeface="Times" charset="0"/>
                <a:ea typeface="ＭＳ Ｐゴシック" charset="0"/>
                <a:cs typeface="ＭＳ Ｐゴシック" charset="0"/>
              </a:rPr>
              <a:t>Scottish immigration to the colonies, and later to the United States, included significant settlements throughout the eastern seaboard, Appalachia, and the upper Midwest. They also sponsored an aggressive </a:t>
            </a:r>
            <a:r>
              <a:rPr lang="ja-JP" altLang="en-US" sz="2800" b="1">
                <a:latin typeface="Times" charset="0"/>
                <a:ea typeface="ＭＳ Ｐゴシック" charset="0"/>
                <a:cs typeface="ＭＳ Ｐゴシック" charset="0"/>
              </a:rPr>
              <a:t>“</a:t>
            </a:r>
            <a:r>
              <a:rPr lang="en-US" altLang="ja-JP" sz="2800" b="1">
                <a:latin typeface="Times" charset="0"/>
                <a:ea typeface="ＭＳ Ｐゴシック" charset="0"/>
                <a:cs typeface="ＭＳ Ｐゴシック" charset="0"/>
              </a:rPr>
              <a:t>home missionary</a:t>
            </a:r>
            <a:r>
              <a:rPr lang="ja-JP" altLang="en-US" sz="2800" b="1">
                <a:latin typeface="Times" charset="0"/>
                <a:ea typeface="ＭＳ Ｐゴシック" charset="0"/>
                <a:cs typeface="ＭＳ Ｐゴシック" charset="0"/>
              </a:rPr>
              <a:t>”</a:t>
            </a:r>
            <a:r>
              <a:rPr lang="en-US" altLang="ja-JP" sz="2800" b="1">
                <a:latin typeface="Times" charset="0"/>
                <a:ea typeface="ＭＳ Ｐゴシック" charset="0"/>
                <a:cs typeface="ＭＳ Ｐゴシック" charset="0"/>
              </a:rPr>
              <a:t> campaign in the nineteenth century, that proselytized and established colleges and other institutions.</a:t>
            </a:r>
            <a:endParaRPr lang="en-US" sz="2800" b="1">
              <a:latin typeface="Times"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Changes instituted by Luther</a:t>
            </a:r>
            <a:endParaRPr lang="en-US" b="1" dirty="0"/>
          </a:p>
        </p:txBody>
      </p:sp>
      <p:sp>
        <p:nvSpPr>
          <p:cNvPr id="5" name="Content Placeholder 4"/>
          <p:cNvSpPr>
            <a:spLocks noGrp="1"/>
          </p:cNvSpPr>
          <p:nvPr>
            <p:ph sz="half" idx="1"/>
          </p:nvPr>
        </p:nvSpPr>
        <p:spPr>
          <a:xfrm>
            <a:off x="457200" y="1600200"/>
            <a:ext cx="4648200" cy="4525963"/>
          </a:xfrm>
        </p:spPr>
        <p:txBody>
          <a:bodyPr/>
          <a:lstStyle/>
          <a:p>
            <a:r>
              <a:rPr lang="en-US" b="1" dirty="0" smtClean="0"/>
              <a:t>Use of vernacular: translated the Bible into German</a:t>
            </a:r>
          </a:p>
          <a:p>
            <a:r>
              <a:rPr lang="en-US" b="1" dirty="0" smtClean="0"/>
              <a:t>Emphasis on preaching from/about the Bible, rather than on sacramental ritual</a:t>
            </a:r>
          </a:p>
          <a:p>
            <a:r>
              <a:rPr lang="en-US" b="1" dirty="0" smtClean="0"/>
              <a:t>Rejection of Papal authority</a:t>
            </a:r>
          </a:p>
        </p:txBody>
      </p:sp>
      <p:pic>
        <p:nvPicPr>
          <p:cNvPr id="7" name="Content Placeholder 6" descr="luther.jpg"/>
          <p:cNvPicPr>
            <a:picLocks noGrp="1" noChangeAspect="1"/>
          </p:cNvPicPr>
          <p:nvPr>
            <p:ph sz="half" idx="2"/>
          </p:nvPr>
        </p:nvPicPr>
        <p:blipFill>
          <a:blip r:embed="rId2"/>
          <a:srcRect l="-15251" r="-15251"/>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685800" y="304800"/>
            <a:ext cx="7772400" cy="381000"/>
          </a:xfrm>
        </p:spPr>
        <p:txBody>
          <a:bodyPr>
            <a:normAutofit fontScale="90000"/>
          </a:bodyPr>
          <a:lstStyle/>
          <a:p>
            <a:pPr eaLnBrk="1" hangingPunct="1"/>
            <a:r>
              <a:rPr lang="en-US" b="1">
                <a:latin typeface="Times" charset="0"/>
                <a:ea typeface="ＭＳ Ｐゴシック" charset="0"/>
                <a:cs typeface="ＭＳ Ｐゴシック" charset="0"/>
              </a:rPr>
              <a:t>Episcopalians</a:t>
            </a:r>
          </a:p>
        </p:txBody>
      </p:sp>
      <p:sp>
        <p:nvSpPr>
          <p:cNvPr id="102403" name="Rectangle 3"/>
          <p:cNvSpPr>
            <a:spLocks noGrp="1" noChangeArrowheads="1"/>
          </p:cNvSpPr>
          <p:nvPr>
            <p:ph type="body" idx="1"/>
          </p:nvPr>
        </p:nvSpPr>
        <p:spPr>
          <a:xfrm>
            <a:off x="685800" y="914400"/>
            <a:ext cx="7772400" cy="5943600"/>
          </a:xfrm>
        </p:spPr>
        <p:txBody>
          <a:bodyPr/>
          <a:lstStyle/>
          <a:p>
            <a:pPr eaLnBrk="1" hangingPunct="1">
              <a:lnSpc>
                <a:spcPct val="90000"/>
              </a:lnSpc>
            </a:pPr>
            <a:r>
              <a:rPr lang="en-US" b="1">
                <a:latin typeface="Times" charset="0"/>
                <a:ea typeface="ＭＳ Ｐゴシック" charset="0"/>
                <a:cs typeface="ＭＳ Ｐゴシック" charset="0"/>
              </a:rPr>
              <a:t>The Episcopalian church is the American name for those who follow the practice of the Church of England.  Following the American Revolution,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Anglicans</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thought it would be better to re-name their religious practice so as not to appear disloyal, and to better reflect their church</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bishop-based form of organization.</a:t>
            </a:r>
          </a:p>
          <a:p>
            <a:pPr eaLnBrk="1" hangingPunct="1">
              <a:lnSpc>
                <a:spcPct val="90000"/>
              </a:lnSpc>
            </a:pPr>
            <a:r>
              <a:rPr lang="en-US" b="1">
                <a:latin typeface="Times" charset="0"/>
                <a:ea typeface="ＭＳ Ｐゴシック" charset="0"/>
                <a:cs typeface="ＭＳ Ｐゴシック" charset="0"/>
              </a:rPr>
              <a:t>The Episcopal Church is strongest on the East Coast, where it played a role in all of the original colonies.</a:t>
            </a: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a:xfrm>
            <a:off x="685800" y="304800"/>
            <a:ext cx="7772400" cy="381000"/>
          </a:xfrm>
        </p:spPr>
        <p:txBody>
          <a:bodyPr>
            <a:normAutofit fontScale="90000"/>
          </a:bodyPr>
          <a:lstStyle/>
          <a:p>
            <a:pPr eaLnBrk="1" hangingPunct="1"/>
            <a:r>
              <a:rPr lang="en-US" b="1">
                <a:latin typeface="Times" charset="0"/>
                <a:ea typeface="ＭＳ Ｐゴシック" charset="0"/>
                <a:cs typeface="ＭＳ Ｐゴシック" charset="0"/>
              </a:rPr>
              <a:t>Congregationalists</a:t>
            </a:r>
          </a:p>
        </p:txBody>
      </p:sp>
      <p:sp>
        <p:nvSpPr>
          <p:cNvPr id="103427" name="Rectangle 1027"/>
          <p:cNvSpPr>
            <a:spLocks noGrp="1" noChangeArrowheads="1"/>
          </p:cNvSpPr>
          <p:nvPr>
            <p:ph type="body" idx="1"/>
          </p:nvPr>
        </p:nvSpPr>
        <p:spPr>
          <a:xfrm>
            <a:off x="685800" y="914400"/>
            <a:ext cx="7772400" cy="5943600"/>
          </a:xfrm>
        </p:spPr>
        <p:txBody>
          <a:bodyPr/>
          <a:lstStyle/>
          <a:p>
            <a:pPr eaLnBrk="1" hangingPunct="1">
              <a:lnSpc>
                <a:spcPct val="90000"/>
              </a:lnSpc>
            </a:pPr>
            <a:r>
              <a:rPr lang="en-US" b="1">
                <a:latin typeface="Times" charset="0"/>
                <a:ea typeface="ＭＳ Ｐゴシック" charset="0"/>
                <a:cs typeface="ＭＳ Ｐゴシック" charset="0"/>
              </a:rPr>
              <a:t>The name Congregationalist meant that this denomination organized itself around each individual congregation (those who attend church at a single location).  The logic of Congregationalism is that each congregation can be self-governing, because the people within it know each other better than an external, distant authority (meaning they rejected rule by a pope, bishop, or king)</a:t>
            </a:r>
          </a:p>
          <a:p>
            <a:pPr eaLnBrk="1" hangingPunct="1">
              <a:lnSpc>
                <a:spcPct val="90000"/>
              </a:lnSpc>
            </a:pPr>
            <a:r>
              <a:rPr lang="en-US" b="1">
                <a:latin typeface="Times" charset="0"/>
                <a:ea typeface="ＭＳ Ｐゴシック" charset="0"/>
                <a:cs typeface="ＭＳ Ｐゴシック" charset="0"/>
              </a:rPr>
              <a:t>The Pilgrims were Congregationalists; the Puritans soon became so in America.</a:t>
            </a: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685800" y="304800"/>
            <a:ext cx="7772400" cy="381000"/>
          </a:xfrm>
        </p:spPr>
        <p:txBody>
          <a:bodyPr>
            <a:normAutofit fontScale="90000"/>
          </a:bodyPr>
          <a:lstStyle/>
          <a:p>
            <a:pPr eaLnBrk="1" hangingPunct="1"/>
            <a:r>
              <a:rPr lang="en-US" b="1">
                <a:latin typeface="Times" charset="0"/>
                <a:ea typeface="ＭＳ Ｐゴシック" charset="0"/>
                <a:cs typeface="ＭＳ Ｐゴシック" charset="0"/>
              </a:rPr>
              <a:t>Methodists</a:t>
            </a:r>
          </a:p>
        </p:txBody>
      </p:sp>
      <p:sp>
        <p:nvSpPr>
          <p:cNvPr id="104451" name="Rectangle 3"/>
          <p:cNvSpPr>
            <a:spLocks noGrp="1" noChangeArrowheads="1"/>
          </p:cNvSpPr>
          <p:nvPr>
            <p:ph type="body" idx="1"/>
          </p:nvPr>
        </p:nvSpPr>
        <p:spPr>
          <a:xfrm>
            <a:off x="685800" y="914400"/>
            <a:ext cx="7772400" cy="5943600"/>
          </a:xfrm>
        </p:spPr>
        <p:txBody>
          <a:bodyPr/>
          <a:lstStyle/>
          <a:p>
            <a:pPr eaLnBrk="1" hangingPunct="1">
              <a:lnSpc>
                <a:spcPct val="90000"/>
              </a:lnSpc>
            </a:pPr>
            <a:r>
              <a:rPr lang="en-US" b="1">
                <a:latin typeface="Times" charset="0"/>
                <a:ea typeface="ＭＳ Ｐゴシック" charset="0"/>
                <a:cs typeface="ＭＳ Ｐゴシック" charset="0"/>
              </a:rPr>
              <a:t>The Methodist church has aspects of a Radical Reformation denomination, but it is also an offshoot of the Church of England. It was started in the 18th century by two brothers, John and Charles Wesley, who feared that modern life and urbanization was distracting people from their religious needs.  They devised a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method</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for individuals to stay focused on religion through daily prayer and reflection.</a:t>
            </a:r>
          </a:p>
          <a:p>
            <a:pPr eaLnBrk="1" hangingPunct="1">
              <a:lnSpc>
                <a:spcPct val="90000"/>
              </a:lnSpc>
            </a:pPr>
            <a:r>
              <a:rPr lang="en-US" b="1">
                <a:latin typeface="Times" charset="0"/>
                <a:ea typeface="ＭＳ Ｐゴシック" charset="0"/>
                <a:cs typeface="ＭＳ Ｐゴシック" charset="0"/>
              </a:rPr>
              <a:t>The Wesley brothers traveled to the colony of Georgia in the 1730s.</a:t>
            </a: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685800" y="304800"/>
            <a:ext cx="7772400" cy="381000"/>
          </a:xfrm>
        </p:spPr>
        <p:txBody>
          <a:bodyPr>
            <a:normAutofit fontScale="90000"/>
          </a:bodyPr>
          <a:lstStyle/>
          <a:p>
            <a:pPr eaLnBrk="1" hangingPunct="1"/>
            <a:r>
              <a:rPr lang="en-US" b="1" dirty="0" smtClean="0">
                <a:latin typeface="Times" charset="0"/>
                <a:ea typeface="ＭＳ Ｐゴシック" charset="0"/>
                <a:cs typeface="ＭＳ Ｐゴシック" charset="0"/>
              </a:rPr>
              <a:t>Baptists</a:t>
            </a:r>
            <a:endParaRPr lang="en-US" b="1" dirty="0">
              <a:latin typeface="Times" charset="0"/>
              <a:ea typeface="ＭＳ Ｐゴシック" charset="0"/>
              <a:cs typeface="ＭＳ Ｐゴシック" charset="0"/>
            </a:endParaRPr>
          </a:p>
        </p:txBody>
      </p:sp>
      <p:sp>
        <p:nvSpPr>
          <p:cNvPr id="104451" name="Rectangle 3"/>
          <p:cNvSpPr>
            <a:spLocks noGrp="1" noChangeArrowheads="1"/>
          </p:cNvSpPr>
          <p:nvPr>
            <p:ph type="body" idx="1"/>
          </p:nvPr>
        </p:nvSpPr>
        <p:spPr>
          <a:xfrm>
            <a:off x="685800" y="1481540"/>
            <a:ext cx="7772400" cy="4609234"/>
          </a:xfrm>
        </p:spPr>
        <p:txBody>
          <a:bodyPr/>
          <a:lstStyle/>
          <a:p>
            <a:pPr eaLnBrk="1" hangingPunct="1">
              <a:lnSpc>
                <a:spcPct val="90000"/>
              </a:lnSpc>
            </a:pPr>
            <a:r>
              <a:rPr lang="en-US" b="1" dirty="0" smtClean="0">
                <a:latin typeface="Times" charset="0"/>
                <a:ea typeface="ＭＳ Ｐゴシック" charset="0"/>
                <a:cs typeface="ＭＳ Ｐゴシック" charset="0"/>
              </a:rPr>
              <a:t>Baptists were Radical Reformers, originally known as Ante-Baptists.</a:t>
            </a:r>
          </a:p>
          <a:p>
            <a:pPr eaLnBrk="1" hangingPunct="1">
              <a:lnSpc>
                <a:spcPct val="90000"/>
              </a:lnSpc>
            </a:pPr>
            <a:r>
              <a:rPr lang="en-US" b="1" dirty="0" smtClean="0">
                <a:latin typeface="Times" charset="0"/>
                <a:ea typeface="ＭＳ Ｐゴシック" charset="0"/>
                <a:cs typeface="ＭＳ Ｐゴシック" charset="0"/>
              </a:rPr>
              <a:t>Believe in autonomy of each congregation, priesthood of all believers, adult baptism, and Biblical basis for belief</a:t>
            </a:r>
          </a:p>
          <a:p>
            <a:pPr eaLnBrk="1" hangingPunct="1">
              <a:lnSpc>
                <a:spcPct val="90000"/>
              </a:lnSpc>
            </a:pPr>
            <a:r>
              <a:rPr lang="en-US" b="1" dirty="0" smtClean="0">
                <a:latin typeface="Times" charset="0"/>
                <a:ea typeface="ＭＳ Ｐゴシック" charset="0"/>
                <a:cs typeface="ＭＳ Ｐゴシック" charset="0"/>
              </a:rPr>
              <a:t>Very large denomination, but not very unified because of doctrines of autonomy</a:t>
            </a:r>
            <a:endParaRPr lang="en-US" b="1"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226159059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152400" y="914400"/>
            <a:ext cx="8763000" cy="1143000"/>
          </a:xfrm>
        </p:spPr>
        <p:txBody>
          <a:bodyPr>
            <a:normAutofit fontScale="90000"/>
          </a:bodyPr>
          <a:lstStyle/>
          <a:p>
            <a:pPr eaLnBrk="1" hangingPunct="1"/>
            <a:r>
              <a:rPr lang="en-US" b="1">
                <a:latin typeface="Times" charset="0"/>
                <a:ea typeface="ＭＳ Ｐゴシック" charset="0"/>
                <a:cs typeface="ＭＳ Ｐゴシック" charset="0"/>
              </a:rPr>
              <a:t>Evangelical Christianity </a:t>
            </a:r>
            <a:br>
              <a:rPr lang="en-US" b="1">
                <a:latin typeface="Times" charset="0"/>
                <a:ea typeface="ＭＳ Ｐゴシック" charset="0"/>
                <a:cs typeface="ＭＳ Ｐゴシック" charset="0"/>
              </a:rPr>
            </a:br>
            <a:r>
              <a:rPr lang="en-US" b="1">
                <a:latin typeface="Times" charset="0"/>
                <a:ea typeface="ＭＳ Ｐゴシック" charset="0"/>
                <a:cs typeface="ＭＳ Ｐゴシック" charset="0"/>
              </a:rPr>
              <a:t>in America</a:t>
            </a:r>
            <a:endParaRPr lang="en-US">
              <a:latin typeface="Times" charset="0"/>
              <a:ea typeface="ＭＳ Ｐゴシック" charset="0"/>
              <a:cs typeface="ＭＳ Ｐゴシック" charset="0"/>
            </a:endParaRPr>
          </a:p>
        </p:txBody>
      </p:sp>
      <p:sp>
        <p:nvSpPr>
          <p:cNvPr id="18435" name="Rectangle 3"/>
          <p:cNvSpPr>
            <a:spLocks noGrp="1" noChangeArrowheads="1"/>
          </p:cNvSpPr>
          <p:nvPr>
            <p:ph type="subTitle" idx="1"/>
          </p:nvPr>
        </p:nvSpPr>
        <p:spPr/>
        <p:txBody>
          <a:bodyPr/>
          <a:lstStyle/>
          <a:p>
            <a:pPr eaLnBrk="1" hangingPunct="1"/>
            <a:r>
              <a:rPr lang="en-US" b="1">
                <a:latin typeface="Times" charset="0"/>
                <a:ea typeface="ＭＳ Ｐゴシック" charset="0"/>
                <a:cs typeface="ＭＳ Ｐゴシック" charset="0"/>
              </a:rPr>
              <a:t>Great Awakenings, </a:t>
            </a:r>
          </a:p>
          <a:p>
            <a:pPr eaLnBrk="1" hangingPunct="1"/>
            <a:r>
              <a:rPr lang="en-US" b="1">
                <a:latin typeface="Times" charset="0"/>
                <a:ea typeface="ＭＳ Ｐゴシック" charset="0"/>
                <a:cs typeface="ＭＳ Ｐゴシック" charset="0"/>
              </a:rPr>
              <a:t>Religions of the Oppressed, </a:t>
            </a:r>
          </a:p>
          <a:p>
            <a:pPr eaLnBrk="1" hangingPunct="1"/>
            <a:r>
              <a:rPr lang="en-US" b="1">
                <a:latin typeface="Times" charset="0"/>
                <a:ea typeface="ＭＳ Ｐゴシック" charset="0"/>
                <a:cs typeface="ＭＳ Ｐゴシック" charset="0"/>
              </a:rPr>
              <a:t>Emotional Immediacy</a:t>
            </a: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304800"/>
            <a:ext cx="7772400" cy="1143000"/>
          </a:xfrm>
        </p:spPr>
        <p:txBody>
          <a:bodyPr>
            <a:normAutofit fontScale="90000"/>
          </a:bodyPr>
          <a:lstStyle/>
          <a:p>
            <a:pPr eaLnBrk="1" hangingPunct="1"/>
            <a:r>
              <a:rPr lang="en-US">
                <a:latin typeface="Times" charset="0"/>
                <a:ea typeface="ＭＳ Ｐゴシック" charset="0"/>
                <a:cs typeface="ＭＳ Ｐゴシック" charset="0"/>
              </a:rPr>
              <a:t>Historical and Style Distinctions in Protestant Christianity</a:t>
            </a:r>
          </a:p>
        </p:txBody>
      </p:sp>
      <p:sp>
        <p:nvSpPr>
          <p:cNvPr id="19459" name="Rectangle 3"/>
          <p:cNvSpPr>
            <a:spLocks noGrp="1" noChangeArrowheads="1"/>
          </p:cNvSpPr>
          <p:nvPr>
            <p:ph type="body" sz="half" idx="1"/>
          </p:nvPr>
        </p:nvSpPr>
        <p:spPr>
          <a:xfrm>
            <a:off x="0" y="1828800"/>
            <a:ext cx="4267200" cy="4495800"/>
          </a:xfrm>
        </p:spPr>
        <p:txBody>
          <a:bodyPr/>
          <a:lstStyle/>
          <a:p>
            <a:pPr eaLnBrk="1" hangingPunct="1">
              <a:lnSpc>
                <a:spcPct val="90000"/>
              </a:lnSpc>
            </a:pPr>
            <a:r>
              <a:rPr lang="en-US" sz="2400" b="1">
                <a:latin typeface="Times" charset="0"/>
                <a:ea typeface="ＭＳ Ｐゴシック" charset="0"/>
                <a:cs typeface="ＭＳ Ｐゴシック" charset="0"/>
              </a:rPr>
              <a:t>Magisterial Reformation</a:t>
            </a:r>
          </a:p>
          <a:p>
            <a:pPr eaLnBrk="1" hangingPunct="1">
              <a:lnSpc>
                <a:spcPct val="90000"/>
              </a:lnSpc>
            </a:pPr>
            <a:r>
              <a:rPr lang="en-US" sz="2400" b="1">
                <a:latin typeface="Times" charset="0"/>
                <a:ea typeface="ＭＳ Ｐゴシック" charset="0"/>
                <a:cs typeface="ＭＳ Ｐゴシック" charset="0"/>
              </a:rPr>
              <a:t>State Churches</a:t>
            </a:r>
          </a:p>
          <a:p>
            <a:pPr eaLnBrk="1" hangingPunct="1">
              <a:lnSpc>
                <a:spcPct val="90000"/>
              </a:lnSpc>
            </a:pPr>
            <a:r>
              <a:rPr lang="en-US" sz="2400" b="1">
                <a:latin typeface="Times" charset="0"/>
                <a:ea typeface="ＭＳ Ｐゴシック" charset="0"/>
                <a:cs typeface="ＭＳ Ｐゴシック" charset="0"/>
              </a:rPr>
              <a:t>Uphold God</a:t>
            </a:r>
            <a:r>
              <a:rPr lang="ja-JP" altLang="en-US" sz="2400" b="1">
                <a:latin typeface="Times" charset="0"/>
                <a:ea typeface="ＭＳ Ｐゴシック" charset="0"/>
                <a:cs typeface="ＭＳ Ｐゴシック" charset="0"/>
              </a:rPr>
              <a:t>’</a:t>
            </a:r>
            <a:r>
              <a:rPr lang="en-US" altLang="ja-JP" sz="2400" b="1">
                <a:latin typeface="Times" charset="0"/>
                <a:ea typeface="ＭＳ Ｐゴシック" charset="0"/>
                <a:cs typeface="ＭＳ Ｐゴシック" charset="0"/>
              </a:rPr>
              <a:t>s Authority by Reinforcing Earthly Authority</a:t>
            </a:r>
          </a:p>
          <a:p>
            <a:pPr eaLnBrk="1" hangingPunct="1">
              <a:lnSpc>
                <a:spcPct val="90000"/>
              </a:lnSpc>
            </a:pPr>
            <a:r>
              <a:rPr lang="en-US" sz="2400" b="1">
                <a:latin typeface="Times" charset="0"/>
                <a:ea typeface="ＭＳ Ｐゴシック" charset="0"/>
                <a:cs typeface="ＭＳ Ｐゴシック" charset="0"/>
              </a:rPr>
              <a:t>Stress decorum and orderliness in worship</a:t>
            </a:r>
          </a:p>
          <a:p>
            <a:pPr eaLnBrk="1" hangingPunct="1">
              <a:lnSpc>
                <a:spcPct val="90000"/>
              </a:lnSpc>
            </a:pPr>
            <a:r>
              <a:rPr lang="en-US" sz="2400" b="1">
                <a:latin typeface="Times" charset="0"/>
                <a:ea typeface="ＭＳ Ｐゴシック" charset="0"/>
                <a:cs typeface="ＭＳ Ｐゴシック" charset="0"/>
              </a:rPr>
              <a:t>Side with ruling class</a:t>
            </a:r>
          </a:p>
          <a:p>
            <a:pPr eaLnBrk="1" hangingPunct="1">
              <a:lnSpc>
                <a:spcPct val="90000"/>
              </a:lnSpc>
            </a:pPr>
            <a:r>
              <a:rPr lang="en-US" sz="2400" b="1">
                <a:latin typeface="Times" charset="0"/>
                <a:ea typeface="ＭＳ Ｐゴシック" charset="0"/>
                <a:cs typeface="ＭＳ Ｐゴシック" charset="0"/>
              </a:rPr>
              <a:t>Lutherans, Calvinists, Anglicans/Episcopalians</a:t>
            </a:r>
          </a:p>
        </p:txBody>
      </p:sp>
      <p:sp>
        <p:nvSpPr>
          <p:cNvPr id="19460" name="Rectangle 4"/>
          <p:cNvSpPr>
            <a:spLocks noGrp="1" noChangeArrowheads="1"/>
          </p:cNvSpPr>
          <p:nvPr>
            <p:ph type="body" sz="half" idx="2"/>
          </p:nvPr>
        </p:nvSpPr>
        <p:spPr>
          <a:xfrm>
            <a:off x="4572000" y="1905000"/>
            <a:ext cx="4267200" cy="4724400"/>
          </a:xfrm>
        </p:spPr>
        <p:txBody>
          <a:bodyPr/>
          <a:lstStyle/>
          <a:p>
            <a:pPr eaLnBrk="1" hangingPunct="1">
              <a:lnSpc>
                <a:spcPct val="90000"/>
              </a:lnSpc>
            </a:pPr>
            <a:r>
              <a:rPr lang="en-US" sz="2400" b="1">
                <a:latin typeface="Times" charset="0"/>
                <a:ea typeface="ＭＳ Ｐゴシック" charset="0"/>
                <a:cs typeface="ＭＳ Ｐゴシック" charset="0"/>
              </a:rPr>
              <a:t>Radical Reformation</a:t>
            </a:r>
          </a:p>
          <a:p>
            <a:pPr eaLnBrk="1" hangingPunct="1">
              <a:lnSpc>
                <a:spcPct val="90000"/>
              </a:lnSpc>
            </a:pPr>
            <a:r>
              <a:rPr lang="en-US" sz="2400" b="1">
                <a:latin typeface="Times" charset="0"/>
                <a:ea typeface="ＭＳ Ｐゴシック" charset="0"/>
                <a:cs typeface="ＭＳ Ｐゴシック" charset="0"/>
              </a:rPr>
              <a:t>Independent Churches</a:t>
            </a:r>
          </a:p>
          <a:p>
            <a:pPr eaLnBrk="1" hangingPunct="1">
              <a:lnSpc>
                <a:spcPct val="90000"/>
              </a:lnSpc>
            </a:pPr>
            <a:r>
              <a:rPr lang="en-US" sz="2400" b="1">
                <a:latin typeface="Times" charset="0"/>
                <a:ea typeface="ＭＳ Ｐゴシック" charset="0"/>
                <a:cs typeface="ＭＳ Ｐゴシック" charset="0"/>
              </a:rPr>
              <a:t>Hold God</a:t>
            </a:r>
            <a:r>
              <a:rPr lang="ja-JP" altLang="en-US" sz="2400" b="1">
                <a:latin typeface="Times" charset="0"/>
                <a:ea typeface="ＭＳ Ｐゴシック" charset="0"/>
                <a:cs typeface="ＭＳ Ｐゴシック" charset="0"/>
              </a:rPr>
              <a:t>’</a:t>
            </a:r>
            <a:r>
              <a:rPr lang="en-US" altLang="ja-JP" sz="2400" b="1">
                <a:latin typeface="Times" charset="0"/>
                <a:ea typeface="ＭＳ Ｐゴシック" charset="0"/>
                <a:cs typeface="ＭＳ Ｐゴシック" charset="0"/>
              </a:rPr>
              <a:t>s Authority as only necessarily legitimate authority; decry mediation between individuals and God</a:t>
            </a:r>
          </a:p>
          <a:p>
            <a:pPr eaLnBrk="1" hangingPunct="1">
              <a:lnSpc>
                <a:spcPct val="90000"/>
              </a:lnSpc>
            </a:pPr>
            <a:r>
              <a:rPr lang="en-US" sz="2400" b="1">
                <a:latin typeface="Times" charset="0"/>
                <a:ea typeface="ＭＳ Ｐゴシック" charset="0"/>
                <a:cs typeface="ＭＳ Ｐゴシック" charset="0"/>
              </a:rPr>
              <a:t>Allow for bodily involvement in worship</a:t>
            </a:r>
          </a:p>
          <a:p>
            <a:pPr eaLnBrk="1" hangingPunct="1">
              <a:lnSpc>
                <a:spcPct val="90000"/>
              </a:lnSpc>
            </a:pPr>
            <a:r>
              <a:rPr lang="en-US" sz="2400" b="1">
                <a:latin typeface="Times" charset="0"/>
                <a:ea typeface="ＭＳ Ｐゴシック" charset="0"/>
                <a:cs typeface="ＭＳ Ｐゴシック" charset="0"/>
              </a:rPr>
              <a:t>More populist</a:t>
            </a:r>
          </a:p>
          <a:p>
            <a:pPr eaLnBrk="1" hangingPunct="1">
              <a:lnSpc>
                <a:spcPct val="90000"/>
              </a:lnSpc>
            </a:pPr>
            <a:r>
              <a:rPr lang="en-US" sz="2400" b="1">
                <a:latin typeface="Times" charset="0"/>
                <a:ea typeface="ＭＳ Ｐゴシック" charset="0"/>
                <a:cs typeface="ＭＳ Ｐゴシック" charset="0"/>
              </a:rPr>
              <a:t>Baptists, Methodists, Evangelicals</a:t>
            </a: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DEACFF"/>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228600"/>
            <a:ext cx="6553200" cy="1143000"/>
          </a:xfrm>
        </p:spPr>
        <p:txBody>
          <a:bodyPr>
            <a:normAutofit fontScale="90000"/>
          </a:bodyPr>
          <a:lstStyle/>
          <a:p>
            <a:pPr eaLnBrk="1" hangingPunct="1"/>
            <a:r>
              <a:rPr lang="en-US" b="1">
                <a:latin typeface="Times" charset="0"/>
                <a:ea typeface="ＭＳ Ｐゴシック" charset="0"/>
                <a:cs typeface="ＭＳ Ｐゴシック" charset="0"/>
              </a:rPr>
              <a:t>Characteristics of </a:t>
            </a:r>
            <a:br>
              <a:rPr lang="en-US" b="1">
                <a:latin typeface="Times" charset="0"/>
                <a:ea typeface="ＭＳ Ｐゴシック" charset="0"/>
                <a:cs typeface="ＭＳ Ｐゴシック" charset="0"/>
              </a:rPr>
            </a:br>
            <a:r>
              <a:rPr lang="en-US" b="1">
                <a:latin typeface="Times" charset="0"/>
                <a:ea typeface="ＭＳ Ｐゴシック" charset="0"/>
                <a:cs typeface="ＭＳ Ｐゴシック" charset="0"/>
              </a:rPr>
              <a:t>Evangelical Christianity</a:t>
            </a:r>
            <a:endParaRPr lang="en-US">
              <a:latin typeface="Times" charset="0"/>
              <a:ea typeface="ＭＳ Ｐゴシック" charset="0"/>
              <a:cs typeface="ＭＳ Ｐゴシック" charset="0"/>
            </a:endParaRPr>
          </a:p>
        </p:txBody>
      </p:sp>
      <p:sp>
        <p:nvSpPr>
          <p:cNvPr id="20483" name="Rectangle 4"/>
          <p:cNvSpPr>
            <a:spLocks noGrp="1" noChangeArrowheads="1"/>
          </p:cNvSpPr>
          <p:nvPr>
            <p:ph type="body" sz="half" idx="2"/>
          </p:nvPr>
        </p:nvSpPr>
        <p:spPr>
          <a:xfrm>
            <a:off x="4648200" y="1524000"/>
            <a:ext cx="4343400" cy="5181600"/>
          </a:xfrm>
        </p:spPr>
        <p:txBody>
          <a:bodyPr/>
          <a:lstStyle/>
          <a:p>
            <a:pPr eaLnBrk="1" hangingPunct="1"/>
            <a:r>
              <a:rPr lang="en-US" sz="2400" b="1">
                <a:latin typeface="Times" charset="0"/>
                <a:ea typeface="ＭＳ Ｐゴシック" charset="0"/>
                <a:cs typeface="ＭＳ Ｐゴシック" charset="0"/>
              </a:rPr>
              <a:t>Urgency of the Gospel message</a:t>
            </a:r>
          </a:p>
          <a:p>
            <a:pPr eaLnBrk="1" hangingPunct="1"/>
            <a:r>
              <a:rPr lang="en-US" sz="2400" b="1">
                <a:latin typeface="Times" charset="0"/>
                <a:ea typeface="ＭＳ Ｐゴシック" charset="0"/>
                <a:cs typeface="ＭＳ Ｐゴシック" charset="0"/>
              </a:rPr>
              <a:t>Emotional immediacy in preaching and practice</a:t>
            </a:r>
          </a:p>
          <a:p>
            <a:pPr eaLnBrk="1" hangingPunct="1"/>
            <a:r>
              <a:rPr lang="en-US" sz="2400" b="1">
                <a:latin typeface="Times" charset="0"/>
                <a:ea typeface="ＭＳ Ｐゴシック" charset="0"/>
                <a:cs typeface="ＭＳ Ｐゴシック" charset="0"/>
              </a:rPr>
              <a:t>Directly feeling the power of God (</a:t>
            </a:r>
            <a:r>
              <a:rPr lang="ja-JP" altLang="en-US" sz="2400" b="1">
                <a:latin typeface="Times" charset="0"/>
                <a:ea typeface="ＭＳ Ｐゴシック" charset="0"/>
                <a:cs typeface="ＭＳ Ｐゴシック" charset="0"/>
              </a:rPr>
              <a:t>“</a:t>
            </a:r>
            <a:r>
              <a:rPr lang="en-US" altLang="ja-JP" sz="2400" b="1">
                <a:latin typeface="Times" charset="0"/>
                <a:ea typeface="ＭＳ Ｐゴシック" charset="0"/>
                <a:cs typeface="ＭＳ Ｐゴシック" charset="0"/>
              </a:rPr>
              <a:t>have you let Jesus into your heart?</a:t>
            </a:r>
            <a:r>
              <a:rPr lang="ja-JP" altLang="en-US" sz="2400" b="1">
                <a:latin typeface="Times" charset="0"/>
                <a:ea typeface="ＭＳ Ｐゴシック" charset="0"/>
                <a:cs typeface="ＭＳ Ｐゴシック" charset="0"/>
              </a:rPr>
              <a:t>”</a:t>
            </a:r>
            <a:r>
              <a:rPr lang="en-US" altLang="ja-JP" sz="2400" b="1">
                <a:latin typeface="Times" charset="0"/>
                <a:ea typeface="ＭＳ Ｐゴシック" charset="0"/>
                <a:cs typeface="ＭＳ Ｐゴシック" charset="0"/>
              </a:rPr>
              <a:t>)</a:t>
            </a:r>
          </a:p>
          <a:p>
            <a:pPr eaLnBrk="1" hangingPunct="1"/>
            <a:r>
              <a:rPr lang="en-US" sz="2400" b="1">
                <a:latin typeface="Times" charset="0"/>
                <a:ea typeface="ＭＳ Ｐゴシック" charset="0"/>
                <a:cs typeface="ＭＳ Ｐゴシック" charset="0"/>
              </a:rPr>
              <a:t>Being </a:t>
            </a:r>
            <a:r>
              <a:rPr lang="ja-JP" altLang="en-US" sz="2400" b="1">
                <a:latin typeface="Times" charset="0"/>
                <a:ea typeface="ＭＳ Ｐゴシック" charset="0"/>
                <a:cs typeface="ＭＳ Ｐゴシック" charset="0"/>
              </a:rPr>
              <a:t>“</a:t>
            </a:r>
            <a:r>
              <a:rPr lang="en-US" altLang="ja-JP" sz="2400" b="1">
                <a:latin typeface="Times" charset="0"/>
                <a:ea typeface="ＭＳ Ｐゴシック" charset="0"/>
                <a:cs typeface="ＭＳ Ｐゴシック" charset="0"/>
              </a:rPr>
              <a:t>born again</a:t>
            </a:r>
            <a:r>
              <a:rPr lang="ja-JP" altLang="en-US" sz="2400" b="1">
                <a:latin typeface="Times" charset="0"/>
                <a:ea typeface="ＭＳ Ｐゴシック" charset="0"/>
                <a:cs typeface="ＭＳ Ｐゴシック" charset="0"/>
              </a:rPr>
              <a:t>”</a:t>
            </a:r>
            <a:r>
              <a:rPr lang="en-US" altLang="ja-JP" sz="2400" b="1">
                <a:latin typeface="Times" charset="0"/>
                <a:ea typeface="ＭＳ Ｐゴシック" charset="0"/>
                <a:cs typeface="ＭＳ Ｐゴシック" charset="0"/>
              </a:rPr>
              <a:t> in a new life with Jesus</a:t>
            </a:r>
          </a:p>
          <a:p>
            <a:pPr eaLnBrk="1" hangingPunct="1"/>
            <a:r>
              <a:rPr lang="en-US" sz="2400" b="1">
                <a:latin typeface="Times" charset="0"/>
                <a:ea typeface="ＭＳ Ｐゴシック" charset="0"/>
                <a:cs typeface="ＭＳ Ｐゴシック" charset="0"/>
              </a:rPr>
              <a:t>Following </a:t>
            </a:r>
            <a:r>
              <a:rPr lang="ja-JP" altLang="en-US" sz="2400" b="1">
                <a:latin typeface="Times" charset="0"/>
                <a:ea typeface="ＭＳ Ｐゴシック" charset="0"/>
                <a:cs typeface="ＭＳ Ｐゴシック" charset="0"/>
              </a:rPr>
              <a:t>“</a:t>
            </a:r>
            <a:r>
              <a:rPr lang="en-US" altLang="ja-JP" sz="2400" b="1">
                <a:latin typeface="Times" charset="0"/>
                <a:ea typeface="ＭＳ Ｐゴシック" charset="0"/>
                <a:cs typeface="ＭＳ Ｐゴシック" charset="0"/>
              </a:rPr>
              <a:t>The Great Commission</a:t>
            </a:r>
            <a:r>
              <a:rPr lang="ja-JP" altLang="en-US" sz="2400" b="1">
                <a:latin typeface="Times" charset="0"/>
                <a:ea typeface="ＭＳ Ｐゴシック" charset="0"/>
                <a:cs typeface="ＭＳ Ｐゴシック" charset="0"/>
              </a:rPr>
              <a:t>”</a:t>
            </a:r>
            <a:r>
              <a:rPr lang="en-US" altLang="ja-JP" sz="2400" b="1">
                <a:latin typeface="Times" charset="0"/>
                <a:ea typeface="ＭＳ Ｐゴシック" charset="0"/>
                <a:cs typeface="ＭＳ Ｐゴシック" charset="0"/>
              </a:rPr>
              <a:t> to proselytize actively (Matthew 28:16-20)</a:t>
            </a:r>
            <a:endParaRPr lang="en-US" sz="2400" b="1">
              <a:latin typeface="Times" charset="0"/>
              <a:ea typeface="ＭＳ Ｐゴシック" charset="0"/>
              <a:cs typeface="ＭＳ Ｐゴシック" charset="0"/>
            </a:endParaRPr>
          </a:p>
        </p:txBody>
      </p:sp>
      <p:pic>
        <p:nvPicPr>
          <p:cNvPr id="20484" name="Picture 5" descr="1rebecca-preaching-i#F086CA.png                                000BA32BMacintosh HD                   C346CA06:"/>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28600" y="2133600"/>
            <a:ext cx="4341813" cy="3255963"/>
          </a:xfrm>
        </p:spPr>
      </p:pic>
      <p:sp>
        <p:nvSpPr>
          <p:cNvPr id="20485" name="Rectangle 6"/>
          <p:cNvSpPr>
            <a:spLocks noChangeArrowheads="1"/>
          </p:cNvSpPr>
          <p:nvPr/>
        </p:nvSpPr>
        <p:spPr bwMode="auto">
          <a:xfrm>
            <a:off x="92075" y="5492750"/>
            <a:ext cx="45339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t>American missionaries preaching</a:t>
            </a:r>
          </a:p>
          <a:p>
            <a:r>
              <a:rPr lang="en-US" b="1"/>
              <a:t>in East Africa</a:t>
            </a:r>
            <a:endParaRPr lang="en-US"/>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b="1">
                <a:latin typeface="Times" charset="0"/>
                <a:ea typeface="ＭＳ Ｐゴシック" charset="0"/>
                <a:cs typeface="ＭＳ Ｐゴシック" charset="0"/>
              </a:rPr>
              <a:t>America</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Great Awakenings</a:t>
            </a:r>
            <a:endParaRPr lang="en-US">
              <a:latin typeface="Times" charset="0"/>
              <a:ea typeface="ＭＳ Ｐゴシック" charset="0"/>
              <a:cs typeface="ＭＳ Ｐゴシック" charset="0"/>
            </a:endParaRPr>
          </a:p>
        </p:txBody>
      </p:sp>
      <p:sp>
        <p:nvSpPr>
          <p:cNvPr id="21507" name="Rectangle 3"/>
          <p:cNvSpPr>
            <a:spLocks noGrp="1" noChangeArrowheads="1"/>
          </p:cNvSpPr>
          <p:nvPr>
            <p:ph type="body" idx="1"/>
          </p:nvPr>
        </p:nvSpPr>
        <p:spPr/>
        <p:txBody>
          <a:bodyPr/>
          <a:lstStyle/>
          <a:p>
            <a:pPr eaLnBrk="1" hangingPunct="1"/>
            <a:r>
              <a:rPr lang="en-US" b="1">
                <a:latin typeface="Times" charset="0"/>
                <a:ea typeface="ＭＳ Ｐゴシック" charset="0"/>
                <a:cs typeface="ＭＳ Ｐゴシック" charset="0"/>
              </a:rPr>
              <a:t>Awakenings are periods in American history when evangelical religion has held wide-spread appeal, and been a major influence on culture and even politics.</a:t>
            </a:r>
          </a:p>
          <a:p>
            <a:pPr eaLnBrk="1" hangingPunct="1"/>
            <a:r>
              <a:rPr lang="en-US" b="1">
                <a:latin typeface="Times" charset="0"/>
                <a:ea typeface="ＭＳ Ｐゴシック" charset="0"/>
                <a:cs typeface="ＭＳ Ｐゴシック" charset="0"/>
              </a:rPr>
              <a:t>There are at least two, and possibly as many as four, Great Awakenings (the number varies depending on the historian in question)</a:t>
            </a: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b="1">
                <a:latin typeface="Times" charset="0"/>
                <a:ea typeface="ＭＳ Ｐゴシック" charset="0"/>
                <a:cs typeface="ＭＳ Ｐゴシック" charset="0"/>
              </a:rPr>
              <a:t>America</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Great Awakenings</a:t>
            </a:r>
            <a:endParaRPr lang="en-US">
              <a:latin typeface="Times" charset="0"/>
              <a:ea typeface="ＭＳ Ｐゴシック" charset="0"/>
              <a:cs typeface="ＭＳ Ｐゴシック" charset="0"/>
            </a:endParaRPr>
          </a:p>
        </p:txBody>
      </p:sp>
      <p:sp>
        <p:nvSpPr>
          <p:cNvPr id="22531" name="Rectangle 3"/>
          <p:cNvSpPr>
            <a:spLocks noGrp="1" noChangeArrowheads="1"/>
          </p:cNvSpPr>
          <p:nvPr>
            <p:ph type="body" idx="1"/>
          </p:nvPr>
        </p:nvSpPr>
        <p:spPr>
          <a:xfrm>
            <a:off x="685800" y="1981200"/>
            <a:ext cx="7772400" cy="4495800"/>
          </a:xfrm>
        </p:spPr>
        <p:txBody>
          <a:bodyPr/>
          <a:lstStyle/>
          <a:p>
            <a:pPr eaLnBrk="1" hangingPunct="1"/>
            <a:r>
              <a:rPr lang="en-US" b="1">
                <a:latin typeface="Times" charset="0"/>
                <a:ea typeface="ＭＳ Ｐゴシック" charset="0"/>
                <a:cs typeface="ＭＳ Ｐゴシック" charset="0"/>
              </a:rPr>
              <a:t>First Great Awakening, ca. 1730-1760</a:t>
            </a:r>
          </a:p>
          <a:p>
            <a:pPr eaLnBrk="1" hangingPunct="1"/>
            <a:r>
              <a:rPr lang="en-US" b="1">
                <a:latin typeface="Times" charset="0"/>
                <a:ea typeface="ＭＳ Ｐゴシック" charset="0"/>
                <a:cs typeface="ＭＳ Ｐゴシック" charset="0"/>
              </a:rPr>
              <a:t>Second Great Awakening, ca. 1800-1850</a:t>
            </a:r>
          </a:p>
          <a:p>
            <a:pPr eaLnBrk="1" hangingPunct="1"/>
            <a:r>
              <a:rPr lang="en-US" b="1">
                <a:latin typeface="Times" charset="0"/>
                <a:ea typeface="ＭＳ Ｐゴシック" charset="0"/>
                <a:cs typeface="ＭＳ Ｐゴシック" charset="0"/>
              </a:rPr>
              <a:t>Third Great Awakening, ca. 1880-1925</a:t>
            </a:r>
          </a:p>
          <a:p>
            <a:pPr eaLnBrk="1" hangingPunct="1"/>
            <a:r>
              <a:rPr lang="en-US" b="1">
                <a:latin typeface="Times" charset="0"/>
                <a:ea typeface="ＭＳ Ｐゴシック" charset="0"/>
                <a:cs typeface="ＭＳ Ｐゴシック" charset="0"/>
              </a:rPr>
              <a:t>Fourth Great Awakening, ca. 1980-now</a:t>
            </a:r>
          </a:p>
          <a:p>
            <a:pPr eaLnBrk="1" hangingPunct="1"/>
            <a:r>
              <a:rPr lang="en-US" b="1">
                <a:latin typeface="Times" charset="0"/>
                <a:ea typeface="ＭＳ Ｐゴシック" charset="0"/>
                <a:cs typeface="ＭＳ Ｐゴシック" charset="0"/>
              </a:rPr>
              <a:t>The First and Second Great Awakenings are generally agreed upon.  The last two are not as commonly known by these numerical names.</a:t>
            </a: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85800" y="152400"/>
            <a:ext cx="7772400" cy="1143000"/>
          </a:xfrm>
        </p:spPr>
        <p:txBody>
          <a:bodyPr>
            <a:normAutofit fontScale="90000"/>
          </a:bodyPr>
          <a:lstStyle/>
          <a:p>
            <a:pPr eaLnBrk="1" hangingPunct="1"/>
            <a:r>
              <a:rPr lang="en-US">
                <a:latin typeface="Stone Sans OS ITC TT-Bold" charset="0"/>
                <a:ea typeface="ＭＳ Ｐゴシック" charset="0"/>
                <a:cs typeface="ＭＳ Ｐゴシック" charset="0"/>
              </a:rPr>
              <a:t>FIRST GREAT AWAKENING  ca. 1730-1760</a:t>
            </a:r>
          </a:p>
        </p:txBody>
      </p:sp>
      <p:sp>
        <p:nvSpPr>
          <p:cNvPr id="23555" name="Rectangle 3"/>
          <p:cNvSpPr>
            <a:spLocks noGrp="1" noChangeArrowheads="1"/>
          </p:cNvSpPr>
          <p:nvPr>
            <p:ph type="body" idx="1"/>
          </p:nvPr>
        </p:nvSpPr>
        <p:spPr>
          <a:xfrm>
            <a:off x="0" y="1752600"/>
            <a:ext cx="8839200" cy="4876800"/>
          </a:xfrm>
        </p:spPr>
        <p:txBody>
          <a:bodyPr/>
          <a:lstStyle/>
          <a:p>
            <a:pPr eaLnBrk="1" hangingPunct="1">
              <a:buFontTx/>
              <a:buNone/>
            </a:pPr>
            <a:r>
              <a:rPr lang="en-US" sz="2000" b="1">
                <a:latin typeface="Times" charset="0"/>
                <a:ea typeface="ＭＳ Ｐゴシック" charset="0"/>
                <a:cs typeface="ＭＳ Ｐゴシック" charset="0"/>
              </a:rPr>
              <a:t>		•  Calvinist in focus</a:t>
            </a:r>
          </a:p>
          <a:p>
            <a:pPr eaLnBrk="1" hangingPunct="1">
              <a:buFontTx/>
              <a:buNone/>
            </a:pPr>
            <a:r>
              <a:rPr lang="en-US" sz="2000" b="1">
                <a:latin typeface="Times" charset="0"/>
                <a:ea typeface="ＭＳ Ｐゴシック" charset="0"/>
                <a:cs typeface="ＭＳ Ｐゴシック" charset="0"/>
              </a:rPr>
              <a:t>		•  Helps to form Colonial American identity</a:t>
            </a:r>
          </a:p>
          <a:p>
            <a:pPr lvl="2" eaLnBrk="1" hangingPunct="1"/>
            <a:r>
              <a:rPr lang="en-US" sz="2000" b="1">
                <a:latin typeface="Times" charset="0"/>
                <a:ea typeface="ＭＳ Ｐゴシック" charset="0"/>
              </a:rPr>
              <a:t>Awakening prompted by decreasing church attendance</a:t>
            </a:r>
          </a:p>
          <a:p>
            <a:pPr lvl="2" eaLnBrk="1" hangingPunct="1"/>
            <a:r>
              <a:rPr lang="en-US" sz="2000" b="1">
                <a:latin typeface="Times" charset="0"/>
                <a:ea typeface="ＭＳ Ｐゴシック" charset="0"/>
              </a:rPr>
              <a:t>Earliest intense period of evangelical Christianity in America</a:t>
            </a:r>
          </a:p>
          <a:p>
            <a:pPr lvl="2" eaLnBrk="1" hangingPunct="1"/>
            <a:r>
              <a:rPr lang="en-US" sz="2000" b="1">
                <a:latin typeface="Times" charset="0"/>
                <a:ea typeface="ＭＳ Ｐゴシック" charset="0"/>
              </a:rPr>
              <a:t>Utilized immediacy of gospel message to revive religious dedication</a:t>
            </a:r>
          </a:p>
          <a:p>
            <a:pPr lvl="2" eaLnBrk="1" hangingPunct="1"/>
            <a:r>
              <a:rPr lang="en-US" sz="2000" b="1">
                <a:latin typeface="Times" charset="0"/>
                <a:ea typeface="ＭＳ Ｐゴシック" charset="0"/>
              </a:rPr>
              <a:t>Itinerant preachers traveled to frontier outposts (w. NY, w. PA, GA)</a:t>
            </a:r>
          </a:p>
          <a:p>
            <a:pPr lvl="3" eaLnBrk="1" hangingPunct="1"/>
            <a:r>
              <a:rPr lang="en-US" sz="1600" b="1">
                <a:latin typeface="Times" charset="0"/>
                <a:ea typeface="ＭＳ Ｐゴシック" charset="0"/>
              </a:rPr>
              <a:t>Opposition to “settled” clergy, preached most notably by Gilbert Tennent (1703-1763) in his sermon “Danger of an Unconverted Ministry” (1743), which suggested that settled ministers had not experienced the Spirit of God</a:t>
            </a:r>
          </a:p>
          <a:p>
            <a:pPr lvl="2" eaLnBrk="1" hangingPunct="1"/>
            <a:r>
              <a:rPr lang="en-US" sz="2000" b="1">
                <a:latin typeface="Times" charset="0"/>
                <a:ea typeface="ＭＳ Ｐゴシック" charset="0"/>
              </a:rPr>
              <a:t>Tension between itinerant preachers and settled ministers</a:t>
            </a:r>
          </a:p>
          <a:p>
            <a:pPr lvl="2" eaLnBrk="1" hangingPunct="1"/>
            <a:r>
              <a:rPr lang="en-US" sz="2000" b="1">
                <a:latin typeface="Times" charset="0"/>
                <a:ea typeface="ＭＳ Ｐゴシック" charset="0"/>
              </a:rPr>
              <a:t>Establishment of Radical Reformation ideas in the deep South and Midwest, via the Methodist and Baptist denominations.</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Jean Calvin (1509-1564)</a:t>
            </a:r>
            <a:endParaRPr lang="en-US" b="1" dirty="0"/>
          </a:p>
        </p:txBody>
      </p:sp>
      <p:pic>
        <p:nvPicPr>
          <p:cNvPr id="8" name="Content Placeholder 7" descr="john-calvin.jpg"/>
          <p:cNvPicPr>
            <a:picLocks noGrp="1" noChangeAspect="1"/>
          </p:cNvPicPr>
          <p:nvPr>
            <p:ph sz="half" idx="1"/>
          </p:nvPr>
        </p:nvPicPr>
        <p:blipFill>
          <a:blip r:embed="rId2"/>
          <a:srcRect l="-16003" r="-16003"/>
          <a:stretch>
            <a:fillRect/>
          </a:stretch>
        </p:blipFill>
        <p:spPr>
          <a:xfrm>
            <a:off x="457200" y="1600200"/>
            <a:ext cx="4648200" cy="4525963"/>
          </a:xfrm>
        </p:spPr>
      </p:pic>
      <p:sp>
        <p:nvSpPr>
          <p:cNvPr id="6" name="Content Placeholder 5"/>
          <p:cNvSpPr>
            <a:spLocks noGrp="1"/>
          </p:cNvSpPr>
          <p:nvPr>
            <p:ph sz="half" idx="2"/>
          </p:nvPr>
        </p:nvSpPr>
        <p:spPr/>
        <p:txBody>
          <a:bodyPr/>
          <a:lstStyle/>
          <a:p>
            <a:r>
              <a:rPr lang="en-US" b="1" dirty="0" smtClean="0"/>
              <a:t>Calvin is, with Luther, the most significant Magisterial Reformer </a:t>
            </a:r>
          </a:p>
          <a:p>
            <a:r>
              <a:rPr lang="en-US" b="1" dirty="0" smtClean="0"/>
              <a:t>Active in France and Switzerland</a:t>
            </a:r>
          </a:p>
          <a:p>
            <a:r>
              <a:rPr lang="en-US" b="1" dirty="0" smtClean="0"/>
              <a:t>In Geneva, helps establish and maintain a Protestant theocracy</a:t>
            </a: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8B2"/>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600200" y="0"/>
            <a:ext cx="5181600" cy="1981200"/>
          </a:xfrm>
        </p:spPr>
        <p:txBody>
          <a:bodyPr>
            <a:normAutofit fontScale="90000"/>
          </a:bodyPr>
          <a:lstStyle/>
          <a:p>
            <a:pPr eaLnBrk="1" hangingPunct="1"/>
            <a:r>
              <a:rPr lang="en-US" b="1">
                <a:latin typeface="Times" charset="0"/>
                <a:ea typeface="ＭＳ Ｐゴシック" charset="0"/>
                <a:cs typeface="ＭＳ Ｐゴシック" charset="0"/>
              </a:rPr>
              <a:t>Evangelicalism &amp; the Founding Fathers</a:t>
            </a:r>
            <a:endParaRPr lang="en-US">
              <a:latin typeface="Times" charset="0"/>
              <a:ea typeface="ＭＳ Ｐゴシック" charset="0"/>
              <a:cs typeface="ＭＳ Ｐゴシック" charset="0"/>
            </a:endParaRPr>
          </a:p>
        </p:txBody>
      </p:sp>
      <p:sp>
        <p:nvSpPr>
          <p:cNvPr id="24579" name="Rectangle 3"/>
          <p:cNvSpPr>
            <a:spLocks noGrp="1" noChangeArrowheads="1"/>
          </p:cNvSpPr>
          <p:nvPr>
            <p:ph type="body" sz="half" idx="1"/>
          </p:nvPr>
        </p:nvSpPr>
        <p:spPr>
          <a:xfrm>
            <a:off x="0" y="2286000"/>
            <a:ext cx="9144000" cy="4343400"/>
          </a:xfrm>
        </p:spPr>
        <p:txBody>
          <a:bodyPr/>
          <a:lstStyle/>
          <a:p>
            <a:pPr eaLnBrk="1" hangingPunct="1">
              <a:lnSpc>
                <a:spcPct val="90000"/>
              </a:lnSpc>
            </a:pPr>
            <a:r>
              <a:rPr lang="en-US" sz="2400" b="1">
                <a:latin typeface="Times" charset="0"/>
                <a:ea typeface="ＭＳ Ｐゴシック" charset="0"/>
                <a:cs typeface="ＭＳ Ｐゴシック" charset="0"/>
              </a:rPr>
              <a:t>The generation that led the American Revolution were mostly </a:t>
            </a:r>
            <a:r>
              <a:rPr lang="en-US" sz="2400" b="1" i="1">
                <a:latin typeface="Times" charset="0"/>
                <a:ea typeface="ＭＳ Ｐゴシック" charset="0"/>
                <a:cs typeface="ＭＳ Ｐゴシック" charset="0"/>
              </a:rPr>
              <a:t>not</a:t>
            </a:r>
            <a:r>
              <a:rPr lang="en-US" sz="2400" b="1">
                <a:latin typeface="Times" charset="0"/>
                <a:ea typeface="ＭＳ Ｐゴシック" charset="0"/>
                <a:cs typeface="ＭＳ Ｐゴシック" charset="0"/>
              </a:rPr>
              <a:t> evangelicals.  In fact, most of the Founding Fathers, especially Thomas Jefferson (right), reacted against what they saw as the irrationality and emotional excesses of the Great Awakening.</a:t>
            </a:r>
          </a:p>
          <a:p>
            <a:pPr eaLnBrk="1" hangingPunct="1">
              <a:lnSpc>
                <a:spcPct val="90000"/>
              </a:lnSpc>
            </a:pPr>
            <a:r>
              <a:rPr lang="en-US" sz="2400" b="1">
                <a:latin typeface="Times" charset="0"/>
                <a:ea typeface="ＭＳ Ｐゴシック" charset="0"/>
                <a:cs typeface="ＭＳ Ｐゴシック" charset="0"/>
              </a:rPr>
              <a:t>One exception was Patrick Henry (left) of Virginia</a:t>
            </a:r>
          </a:p>
          <a:p>
            <a:pPr eaLnBrk="1" hangingPunct="1">
              <a:lnSpc>
                <a:spcPct val="90000"/>
              </a:lnSpc>
            </a:pPr>
            <a:r>
              <a:rPr lang="en-US" sz="2400" b="1">
                <a:latin typeface="Times" charset="0"/>
                <a:ea typeface="ＭＳ Ｐゴシック" charset="0"/>
                <a:cs typeface="ＭＳ Ｐゴシック" charset="0"/>
              </a:rPr>
              <a:t>While the leaders of the American Revolution were not evangelical, many of the participants were. The Great Awakening had helped people articulate their own sense of individual conscience. These empowered people were ready to think for themselves politically, too. </a:t>
            </a:r>
          </a:p>
          <a:p>
            <a:pPr eaLnBrk="1" hangingPunct="1">
              <a:lnSpc>
                <a:spcPct val="90000"/>
              </a:lnSpc>
            </a:pPr>
            <a:r>
              <a:rPr lang="en-US" sz="2400" b="1">
                <a:latin typeface="Times" charset="0"/>
                <a:ea typeface="ＭＳ Ｐゴシック" charset="0"/>
                <a:cs typeface="ＭＳ Ｐゴシック" charset="0"/>
              </a:rPr>
              <a:t>Baptists and Methodists were among the denominations whose preachers gave support to the American Revolution.</a:t>
            </a:r>
          </a:p>
        </p:txBody>
      </p:sp>
      <p:pic>
        <p:nvPicPr>
          <p:cNvPr id="24580" name="Picture 5" descr="patrick-henry.jpg                                              000BA32BMacintosh HD                   C346CA0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0" y="0"/>
            <a:ext cx="1639888" cy="1981200"/>
          </a:xfrm>
        </p:spPr>
      </p:pic>
      <p:sp>
        <p:nvSpPr>
          <p:cNvPr id="24581" name="Rectangle 6"/>
          <p:cNvSpPr>
            <a:spLocks noChangeArrowheads="1"/>
          </p:cNvSpPr>
          <p:nvPr/>
        </p:nvSpPr>
        <p:spPr bwMode="auto">
          <a:xfrm>
            <a:off x="7400925" y="4984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24582" name="Picture 7" descr="thomas-jefferson-picture.jpg                                   000BA32BMacintosh HD                   C346CA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0538" y="0"/>
            <a:ext cx="2303462"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TextBox 1"/>
          <p:cNvSpPr txBox="1">
            <a:spLocks noChangeArrowheads="1"/>
          </p:cNvSpPr>
          <p:nvPr/>
        </p:nvSpPr>
        <p:spPr bwMode="auto">
          <a:xfrm>
            <a:off x="11684000" y="286702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609600"/>
            <a:ext cx="4953000" cy="1143000"/>
          </a:xfrm>
        </p:spPr>
        <p:txBody>
          <a:bodyPr/>
          <a:lstStyle/>
          <a:p>
            <a:pPr eaLnBrk="1" hangingPunct="1"/>
            <a:r>
              <a:rPr lang="en-US" b="1">
                <a:latin typeface="Times" charset="0"/>
                <a:ea typeface="ＭＳ Ｐゴシック" charset="0"/>
                <a:cs typeface="ＭＳ Ｐゴシック" charset="0"/>
              </a:rPr>
              <a:t>Calvin</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T.U.L.I.P.</a:t>
            </a:r>
            <a:endParaRPr lang="en-US">
              <a:latin typeface="Times" charset="0"/>
              <a:ea typeface="ＭＳ Ｐゴシック" charset="0"/>
              <a:cs typeface="ＭＳ Ｐゴシック" charset="0"/>
            </a:endParaRPr>
          </a:p>
        </p:txBody>
      </p:sp>
      <p:sp>
        <p:nvSpPr>
          <p:cNvPr id="25603" name="Rectangle 3"/>
          <p:cNvSpPr>
            <a:spLocks noGrp="1" noChangeArrowheads="1"/>
          </p:cNvSpPr>
          <p:nvPr>
            <p:ph type="body" sz="half" idx="1"/>
          </p:nvPr>
        </p:nvSpPr>
        <p:spPr>
          <a:xfrm>
            <a:off x="685800" y="2514600"/>
            <a:ext cx="7620000" cy="4038600"/>
          </a:xfrm>
        </p:spPr>
        <p:txBody>
          <a:bodyPr/>
          <a:lstStyle/>
          <a:p>
            <a:pPr eaLnBrk="1" hangingPunct="1"/>
            <a:r>
              <a:rPr lang="en-US" sz="2800" b="1">
                <a:latin typeface="Times" charset="0"/>
                <a:ea typeface="ＭＳ Ｐゴシック" charset="0"/>
                <a:cs typeface="ＭＳ Ｐゴシック" charset="0"/>
              </a:rPr>
              <a:t>Calvinism stresses God</a:t>
            </a:r>
            <a:r>
              <a:rPr lang="ja-JP" altLang="en-US" sz="2800" b="1">
                <a:latin typeface="Times" charset="0"/>
                <a:ea typeface="ＭＳ Ｐゴシック" charset="0"/>
                <a:cs typeface="ＭＳ Ｐゴシック" charset="0"/>
              </a:rPr>
              <a:t>’</a:t>
            </a:r>
            <a:r>
              <a:rPr lang="en-US" altLang="ja-JP" sz="2800" b="1">
                <a:latin typeface="Times" charset="0"/>
                <a:ea typeface="ＭＳ Ｐゴシック" charset="0"/>
                <a:cs typeface="ＭＳ Ｐゴシック" charset="0"/>
              </a:rPr>
              <a:t>s transcendence</a:t>
            </a:r>
          </a:p>
          <a:p>
            <a:pPr eaLnBrk="1" hangingPunct="1"/>
            <a:r>
              <a:rPr lang="en-US" sz="2800" b="1">
                <a:latin typeface="Times" charset="0"/>
                <a:ea typeface="ＭＳ Ｐゴシック" charset="0"/>
                <a:cs typeface="ＭＳ Ｐゴシック" charset="0"/>
              </a:rPr>
              <a:t>T = Total Depravity</a:t>
            </a:r>
          </a:p>
          <a:p>
            <a:pPr eaLnBrk="1" hangingPunct="1"/>
            <a:r>
              <a:rPr lang="en-US" sz="2800" b="1">
                <a:latin typeface="Times" charset="0"/>
                <a:ea typeface="ＭＳ Ｐゴシック" charset="0"/>
                <a:cs typeface="ＭＳ Ｐゴシック" charset="0"/>
              </a:rPr>
              <a:t>U = Unconditional Election (salvation)</a:t>
            </a:r>
          </a:p>
          <a:p>
            <a:pPr eaLnBrk="1" hangingPunct="1"/>
            <a:r>
              <a:rPr lang="en-US" sz="2800" b="1">
                <a:latin typeface="Times" charset="0"/>
                <a:ea typeface="ＭＳ Ｐゴシック" charset="0"/>
                <a:cs typeface="ＭＳ Ｐゴシック" charset="0"/>
              </a:rPr>
              <a:t>L = Limited Atonement</a:t>
            </a:r>
          </a:p>
          <a:p>
            <a:pPr eaLnBrk="1" hangingPunct="1"/>
            <a:r>
              <a:rPr lang="en-US" sz="2800" b="1">
                <a:latin typeface="Times" charset="0"/>
                <a:ea typeface="ＭＳ Ｐゴシック" charset="0"/>
                <a:cs typeface="ＭＳ Ｐゴシック" charset="0"/>
              </a:rPr>
              <a:t>I = Irresistable Grace</a:t>
            </a:r>
          </a:p>
          <a:p>
            <a:pPr eaLnBrk="1" hangingPunct="1"/>
            <a:r>
              <a:rPr lang="en-US" sz="2800" b="1">
                <a:latin typeface="Times" charset="0"/>
                <a:ea typeface="ＭＳ Ｐゴシック" charset="0"/>
                <a:cs typeface="ＭＳ Ｐゴシック" charset="0"/>
              </a:rPr>
              <a:t>P = Perserverance of the Elect/Saints</a:t>
            </a:r>
          </a:p>
          <a:p>
            <a:pPr eaLnBrk="1" hangingPunct="1"/>
            <a:r>
              <a:rPr lang="en-US" sz="2800" b="1">
                <a:latin typeface="Times" charset="0"/>
                <a:ea typeface="ＭＳ Ｐゴシック" charset="0"/>
                <a:cs typeface="ＭＳ Ｐゴシック" charset="0"/>
              </a:rPr>
              <a:t>It is up to God to choose to act on you, not up to you to demand God give you attention</a:t>
            </a:r>
          </a:p>
        </p:txBody>
      </p:sp>
      <p:pic>
        <p:nvPicPr>
          <p:cNvPr id="25604" name="Picture 5" descr="091104120845resized_calvin.jpeG                                000BA32BMacintosh HD                   C346CA0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461250" y="0"/>
            <a:ext cx="1682750" cy="2284413"/>
          </a:xfrm>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0"/>
            <a:ext cx="3276600" cy="1828800"/>
          </a:xfrm>
        </p:spPr>
        <p:txBody>
          <a:bodyPr>
            <a:normAutofit fontScale="90000"/>
          </a:bodyPr>
          <a:lstStyle/>
          <a:p>
            <a:pPr eaLnBrk="1" hangingPunct="1"/>
            <a:r>
              <a:rPr lang="en-US" b="1">
                <a:latin typeface="Times" charset="0"/>
                <a:ea typeface="ＭＳ Ｐゴシック" charset="0"/>
                <a:cs typeface="ＭＳ Ｐゴシック" charset="0"/>
              </a:rPr>
              <a:t>George Whitefield (1714-1770)</a:t>
            </a:r>
          </a:p>
        </p:txBody>
      </p:sp>
      <p:sp>
        <p:nvSpPr>
          <p:cNvPr id="26627" name="Rectangle 4"/>
          <p:cNvSpPr>
            <a:spLocks noGrp="1" noChangeArrowheads="1"/>
          </p:cNvSpPr>
          <p:nvPr>
            <p:ph type="body" sz="half" idx="2"/>
          </p:nvPr>
        </p:nvSpPr>
        <p:spPr>
          <a:xfrm>
            <a:off x="4267200" y="152400"/>
            <a:ext cx="4648200" cy="6324600"/>
          </a:xfrm>
        </p:spPr>
        <p:txBody>
          <a:bodyPr/>
          <a:lstStyle/>
          <a:p>
            <a:pPr eaLnBrk="1" hangingPunct="1">
              <a:lnSpc>
                <a:spcPct val="90000"/>
              </a:lnSpc>
            </a:pPr>
            <a:r>
              <a:rPr lang="en-US" sz="2400" b="1">
                <a:latin typeface="Times" charset="0"/>
                <a:ea typeface="ＭＳ Ｐゴシック" charset="0"/>
                <a:cs typeface="ＭＳ Ｐゴシック" charset="0"/>
              </a:rPr>
              <a:t>prominent preacher in both England and the American colonies, especially Georgia and the American south.   </a:t>
            </a:r>
          </a:p>
          <a:p>
            <a:pPr eaLnBrk="1" hangingPunct="1">
              <a:lnSpc>
                <a:spcPct val="90000"/>
              </a:lnSpc>
            </a:pPr>
            <a:r>
              <a:rPr lang="en-US" sz="2400" b="1">
                <a:latin typeface="Times" charset="0"/>
                <a:ea typeface="ＭＳ Ｐゴシック" charset="0"/>
                <a:cs typeface="ＭＳ Ｐゴシック" charset="0"/>
              </a:rPr>
              <a:t>a skilled open-air preacher, able to preach to 10,000 and more without amplification.  </a:t>
            </a:r>
          </a:p>
          <a:p>
            <a:pPr eaLnBrk="1" hangingPunct="1">
              <a:lnSpc>
                <a:spcPct val="90000"/>
              </a:lnSpc>
            </a:pPr>
            <a:r>
              <a:rPr lang="en-US" sz="2400" b="1">
                <a:latin typeface="Times" charset="0"/>
                <a:ea typeface="ＭＳ Ｐゴシック" charset="0"/>
                <a:cs typeface="ＭＳ Ｐゴシック" charset="0"/>
              </a:rPr>
              <a:t> helped establish the evangelical pattern known today as </a:t>
            </a:r>
            <a:r>
              <a:rPr lang="ja-JP" altLang="en-US" sz="2400" b="1">
                <a:latin typeface="Times" charset="0"/>
                <a:ea typeface="ＭＳ Ｐゴシック" charset="0"/>
                <a:cs typeface="ＭＳ Ｐゴシック" charset="0"/>
              </a:rPr>
              <a:t>“</a:t>
            </a:r>
            <a:r>
              <a:rPr lang="en-US" altLang="ja-JP" sz="2400" b="1">
                <a:latin typeface="Times" charset="0"/>
                <a:ea typeface="ＭＳ Ｐゴシック" charset="0"/>
                <a:cs typeface="ＭＳ Ｐゴシック" charset="0"/>
              </a:rPr>
              <a:t>non-denominationalism,</a:t>
            </a:r>
            <a:r>
              <a:rPr lang="ja-JP" altLang="en-US" sz="2400" b="1">
                <a:latin typeface="Times" charset="0"/>
                <a:ea typeface="ＭＳ Ｐゴシック" charset="0"/>
                <a:cs typeface="ＭＳ Ｐゴシック" charset="0"/>
              </a:rPr>
              <a:t>”</a:t>
            </a:r>
            <a:r>
              <a:rPr lang="en-US" altLang="ja-JP" sz="2400" b="1">
                <a:latin typeface="Times" charset="0"/>
                <a:ea typeface="ＭＳ Ｐゴシック" charset="0"/>
                <a:cs typeface="ＭＳ Ｐゴシック" charset="0"/>
              </a:rPr>
              <a:t> urging conversion to Christianity regardless of what denomination one eventually chose to follow.</a:t>
            </a:r>
          </a:p>
          <a:p>
            <a:pPr eaLnBrk="1" hangingPunct="1">
              <a:lnSpc>
                <a:spcPct val="90000"/>
              </a:lnSpc>
            </a:pPr>
            <a:r>
              <a:rPr lang="en-US" sz="2400" b="1">
                <a:latin typeface="Times" charset="0"/>
                <a:ea typeface="ＭＳ Ｐゴシック" charset="0"/>
                <a:cs typeface="ＭＳ Ｐゴシック" charset="0"/>
              </a:rPr>
              <a:t>In 1740, in Boston, he preached against settled ministers for being too complacent and arid</a:t>
            </a:r>
          </a:p>
        </p:txBody>
      </p:sp>
      <p:pic>
        <p:nvPicPr>
          <p:cNvPr id="26628" name="Picture 5" descr="george-whitefield-preaching.jpg                                000BA32BMacintosh HD                   C346CA06:"/>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r="4616"/>
          <a:stretch>
            <a:fillRect/>
          </a:stretch>
        </p:blipFill>
        <p:spPr>
          <a:xfrm>
            <a:off x="228600" y="2133600"/>
            <a:ext cx="3633788" cy="3630613"/>
          </a:xfrm>
        </p:spPr>
      </p:pic>
      <p:sp>
        <p:nvSpPr>
          <p:cNvPr id="26629" name="Rectangle 6"/>
          <p:cNvSpPr>
            <a:spLocks noChangeArrowheads="1"/>
          </p:cNvSpPr>
          <p:nvPr/>
        </p:nvSpPr>
        <p:spPr bwMode="auto">
          <a:xfrm>
            <a:off x="533400" y="5943600"/>
            <a:ext cx="2933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t>Whitefield preaching</a:t>
            </a: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228600"/>
            <a:ext cx="7772400" cy="1143000"/>
          </a:xfrm>
        </p:spPr>
        <p:txBody>
          <a:bodyPr>
            <a:normAutofit fontScale="90000"/>
          </a:bodyPr>
          <a:lstStyle/>
          <a:p>
            <a:pPr eaLnBrk="1" hangingPunct="1"/>
            <a:r>
              <a:rPr lang="en-US" b="1">
                <a:solidFill>
                  <a:schemeClr val="tx1"/>
                </a:solidFill>
                <a:latin typeface="Times" charset="0"/>
                <a:ea typeface="ＭＳ Ｐゴシック" charset="0"/>
                <a:cs typeface="ＭＳ Ｐゴシック" charset="0"/>
              </a:rPr>
              <a:t>John (1703-1791) and Charles Wesley (1707-1788) </a:t>
            </a:r>
            <a:endParaRPr lang="en-US">
              <a:solidFill>
                <a:schemeClr val="tx1"/>
              </a:solidFill>
              <a:latin typeface="Times" charset="0"/>
              <a:ea typeface="ＭＳ Ｐゴシック" charset="0"/>
              <a:cs typeface="ＭＳ Ｐゴシック" charset="0"/>
            </a:endParaRPr>
          </a:p>
        </p:txBody>
      </p:sp>
      <p:sp>
        <p:nvSpPr>
          <p:cNvPr id="27651" name="Rectangle 3"/>
          <p:cNvSpPr>
            <a:spLocks noGrp="1" noChangeArrowheads="1"/>
          </p:cNvSpPr>
          <p:nvPr>
            <p:ph type="body" sz="half" idx="2"/>
          </p:nvPr>
        </p:nvSpPr>
        <p:spPr>
          <a:xfrm>
            <a:off x="4267200" y="1600200"/>
            <a:ext cx="4648200" cy="4876800"/>
          </a:xfrm>
        </p:spPr>
        <p:txBody>
          <a:bodyPr/>
          <a:lstStyle/>
          <a:p>
            <a:pPr eaLnBrk="1" hangingPunct="1">
              <a:lnSpc>
                <a:spcPct val="90000"/>
              </a:lnSpc>
            </a:pPr>
            <a:r>
              <a:rPr lang="en-US" sz="2400" b="1">
                <a:latin typeface="Times" charset="0"/>
                <a:ea typeface="ＭＳ Ｐゴシック" charset="0"/>
                <a:cs typeface="ＭＳ Ｐゴシック" charset="0"/>
              </a:rPr>
              <a:t>Founders of Methodist denomination in England</a:t>
            </a:r>
          </a:p>
          <a:p>
            <a:pPr eaLnBrk="1" hangingPunct="1">
              <a:lnSpc>
                <a:spcPct val="90000"/>
              </a:lnSpc>
            </a:pPr>
            <a:r>
              <a:rPr lang="en-US" sz="2400" b="1">
                <a:latin typeface="Times" charset="0"/>
                <a:ea typeface="ＭＳ Ｐゴシック" charset="0"/>
                <a:cs typeface="ＭＳ Ｐゴシック" charset="0"/>
              </a:rPr>
              <a:t>Believed that people needed religion to come to them - in their homes and workplaces - rather than forcing people to find religion only inside churches</a:t>
            </a:r>
          </a:p>
          <a:p>
            <a:pPr eaLnBrk="1" hangingPunct="1">
              <a:lnSpc>
                <a:spcPct val="90000"/>
              </a:lnSpc>
            </a:pPr>
            <a:r>
              <a:rPr lang="en-US" sz="2400" b="1">
                <a:latin typeface="Times" charset="0"/>
                <a:ea typeface="ＭＳ Ｐゴシック" charset="0"/>
                <a:cs typeface="ＭＳ Ｐゴシック" charset="0"/>
              </a:rPr>
              <a:t>Encouraged itinerancy</a:t>
            </a:r>
          </a:p>
          <a:p>
            <a:pPr eaLnBrk="1" hangingPunct="1">
              <a:lnSpc>
                <a:spcPct val="90000"/>
              </a:lnSpc>
            </a:pPr>
            <a:r>
              <a:rPr lang="en-US" sz="2400" b="1">
                <a:latin typeface="Times" charset="0"/>
                <a:ea typeface="ＭＳ Ｐゴシック" charset="0"/>
                <a:cs typeface="ＭＳ Ｐゴシック" charset="0"/>
              </a:rPr>
              <a:t>Both spent time in the colony of Georgia, but didn</a:t>
            </a:r>
            <a:r>
              <a:rPr lang="ja-JP" altLang="en-US" sz="2400" b="1">
                <a:latin typeface="Times" charset="0"/>
                <a:ea typeface="ＭＳ Ｐゴシック" charset="0"/>
                <a:cs typeface="ＭＳ Ｐゴシック" charset="0"/>
              </a:rPr>
              <a:t>’</a:t>
            </a:r>
            <a:r>
              <a:rPr lang="en-US" altLang="ja-JP" sz="2400" b="1">
                <a:latin typeface="Times" charset="0"/>
                <a:ea typeface="ＭＳ Ｐゴシック" charset="0"/>
                <a:cs typeface="ＭＳ Ｐゴシック" charset="0"/>
              </a:rPr>
              <a:t>t like the climate</a:t>
            </a:r>
          </a:p>
          <a:p>
            <a:pPr eaLnBrk="1" hangingPunct="1">
              <a:lnSpc>
                <a:spcPct val="90000"/>
              </a:lnSpc>
            </a:pPr>
            <a:r>
              <a:rPr lang="en-US" sz="2400" b="1">
                <a:latin typeface="Times" charset="0"/>
                <a:ea typeface="ＭＳ Ｐゴシック" charset="0"/>
                <a:cs typeface="ＭＳ Ｐゴシック" charset="0"/>
              </a:rPr>
              <a:t>Friends with Whitefield</a:t>
            </a:r>
          </a:p>
        </p:txBody>
      </p:sp>
      <p:sp>
        <p:nvSpPr>
          <p:cNvPr id="27652" name="Rectangle 5"/>
          <p:cNvSpPr>
            <a:spLocks noChangeArrowheads="1"/>
          </p:cNvSpPr>
          <p:nvPr/>
        </p:nvSpPr>
        <p:spPr bwMode="auto">
          <a:xfrm>
            <a:off x="2514600" y="8305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b="1"/>
          </a:p>
        </p:txBody>
      </p:sp>
      <p:pic>
        <p:nvPicPr>
          <p:cNvPr id="27653" name="Picture 7" descr="john-and-charles-wesley.jpg                                    000BA32BMacintosh HD                   C346CA06:"/>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28600" y="1752600"/>
            <a:ext cx="3810000" cy="2538413"/>
          </a:xfrm>
        </p:spPr>
      </p:pic>
      <p:sp>
        <p:nvSpPr>
          <p:cNvPr id="27654" name="Rectangle 8"/>
          <p:cNvSpPr>
            <a:spLocks noChangeArrowheads="1"/>
          </p:cNvSpPr>
          <p:nvPr/>
        </p:nvSpPr>
        <p:spPr bwMode="auto">
          <a:xfrm>
            <a:off x="457200" y="4343400"/>
            <a:ext cx="3495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t>John and Charles Wesley</a:t>
            </a: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8B2"/>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152400"/>
            <a:ext cx="7772400" cy="1143000"/>
          </a:xfrm>
        </p:spPr>
        <p:txBody>
          <a:bodyPr/>
          <a:lstStyle/>
          <a:p>
            <a:pPr eaLnBrk="1" hangingPunct="1"/>
            <a:r>
              <a:rPr lang="en-US" b="1">
                <a:latin typeface="Times" charset="0"/>
                <a:ea typeface="ＭＳ Ｐゴシック" charset="0"/>
                <a:cs typeface="ＭＳ Ｐゴシック" charset="0"/>
              </a:rPr>
              <a:t>Jonathan Edwards (1703-1758)</a:t>
            </a:r>
            <a:endParaRPr lang="en-US">
              <a:latin typeface="Times" charset="0"/>
              <a:ea typeface="ＭＳ Ｐゴシック" charset="0"/>
              <a:cs typeface="ＭＳ Ｐゴシック" charset="0"/>
            </a:endParaRPr>
          </a:p>
        </p:txBody>
      </p:sp>
      <p:sp>
        <p:nvSpPr>
          <p:cNvPr id="28675" name="Rectangle 3"/>
          <p:cNvSpPr>
            <a:spLocks noGrp="1" noChangeArrowheads="1"/>
          </p:cNvSpPr>
          <p:nvPr>
            <p:ph type="body" sz="half" idx="1"/>
          </p:nvPr>
        </p:nvSpPr>
        <p:spPr>
          <a:xfrm>
            <a:off x="685800" y="1219200"/>
            <a:ext cx="3810000" cy="5257800"/>
          </a:xfrm>
        </p:spPr>
        <p:txBody>
          <a:bodyPr/>
          <a:lstStyle/>
          <a:p>
            <a:pPr eaLnBrk="1" hangingPunct="1">
              <a:lnSpc>
                <a:spcPct val="90000"/>
              </a:lnSpc>
            </a:pPr>
            <a:r>
              <a:rPr lang="en-US" sz="2800" b="1">
                <a:latin typeface="Times" charset="0"/>
                <a:ea typeface="ＭＳ Ｐゴシック" charset="0"/>
                <a:cs typeface="ＭＳ Ｐゴシック" charset="0"/>
              </a:rPr>
              <a:t>Intellectual and theological leader of the First Great Awakening</a:t>
            </a:r>
          </a:p>
          <a:p>
            <a:pPr eaLnBrk="1" hangingPunct="1">
              <a:lnSpc>
                <a:spcPct val="90000"/>
              </a:lnSpc>
            </a:pPr>
            <a:r>
              <a:rPr lang="en-US" sz="2800" b="1">
                <a:latin typeface="Times" charset="0"/>
                <a:ea typeface="ＭＳ Ｐゴシック" charset="0"/>
                <a:cs typeface="ＭＳ Ｐゴシック" charset="0"/>
              </a:rPr>
              <a:t>A Puritan preacher in western Massachusetts, he wanted to make people feel their faith, and not merely give intellectual assent. This is termed </a:t>
            </a:r>
            <a:r>
              <a:rPr lang="ja-JP" altLang="en-US" sz="2800" b="1">
                <a:latin typeface="Times" charset="0"/>
                <a:ea typeface="ＭＳ Ｐゴシック" charset="0"/>
                <a:cs typeface="ＭＳ Ｐゴシック" charset="0"/>
              </a:rPr>
              <a:t>“</a:t>
            </a:r>
            <a:r>
              <a:rPr lang="en-US" altLang="ja-JP" sz="2800" b="1">
                <a:latin typeface="Times" charset="0"/>
                <a:ea typeface="ＭＳ Ｐゴシック" charset="0"/>
                <a:cs typeface="ＭＳ Ｐゴシック" charset="0"/>
              </a:rPr>
              <a:t>sensationalism</a:t>
            </a:r>
            <a:r>
              <a:rPr lang="ja-JP" altLang="en-US" sz="2800" b="1">
                <a:latin typeface="Times" charset="0"/>
                <a:ea typeface="ＭＳ Ｐゴシック" charset="0"/>
                <a:cs typeface="ＭＳ Ｐゴシック" charset="0"/>
              </a:rPr>
              <a:t>”</a:t>
            </a:r>
            <a:endParaRPr lang="en-US" sz="2800" b="1">
              <a:latin typeface="Times" charset="0"/>
              <a:ea typeface="ＭＳ Ｐゴシック" charset="0"/>
              <a:cs typeface="ＭＳ Ｐゴシック" charset="0"/>
            </a:endParaRPr>
          </a:p>
        </p:txBody>
      </p:sp>
      <p:pic>
        <p:nvPicPr>
          <p:cNvPr id="28676" name="Picture 5" descr="jonathan_edwards1.jpg                                          000BA32BMacintosh HD                   C346CA0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953000" y="1828800"/>
            <a:ext cx="3810000" cy="3984625"/>
          </a:xfrm>
        </p:spPr>
      </p:pic>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8B2"/>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962400" y="152400"/>
            <a:ext cx="4953000" cy="1828800"/>
          </a:xfrm>
        </p:spPr>
        <p:txBody>
          <a:bodyPr>
            <a:normAutofit fontScale="90000"/>
          </a:bodyPr>
          <a:lstStyle/>
          <a:p>
            <a:pPr eaLnBrk="1" hangingPunct="1"/>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Sinners in the Hands of an Angry God</a:t>
            </a:r>
            <a:r>
              <a:rPr lang="ja-JP" altLang="en-US" b="1">
                <a:latin typeface="Times" charset="0"/>
                <a:ea typeface="ＭＳ Ｐゴシック" charset="0"/>
                <a:cs typeface="ＭＳ Ｐゴシック" charset="0"/>
              </a:rPr>
              <a:t>”</a:t>
            </a:r>
            <a:endParaRPr lang="en-US" b="1">
              <a:latin typeface="Times" charset="0"/>
              <a:ea typeface="ＭＳ Ｐゴシック" charset="0"/>
              <a:cs typeface="ＭＳ Ｐゴシック" charset="0"/>
            </a:endParaRPr>
          </a:p>
        </p:txBody>
      </p:sp>
      <p:sp>
        <p:nvSpPr>
          <p:cNvPr id="29699" name="Rectangle 4"/>
          <p:cNvSpPr>
            <a:spLocks noGrp="1" noChangeArrowheads="1"/>
          </p:cNvSpPr>
          <p:nvPr>
            <p:ph type="body" sz="half" idx="2"/>
          </p:nvPr>
        </p:nvSpPr>
        <p:spPr>
          <a:xfrm>
            <a:off x="3886200" y="2209800"/>
            <a:ext cx="4800600" cy="4419600"/>
          </a:xfrm>
        </p:spPr>
        <p:txBody>
          <a:bodyPr/>
          <a:lstStyle/>
          <a:p>
            <a:pPr eaLnBrk="1" hangingPunct="1">
              <a:lnSpc>
                <a:spcPct val="90000"/>
              </a:lnSpc>
            </a:pPr>
            <a:r>
              <a:rPr lang="en-US" sz="2800" b="1">
                <a:latin typeface="Times" charset="0"/>
                <a:ea typeface="ＭＳ Ｐゴシック" charset="0"/>
                <a:cs typeface="ＭＳ Ｐゴシック" charset="0"/>
              </a:rPr>
              <a:t>Perhaps the most famous sermon in American history</a:t>
            </a:r>
          </a:p>
          <a:p>
            <a:pPr eaLnBrk="1" hangingPunct="1">
              <a:lnSpc>
                <a:spcPct val="90000"/>
              </a:lnSpc>
            </a:pPr>
            <a:r>
              <a:rPr lang="en-US" sz="2800" b="1">
                <a:latin typeface="Times" charset="0"/>
                <a:ea typeface="ＭＳ Ｐゴシック" charset="0"/>
                <a:cs typeface="ＭＳ Ｐゴシック" charset="0"/>
              </a:rPr>
              <a:t>Delivered in a monotone by Edwards</a:t>
            </a:r>
          </a:p>
          <a:p>
            <a:pPr eaLnBrk="1" hangingPunct="1">
              <a:lnSpc>
                <a:spcPct val="90000"/>
              </a:lnSpc>
            </a:pPr>
            <a:r>
              <a:rPr lang="en-US" sz="2800" b="1">
                <a:latin typeface="Times" charset="0"/>
                <a:ea typeface="ＭＳ Ｐゴシック" charset="0"/>
                <a:cs typeface="ＭＳ Ｐゴシック" charset="0"/>
              </a:rPr>
              <a:t>Parishioners so afraid that they hung onto the railings for fear hell would open beneath them.</a:t>
            </a:r>
          </a:p>
          <a:p>
            <a:pPr eaLnBrk="1" hangingPunct="1">
              <a:lnSpc>
                <a:spcPct val="90000"/>
              </a:lnSpc>
            </a:pPr>
            <a:r>
              <a:rPr lang="en-US" sz="2800" b="1">
                <a:latin typeface="Times" charset="0"/>
                <a:ea typeface="ＭＳ Ｐゴシック" charset="0"/>
                <a:cs typeface="ＭＳ Ｐゴシック" charset="0"/>
              </a:rPr>
              <a:t>Delivered July 8, 1741, Enfield Connecticut</a:t>
            </a:r>
          </a:p>
        </p:txBody>
      </p:sp>
      <p:pic>
        <p:nvPicPr>
          <p:cNvPr id="29700" name="Picture 5" descr="vc006806.jpg                                                   000BA32BMacintosh HD                   C346CA06:"/>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81000" y="685800"/>
            <a:ext cx="3254375" cy="5484813"/>
          </a:xfrm>
        </p:spPr>
      </p:pic>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8B2"/>
        </a:solidFill>
        <a:effectLst/>
      </p:bgPr>
    </p:bg>
    <p:spTree>
      <p:nvGrpSpPr>
        <p:cNvPr id="1" name=""/>
        <p:cNvGrpSpPr/>
        <p:nvPr/>
      </p:nvGrpSpPr>
      <p:grpSpPr>
        <a:xfrm>
          <a:off x="0" y="0"/>
          <a:ext cx="0" cy="0"/>
          <a:chOff x="0" y="0"/>
          <a:chExt cx="0" cy="0"/>
        </a:xfrm>
      </p:grpSpPr>
      <p:sp>
        <p:nvSpPr>
          <p:cNvPr id="30722" name="Title 4"/>
          <p:cNvSpPr>
            <a:spLocks noGrp="1"/>
          </p:cNvSpPr>
          <p:nvPr>
            <p:ph type="title"/>
          </p:nvPr>
        </p:nvSpPr>
        <p:spPr>
          <a:xfrm>
            <a:off x="0" y="0"/>
            <a:ext cx="9144000" cy="1143000"/>
          </a:xfrm>
        </p:spPr>
        <p:txBody>
          <a:bodyPr/>
          <a:lstStyle/>
          <a:p>
            <a:r>
              <a:rPr lang="en-US" sz="3600" b="1">
                <a:latin typeface="Times" charset="0"/>
                <a:ea typeface="ＭＳ Ｐゴシック" charset="0"/>
                <a:cs typeface="ＭＳ Ｐゴシック" charset="0"/>
              </a:rPr>
              <a:t>Sinners in the Hands of an Angry God: I</a:t>
            </a:r>
          </a:p>
        </p:txBody>
      </p:sp>
      <p:sp>
        <p:nvSpPr>
          <p:cNvPr id="30723" name="Content Placeholder 5"/>
          <p:cNvSpPr>
            <a:spLocks noGrp="1"/>
          </p:cNvSpPr>
          <p:nvPr>
            <p:ph idx="1"/>
          </p:nvPr>
        </p:nvSpPr>
        <p:spPr>
          <a:xfrm>
            <a:off x="0" y="990600"/>
            <a:ext cx="9144000" cy="5638800"/>
          </a:xfrm>
        </p:spPr>
        <p:txBody>
          <a:bodyPr/>
          <a:lstStyle/>
          <a:p>
            <a:r>
              <a:rPr lang="en-US" sz="2800" b="1">
                <a:latin typeface="Times" charset="0"/>
                <a:ea typeface="ＭＳ Ｐゴシック" charset="0"/>
                <a:cs typeface="ＭＳ Ｐゴシック" charset="0"/>
              </a:rPr>
              <a:t>The bow of God's wrath is bent, and the arrow made ready on the string, and justice bends the arrow at your heart, and strains the bow, and it is nothing but the mere pleasure of God, and that of an angry God, without any promise or obligation at all, that keeps the arrow one moment from being made drunk with your blood. Thus all you that never passed under a great change of heart, by the mighty power of the Spirit of God upon your souls; all you that were never born again, and made new creatures, and raised from being dead in sin, to a state of new, and before altogether unexperienced light and life, are in the hands of an angry God.</a:t>
            </a:r>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8B2"/>
        </a:solidFill>
        <a:effectLst/>
      </p:bgPr>
    </p:bg>
    <p:spTree>
      <p:nvGrpSpPr>
        <p:cNvPr id="1" name=""/>
        <p:cNvGrpSpPr/>
        <p:nvPr/>
      </p:nvGrpSpPr>
      <p:grpSpPr>
        <a:xfrm>
          <a:off x="0" y="0"/>
          <a:ext cx="0" cy="0"/>
          <a:chOff x="0" y="0"/>
          <a:chExt cx="0" cy="0"/>
        </a:xfrm>
      </p:grpSpPr>
      <p:sp>
        <p:nvSpPr>
          <p:cNvPr id="31746" name="Title 4"/>
          <p:cNvSpPr>
            <a:spLocks noGrp="1"/>
          </p:cNvSpPr>
          <p:nvPr>
            <p:ph type="title"/>
          </p:nvPr>
        </p:nvSpPr>
        <p:spPr>
          <a:xfrm>
            <a:off x="0" y="0"/>
            <a:ext cx="9144000" cy="1143000"/>
          </a:xfrm>
        </p:spPr>
        <p:txBody>
          <a:bodyPr/>
          <a:lstStyle/>
          <a:p>
            <a:r>
              <a:rPr lang="en-US" sz="3600" b="1">
                <a:latin typeface="Times" charset="0"/>
                <a:ea typeface="ＭＳ Ｐゴシック" charset="0"/>
                <a:cs typeface="ＭＳ Ｐゴシック" charset="0"/>
              </a:rPr>
              <a:t>Sinners in the Hands of an Angry God: II</a:t>
            </a:r>
          </a:p>
        </p:txBody>
      </p:sp>
      <p:sp>
        <p:nvSpPr>
          <p:cNvPr id="31747" name="Content Placeholder 5"/>
          <p:cNvSpPr>
            <a:spLocks noGrp="1"/>
          </p:cNvSpPr>
          <p:nvPr>
            <p:ph idx="1"/>
          </p:nvPr>
        </p:nvSpPr>
        <p:spPr>
          <a:xfrm>
            <a:off x="0" y="990600"/>
            <a:ext cx="9144000" cy="5638800"/>
          </a:xfrm>
        </p:spPr>
        <p:txBody>
          <a:bodyPr/>
          <a:lstStyle/>
          <a:p>
            <a:r>
              <a:rPr lang="en-US" sz="2400" b="1">
                <a:latin typeface="Times" charset="0"/>
                <a:ea typeface="ＭＳ Ｐゴシック" charset="0"/>
                <a:cs typeface="ＭＳ Ｐゴシック" charset="0"/>
              </a:rPr>
              <a:t>However you may have reformed your life in many things, and may have had religious affections, and may keep up a form of religion in your families and closets, and in the house of God, it is nothing but his mere pleasure that keeps you from being this moment swallowed up in everlasting destruction. However unconvinced you may now be of the truth of what you hear, by and by you will be fully convinced of it. Those that are gone from being in the like circumstances with you, see that it was so with them; for destruction came suddenly upon most of them; when they expected nothing of it, and while they were saying, Peace and safety: now they see, that those things on which they depended for peace and safety, were nothing but thin air and empty shadows.</a:t>
            </a: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8B2"/>
        </a:solidFill>
        <a:effectLst/>
      </p:bgPr>
    </p:bg>
    <p:spTree>
      <p:nvGrpSpPr>
        <p:cNvPr id="1" name=""/>
        <p:cNvGrpSpPr/>
        <p:nvPr/>
      </p:nvGrpSpPr>
      <p:grpSpPr>
        <a:xfrm>
          <a:off x="0" y="0"/>
          <a:ext cx="0" cy="0"/>
          <a:chOff x="0" y="0"/>
          <a:chExt cx="0" cy="0"/>
        </a:xfrm>
      </p:grpSpPr>
      <p:sp>
        <p:nvSpPr>
          <p:cNvPr id="32770" name="Title 4"/>
          <p:cNvSpPr>
            <a:spLocks noGrp="1"/>
          </p:cNvSpPr>
          <p:nvPr>
            <p:ph type="title"/>
          </p:nvPr>
        </p:nvSpPr>
        <p:spPr>
          <a:xfrm>
            <a:off x="0" y="0"/>
            <a:ext cx="9144000" cy="1143000"/>
          </a:xfrm>
        </p:spPr>
        <p:txBody>
          <a:bodyPr/>
          <a:lstStyle/>
          <a:p>
            <a:r>
              <a:rPr lang="en-US" sz="3600" b="1">
                <a:latin typeface="Times" charset="0"/>
                <a:ea typeface="ＭＳ Ｐゴシック" charset="0"/>
                <a:cs typeface="ＭＳ Ｐゴシック" charset="0"/>
              </a:rPr>
              <a:t>Sinners in the Hands of an Angry God: III</a:t>
            </a:r>
          </a:p>
        </p:txBody>
      </p:sp>
      <p:sp>
        <p:nvSpPr>
          <p:cNvPr id="32771" name="Content Placeholder 5"/>
          <p:cNvSpPr>
            <a:spLocks noGrp="1"/>
          </p:cNvSpPr>
          <p:nvPr>
            <p:ph idx="1"/>
          </p:nvPr>
        </p:nvSpPr>
        <p:spPr>
          <a:xfrm>
            <a:off x="0" y="990600"/>
            <a:ext cx="9144000" cy="5867400"/>
          </a:xfrm>
        </p:spPr>
        <p:txBody>
          <a:bodyPr/>
          <a:lstStyle/>
          <a:p>
            <a:r>
              <a:rPr lang="en-US" sz="2100" b="1">
                <a:latin typeface="Times" charset="0"/>
                <a:ea typeface="ＭＳ Ｐゴシック" charset="0"/>
                <a:cs typeface="ＭＳ Ｐゴシック" charset="0"/>
              </a:rPr>
              <a:t>The God that holds you over the pit of hell, much as one holds a spider, or some loathsome insect over the fire, abhors you, and is dreadfully provoked: his wrath towards you burns like fire; he looks upon you as worthy of nothing else, but to be cast into the fire; he is of purer eyes than to bear to have you in his sight; you are ten thousand times more abominable in his eyes, than the most hateful venomous serpent is in ours. You have offended him infinitely more than ever a stubborn rebel did his prince; and yet it is nothing but his hand that holds you from falling into the fire every moment. It is to be ascribed to nothing else, that you did not go to hell the last night; that you was suffered to awake again in this world, after you closed your eyes to sleep. And there is no other reason to be given, why you have not dropped into hell since you arose in the morning, but that God's hand has held you up. There is no other reason to be given why you have not gone to hell, since you have sat here in the house of God, provoking his pure eyes by your sinful wicked manner of attending his solemn worship. Yea, there is nothing else that is to be given as a reason why you do not this very moment drop down into hell.</a:t>
            </a: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8B2"/>
        </a:solidFill>
        <a:effectLst/>
      </p:bgPr>
    </p:bg>
    <p:spTree>
      <p:nvGrpSpPr>
        <p:cNvPr id="1" name=""/>
        <p:cNvGrpSpPr/>
        <p:nvPr/>
      </p:nvGrpSpPr>
      <p:grpSpPr>
        <a:xfrm>
          <a:off x="0" y="0"/>
          <a:ext cx="0" cy="0"/>
          <a:chOff x="0" y="0"/>
          <a:chExt cx="0" cy="0"/>
        </a:xfrm>
      </p:grpSpPr>
      <p:sp>
        <p:nvSpPr>
          <p:cNvPr id="33794" name="Title 4"/>
          <p:cNvSpPr>
            <a:spLocks noGrp="1"/>
          </p:cNvSpPr>
          <p:nvPr>
            <p:ph type="title"/>
          </p:nvPr>
        </p:nvSpPr>
        <p:spPr>
          <a:xfrm>
            <a:off x="0" y="0"/>
            <a:ext cx="9144000" cy="1143000"/>
          </a:xfrm>
        </p:spPr>
        <p:txBody>
          <a:bodyPr/>
          <a:lstStyle/>
          <a:p>
            <a:r>
              <a:rPr lang="en-US" sz="3600" b="1">
                <a:latin typeface="Times" charset="0"/>
                <a:ea typeface="ＭＳ Ｐゴシック" charset="0"/>
                <a:cs typeface="ＭＳ Ｐゴシック" charset="0"/>
              </a:rPr>
              <a:t>Sinners in the Hands of an Angry God: IV</a:t>
            </a:r>
          </a:p>
        </p:txBody>
      </p:sp>
      <p:sp>
        <p:nvSpPr>
          <p:cNvPr id="33795" name="Content Placeholder 5"/>
          <p:cNvSpPr>
            <a:spLocks noGrp="1"/>
          </p:cNvSpPr>
          <p:nvPr>
            <p:ph idx="1"/>
          </p:nvPr>
        </p:nvSpPr>
        <p:spPr>
          <a:xfrm>
            <a:off x="0" y="990600"/>
            <a:ext cx="9144000" cy="5638800"/>
          </a:xfrm>
        </p:spPr>
        <p:txBody>
          <a:bodyPr>
            <a:normAutofit lnSpcReduction="10000"/>
          </a:bodyPr>
          <a:lstStyle/>
          <a:p>
            <a:r>
              <a:rPr lang="en-US" sz="2800" b="1">
                <a:latin typeface="Times" charset="0"/>
                <a:ea typeface="ＭＳ Ｐゴシック" charset="0"/>
                <a:cs typeface="ＭＳ Ｐゴシック" charset="0"/>
              </a:rPr>
              <a:t>O sinner! Consider the fearful danger you are in: it is a great furnace of wrath, a wide and bottomless pit, full of the fire of wrath, that you are held over in the hand of that God, whose wrath is provoked and incensed as much against you, as against many of the damned in hell. You hang by a slender thread, with the flames of divine wrath flashing about it, and ready every moment to singe it, and burn it asunder; and you have no interest in any Mediator, and nothing to lay hold of to save yourself, nothing to keep off the flames of wrath, nothing of your own, nothing that you ever have done, nothing that you can do, to induce God to spare you one moment.</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394361" y="274638"/>
            <a:ext cx="4292439" cy="1620004"/>
          </a:xfrm>
        </p:spPr>
        <p:txBody>
          <a:bodyPr>
            <a:normAutofit fontScale="90000"/>
          </a:bodyPr>
          <a:lstStyle/>
          <a:p>
            <a:r>
              <a:rPr lang="en-US" b="1" dirty="0" smtClean="0"/>
              <a:t>Calvin’s Theological Contributions</a:t>
            </a:r>
            <a:endParaRPr lang="en-US" b="1" dirty="0"/>
          </a:p>
        </p:txBody>
      </p:sp>
      <p:pic>
        <p:nvPicPr>
          <p:cNvPr id="8" name="Content Placeholder 7" descr="john-calvin.jpg"/>
          <p:cNvPicPr>
            <a:picLocks noGrp="1" noChangeAspect="1"/>
          </p:cNvPicPr>
          <p:nvPr>
            <p:ph sz="half" idx="1"/>
          </p:nvPr>
        </p:nvPicPr>
        <p:blipFill>
          <a:blip r:embed="rId2"/>
          <a:srcRect l="-16003" r="-16003"/>
          <a:stretch>
            <a:fillRect/>
          </a:stretch>
        </p:blipFill>
        <p:spPr>
          <a:xfrm>
            <a:off x="-188485" y="274638"/>
            <a:ext cx="3756384" cy="3657600"/>
          </a:xfrm>
        </p:spPr>
      </p:pic>
      <p:sp>
        <p:nvSpPr>
          <p:cNvPr id="6" name="Content Placeholder 5"/>
          <p:cNvSpPr>
            <a:spLocks noGrp="1"/>
          </p:cNvSpPr>
          <p:nvPr>
            <p:ph sz="half" idx="2"/>
          </p:nvPr>
        </p:nvSpPr>
        <p:spPr>
          <a:xfrm>
            <a:off x="3567899" y="2332037"/>
            <a:ext cx="5118901" cy="4525963"/>
          </a:xfrm>
        </p:spPr>
        <p:txBody>
          <a:bodyPr>
            <a:normAutofit lnSpcReduction="10000"/>
          </a:bodyPr>
          <a:lstStyle/>
          <a:p>
            <a:r>
              <a:rPr lang="en-US" b="1" dirty="0" smtClean="0"/>
              <a:t>Calvin stresses God’s absolute sovereignty</a:t>
            </a:r>
          </a:p>
          <a:p>
            <a:r>
              <a:rPr lang="en-US" b="1" dirty="0" smtClean="0"/>
              <a:t>This includes	</a:t>
            </a:r>
          </a:p>
          <a:p>
            <a:pPr lvl="1"/>
            <a:r>
              <a:rPr lang="en-US" b="1" dirty="0" smtClean="0"/>
              <a:t>pre-destination – God’s foreknowledge of what will happen to us</a:t>
            </a:r>
          </a:p>
          <a:p>
            <a:pPr lvl="1"/>
            <a:r>
              <a:rPr lang="en-US" b="1" dirty="0" smtClean="0"/>
              <a:t>the inability of humans to influence God</a:t>
            </a:r>
          </a:p>
          <a:p>
            <a:pPr lvl="1"/>
            <a:r>
              <a:rPr lang="en-US" b="1" dirty="0" smtClean="0"/>
              <a:t>the ultimate unworthiness of any human being to receive salvation from God</a:t>
            </a:r>
          </a:p>
          <a:p>
            <a:endParaRPr lang="en-US" b="1" dirty="0" smtClean="0"/>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BD9263"/>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304800"/>
            <a:ext cx="7772400" cy="685800"/>
          </a:xfrm>
        </p:spPr>
        <p:txBody>
          <a:bodyPr>
            <a:normAutofit fontScale="90000"/>
          </a:bodyPr>
          <a:lstStyle/>
          <a:p>
            <a:pPr eaLnBrk="1" hangingPunct="1"/>
            <a:r>
              <a:rPr lang="en-US" b="1">
                <a:latin typeface="Times" charset="0"/>
                <a:ea typeface="ＭＳ Ｐゴシック" charset="0"/>
                <a:cs typeface="ＭＳ Ｐゴシック" charset="0"/>
              </a:rPr>
              <a:t>Second Great Awakening</a:t>
            </a:r>
          </a:p>
        </p:txBody>
      </p:sp>
      <p:pic>
        <p:nvPicPr>
          <p:cNvPr id="34819" name="Content Placeholder 3" descr="enan_0001_0003_0_img0172.jpg"/>
          <p:cNvPicPr>
            <a:picLocks noGrp="1" noChangeAspect="1"/>
          </p:cNvPicPr>
          <p:nvPr>
            <p:ph idx="1"/>
          </p:nvPr>
        </p:nvPicPr>
        <p:blipFill>
          <a:blip r:embed="rId2">
            <a:extLst>
              <a:ext uri="{28A0092B-C50C-407E-A947-70E740481C1C}">
                <a14:useLocalDpi xmlns:a14="http://schemas.microsoft.com/office/drawing/2010/main" val="0"/>
              </a:ext>
            </a:extLst>
          </a:blip>
          <a:srcRect l="-298" t="-145" r="-594" b="490"/>
          <a:stretch>
            <a:fillRect/>
          </a:stretch>
        </p:blipFill>
        <p:spPr>
          <a:xfrm>
            <a:off x="661988" y="1325563"/>
            <a:ext cx="7842250" cy="5392737"/>
          </a:xfrm>
        </p:spPr>
      </p:pic>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BD9263"/>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228600"/>
            <a:ext cx="7772400" cy="1143000"/>
          </a:xfrm>
        </p:spPr>
        <p:txBody>
          <a:bodyPr/>
          <a:lstStyle/>
          <a:p>
            <a:pPr eaLnBrk="1" hangingPunct="1"/>
            <a:r>
              <a:rPr lang="en-US" b="1">
                <a:latin typeface="Times" charset="0"/>
                <a:ea typeface="ＭＳ Ｐゴシック" charset="0"/>
                <a:cs typeface="ＭＳ Ｐゴシック" charset="0"/>
              </a:rPr>
              <a:t>Second Great Awakening</a:t>
            </a:r>
          </a:p>
        </p:txBody>
      </p:sp>
      <p:sp>
        <p:nvSpPr>
          <p:cNvPr id="35843" name="Rectangle 3"/>
          <p:cNvSpPr>
            <a:spLocks noGrp="1" noChangeArrowheads="1"/>
          </p:cNvSpPr>
          <p:nvPr>
            <p:ph type="body" idx="1"/>
          </p:nvPr>
        </p:nvSpPr>
        <p:spPr>
          <a:xfrm>
            <a:off x="-457200" y="1828800"/>
            <a:ext cx="9372600" cy="5029200"/>
          </a:xfrm>
        </p:spPr>
        <p:txBody>
          <a:bodyPr/>
          <a:lstStyle/>
          <a:p>
            <a:pPr lvl="2" eaLnBrk="1" hangingPunct="1">
              <a:lnSpc>
                <a:spcPct val="90000"/>
              </a:lnSpc>
            </a:pPr>
            <a:r>
              <a:rPr lang="en-US" sz="3200" b="1">
                <a:latin typeface="Times" charset="0"/>
                <a:ea typeface="ＭＳ Ｐゴシック" charset="0"/>
              </a:rPr>
              <a:t> Arminian in focus</a:t>
            </a:r>
          </a:p>
          <a:p>
            <a:pPr lvl="2" eaLnBrk="1" hangingPunct="1">
              <a:lnSpc>
                <a:spcPct val="90000"/>
              </a:lnSpc>
            </a:pPr>
            <a:r>
              <a:rPr lang="en-US" sz="3200" b="1">
                <a:latin typeface="Times" charset="0"/>
                <a:ea typeface="ＭＳ Ｐゴシック" charset="0"/>
              </a:rPr>
              <a:t> Prompted by increasing population and geography of United States, and open competition between denominations, due to disestablishment of state churches</a:t>
            </a:r>
          </a:p>
          <a:p>
            <a:pPr lvl="2" eaLnBrk="1" hangingPunct="1">
              <a:lnSpc>
                <a:spcPct val="90000"/>
              </a:lnSpc>
            </a:pPr>
            <a:r>
              <a:rPr lang="en-US" sz="3200" b="1">
                <a:latin typeface="Times" charset="0"/>
                <a:ea typeface="ＭＳ Ｐゴシック" charset="0"/>
              </a:rPr>
              <a:t> Signature event in establishing full range of evangelical Christianity in America</a:t>
            </a:r>
          </a:p>
          <a:p>
            <a:pPr lvl="2" eaLnBrk="1" hangingPunct="1">
              <a:lnSpc>
                <a:spcPct val="90000"/>
              </a:lnSpc>
            </a:pPr>
            <a:r>
              <a:rPr lang="en-US" sz="3200" b="1">
                <a:latin typeface="Times" charset="0"/>
                <a:ea typeface="ＭＳ Ｐゴシック" charset="0"/>
              </a:rPr>
              <a:t> Utilized immediacy of gospel message to revive religious dedication in people</a:t>
            </a: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BD9263"/>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5800" y="228600"/>
            <a:ext cx="7772400" cy="838200"/>
          </a:xfrm>
        </p:spPr>
        <p:txBody>
          <a:bodyPr/>
          <a:lstStyle/>
          <a:p>
            <a:pPr eaLnBrk="1" hangingPunct="1"/>
            <a:r>
              <a:rPr lang="en-US" b="1">
                <a:latin typeface="Times" charset="0"/>
                <a:ea typeface="ＭＳ Ｐゴシック" charset="0"/>
                <a:cs typeface="ＭＳ Ｐゴシック" charset="0"/>
              </a:rPr>
              <a:t>Second Great Awakening</a:t>
            </a:r>
          </a:p>
        </p:txBody>
      </p:sp>
      <p:sp>
        <p:nvSpPr>
          <p:cNvPr id="36867" name="Rectangle 3"/>
          <p:cNvSpPr>
            <a:spLocks noGrp="1" noChangeArrowheads="1"/>
          </p:cNvSpPr>
          <p:nvPr>
            <p:ph type="body" idx="1"/>
          </p:nvPr>
        </p:nvSpPr>
        <p:spPr>
          <a:xfrm>
            <a:off x="-228600" y="1143000"/>
            <a:ext cx="9144000" cy="5715000"/>
          </a:xfrm>
        </p:spPr>
        <p:txBody>
          <a:bodyPr/>
          <a:lstStyle/>
          <a:p>
            <a:pPr lvl="2" eaLnBrk="1" hangingPunct="1">
              <a:lnSpc>
                <a:spcPct val="90000"/>
              </a:lnSpc>
            </a:pPr>
            <a:r>
              <a:rPr lang="en-US" sz="2800" b="1">
                <a:latin typeface="Times" charset="0"/>
                <a:ea typeface="ＭＳ Ｐゴシック" charset="0"/>
              </a:rPr>
              <a:t> Itinerant preachers traveled to frontier outposts (American </a:t>
            </a:r>
            <a:r>
              <a:rPr lang="ja-JP" altLang="en-US" sz="2800" b="1">
                <a:latin typeface="Times" charset="0"/>
                <a:ea typeface="ＭＳ Ｐゴシック" charset="0"/>
              </a:rPr>
              <a:t>“</a:t>
            </a:r>
            <a:r>
              <a:rPr lang="en-US" altLang="ja-JP" sz="2800" b="1">
                <a:latin typeface="Times" charset="0"/>
                <a:ea typeface="ＭＳ Ｐゴシック" charset="0"/>
              </a:rPr>
              <a:t>home</a:t>
            </a:r>
            <a:r>
              <a:rPr lang="ja-JP" altLang="en-US" sz="2800" b="1">
                <a:latin typeface="Times" charset="0"/>
                <a:ea typeface="ＭＳ Ｐゴシック" charset="0"/>
              </a:rPr>
              <a:t>”</a:t>
            </a:r>
            <a:r>
              <a:rPr lang="en-US" altLang="ja-JP" sz="2800" b="1">
                <a:latin typeface="Times" charset="0"/>
                <a:ea typeface="ＭＳ Ｐゴシック" charset="0"/>
              </a:rPr>
              <a:t> and international missions)</a:t>
            </a:r>
          </a:p>
          <a:p>
            <a:pPr lvl="2" eaLnBrk="1" hangingPunct="1">
              <a:lnSpc>
                <a:spcPct val="90000"/>
              </a:lnSpc>
            </a:pPr>
            <a:r>
              <a:rPr lang="en-US" sz="2800" b="1">
                <a:latin typeface="Times" charset="0"/>
                <a:ea typeface="ＭＳ Ｐゴシック" charset="0"/>
              </a:rPr>
              <a:t> Tension between spontaneous preachers and educated ministers</a:t>
            </a:r>
          </a:p>
          <a:p>
            <a:pPr lvl="2" eaLnBrk="1" hangingPunct="1">
              <a:lnSpc>
                <a:spcPct val="90000"/>
              </a:lnSpc>
            </a:pPr>
            <a:r>
              <a:rPr lang="en-US" sz="2800" b="1">
                <a:latin typeface="Times" charset="0"/>
                <a:ea typeface="ＭＳ Ｐゴシック" charset="0"/>
              </a:rPr>
              <a:t> Strengthening of individualism in American religious expression</a:t>
            </a:r>
          </a:p>
          <a:p>
            <a:pPr lvl="2" eaLnBrk="1" hangingPunct="1">
              <a:lnSpc>
                <a:spcPct val="90000"/>
              </a:lnSpc>
            </a:pPr>
            <a:r>
              <a:rPr lang="en-US" sz="2800" b="1">
                <a:latin typeface="Times" charset="0"/>
                <a:ea typeface="ＭＳ Ｐゴシック" charset="0"/>
              </a:rPr>
              <a:t> Politically, the Second Great Awakening propelled progressive movements, such as the Abolition of slavery, fair treatment and education for Native Americans, opening universities, and endorsing the rights of women, more than it helped conservative causes (though compelling interpretations can be made to contest this).</a:t>
            </a:r>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BD9263"/>
        </a:solid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a:xfrm>
            <a:off x="685800" y="609600"/>
            <a:ext cx="4953000" cy="1143000"/>
          </a:xfrm>
        </p:spPr>
        <p:txBody>
          <a:bodyPr/>
          <a:lstStyle/>
          <a:p>
            <a:pPr eaLnBrk="1" hangingPunct="1"/>
            <a:r>
              <a:rPr lang="en-US" b="1">
                <a:latin typeface="Times" charset="0"/>
                <a:ea typeface="ＭＳ Ｐゴシック" charset="0"/>
                <a:cs typeface="ＭＳ Ｐゴシック" charset="0"/>
              </a:rPr>
              <a:t>Calvin</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T.U.L.I.P.</a:t>
            </a:r>
            <a:endParaRPr lang="en-US">
              <a:latin typeface="Times" charset="0"/>
              <a:ea typeface="ＭＳ Ｐゴシック" charset="0"/>
              <a:cs typeface="ＭＳ Ｐゴシック" charset="0"/>
            </a:endParaRPr>
          </a:p>
        </p:txBody>
      </p:sp>
      <p:sp>
        <p:nvSpPr>
          <p:cNvPr id="37891" name="Rectangle 1027"/>
          <p:cNvSpPr>
            <a:spLocks noGrp="1" noChangeArrowheads="1"/>
          </p:cNvSpPr>
          <p:nvPr>
            <p:ph type="body" sz="half" idx="1"/>
          </p:nvPr>
        </p:nvSpPr>
        <p:spPr>
          <a:xfrm>
            <a:off x="685800" y="2514600"/>
            <a:ext cx="7620000" cy="4038600"/>
          </a:xfrm>
        </p:spPr>
        <p:txBody>
          <a:bodyPr/>
          <a:lstStyle/>
          <a:p>
            <a:pPr eaLnBrk="1" hangingPunct="1"/>
            <a:r>
              <a:rPr lang="en-US" sz="2800" b="1">
                <a:latin typeface="Times" charset="0"/>
                <a:ea typeface="ＭＳ Ｐゴシック" charset="0"/>
                <a:cs typeface="ＭＳ Ｐゴシック" charset="0"/>
              </a:rPr>
              <a:t>Calvinism stresses God</a:t>
            </a:r>
            <a:r>
              <a:rPr lang="ja-JP" altLang="en-US" sz="2800" b="1">
                <a:latin typeface="Times" charset="0"/>
                <a:ea typeface="ＭＳ Ｐゴシック" charset="0"/>
                <a:cs typeface="ＭＳ Ｐゴシック" charset="0"/>
              </a:rPr>
              <a:t>’</a:t>
            </a:r>
            <a:r>
              <a:rPr lang="en-US" altLang="ja-JP" sz="2800" b="1">
                <a:latin typeface="Times" charset="0"/>
                <a:ea typeface="ＭＳ Ｐゴシック" charset="0"/>
                <a:cs typeface="ＭＳ Ｐゴシック" charset="0"/>
              </a:rPr>
              <a:t>s transcendence</a:t>
            </a:r>
          </a:p>
          <a:p>
            <a:pPr eaLnBrk="1" hangingPunct="1"/>
            <a:r>
              <a:rPr lang="en-US" sz="2800" b="1">
                <a:latin typeface="Times" charset="0"/>
                <a:ea typeface="ＭＳ Ｐゴシック" charset="0"/>
                <a:cs typeface="ＭＳ Ｐゴシック" charset="0"/>
              </a:rPr>
              <a:t>T = Total Depravity</a:t>
            </a:r>
          </a:p>
          <a:p>
            <a:pPr eaLnBrk="1" hangingPunct="1"/>
            <a:r>
              <a:rPr lang="en-US" sz="2800" b="1">
                <a:latin typeface="Times" charset="0"/>
                <a:ea typeface="ＭＳ Ｐゴシック" charset="0"/>
                <a:cs typeface="ＭＳ Ｐゴシック" charset="0"/>
              </a:rPr>
              <a:t>U = Unconditional Election (salvation)</a:t>
            </a:r>
          </a:p>
          <a:p>
            <a:pPr eaLnBrk="1" hangingPunct="1"/>
            <a:r>
              <a:rPr lang="en-US" sz="2800" b="1">
                <a:latin typeface="Times" charset="0"/>
                <a:ea typeface="ＭＳ Ｐゴシック" charset="0"/>
                <a:cs typeface="ＭＳ Ｐゴシック" charset="0"/>
              </a:rPr>
              <a:t>L = Limited Atonement</a:t>
            </a:r>
          </a:p>
          <a:p>
            <a:pPr eaLnBrk="1" hangingPunct="1"/>
            <a:r>
              <a:rPr lang="en-US" sz="2800" b="1">
                <a:latin typeface="Times" charset="0"/>
                <a:ea typeface="ＭＳ Ｐゴシック" charset="0"/>
                <a:cs typeface="ＭＳ Ｐゴシック" charset="0"/>
              </a:rPr>
              <a:t>I = Irresistable Grace</a:t>
            </a:r>
          </a:p>
          <a:p>
            <a:pPr eaLnBrk="1" hangingPunct="1"/>
            <a:r>
              <a:rPr lang="en-US" sz="2800" b="1">
                <a:latin typeface="Times" charset="0"/>
                <a:ea typeface="ＭＳ Ｐゴシック" charset="0"/>
                <a:cs typeface="ＭＳ Ｐゴシック" charset="0"/>
              </a:rPr>
              <a:t>P = Perserverance of the Elect/Saints</a:t>
            </a:r>
          </a:p>
          <a:p>
            <a:pPr eaLnBrk="1" hangingPunct="1"/>
            <a:r>
              <a:rPr lang="en-US" sz="2800" b="1">
                <a:latin typeface="Times" charset="0"/>
                <a:ea typeface="ＭＳ Ｐゴシック" charset="0"/>
                <a:cs typeface="ＭＳ Ｐゴシック" charset="0"/>
              </a:rPr>
              <a:t>It is up to God to choose to act on you, not up to you to demand God give you attention</a:t>
            </a:r>
          </a:p>
        </p:txBody>
      </p:sp>
      <p:pic>
        <p:nvPicPr>
          <p:cNvPr id="37892" name="Picture 1028" descr="091104120845resized_calvin.jpeG                                000BA32BMacintosh HD                   C346CA0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461250" y="0"/>
            <a:ext cx="1682750" cy="2284413"/>
          </a:xfrm>
        </p:spPr>
      </p:pic>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BD9263"/>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3429000" y="381000"/>
            <a:ext cx="5486400" cy="1828800"/>
          </a:xfrm>
        </p:spPr>
        <p:txBody>
          <a:bodyPr>
            <a:normAutofit fontScale="90000"/>
          </a:bodyPr>
          <a:lstStyle/>
          <a:p>
            <a:pPr eaLnBrk="1" hangingPunct="1"/>
            <a:r>
              <a:rPr lang="en-US" b="1">
                <a:latin typeface="Times" charset="0"/>
                <a:ea typeface="ＭＳ Ｐゴシック" charset="0"/>
                <a:cs typeface="ＭＳ Ｐゴシック" charset="0"/>
              </a:rPr>
              <a:t>Arminianism revises the T.U.L.I.P.,</a:t>
            </a:r>
            <a:br>
              <a:rPr lang="en-US" b="1">
                <a:latin typeface="Times" charset="0"/>
                <a:ea typeface="ＭＳ Ｐゴシック" charset="0"/>
                <a:cs typeface="ＭＳ Ｐゴシック" charset="0"/>
              </a:rPr>
            </a:br>
            <a:r>
              <a:rPr lang="en-US" b="1">
                <a:latin typeface="Times" charset="0"/>
                <a:ea typeface="ＭＳ Ｐゴシック" charset="0"/>
                <a:cs typeface="ＭＳ Ｐゴシック" charset="0"/>
              </a:rPr>
              <a:t>allowing for free will</a:t>
            </a:r>
            <a:endParaRPr lang="en-US">
              <a:latin typeface="Times" charset="0"/>
              <a:ea typeface="ＭＳ Ｐゴシック" charset="0"/>
              <a:cs typeface="ＭＳ Ｐゴシック" charset="0"/>
            </a:endParaRPr>
          </a:p>
        </p:txBody>
      </p:sp>
      <p:sp>
        <p:nvSpPr>
          <p:cNvPr id="38915" name="Rectangle 3"/>
          <p:cNvSpPr>
            <a:spLocks noGrp="1" noChangeArrowheads="1"/>
          </p:cNvSpPr>
          <p:nvPr>
            <p:ph type="body" sz="half" idx="1"/>
          </p:nvPr>
        </p:nvSpPr>
        <p:spPr>
          <a:xfrm>
            <a:off x="685800" y="2514600"/>
            <a:ext cx="7620000" cy="4038600"/>
          </a:xfrm>
        </p:spPr>
        <p:txBody>
          <a:bodyPr>
            <a:normAutofit lnSpcReduction="10000"/>
          </a:bodyPr>
          <a:lstStyle/>
          <a:p>
            <a:pPr eaLnBrk="1" hangingPunct="1">
              <a:lnSpc>
                <a:spcPct val="90000"/>
              </a:lnSpc>
            </a:pPr>
            <a:r>
              <a:rPr lang="en-US" sz="2400" b="1">
                <a:latin typeface="Times" charset="0"/>
                <a:ea typeface="ＭＳ Ｐゴシック" charset="0"/>
                <a:cs typeface="ＭＳ Ｐゴシック" charset="0"/>
              </a:rPr>
              <a:t>Rival theology to Calvin, articulated by Jacob Arminius (1560-1609)</a:t>
            </a:r>
          </a:p>
          <a:p>
            <a:pPr eaLnBrk="1" hangingPunct="1">
              <a:lnSpc>
                <a:spcPct val="90000"/>
              </a:lnSpc>
            </a:pPr>
            <a:r>
              <a:rPr lang="en-US" sz="2400" b="1">
                <a:latin typeface="Times" charset="0"/>
                <a:ea typeface="ＭＳ Ｐゴシック" charset="0"/>
                <a:cs typeface="ＭＳ Ｐゴシック" charset="0"/>
              </a:rPr>
              <a:t>T revised to say humans can be aided by the Holy Spirit, and thus are not totally depraved</a:t>
            </a:r>
          </a:p>
          <a:p>
            <a:pPr eaLnBrk="1" hangingPunct="1">
              <a:lnSpc>
                <a:spcPct val="90000"/>
              </a:lnSpc>
            </a:pPr>
            <a:r>
              <a:rPr lang="en-US" sz="2400" b="1">
                <a:latin typeface="Times" charset="0"/>
                <a:ea typeface="ＭＳ Ｐゴシック" charset="0"/>
                <a:cs typeface="ＭＳ Ｐゴシック" charset="0"/>
              </a:rPr>
              <a:t>U revised to say that election is conditioned by faith</a:t>
            </a:r>
          </a:p>
          <a:p>
            <a:pPr eaLnBrk="1" hangingPunct="1">
              <a:lnSpc>
                <a:spcPct val="90000"/>
              </a:lnSpc>
            </a:pPr>
            <a:r>
              <a:rPr lang="en-US" sz="2400" b="1">
                <a:latin typeface="Times" charset="0"/>
                <a:ea typeface="ＭＳ Ｐゴシック" charset="0"/>
                <a:cs typeface="ＭＳ Ｐゴシック" charset="0"/>
              </a:rPr>
              <a:t>L revised to say that salvation is not limited, but only believers will enjoy its benefits</a:t>
            </a:r>
          </a:p>
          <a:p>
            <a:pPr eaLnBrk="1" hangingPunct="1">
              <a:lnSpc>
                <a:spcPct val="90000"/>
              </a:lnSpc>
            </a:pPr>
            <a:r>
              <a:rPr lang="en-US" sz="2400" b="1">
                <a:latin typeface="Times" charset="0"/>
                <a:ea typeface="ＭＳ Ｐゴシック" charset="0"/>
                <a:cs typeface="ＭＳ Ｐゴシック" charset="0"/>
              </a:rPr>
              <a:t>I revised to allow for free will: the grace of God can be resisted, and therefore it can also be accepted.</a:t>
            </a:r>
          </a:p>
          <a:p>
            <a:pPr eaLnBrk="1" hangingPunct="1">
              <a:lnSpc>
                <a:spcPct val="90000"/>
              </a:lnSpc>
            </a:pPr>
            <a:r>
              <a:rPr lang="en-US" sz="2400" b="1">
                <a:latin typeface="Times" charset="0"/>
                <a:ea typeface="ＭＳ Ｐゴシック" charset="0"/>
                <a:cs typeface="ＭＳ Ｐゴシック" charset="0"/>
              </a:rPr>
              <a:t>P revised to say that salvation can be lost and/or reclaimed. </a:t>
            </a:r>
          </a:p>
        </p:txBody>
      </p:sp>
      <p:pic>
        <p:nvPicPr>
          <p:cNvPr id="38916" name="Picture 6" descr="Armini4.gif                                                    000BA32BMacintosh HD                   C346CA0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0" y="0"/>
            <a:ext cx="1481138" cy="2293938"/>
          </a:xfrm>
        </p:spPr>
      </p:pic>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8B2"/>
        </a:solidFill>
        <a:effectLst/>
      </p:bgPr>
    </p:bg>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a:xfrm>
            <a:off x="685800" y="152400"/>
            <a:ext cx="7772400" cy="1143000"/>
          </a:xfrm>
        </p:spPr>
        <p:txBody>
          <a:bodyPr/>
          <a:lstStyle/>
          <a:p>
            <a:pPr eaLnBrk="1" hangingPunct="1"/>
            <a:r>
              <a:rPr lang="en-US" b="1">
                <a:latin typeface="Times" charset="0"/>
                <a:ea typeface="ＭＳ Ｐゴシック" charset="0"/>
                <a:cs typeface="ＭＳ Ｐゴシック" charset="0"/>
              </a:rPr>
              <a:t>Charles Finney (1792-1875)</a:t>
            </a:r>
            <a:endParaRPr lang="en-US">
              <a:latin typeface="Times" charset="0"/>
              <a:ea typeface="ＭＳ Ｐゴシック" charset="0"/>
              <a:cs typeface="ＭＳ Ｐゴシック" charset="0"/>
            </a:endParaRPr>
          </a:p>
        </p:txBody>
      </p:sp>
      <p:sp>
        <p:nvSpPr>
          <p:cNvPr id="39939" name="Rectangle 1027"/>
          <p:cNvSpPr>
            <a:spLocks noGrp="1" noChangeArrowheads="1"/>
          </p:cNvSpPr>
          <p:nvPr>
            <p:ph type="body" sz="half" idx="1"/>
          </p:nvPr>
        </p:nvSpPr>
        <p:spPr>
          <a:xfrm>
            <a:off x="228600" y="1219200"/>
            <a:ext cx="4267200" cy="5638800"/>
          </a:xfrm>
        </p:spPr>
        <p:txBody>
          <a:bodyPr/>
          <a:lstStyle/>
          <a:p>
            <a:pPr eaLnBrk="1" hangingPunct="1">
              <a:lnSpc>
                <a:spcPct val="90000"/>
              </a:lnSpc>
            </a:pPr>
            <a:r>
              <a:rPr lang="en-US" sz="2800" b="1">
                <a:latin typeface="Times" charset="0"/>
                <a:ea typeface="ＭＳ Ｐゴシック" charset="0"/>
                <a:cs typeface="ＭＳ Ｐゴシック" charset="0"/>
              </a:rPr>
              <a:t>Most significant preacher of the Second Great Awakening</a:t>
            </a:r>
          </a:p>
          <a:p>
            <a:pPr eaLnBrk="1" hangingPunct="1">
              <a:lnSpc>
                <a:spcPct val="90000"/>
              </a:lnSpc>
            </a:pPr>
            <a:r>
              <a:rPr lang="en-US" sz="2800" b="1">
                <a:latin typeface="Times" charset="0"/>
                <a:ea typeface="ＭＳ Ｐゴシック" charset="0"/>
                <a:cs typeface="ＭＳ Ｐゴシック" charset="0"/>
              </a:rPr>
              <a:t>Despised Calvinist theology, calling it </a:t>
            </a:r>
            <a:r>
              <a:rPr lang="ja-JP" altLang="en-US" sz="2800" b="1">
                <a:latin typeface="Times" charset="0"/>
                <a:ea typeface="ＭＳ Ｐゴシック" charset="0"/>
                <a:cs typeface="ＭＳ Ｐゴシック" charset="0"/>
              </a:rPr>
              <a:t>“</a:t>
            </a:r>
            <a:r>
              <a:rPr lang="en-US" altLang="ja-JP" sz="2800" b="1">
                <a:latin typeface="Times" charset="0"/>
                <a:ea typeface="ＭＳ Ｐゴシック" charset="0"/>
                <a:cs typeface="ＭＳ Ｐゴシック" charset="0"/>
              </a:rPr>
              <a:t>an abomination</a:t>
            </a:r>
            <a:r>
              <a:rPr lang="ja-JP" altLang="en-US" sz="2800" b="1">
                <a:latin typeface="Times" charset="0"/>
                <a:ea typeface="ＭＳ Ｐゴシック" charset="0"/>
                <a:cs typeface="ＭＳ Ｐゴシック" charset="0"/>
              </a:rPr>
              <a:t>”</a:t>
            </a:r>
            <a:endParaRPr lang="en-US" altLang="ja-JP" sz="2800" b="1">
              <a:latin typeface="Times" charset="0"/>
              <a:ea typeface="ＭＳ Ｐゴシック" charset="0"/>
              <a:cs typeface="ＭＳ Ｐゴシック" charset="0"/>
            </a:endParaRPr>
          </a:p>
          <a:p>
            <a:pPr eaLnBrk="1" hangingPunct="1">
              <a:lnSpc>
                <a:spcPct val="90000"/>
              </a:lnSpc>
            </a:pPr>
            <a:r>
              <a:rPr lang="en-US" sz="2800" b="1">
                <a:latin typeface="Times" charset="0"/>
                <a:ea typeface="ＭＳ Ｐゴシック" charset="0"/>
                <a:cs typeface="ＭＳ Ｐゴシック" charset="0"/>
              </a:rPr>
              <a:t>Supported abolition of slavery and women</a:t>
            </a:r>
            <a:r>
              <a:rPr lang="ja-JP" altLang="en-US" sz="2800" b="1">
                <a:latin typeface="Times" charset="0"/>
                <a:ea typeface="ＭＳ Ｐゴシック" charset="0"/>
                <a:cs typeface="ＭＳ Ｐゴシック" charset="0"/>
              </a:rPr>
              <a:t>’</a:t>
            </a:r>
            <a:r>
              <a:rPr lang="en-US" altLang="ja-JP" sz="2800" b="1">
                <a:latin typeface="Times" charset="0"/>
                <a:ea typeface="ＭＳ Ｐゴシック" charset="0"/>
                <a:cs typeface="ＭＳ Ｐゴシック" charset="0"/>
              </a:rPr>
              <a:t>s rights</a:t>
            </a:r>
          </a:p>
          <a:p>
            <a:pPr eaLnBrk="1" hangingPunct="1">
              <a:lnSpc>
                <a:spcPct val="90000"/>
              </a:lnSpc>
            </a:pPr>
            <a:r>
              <a:rPr lang="en-US" sz="2800" b="1">
                <a:latin typeface="Times" charset="0"/>
                <a:ea typeface="ＭＳ Ｐゴシック" charset="0"/>
                <a:cs typeface="ＭＳ Ｐゴシック" charset="0"/>
              </a:rPr>
              <a:t>Founded Oberlin College, first college to admit Blacks and women</a:t>
            </a:r>
          </a:p>
        </p:txBody>
      </p:sp>
      <p:pic>
        <p:nvPicPr>
          <p:cNvPr id="39940" name="Picture 1030" descr="Charles_Finney.jpg                                             000BA32BMacintosh HD                   C346CA0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859338" y="1981200"/>
            <a:ext cx="3386137" cy="4114800"/>
          </a:xfrm>
        </p:spPr>
      </p:pic>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8B2"/>
        </a:solidFill>
        <a:effectLst/>
      </p:bgPr>
    </p:bg>
    <p:spTree>
      <p:nvGrpSpPr>
        <p:cNvPr id="1" name=""/>
        <p:cNvGrpSpPr/>
        <p:nvPr/>
      </p:nvGrpSpPr>
      <p:grpSpPr>
        <a:xfrm>
          <a:off x="0" y="0"/>
          <a:ext cx="0" cy="0"/>
          <a:chOff x="0" y="0"/>
          <a:chExt cx="0" cy="0"/>
        </a:xfrm>
      </p:grpSpPr>
      <p:sp>
        <p:nvSpPr>
          <p:cNvPr id="40962" name="Rectangle 1026"/>
          <p:cNvSpPr>
            <a:spLocks noGrp="1" noChangeArrowheads="1"/>
          </p:cNvSpPr>
          <p:nvPr>
            <p:ph type="title"/>
          </p:nvPr>
        </p:nvSpPr>
        <p:spPr>
          <a:xfrm>
            <a:off x="-228600" y="152400"/>
            <a:ext cx="6934200" cy="838200"/>
          </a:xfrm>
        </p:spPr>
        <p:txBody>
          <a:bodyPr/>
          <a:lstStyle/>
          <a:p>
            <a:pPr eaLnBrk="1" hangingPunct="1"/>
            <a:r>
              <a:rPr lang="en-US" b="1">
                <a:latin typeface="Times" charset="0"/>
                <a:ea typeface="ＭＳ Ｐゴシック" charset="0"/>
                <a:cs typeface="ＭＳ Ｐゴシック" charset="0"/>
              </a:rPr>
              <a:t>Lorenzo Dow (1777-1834)</a:t>
            </a:r>
            <a:endParaRPr lang="en-US">
              <a:latin typeface="Times" charset="0"/>
              <a:ea typeface="ＭＳ Ｐゴシック" charset="0"/>
              <a:cs typeface="ＭＳ Ｐゴシック" charset="0"/>
            </a:endParaRPr>
          </a:p>
        </p:txBody>
      </p:sp>
      <p:sp>
        <p:nvSpPr>
          <p:cNvPr id="40963" name="Rectangle 1027"/>
          <p:cNvSpPr>
            <a:spLocks noGrp="1" noChangeArrowheads="1"/>
          </p:cNvSpPr>
          <p:nvPr>
            <p:ph type="body" sz="half" idx="1"/>
          </p:nvPr>
        </p:nvSpPr>
        <p:spPr>
          <a:xfrm>
            <a:off x="0" y="990600"/>
            <a:ext cx="4495800" cy="5867400"/>
          </a:xfrm>
        </p:spPr>
        <p:txBody>
          <a:bodyPr/>
          <a:lstStyle/>
          <a:p>
            <a:pPr eaLnBrk="1" hangingPunct="1">
              <a:lnSpc>
                <a:spcPct val="90000"/>
              </a:lnSpc>
            </a:pPr>
            <a:r>
              <a:rPr lang="en-US" sz="2800" b="1">
                <a:latin typeface="Times" charset="0"/>
                <a:ea typeface="ＭＳ Ｐゴシック" charset="0"/>
                <a:cs typeface="ＭＳ Ｐゴシック" charset="0"/>
              </a:rPr>
              <a:t>A prototypical Second Great Awakening itinerant preacher</a:t>
            </a:r>
          </a:p>
          <a:p>
            <a:pPr eaLnBrk="1" hangingPunct="1">
              <a:lnSpc>
                <a:spcPct val="90000"/>
              </a:lnSpc>
            </a:pPr>
            <a:r>
              <a:rPr lang="en-US" sz="2800" b="1">
                <a:latin typeface="Times" charset="0"/>
                <a:ea typeface="ＭＳ Ｐゴシック" charset="0"/>
                <a:cs typeface="ＭＳ Ｐゴシック" charset="0"/>
              </a:rPr>
              <a:t>Dramatic methods of preaching caused people in his audience to go into convulsions and shaking fits</a:t>
            </a:r>
          </a:p>
          <a:p>
            <a:pPr eaLnBrk="1" hangingPunct="1">
              <a:lnSpc>
                <a:spcPct val="90000"/>
              </a:lnSpc>
            </a:pPr>
            <a:r>
              <a:rPr lang="en-US" sz="2800" b="1">
                <a:latin typeface="Times" charset="0"/>
                <a:ea typeface="ＭＳ Ｐゴシック" charset="0"/>
                <a:cs typeface="ＭＳ Ｐゴシック" charset="0"/>
              </a:rPr>
              <a:t>Internationally known American preacher indicates that the center of evangelical Christianity had shifted to the United States</a:t>
            </a:r>
          </a:p>
        </p:txBody>
      </p:sp>
      <p:pic>
        <p:nvPicPr>
          <p:cNvPr id="40964" name="Content Placeholder 2" descr="clermont413.jpg"/>
          <p:cNvPicPr>
            <a:picLocks noGrp="1" noChangeAspect="1"/>
          </p:cNvPicPr>
          <p:nvPr>
            <p:ph sz="half" idx="2"/>
          </p:nvPr>
        </p:nvPicPr>
        <p:blipFill>
          <a:blip r:embed="rId2">
            <a:extLst>
              <a:ext uri="{28A0092B-C50C-407E-A947-70E740481C1C}">
                <a14:useLocalDpi xmlns:a14="http://schemas.microsoft.com/office/drawing/2010/main" val="0"/>
              </a:ext>
            </a:extLst>
          </a:blip>
          <a:srcRect l="233" t="9515" r="2" b="1404"/>
          <a:stretch>
            <a:fillRect/>
          </a:stretch>
        </p:blipFill>
        <p:spPr>
          <a:xfrm>
            <a:off x="4800600" y="1066800"/>
            <a:ext cx="3800475" cy="5484813"/>
          </a:xfrm>
        </p:spPr>
      </p:pic>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EBE79B"/>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a:latin typeface="Times" charset="0"/>
                <a:ea typeface="ＭＳ Ｐゴシック" charset="0"/>
                <a:cs typeface="ＭＳ Ｐゴシック" charset="0"/>
              </a:rPr>
              <a:t>Jarena Lee (1783-ca. 1850s)</a:t>
            </a:r>
          </a:p>
        </p:txBody>
      </p:sp>
      <p:sp>
        <p:nvSpPr>
          <p:cNvPr id="41987" name="Rectangle 3"/>
          <p:cNvSpPr>
            <a:spLocks noGrp="1" noChangeArrowheads="1"/>
          </p:cNvSpPr>
          <p:nvPr>
            <p:ph type="body" sz="half" idx="2"/>
          </p:nvPr>
        </p:nvSpPr>
        <p:spPr/>
        <p:txBody>
          <a:bodyPr/>
          <a:lstStyle/>
          <a:p>
            <a:pPr eaLnBrk="1" hangingPunct="1"/>
            <a:r>
              <a:rPr lang="en-US" sz="2800">
                <a:latin typeface="Times" charset="0"/>
                <a:ea typeface="ＭＳ Ｐゴシック" charset="0"/>
                <a:cs typeface="ＭＳ Ｐゴシック" charset="0"/>
              </a:rPr>
              <a:t>First Woman Preacher of the AME </a:t>
            </a:r>
          </a:p>
          <a:p>
            <a:pPr eaLnBrk="1" hangingPunct="1"/>
            <a:r>
              <a:rPr lang="en-US" sz="2800">
                <a:latin typeface="Times" charset="0"/>
                <a:ea typeface="ＭＳ Ｐゴシック" charset="0"/>
                <a:cs typeface="ＭＳ Ｐゴシック" charset="0"/>
              </a:rPr>
              <a:t>Traveled extensively as an itinerant preacher</a:t>
            </a:r>
          </a:p>
          <a:p>
            <a:pPr eaLnBrk="1" hangingPunct="1"/>
            <a:r>
              <a:rPr lang="en-US" sz="2800">
                <a:latin typeface="Times" charset="0"/>
                <a:ea typeface="ＭＳ Ｐゴシック" charset="0"/>
                <a:cs typeface="ＭＳ Ｐゴシック" charset="0"/>
              </a:rPr>
              <a:t>Wrote her autobiography to answer her male critics</a:t>
            </a:r>
          </a:p>
        </p:txBody>
      </p:sp>
      <p:pic>
        <p:nvPicPr>
          <p:cNvPr id="41988" name="Picture 4" descr="&#10;images.jpg                                                     00038125Girsain                        BC997BC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349375" y="1981200"/>
            <a:ext cx="2481263" cy="4114800"/>
          </a:xfrm>
        </p:spPr>
      </p:pic>
      <p:sp>
        <p:nvSpPr>
          <p:cNvPr id="41989" name="Rectangle 5"/>
          <p:cNvSpPr>
            <a:spLocks noChangeArrowheads="1"/>
          </p:cNvSpPr>
          <p:nvPr/>
        </p:nvSpPr>
        <p:spPr bwMode="auto">
          <a:xfrm>
            <a:off x="561975" y="4873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A076B9"/>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85800" y="0"/>
            <a:ext cx="7772400" cy="1143000"/>
          </a:xfrm>
        </p:spPr>
        <p:txBody>
          <a:bodyPr/>
          <a:lstStyle/>
          <a:p>
            <a:pPr eaLnBrk="1" hangingPunct="1"/>
            <a:r>
              <a:rPr lang="en-US">
                <a:latin typeface="Times" charset="0"/>
                <a:ea typeface="ＭＳ Ｐゴシック" charset="0"/>
                <a:cs typeface="ＭＳ Ｐゴシック" charset="0"/>
              </a:rPr>
              <a:t>Richard Allen and Jarena Lee</a:t>
            </a:r>
          </a:p>
        </p:txBody>
      </p:sp>
      <p:sp>
        <p:nvSpPr>
          <p:cNvPr id="43011" name="Rectangle 3"/>
          <p:cNvSpPr>
            <a:spLocks noGrp="1" noChangeArrowheads="1"/>
          </p:cNvSpPr>
          <p:nvPr>
            <p:ph type="body" sz="half" idx="3"/>
          </p:nvPr>
        </p:nvSpPr>
        <p:spPr>
          <a:xfrm>
            <a:off x="0" y="3124200"/>
            <a:ext cx="8991600" cy="3505200"/>
          </a:xfrm>
        </p:spPr>
        <p:txBody>
          <a:bodyPr/>
          <a:lstStyle/>
          <a:p>
            <a:pPr eaLnBrk="1" hangingPunct="1">
              <a:lnSpc>
                <a:spcPct val="90000"/>
              </a:lnSpc>
            </a:pPr>
            <a:r>
              <a:rPr lang="en-US" sz="2400" b="1">
                <a:latin typeface="Times" charset="0"/>
                <a:ea typeface="ＭＳ Ｐゴシック" charset="0"/>
                <a:cs typeface="ＭＳ Ｐゴシック" charset="0"/>
              </a:rPr>
              <a:t>Lee had been </a:t>
            </a:r>
            <a:r>
              <a:rPr lang="ja-JP" altLang="en-US" sz="2400" b="1">
                <a:latin typeface="Times" charset="0"/>
                <a:ea typeface="ＭＳ Ｐゴシック" charset="0"/>
                <a:cs typeface="ＭＳ Ｐゴシック" charset="0"/>
              </a:rPr>
              <a:t>‘</a:t>
            </a:r>
            <a:r>
              <a:rPr lang="en-US" altLang="ja-JP" sz="2400" b="1">
                <a:latin typeface="Times" charset="0"/>
                <a:ea typeface="ＭＳ Ｐゴシック" charset="0"/>
                <a:cs typeface="ＭＳ Ｐゴシック" charset="0"/>
              </a:rPr>
              <a:t>converted</a:t>
            </a:r>
            <a:r>
              <a:rPr lang="ja-JP" altLang="en-US" sz="2400" b="1">
                <a:latin typeface="Times" charset="0"/>
                <a:ea typeface="ＭＳ Ｐゴシック" charset="0"/>
                <a:cs typeface="ＭＳ Ｐゴシック" charset="0"/>
              </a:rPr>
              <a:t>’</a:t>
            </a:r>
            <a:r>
              <a:rPr lang="en-US" altLang="ja-JP" sz="2400" b="1">
                <a:latin typeface="Times" charset="0"/>
                <a:ea typeface="ＭＳ Ｐゴシック" charset="0"/>
                <a:cs typeface="ＭＳ Ｐゴシック" charset="0"/>
              </a:rPr>
              <a:t> and </a:t>
            </a:r>
            <a:r>
              <a:rPr lang="ja-JP" altLang="en-US" sz="2400" b="1">
                <a:latin typeface="Times" charset="0"/>
                <a:ea typeface="ＭＳ Ｐゴシック" charset="0"/>
                <a:cs typeface="ＭＳ Ｐゴシック" charset="0"/>
              </a:rPr>
              <a:t>‘</a:t>
            </a:r>
            <a:r>
              <a:rPr lang="en-US" altLang="ja-JP" sz="2400" b="1">
                <a:latin typeface="Times" charset="0"/>
                <a:ea typeface="ＭＳ Ｐゴシック" charset="0"/>
                <a:cs typeface="ＭＳ Ｐゴシック" charset="0"/>
              </a:rPr>
              <a:t>justified</a:t>
            </a:r>
            <a:r>
              <a:rPr lang="ja-JP" altLang="en-US" sz="2400" b="1">
                <a:latin typeface="Times" charset="0"/>
                <a:ea typeface="ＭＳ Ｐゴシック" charset="0"/>
                <a:cs typeface="ＭＳ Ｐゴシック" charset="0"/>
              </a:rPr>
              <a:t>’</a:t>
            </a:r>
            <a:r>
              <a:rPr lang="en-US" altLang="ja-JP" sz="2400" b="1">
                <a:latin typeface="Times" charset="0"/>
                <a:ea typeface="ＭＳ Ｐゴシック" charset="0"/>
                <a:cs typeface="ＭＳ Ｐゴシック" charset="0"/>
              </a:rPr>
              <a:t> through Allen</a:t>
            </a:r>
            <a:r>
              <a:rPr lang="ja-JP" altLang="en-US" sz="2400" b="1">
                <a:latin typeface="Times" charset="0"/>
                <a:ea typeface="ＭＳ Ｐゴシック" charset="0"/>
                <a:cs typeface="ＭＳ Ｐゴシック" charset="0"/>
              </a:rPr>
              <a:t>’</a:t>
            </a:r>
            <a:r>
              <a:rPr lang="en-US" altLang="ja-JP" sz="2400" b="1">
                <a:latin typeface="Times" charset="0"/>
                <a:ea typeface="ＭＳ Ｐゴシック" charset="0"/>
                <a:cs typeface="ＭＳ Ｐゴシック" charset="0"/>
              </a:rPr>
              <a:t>s preaching</a:t>
            </a:r>
          </a:p>
          <a:p>
            <a:pPr eaLnBrk="1" hangingPunct="1">
              <a:lnSpc>
                <a:spcPct val="90000"/>
              </a:lnSpc>
            </a:pPr>
            <a:r>
              <a:rPr lang="en-US" sz="2400" b="1">
                <a:latin typeface="Times" charset="0"/>
                <a:ea typeface="ＭＳ Ｐゴシック" charset="0"/>
                <a:cs typeface="ＭＳ Ｐゴシック" charset="0"/>
              </a:rPr>
              <a:t>She asked him for permission to preach</a:t>
            </a:r>
          </a:p>
          <a:p>
            <a:pPr eaLnBrk="1" hangingPunct="1">
              <a:lnSpc>
                <a:spcPct val="90000"/>
              </a:lnSpc>
            </a:pPr>
            <a:r>
              <a:rPr lang="en-US" sz="2400" b="1">
                <a:latin typeface="Times" charset="0"/>
                <a:ea typeface="ＭＳ Ｐゴシック" charset="0"/>
                <a:cs typeface="ＭＳ Ｐゴシック" charset="0"/>
              </a:rPr>
              <a:t>He at first refuses, but eventually relents</a:t>
            </a:r>
          </a:p>
          <a:p>
            <a:pPr eaLnBrk="1" hangingPunct="1">
              <a:lnSpc>
                <a:spcPct val="90000"/>
              </a:lnSpc>
            </a:pPr>
            <a:r>
              <a:rPr lang="en-US" sz="2400" b="1">
                <a:latin typeface="Times" charset="0"/>
                <a:ea typeface="ＭＳ Ｐゴシック" charset="0"/>
                <a:cs typeface="ＭＳ Ｐゴシック" charset="0"/>
              </a:rPr>
              <a:t>This authorization was challenged by later AME bishops, who sought to marginalize Lee</a:t>
            </a:r>
            <a:r>
              <a:rPr lang="ja-JP" altLang="en-US" sz="2400" b="1">
                <a:latin typeface="Times" charset="0"/>
                <a:ea typeface="ＭＳ Ｐゴシック" charset="0"/>
                <a:cs typeface="ＭＳ Ｐゴシック" charset="0"/>
              </a:rPr>
              <a:t>’</a:t>
            </a:r>
            <a:r>
              <a:rPr lang="en-US" altLang="ja-JP" sz="2400" b="1">
                <a:latin typeface="Times" charset="0"/>
                <a:ea typeface="ＭＳ Ｐゴシック" charset="0"/>
                <a:cs typeface="ＭＳ Ｐゴシック" charset="0"/>
              </a:rPr>
              <a:t>s contributions</a:t>
            </a:r>
          </a:p>
          <a:p>
            <a:pPr eaLnBrk="1" hangingPunct="1">
              <a:lnSpc>
                <a:spcPct val="90000"/>
              </a:lnSpc>
            </a:pPr>
            <a:r>
              <a:rPr lang="en-US" sz="2400" b="1">
                <a:latin typeface="Times" charset="0"/>
                <a:ea typeface="ＭＳ Ｐゴシック" charset="0"/>
                <a:cs typeface="ＭＳ Ｐゴシック" charset="0"/>
              </a:rPr>
              <a:t>This follows a pattern of women</a:t>
            </a:r>
            <a:r>
              <a:rPr lang="ja-JP" altLang="en-US" sz="2400" b="1">
                <a:latin typeface="Times" charset="0"/>
                <a:ea typeface="ＭＳ Ｐゴシック" charset="0"/>
                <a:cs typeface="ＭＳ Ｐゴシック" charset="0"/>
              </a:rPr>
              <a:t>’</a:t>
            </a:r>
            <a:r>
              <a:rPr lang="en-US" altLang="ja-JP" sz="2400" b="1">
                <a:latin typeface="Times" charset="0"/>
                <a:ea typeface="ＭＳ Ｐゴシック" charset="0"/>
                <a:cs typeface="ＭＳ Ｐゴシック" charset="0"/>
              </a:rPr>
              <a:t>s participation in religious groups: during a founding period, their participation is more possible than during periods of consolidation and respectability</a:t>
            </a:r>
            <a:endParaRPr lang="en-US" sz="2400" b="1">
              <a:latin typeface="Times" charset="0"/>
              <a:ea typeface="ＭＳ Ｐゴシック" charset="0"/>
              <a:cs typeface="ＭＳ Ｐゴシック" charset="0"/>
            </a:endParaRPr>
          </a:p>
        </p:txBody>
      </p:sp>
      <p:pic>
        <p:nvPicPr>
          <p:cNvPr id="43012" name="Picture 4" descr="images-1.jpg                                                   00038125Girsain                        BC997BC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5715000" y="914400"/>
            <a:ext cx="1465263" cy="1981200"/>
          </a:xfrm>
        </p:spPr>
      </p:pic>
      <p:pic>
        <p:nvPicPr>
          <p:cNvPr id="43013" name="Picture 5" descr="images-3.jpg                                                   00038125Girsain                        BC997BC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2057400" y="990600"/>
            <a:ext cx="1503363" cy="1981200"/>
          </a:xfrm>
        </p:spPr>
      </p:pic>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4" name="Rectangle 5"/>
          <p:cNvSpPr>
            <a:spLocks noChangeArrowheads="1"/>
          </p:cNvSpPr>
          <p:nvPr/>
        </p:nvSpPr>
        <p:spPr bwMode="auto">
          <a:xfrm>
            <a:off x="76200" y="0"/>
            <a:ext cx="9067800" cy="679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sz="2200">
                <a:solidFill>
                  <a:schemeClr val="bg1"/>
                </a:solidFill>
                <a:latin typeface="Tw Cen MT" charset="0"/>
              </a:rPr>
              <a:t>At the first meeting which I held in my uncle's house, there was, with others who had come from curiosity to hear the woman preacher, an old man, who was a Deist, and who said he did not believe the coloured people had any souls - he was sure they had none. He took a seat very near where I was standing, and boldly tried to look me out of countenance. But as I labored on in the best manner I was able, looking to God all the while, though it seemed to me I had but little liberty, yet there went an arrow from the bent bow of the gospel, and fastened in his till then obdurate heart. After I had done speaking, he went out, and called the people around him, said that my preaching might seem a small thing, yet he believed I had the worth of souls at heart. This language was different from what it was a little time before, as he now seemed to admit that coloured people had souls, as it was to these I was chiefly speaking; and unless they had souls, whose good I had in view, his remark must have been without meaning. He now came into the house, and in the most friendly manner shook hands with me, saying, he hoped God had spared him to some good purpose. This man was a great slave hlder, and had been very cruel; thinking nothing of knocking down a slave with a fence stake, or whatever might come to hand. From this time it was said of him that he became greatly altered in his ways for the better. At that time he was about seventy years old, his head as white as snow; but whether he became a converted man or not, I never heard.</a:t>
            </a:r>
            <a:r>
              <a:rPr lang="en-US" sz="2200">
                <a:solidFill>
                  <a:schemeClr val="bg1"/>
                </a:solidFill>
              </a:rPr>
              <a:t> </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Jean Calvin and Thomas Hobbes</a:t>
            </a:r>
            <a:endParaRPr lang="en-US" b="1" dirty="0"/>
          </a:p>
        </p:txBody>
      </p:sp>
      <p:pic>
        <p:nvPicPr>
          <p:cNvPr id="5" name="Content Placeholder 4" descr="calvin-and-hobbes.jpg"/>
          <p:cNvPicPr>
            <a:picLocks noGrp="1" noChangeAspect="1"/>
          </p:cNvPicPr>
          <p:nvPr>
            <p:ph sz="half" idx="1"/>
          </p:nvPr>
        </p:nvPicPr>
        <p:blipFill rotWithShape="1">
          <a:blip r:embed="rId2"/>
          <a:srcRect l="17321" t="-2291" b="-7627"/>
          <a:stretch/>
        </p:blipFill>
        <p:spPr>
          <a:xfrm>
            <a:off x="0" y="1417638"/>
            <a:ext cx="5292130" cy="4708525"/>
          </a:xfrm>
        </p:spPr>
      </p:pic>
      <p:sp>
        <p:nvSpPr>
          <p:cNvPr id="4" name="Content Placeholder 3"/>
          <p:cNvSpPr>
            <a:spLocks noGrp="1"/>
          </p:cNvSpPr>
          <p:nvPr>
            <p:ph sz="half" idx="2"/>
          </p:nvPr>
        </p:nvSpPr>
        <p:spPr>
          <a:xfrm>
            <a:off x="5549771" y="1600200"/>
            <a:ext cx="3137029" cy="4525963"/>
          </a:xfrm>
        </p:spPr>
        <p:txBody>
          <a:bodyPr>
            <a:normAutofit/>
          </a:bodyPr>
          <a:lstStyle/>
          <a:p>
            <a:r>
              <a:rPr lang="en-US" b="1" dirty="0" smtClean="0"/>
              <a:t>Bill Wasserman playfully named his rambunctious &amp; mischievous comic characters after the two most depressing philosophers in European history!</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52400" y="609600"/>
            <a:ext cx="8991600" cy="1143000"/>
          </a:xfrm>
        </p:spPr>
        <p:txBody>
          <a:bodyPr/>
          <a:lstStyle/>
          <a:p>
            <a:pPr eaLnBrk="1" hangingPunct="1"/>
            <a:r>
              <a:rPr lang="en-US" b="1">
                <a:latin typeface="Times" charset="0"/>
                <a:ea typeface="ＭＳ Ｐゴシック" charset="0"/>
                <a:cs typeface="ＭＳ Ｐゴシック" charset="0"/>
              </a:rPr>
              <a:t>Third Great Awakening (1880-1925)</a:t>
            </a:r>
          </a:p>
        </p:txBody>
      </p:sp>
      <p:sp>
        <p:nvSpPr>
          <p:cNvPr id="45059" name="Rectangle 3"/>
          <p:cNvSpPr>
            <a:spLocks noGrp="1" noChangeArrowheads="1"/>
          </p:cNvSpPr>
          <p:nvPr>
            <p:ph type="body" idx="1"/>
          </p:nvPr>
        </p:nvSpPr>
        <p:spPr/>
        <p:txBody>
          <a:bodyPr/>
          <a:lstStyle/>
          <a:p>
            <a:pPr eaLnBrk="1" hangingPunct="1"/>
            <a:r>
              <a:rPr lang="en-US" b="1">
                <a:latin typeface="Times" charset="0"/>
                <a:ea typeface="ＭＳ Ｐゴシック" charset="0"/>
                <a:cs typeface="ＭＳ Ｐゴシック" charset="0"/>
              </a:rPr>
              <a:t>Responding to urbanization, industrialization, Civil War</a:t>
            </a:r>
          </a:p>
          <a:p>
            <a:pPr eaLnBrk="1" hangingPunct="1"/>
            <a:r>
              <a:rPr lang="en-US" b="1">
                <a:latin typeface="Times" charset="0"/>
                <a:ea typeface="ＭＳ Ｐゴシック" charset="0"/>
                <a:cs typeface="ＭＳ Ｐゴシック" charset="0"/>
              </a:rPr>
              <a:t>Rescue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missions</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in cities, such as Young Men</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Christian Association (YMCA)</a:t>
            </a:r>
          </a:p>
          <a:p>
            <a:pPr eaLnBrk="1" hangingPunct="1"/>
            <a:r>
              <a:rPr lang="en-US" b="1">
                <a:latin typeface="Times" charset="0"/>
                <a:ea typeface="ＭＳ Ｐゴシック" charset="0"/>
                <a:cs typeface="ＭＳ Ｐゴシック" charset="0"/>
              </a:rPr>
              <a:t>Active in temperance movement</a:t>
            </a:r>
          </a:p>
          <a:p>
            <a:pPr eaLnBrk="1" hangingPunct="1"/>
            <a:r>
              <a:rPr lang="en-US" b="1">
                <a:latin typeface="Times" charset="0"/>
                <a:ea typeface="ＭＳ Ｐゴシック" charset="0"/>
                <a:cs typeface="ＭＳ Ｐゴシック" charset="0"/>
              </a:rPr>
              <a:t>Ambivalent on immigration, child labor</a:t>
            </a:r>
          </a:p>
          <a:p>
            <a:pPr eaLnBrk="1" hangingPunct="1"/>
            <a:r>
              <a:rPr lang="en-US" b="1">
                <a:latin typeface="Times" charset="0"/>
                <a:ea typeface="ＭＳ Ｐゴシック" charset="0"/>
                <a:cs typeface="ＭＳ Ｐゴシック" charset="0"/>
              </a:rPr>
              <a:t>Utilize popular media of the time</a:t>
            </a: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52400" y="609600"/>
            <a:ext cx="8991600" cy="1143000"/>
          </a:xfrm>
        </p:spPr>
        <p:txBody>
          <a:bodyPr/>
          <a:lstStyle/>
          <a:p>
            <a:pPr eaLnBrk="1" hangingPunct="1"/>
            <a:r>
              <a:rPr lang="en-US" b="1">
                <a:latin typeface="Times" charset="0"/>
                <a:ea typeface="ＭＳ Ｐゴシック" charset="0"/>
                <a:cs typeface="ＭＳ Ｐゴシック" charset="0"/>
              </a:rPr>
              <a:t>Third Great Awakening (1880-1925)</a:t>
            </a:r>
          </a:p>
        </p:txBody>
      </p:sp>
      <p:sp>
        <p:nvSpPr>
          <p:cNvPr id="46083" name="Rectangle 3"/>
          <p:cNvSpPr>
            <a:spLocks noGrp="1" noChangeArrowheads="1"/>
          </p:cNvSpPr>
          <p:nvPr>
            <p:ph type="body" idx="1"/>
          </p:nvPr>
        </p:nvSpPr>
        <p:spPr>
          <a:xfrm>
            <a:off x="685800" y="1981200"/>
            <a:ext cx="7772400" cy="4648200"/>
          </a:xfrm>
        </p:spPr>
        <p:txBody>
          <a:bodyPr/>
          <a:lstStyle/>
          <a:p>
            <a:pPr eaLnBrk="1" hangingPunct="1">
              <a:lnSpc>
                <a:spcPct val="90000"/>
              </a:lnSpc>
            </a:pPr>
            <a:r>
              <a:rPr lang="en-US" b="1">
                <a:latin typeface="Times" charset="0"/>
                <a:ea typeface="ＭＳ Ｐゴシック" charset="0"/>
                <a:cs typeface="ＭＳ Ｐゴシック" charset="0"/>
              </a:rPr>
              <a:t>Involved in the science v. religion debates of modernity</a:t>
            </a:r>
          </a:p>
          <a:p>
            <a:pPr eaLnBrk="1" hangingPunct="1">
              <a:lnSpc>
                <a:spcPct val="90000"/>
              </a:lnSpc>
            </a:pPr>
            <a:r>
              <a:rPr lang="en-US" b="1">
                <a:latin typeface="Times" charset="0"/>
                <a:ea typeface="ＭＳ Ｐゴシック" charset="0"/>
                <a:cs typeface="ＭＳ Ｐゴシック" charset="0"/>
              </a:rPr>
              <a:t>Spawns two opposite movements: very physically and emotionally compelling Pentecostalism, and the intellectual movement known as Fundamentalism</a:t>
            </a:r>
          </a:p>
          <a:p>
            <a:pPr eaLnBrk="1" hangingPunct="1">
              <a:lnSpc>
                <a:spcPct val="90000"/>
              </a:lnSpc>
            </a:pPr>
            <a:r>
              <a:rPr lang="en-US" b="1">
                <a:latin typeface="Times" charset="0"/>
                <a:ea typeface="ＭＳ Ｐゴシック" charset="0"/>
                <a:cs typeface="ＭＳ Ｐゴシック" charset="0"/>
              </a:rPr>
              <a:t>The courtroom victory, but PR defeat suffered in the Scopes Trial, ends this period.</a:t>
            </a:r>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8B2"/>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800600" y="152400"/>
            <a:ext cx="4114800" cy="1524000"/>
          </a:xfrm>
        </p:spPr>
        <p:txBody>
          <a:bodyPr/>
          <a:lstStyle/>
          <a:p>
            <a:pPr eaLnBrk="1" hangingPunct="1"/>
            <a:r>
              <a:rPr lang="en-US" b="1">
                <a:latin typeface="Times" charset="0"/>
                <a:ea typeface="ＭＳ Ｐゴシック" charset="0"/>
                <a:cs typeface="ＭＳ Ｐゴシック" charset="0"/>
              </a:rPr>
              <a:t>Dwight Moody (1837-1899)</a:t>
            </a:r>
            <a:endParaRPr lang="en-US">
              <a:latin typeface="Times" charset="0"/>
              <a:ea typeface="ＭＳ Ｐゴシック" charset="0"/>
              <a:cs typeface="ＭＳ Ｐゴシック" charset="0"/>
            </a:endParaRPr>
          </a:p>
        </p:txBody>
      </p:sp>
      <p:sp>
        <p:nvSpPr>
          <p:cNvPr id="47107" name="Rectangle 3"/>
          <p:cNvSpPr>
            <a:spLocks noGrp="1" noChangeArrowheads="1"/>
          </p:cNvSpPr>
          <p:nvPr>
            <p:ph type="body" sz="half" idx="1"/>
          </p:nvPr>
        </p:nvSpPr>
        <p:spPr>
          <a:xfrm>
            <a:off x="228600" y="152400"/>
            <a:ext cx="4572000" cy="6400800"/>
          </a:xfrm>
        </p:spPr>
        <p:txBody>
          <a:bodyPr/>
          <a:lstStyle/>
          <a:p>
            <a:pPr eaLnBrk="1" hangingPunct="1">
              <a:lnSpc>
                <a:spcPct val="90000"/>
              </a:lnSpc>
            </a:pPr>
            <a:r>
              <a:rPr lang="en-US" sz="2400" b="1">
                <a:latin typeface="Times" charset="0"/>
                <a:ea typeface="ＭＳ Ｐゴシック" charset="0"/>
                <a:cs typeface="ＭＳ Ｐゴシック" charset="0"/>
              </a:rPr>
              <a:t>Most significant preacher of the Third Great Awakening</a:t>
            </a:r>
          </a:p>
          <a:p>
            <a:pPr eaLnBrk="1" hangingPunct="1">
              <a:lnSpc>
                <a:spcPct val="90000"/>
              </a:lnSpc>
            </a:pPr>
            <a:r>
              <a:rPr lang="en-US" sz="2400" b="1">
                <a:latin typeface="Times" charset="0"/>
                <a:ea typeface="ＭＳ Ｐゴシック" charset="0"/>
                <a:cs typeface="ＭＳ Ｐゴシック" charset="0"/>
              </a:rPr>
              <a:t>Started his career as a preacher helping sailors to avoid sinning</a:t>
            </a:r>
          </a:p>
          <a:p>
            <a:pPr eaLnBrk="1" hangingPunct="1">
              <a:lnSpc>
                <a:spcPct val="90000"/>
              </a:lnSpc>
            </a:pPr>
            <a:r>
              <a:rPr lang="en-US" sz="2400" b="1">
                <a:latin typeface="Times" charset="0"/>
                <a:ea typeface="ＭＳ Ｐゴシック" charset="0"/>
                <a:cs typeface="ＭＳ Ｐゴシック" charset="0"/>
              </a:rPr>
              <a:t>Raised Unitarian, and attended Henry Ward Beecher</a:t>
            </a:r>
            <a:r>
              <a:rPr lang="ja-JP" altLang="en-US" sz="2400" b="1">
                <a:latin typeface="Times" charset="0"/>
                <a:ea typeface="ＭＳ Ｐゴシック" charset="0"/>
                <a:cs typeface="ＭＳ Ｐゴシック" charset="0"/>
              </a:rPr>
              <a:t>’</a:t>
            </a:r>
            <a:r>
              <a:rPr lang="en-US" altLang="ja-JP" sz="2400" b="1">
                <a:latin typeface="Times" charset="0"/>
                <a:ea typeface="ＭＳ Ｐゴシック" charset="0"/>
                <a:cs typeface="ＭＳ Ｐゴシック" charset="0"/>
              </a:rPr>
              <a:t>s church, but later rejected liberal Christianity as not providing sufficient discipline or fear of God</a:t>
            </a:r>
          </a:p>
          <a:p>
            <a:pPr eaLnBrk="1" hangingPunct="1">
              <a:lnSpc>
                <a:spcPct val="90000"/>
              </a:lnSpc>
            </a:pPr>
            <a:r>
              <a:rPr lang="en-US" sz="2400" b="1">
                <a:latin typeface="Times" charset="0"/>
                <a:ea typeface="ＭＳ Ｐゴシック" charset="0"/>
                <a:cs typeface="ＭＳ Ｐゴシック" charset="0"/>
              </a:rPr>
              <a:t>Founded Moody Bible Institute in Chicago</a:t>
            </a:r>
          </a:p>
          <a:p>
            <a:pPr eaLnBrk="1" hangingPunct="1">
              <a:lnSpc>
                <a:spcPct val="90000"/>
              </a:lnSpc>
            </a:pPr>
            <a:r>
              <a:rPr lang="en-US" sz="2400" b="1">
                <a:latin typeface="Times" charset="0"/>
                <a:ea typeface="ＭＳ Ｐゴシック" charset="0"/>
                <a:cs typeface="ＭＳ Ｐゴシック" charset="0"/>
              </a:rPr>
              <a:t>Opposed modernizing trends and the rise of scientific explanations</a:t>
            </a:r>
          </a:p>
          <a:p>
            <a:pPr eaLnBrk="1" hangingPunct="1">
              <a:lnSpc>
                <a:spcPct val="90000"/>
              </a:lnSpc>
            </a:pPr>
            <a:r>
              <a:rPr lang="en-US" sz="2400" b="1">
                <a:latin typeface="Times" charset="0"/>
                <a:ea typeface="ＭＳ Ｐゴシック" charset="0"/>
                <a:cs typeface="ＭＳ Ｐゴシック" charset="0"/>
              </a:rPr>
              <a:t>Helped popularize Dispensationalism</a:t>
            </a:r>
          </a:p>
        </p:txBody>
      </p:sp>
      <p:pic>
        <p:nvPicPr>
          <p:cNvPr id="47108" name="Picture 6" descr="225px-Dwight_Lyman_M#F06C0E.jpg                                000BA32BMacintosh HD                   C346CA0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562600" y="2362200"/>
            <a:ext cx="3086100" cy="4114800"/>
          </a:xfrm>
        </p:spPr>
      </p:pic>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8B2"/>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800600" y="152400"/>
            <a:ext cx="4114800" cy="1524000"/>
          </a:xfrm>
        </p:spPr>
        <p:txBody>
          <a:bodyPr/>
          <a:lstStyle/>
          <a:p>
            <a:pPr eaLnBrk="1" hangingPunct="1"/>
            <a:r>
              <a:rPr lang="en-US" b="1">
                <a:latin typeface="Times" charset="0"/>
                <a:ea typeface="ＭＳ Ｐゴシック" charset="0"/>
                <a:cs typeface="ＭＳ Ｐゴシック" charset="0"/>
              </a:rPr>
              <a:t>Billy Sunday (1862-1935)</a:t>
            </a:r>
            <a:endParaRPr lang="en-US">
              <a:latin typeface="Times" charset="0"/>
              <a:ea typeface="ＭＳ Ｐゴシック" charset="0"/>
              <a:cs typeface="ＭＳ Ｐゴシック" charset="0"/>
            </a:endParaRPr>
          </a:p>
        </p:txBody>
      </p:sp>
      <p:sp>
        <p:nvSpPr>
          <p:cNvPr id="48131" name="Rectangle 3"/>
          <p:cNvSpPr>
            <a:spLocks noGrp="1" noChangeArrowheads="1"/>
          </p:cNvSpPr>
          <p:nvPr>
            <p:ph type="body" sz="half" idx="1"/>
          </p:nvPr>
        </p:nvSpPr>
        <p:spPr>
          <a:xfrm>
            <a:off x="228600" y="609600"/>
            <a:ext cx="4572000" cy="5943600"/>
          </a:xfrm>
        </p:spPr>
        <p:txBody>
          <a:bodyPr/>
          <a:lstStyle/>
          <a:p>
            <a:pPr eaLnBrk="1" hangingPunct="1">
              <a:lnSpc>
                <a:spcPct val="90000"/>
              </a:lnSpc>
            </a:pPr>
            <a:r>
              <a:rPr lang="en-US" sz="2400" b="1">
                <a:latin typeface="Times" charset="0"/>
                <a:ea typeface="ＭＳ Ｐゴシック" charset="0"/>
                <a:cs typeface="ＭＳ Ｐゴシック" charset="0"/>
              </a:rPr>
              <a:t>Major league baseball player turned preacher in the Third Great Awakening</a:t>
            </a:r>
          </a:p>
          <a:p>
            <a:pPr eaLnBrk="1" hangingPunct="1">
              <a:lnSpc>
                <a:spcPct val="90000"/>
              </a:lnSpc>
            </a:pPr>
            <a:r>
              <a:rPr lang="en-US" sz="2400" b="1">
                <a:latin typeface="Times" charset="0"/>
                <a:ea typeface="ＭＳ Ｐゴシック" charset="0"/>
                <a:cs typeface="ＭＳ Ｐゴシック" charset="0"/>
              </a:rPr>
              <a:t>Opposed to Darwin</a:t>
            </a:r>
            <a:r>
              <a:rPr lang="ja-JP" altLang="en-US" sz="2400" b="1">
                <a:latin typeface="Times" charset="0"/>
                <a:ea typeface="ＭＳ Ｐゴシック" charset="0"/>
                <a:cs typeface="ＭＳ Ｐゴシック" charset="0"/>
              </a:rPr>
              <a:t>’</a:t>
            </a:r>
            <a:r>
              <a:rPr lang="en-US" altLang="ja-JP" sz="2400" b="1">
                <a:latin typeface="Times" charset="0"/>
                <a:ea typeface="ＭＳ Ｐゴシック" charset="0"/>
                <a:cs typeface="ＭＳ Ｐゴシック" charset="0"/>
              </a:rPr>
              <a:t>s theory of evolution</a:t>
            </a:r>
          </a:p>
          <a:p>
            <a:pPr eaLnBrk="1" hangingPunct="1">
              <a:lnSpc>
                <a:spcPct val="90000"/>
              </a:lnSpc>
            </a:pPr>
            <a:r>
              <a:rPr lang="en-US" sz="2400" b="1">
                <a:latin typeface="Times" charset="0"/>
                <a:ea typeface="ＭＳ Ｐゴシック" charset="0"/>
                <a:cs typeface="ＭＳ Ｐゴシック" charset="0"/>
              </a:rPr>
              <a:t>Theologically he combined fundamentalism and evangelical style</a:t>
            </a:r>
          </a:p>
          <a:p>
            <a:pPr eaLnBrk="1" hangingPunct="1">
              <a:lnSpc>
                <a:spcPct val="90000"/>
              </a:lnSpc>
            </a:pPr>
            <a:r>
              <a:rPr lang="en-US" sz="2400" b="1">
                <a:latin typeface="Times" charset="0"/>
                <a:ea typeface="ＭＳ Ｐゴシック" charset="0"/>
                <a:cs typeface="ＭＳ Ｐゴシック" charset="0"/>
              </a:rPr>
              <a:t>Very theatric preacher</a:t>
            </a:r>
          </a:p>
          <a:p>
            <a:pPr eaLnBrk="1" hangingPunct="1">
              <a:lnSpc>
                <a:spcPct val="90000"/>
              </a:lnSpc>
            </a:pPr>
            <a:r>
              <a:rPr lang="en-US" sz="2400" b="1">
                <a:latin typeface="Times" charset="0"/>
                <a:ea typeface="ＭＳ Ｐゴシック" charset="0"/>
                <a:cs typeface="ＭＳ Ｐゴシック" charset="0"/>
              </a:rPr>
              <a:t>Played key role in the passage of the Prohibition Amendment</a:t>
            </a:r>
          </a:p>
          <a:p>
            <a:pPr eaLnBrk="1" hangingPunct="1">
              <a:lnSpc>
                <a:spcPct val="90000"/>
              </a:lnSpc>
            </a:pPr>
            <a:r>
              <a:rPr lang="en-US" sz="2400" b="1">
                <a:latin typeface="Times" charset="0"/>
                <a:ea typeface="ＭＳ Ｐゴシック" charset="0"/>
                <a:cs typeface="ＭＳ Ｐゴシック" charset="0"/>
              </a:rPr>
              <a:t>Became very wealthy through his preaching; businessmen supported him because he preached morality to workers, rather than politics!</a:t>
            </a:r>
          </a:p>
          <a:p>
            <a:pPr eaLnBrk="1" hangingPunct="1">
              <a:lnSpc>
                <a:spcPct val="90000"/>
              </a:lnSpc>
            </a:pPr>
            <a:endParaRPr lang="en-US" sz="2400" b="1">
              <a:latin typeface="Times" charset="0"/>
              <a:ea typeface="ＭＳ Ｐゴシック" charset="0"/>
              <a:cs typeface="ＭＳ Ｐゴシック" charset="0"/>
            </a:endParaRPr>
          </a:p>
        </p:txBody>
      </p:sp>
      <p:pic>
        <p:nvPicPr>
          <p:cNvPr id="48132" name="Picture 6" descr="225px-Billy_Sunday_1921.jpg                                    000BA32BMacintosh HD                   C346CA0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410200" y="1905000"/>
            <a:ext cx="2947988" cy="4114800"/>
          </a:xfrm>
        </p:spPr>
      </p:pic>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8B2"/>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fontScale="90000"/>
          </a:bodyPr>
          <a:lstStyle/>
          <a:p>
            <a:pPr eaLnBrk="1" hangingPunct="1"/>
            <a:r>
              <a:rPr lang="en-US" b="1">
                <a:latin typeface="Times" charset="0"/>
                <a:ea typeface="ＭＳ Ｐゴシック" charset="0"/>
                <a:cs typeface="ＭＳ Ｐゴシック" charset="0"/>
              </a:rPr>
              <a:t>Billy Sunday Preaching</a:t>
            </a:r>
            <a:br>
              <a:rPr lang="en-US" b="1">
                <a:latin typeface="Times" charset="0"/>
                <a:ea typeface="ＭＳ Ｐゴシック" charset="0"/>
                <a:cs typeface="ＭＳ Ｐゴシック" charset="0"/>
              </a:rPr>
            </a:br>
            <a:r>
              <a:rPr lang="en-US" b="1">
                <a:latin typeface="Times" charset="0"/>
                <a:ea typeface="ＭＳ Ｐゴシック" charset="0"/>
                <a:cs typeface="ＭＳ Ｐゴシック" charset="0"/>
              </a:rPr>
              <a:t>Picture by George Bellows</a:t>
            </a:r>
            <a:endParaRPr lang="en-US">
              <a:latin typeface="Times" charset="0"/>
              <a:ea typeface="ＭＳ Ｐゴシック" charset="0"/>
              <a:cs typeface="ＭＳ Ｐゴシック" charset="0"/>
            </a:endParaRPr>
          </a:p>
        </p:txBody>
      </p:sp>
      <p:pic>
        <p:nvPicPr>
          <p:cNvPr id="49155" name="Picture 4" descr="300px-Preaching.jpg                                            000BA32BMacintosh HD                   C346CA0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2057400"/>
            <a:ext cx="8520113" cy="4570413"/>
          </a:xfrm>
        </p:spPr>
      </p:pic>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BEAD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fontScale="90000"/>
          </a:bodyPr>
          <a:lstStyle/>
          <a:p>
            <a:r>
              <a:rPr lang="en-US">
                <a:latin typeface="Times" charset="0"/>
                <a:ea typeface="ＭＳ Ｐゴシック" charset="0"/>
                <a:cs typeface="ＭＳ Ｐゴシック" charset="0"/>
              </a:rPr>
              <a:t>The Rivalry Between </a:t>
            </a:r>
            <a:br>
              <a:rPr lang="en-US">
                <a:latin typeface="Times" charset="0"/>
                <a:ea typeface="ＭＳ Ｐゴシック" charset="0"/>
                <a:cs typeface="ＭＳ Ｐゴシック" charset="0"/>
              </a:rPr>
            </a:br>
            <a:r>
              <a:rPr lang="en-US">
                <a:latin typeface="Times" charset="0"/>
                <a:ea typeface="ＭＳ Ｐゴシック" charset="0"/>
                <a:cs typeface="ＭＳ Ｐゴシック" charset="0"/>
              </a:rPr>
              <a:t>Decorum and Chaos</a:t>
            </a:r>
          </a:p>
        </p:txBody>
      </p:sp>
      <p:sp>
        <p:nvSpPr>
          <p:cNvPr id="50179" name="Rectangle 5"/>
          <p:cNvSpPr>
            <a:spLocks noGrp="1" noChangeArrowheads="1"/>
          </p:cNvSpPr>
          <p:nvPr>
            <p:ph type="body" sz="half" idx="3"/>
          </p:nvPr>
        </p:nvSpPr>
        <p:spPr>
          <a:xfrm>
            <a:off x="685800" y="4114800"/>
            <a:ext cx="7772400" cy="2362200"/>
          </a:xfrm>
        </p:spPr>
        <p:txBody>
          <a:bodyPr/>
          <a:lstStyle/>
          <a:p>
            <a:r>
              <a:rPr lang="en-US" sz="2800">
                <a:latin typeface="Times" charset="0"/>
                <a:ea typeface="ＭＳ Ｐゴシック" charset="0"/>
                <a:cs typeface="ＭＳ Ｐゴシック" charset="0"/>
              </a:rPr>
              <a:t>Religions build themselves around powerful experiences, and experiences of power.</a:t>
            </a:r>
          </a:p>
          <a:p>
            <a:r>
              <a:rPr lang="en-US" sz="2800">
                <a:latin typeface="Times" charset="0"/>
                <a:ea typeface="ＭＳ Ｐゴシック" charset="0"/>
                <a:cs typeface="ＭＳ Ｐゴシック" charset="0"/>
              </a:rPr>
              <a:t>Religions make a cosmological decision to embrace the body/sensuality/sexuality as allies, or regulate them as potential enemies or rivals.</a:t>
            </a:r>
          </a:p>
        </p:txBody>
      </p:sp>
      <p:pic>
        <p:nvPicPr>
          <p:cNvPr id="50180" name="Picture 6" descr="bacchanalia.jpg                                                000BA32BMacintosh HD                   C346CA06:"/>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421313" y="1981200"/>
            <a:ext cx="2262187" cy="1981200"/>
          </a:xfrm>
        </p:spPr>
      </p:pic>
      <p:pic>
        <p:nvPicPr>
          <p:cNvPr id="50181" name="Picture 7" descr="&#10;images-2.jpeg                                                  000BA32BMacintosh HD                   C346CA06:"/>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238250" y="1981200"/>
            <a:ext cx="2703513" cy="1981200"/>
          </a:xfrm>
        </p:spPr>
      </p:pic>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28600" y="228600"/>
            <a:ext cx="2819400" cy="914400"/>
          </a:xfrm>
        </p:spPr>
        <p:txBody>
          <a:bodyPr/>
          <a:lstStyle/>
          <a:p>
            <a:r>
              <a:rPr lang="en-US">
                <a:latin typeface="Times" charset="0"/>
                <a:ea typeface="ＭＳ Ｐゴシック" charset="0"/>
                <a:cs typeface="ＭＳ Ｐゴシック" charset="0"/>
              </a:rPr>
              <a:t>Decorum</a:t>
            </a:r>
          </a:p>
        </p:txBody>
      </p:sp>
      <p:sp>
        <p:nvSpPr>
          <p:cNvPr id="48131" name="Rectangle 3"/>
          <p:cNvSpPr>
            <a:spLocks noGrp="1" noChangeArrowheads="1"/>
          </p:cNvSpPr>
          <p:nvPr>
            <p:ph type="body" sz="half" idx="1"/>
          </p:nvPr>
        </p:nvSpPr>
        <p:spPr>
          <a:xfrm>
            <a:off x="609600" y="1066800"/>
            <a:ext cx="7772400" cy="5334000"/>
          </a:xfrm>
        </p:spPr>
        <p:txBody>
          <a:bodyPr/>
          <a:lstStyle/>
          <a:p>
            <a:pPr>
              <a:lnSpc>
                <a:spcPct val="90000"/>
              </a:lnSpc>
              <a:defRPr/>
            </a:pPr>
            <a:r>
              <a:rPr lang="en-US" sz="2400" dirty="0"/>
              <a:t>Some synonyms for decorum: stately – majestic – dignified – solemn – respectful – staid – sober – formal.</a:t>
            </a:r>
          </a:p>
          <a:p>
            <a:pPr>
              <a:lnSpc>
                <a:spcPct val="90000"/>
              </a:lnSpc>
              <a:defRPr/>
            </a:pPr>
            <a:r>
              <a:rPr lang="en-US" sz="2400" dirty="0"/>
              <a:t>Many (but not all) religions that stress decorum have a strong emphasis on ritual.</a:t>
            </a:r>
          </a:p>
          <a:p>
            <a:pPr>
              <a:lnSpc>
                <a:spcPct val="90000"/>
              </a:lnSpc>
              <a:defRPr/>
            </a:pPr>
            <a:r>
              <a:rPr lang="en-US" sz="2400" dirty="0"/>
              <a:t>Religions concerned with decorum are often trying to mirror the transcendence, majesty, and dignity of the divine.</a:t>
            </a:r>
          </a:p>
          <a:p>
            <a:pPr>
              <a:lnSpc>
                <a:spcPct val="90000"/>
              </a:lnSpc>
              <a:defRPr/>
            </a:pPr>
            <a:r>
              <a:rPr lang="en-US" sz="2400" dirty="0"/>
              <a:t>Religions concerned with decorum are often suspicious of the sensual and the sexual</a:t>
            </a:r>
            <a:r>
              <a:rPr lang="en-US" sz="2400" dirty="0" smtClean="0"/>
              <a:t>.</a:t>
            </a:r>
          </a:p>
          <a:p>
            <a:pPr>
              <a:lnSpc>
                <a:spcPct val="90000"/>
              </a:lnSpc>
              <a:defRPr/>
            </a:pPr>
            <a:r>
              <a:rPr lang="en-US" sz="2400" dirty="0" smtClean="0"/>
              <a:t>African religions involved the body</a:t>
            </a:r>
          </a:p>
          <a:p>
            <a:pPr>
              <a:lnSpc>
                <a:spcPct val="90000"/>
              </a:lnSpc>
              <a:defRPr/>
            </a:pPr>
            <a:r>
              <a:rPr lang="en-US" sz="2400" dirty="0" smtClean="0"/>
              <a:t>African-American religions tend</a:t>
            </a:r>
          </a:p>
          <a:p>
            <a:pPr marL="0" indent="0">
              <a:lnSpc>
                <a:spcPct val="90000"/>
              </a:lnSpc>
              <a:buFontTx/>
              <a:buNone/>
              <a:defRPr/>
            </a:pPr>
            <a:r>
              <a:rPr lang="en-US" sz="2400" dirty="0" smtClean="0"/>
              <a:t>to be less decorous and staid than</a:t>
            </a:r>
          </a:p>
          <a:p>
            <a:pPr marL="0" indent="0">
              <a:lnSpc>
                <a:spcPct val="90000"/>
              </a:lnSpc>
              <a:buFontTx/>
              <a:buNone/>
              <a:defRPr/>
            </a:pPr>
            <a:r>
              <a:rPr lang="en-US" sz="2400" dirty="0" smtClean="0"/>
              <a:t>European forms</a:t>
            </a:r>
          </a:p>
          <a:p>
            <a:pPr>
              <a:lnSpc>
                <a:spcPct val="90000"/>
              </a:lnSpc>
              <a:defRPr/>
            </a:pPr>
            <a:endParaRPr lang="en-US" sz="2400" dirty="0"/>
          </a:p>
        </p:txBody>
      </p:sp>
      <p:pic>
        <p:nvPicPr>
          <p:cNvPr id="51204" name="Picture 5" descr="&#10;images-3.jpeg                                                  000BA32BMacintosh HD                   C346CA0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478463" y="4117975"/>
            <a:ext cx="3665537" cy="2740025"/>
          </a:xfrm>
        </p:spPr>
      </p:pic>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28600" y="228600"/>
            <a:ext cx="2819400" cy="914400"/>
          </a:xfrm>
        </p:spPr>
        <p:txBody>
          <a:bodyPr/>
          <a:lstStyle/>
          <a:p>
            <a:r>
              <a:rPr lang="en-US">
                <a:latin typeface="Times" charset="0"/>
                <a:ea typeface="ＭＳ Ｐゴシック" charset="0"/>
                <a:cs typeface="ＭＳ Ｐゴシック" charset="0"/>
              </a:rPr>
              <a:t>Chaos</a:t>
            </a:r>
          </a:p>
        </p:txBody>
      </p:sp>
      <p:sp>
        <p:nvSpPr>
          <p:cNvPr id="52227" name="Rectangle 3"/>
          <p:cNvSpPr>
            <a:spLocks noGrp="1" noChangeArrowheads="1"/>
          </p:cNvSpPr>
          <p:nvPr>
            <p:ph type="body" sz="half" idx="1"/>
          </p:nvPr>
        </p:nvSpPr>
        <p:spPr>
          <a:xfrm>
            <a:off x="609600" y="1066800"/>
            <a:ext cx="7772400" cy="3352800"/>
          </a:xfrm>
        </p:spPr>
        <p:txBody>
          <a:bodyPr/>
          <a:lstStyle/>
          <a:p>
            <a:pPr>
              <a:lnSpc>
                <a:spcPct val="90000"/>
              </a:lnSpc>
            </a:pPr>
            <a:r>
              <a:rPr lang="en-US" sz="2400">
                <a:latin typeface="Times" charset="0"/>
                <a:ea typeface="ＭＳ Ｐゴシック" charset="0"/>
                <a:cs typeface="ＭＳ Ｐゴシック" charset="0"/>
              </a:rPr>
              <a:t>Some synonyms for chaos: emotional – feeling – expression – immediacy – urgency — momentous — sensual — energetic — letting loose</a:t>
            </a:r>
          </a:p>
          <a:p>
            <a:pPr>
              <a:lnSpc>
                <a:spcPct val="90000"/>
              </a:lnSpc>
            </a:pPr>
            <a:r>
              <a:rPr lang="en-US" sz="2400">
                <a:latin typeface="Times" charset="0"/>
                <a:ea typeface="ＭＳ Ｐゴシック" charset="0"/>
                <a:cs typeface="ＭＳ Ｐゴシック" charset="0"/>
              </a:rPr>
              <a:t>Many (but not all) religions that stress chaos use ritual as a gateway to other experiences</a:t>
            </a:r>
          </a:p>
          <a:p>
            <a:pPr>
              <a:lnSpc>
                <a:spcPct val="90000"/>
              </a:lnSpc>
            </a:pPr>
            <a:r>
              <a:rPr lang="en-US" sz="2400">
                <a:latin typeface="Times" charset="0"/>
                <a:ea typeface="ＭＳ Ｐゴシック" charset="0"/>
                <a:cs typeface="ＭＳ Ｐゴシック" charset="0"/>
              </a:rPr>
              <a:t>Religions concerned with chaos are often trying to enter into the energy of the divine.</a:t>
            </a:r>
          </a:p>
          <a:p>
            <a:pPr>
              <a:lnSpc>
                <a:spcPct val="90000"/>
              </a:lnSpc>
            </a:pPr>
            <a:r>
              <a:rPr lang="en-US" sz="2400">
                <a:latin typeface="Times" charset="0"/>
                <a:ea typeface="ＭＳ Ｐゴシック" charset="0"/>
                <a:cs typeface="ＭＳ Ｐゴシック" charset="0"/>
              </a:rPr>
              <a:t>Religions concerned with chaos are often allied with the sensual and the sexual.</a:t>
            </a:r>
          </a:p>
        </p:txBody>
      </p:sp>
      <p:pic>
        <p:nvPicPr>
          <p:cNvPr id="52228" name="Picture 6" descr="&#10;images-4.jpeg                                                  000BA32BMacintosh HD                   C346CA0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04800" y="4495800"/>
            <a:ext cx="3235325" cy="1981200"/>
          </a:xfrm>
        </p:spPr>
      </p:pic>
      <p:sp>
        <p:nvSpPr>
          <p:cNvPr id="49159" name="Rectangle 7"/>
          <p:cNvSpPr>
            <a:spLocks noChangeArrowheads="1"/>
          </p:cNvSpPr>
          <p:nvPr/>
        </p:nvSpPr>
        <p:spPr bwMode="auto">
          <a:xfrm>
            <a:off x="6708775" y="54086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p>
        </p:txBody>
      </p:sp>
      <p:pic>
        <p:nvPicPr>
          <p:cNvPr id="52230" name="Picture 8" descr="Possession.jpg                                                 000BA32BMacintosh HD                   C346CA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4114800"/>
            <a:ext cx="3586163"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8B2"/>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724400" y="609600"/>
            <a:ext cx="3733800" cy="1143000"/>
          </a:xfrm>
        </p:spPr>
        <p:txBody>
          <a:bodyPr/>
          <a:lstStyle/>
          <a:p>
            <a:pPr eaLnBrk="1" hangingPunct="1"/>
            <a:r>
              <a:rPr lang="en-US" b="1">
                <a:latin typeface="Times" charset="0"/>
                <a:ea typeface="ＭＳ Ｐゴシック" charset="0"/>
                <a:cs typeface="ＭＳ Ｐゴシック" charset="0"/>
              </a:rPr>
              <a:t>Pentecostalism</a:t>
            </a:r>
          </a:p>
        </p:txBody>
      </p:sp>
      <p:sp>
        <p:nvSpPr>
          <p:cNvPr id="53251" name="Rectangle 3"/>
          <p:cNvSpPr>
            <a:spLocks noGrp="1" noChangeArrowheads="1"/>
          </p:cNvSpPr>
          <p:nvPr>
            <p:ph type="body" sz="half" idx="1"/>
          </p:nvPr>
        </p:nvSpPr>
        <p:spPr>
          <a:xfrm>
            <a:off x="304800" y="1676400"/>
            <a:ext cx="2667000" cy="4267200"/>
          </a:xfrm>
        </p:spPr>
        <p:txBody>
          <a:bodyPr/>
          <a:lstStyle/>
          <a:p>
            <a:pPr eaLnBrk="1" hangingPunct="1"/>
            <a:r>
              <a:rPr lang="en-US" sz="2400" b="1">
                <a:latin typeface="Times" charset="0"/>
                <a:ea typeface="ＭＳ Ｐゴシック" charset="0"/>
                <a:cs typeface="ＭＳ Ｐゴシック" charset="0"/>
              </a:rPr>
              <a:t>Pentecostal movement is a moment of rich interaction between races</a:t>
            </a:r>
          </a:p>
          <a:p>
            <a:pPr eaLnBrk="1" hangingPunct="1"/>
            <a:r>
              <a:rPr lang="en-US" sz="2400" b="1">
                <a:latin typeface="Times" charset="0"/>
                <a:ea typeface="ＭＳ Ｐゴシック" charset="0"/>
                <a:cs typeface="ＭＳ Ｐゴシック" charset="0"/>
              </a:rPr>
              <a:t>The charismatic gifts of the spirit make Pentecostalism physically engaging</a:t>
            </a:r>
          </a:p>
        </p:txBody>
      </p:sp>
      <p:pic>
        <p:nvPicPr>
          <p:cNvPr id="53252" name="Picture 5" descr="08pray_large2.jpg                                              000BA32BMacintosh HD                   C346CA0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429000" y="2362200"/>
            <a:ext cx="5475288" cy="3646488"/>
          </a:xfrm>
        </p:spPr>
      </p:pic>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47405"/>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0" y="0"/>
            <a:ext cx="8458200" cy="1752600"/>
          </a:xfrm>
        </p:spPr>
        <p:txBody>
          <a:bodyPr/>
          <a:lstStyle/>
          <a:p>
            <a:pPr eaLnBrk="1" hangingPunct="1"/>
            <a:r>
              <a:rPr lang="en-US">
                <a:latin typeface="Times" charset="0"/>
                <a:ea typeface="ＭＳ Ｐゴシック" charset="0"/>
                <a:cs typeface="ＭＳ Ｐゴシック" charset="0"/>
              </a:rPr>
              <a:t>Azusa Street Revival and Pentecostalism</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s Egalitarian Origins</a:t>
            </a:r>
            <a:endParaRPr lang="en-US">
              <a:latin typeface="Times" charset="0"/>
              <a:ea typeface="ＭＳ Ｐゴシック" charset="0"/>
              <a:cs typeface="ＭＳ Ｐゴシック" charset="0"/>
            </a:endParaRPr>
          </a:p>
        </p:txBody>
      </p:sp>
      <p:sp>
        <p:nvSpPr>
          <p:cNvPr id="54275" name="Rectangle 5"/>
          <p:cNvSpPr>
            <a:spLocks noGrp="1" noChangeArrowheads="1"/>
          </p:cNvSpPr>
          <p:nvPr>
            <p:ph type="body" sz="half" idx="3"/>
          </p:nvPr>
        </p:nvSpPr>
        <p:spPr>
          <a:xfrm>
            <a:off x="4876800" y="4114800"/>
            <a:ext cx="3581400" cy="2362200"/>
          </a:xfrm>
        </p:spPr>
        <p:txBody>
          <a:bodyPr/>
          <a:lstStyle/>
          <a:p>
            <a:pPr eaLnBrk="1" hangingPunct="1"/>
            <a:r>
              <a:rPr lang="en-US" sz="2800">
                <a:latin typeface="Times" charset="0"/>
                <a:ea typeface="ＭＳ Ｐゴシック" charset="0"/>
                <a:cs typeface="ＭＳ Ｐゴシック" charset="0"/>
              </a:rPr>
              <a:t>William Seymour, 2nd from right, lower row; Jenny Moore, third from left, upper row</a:t>
            </a:r>
          </a:p>
        </p:txBody>
      </p:sp>
      <p:pic>
        <p:nvPicPr>
          <p:cNvPr id="54276" name="Picture 6" descr="031_apostolic_faith.gif                                        00038125Girsain                        BC997BC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228600" y="1981200"/>
            <a:ext cx="4414838" cy="4114800"/>
          </a:xfrm>
        </p:spPr>
      </p:pic>
      <p:pic>
        <p:nvPicPr>
          <p:cNvPr id="54277" name="Picture 7" descr="032_early_ldrs_azusa.jpg                                       00038125Girsain                        BC997BC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799013" y="1981200"/>
            <a:ext cx="3508375" cy="1981200"/>
          </a:xfrm>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Biblical Interpretation</a:t>
            </a:r>
            <a:endParaRPr lang="en-US" b="1" dirty="0"/>
          </a:p>
        </p:txBody>
      </p:sp>
      <p:sp>
        <p:nvSpPr>
          <p:cNvPr id="5" name="Content Placeholder 4"/>
          <p:cNvSpPr>
            <a:spLocks noGrp="1"/>
          </p:cNvSpPr>
          <p:nvPr>
            <p:ph idx="1"/>
          </p:nvPr>
        </p:nvSpPr>
        <p:spPr>
          <a:xfrm>
            <a:off x="457200" y="1600200"/>
            <a:ext cx="8229600" cy="5257800"/>
          </a:xfrm>
        </p:spPr>
        <p:txBody>
          <a:bodyPr>
            <a:normAutofit/>
          </a:bodyPr>
          <a:lstStyle/>
          <a:p>
            <a:r>
              <a:rPr lang="en-US" b="1" dirty="0" smtClean="0"/>
              <a:t>Lutheranism and Calvinism represent two approaches to Biblical interpretation</a:t>
            </a:r>
          </a:p>
          <a:p>
            <a:r>
              <a:rPr lang="en-US" b="1" dirty="0" smtClean="0"/>
              <a:t>Luther says that when the Bible is silent on an issue, we can use our best judgment on it</a:t>
            </a:r>
          </a:p>
          <a:p>
            <a:r>
              <a:rPr lang="en-US" b="1" dirty="0" smtClean="0"/>
              <a:t>Calvin says that when the Bible is silent on an issue, we cannot participate in it</a:t>
            </a:r>
          </a:p>
          <a:p>
            <a:r>
              <a:rPr lang="en-US" b="1" dirty="0" smtClean="0"/>
              <a:t>Example: Use of musical instruments in church</a:t>
            </a:r>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E443B"/>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0" y="0"/>
            <a:ext cx="8153400" cy="762000"/>
          </a:xfrm>
        </p:spPr>
        <p:txBody>
          <a:bodyPr/>
          <a:lstStyle/>
          <a:p>
            <a:pPr eaLnBrk="1" hangingPunct="1"/>
            <a:r>
              <a:rPr lang="en-US">
                <a:latin typeface="Times" charset="0"/>
                <a:ea typeface="ＭＳ Ｐゴシック" charset="0"/>
                <a:cs typeface="ＭＳ Ｐゴシック" charset="0"/>
              </a:rPr>
              <a:t>Pentecostalism</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s Female Origins</a:t>
            </a:r>
            <a:endParaRPr lang="en-US">
              <a:latin typeface="Times" charset="0"/>
              <a:ea typeface="ＭＳ Ｐゴシック" charset="0"/>
              <a:cs typeface="ＭＳ Ｐゴシック" charset="0"/>
            </a:endParaRPr>
          </a:p>
        </p:txBody>
      </p:sp>
      <p:sp>
        <p:nvSpPr>
          <p:cNvPr id="55299" name="Rectangle 3"/>
          <p:cNvSpPr>
            <a:spLocks noGrp="1" noChangeArrowheads="1"/>
          </p:cNvSpPr>
          <p:nvPr>
            <p:ph type="body" sz="half" idx="3"/>
          </p:nvPr>
        </p:nvSpPr>
        <p:spPr>
          <a:xfrm>
            <a:off x="228600" y="685800"/>
            <a:ext cx="7848600" cy="2362200"/>
          </a:xfrm>
        </p:spPr>
        <p:txBody>
          <a:bodyPr>
            <a:normAutofit fontScale="70000" lnSpcReduction="20000"/>
          </a:bodyPr>
          <a:lstStyle/>
          <a:p>
            <a:pPr eaLnBrk="1" hangingPunct="1">
              <a:lnSpc>
                <a:spcPct val="90000"/>
              </a:lnSpc>
            </a:pPr>
            <a:r>
              <a:rPr lang="en-US" sz="2200" b="1">
                <a:latin typeface="Times" charset="0"/>
                <a:ea typeface="ＭＳ Ｐゴシック" charset="0"/>
                <a:cs typeface="ＭＳ Ｐゴシック" charset="0"/>
              </a:rPr>
              <a:t>Seymour first attends Charles Parham</a:t>
            </a:r>
            <a:r>
              <a:rPr lang="ja-JP" altLang="en-US" sz="2200" b="1">
                <a:latin typeface="Times" charset="0"/>
                <a:ea typeface="ＭＳ Ｐゴシック" charset="0"/>
                <a:cs typeface="ＭＳ Ｐゴシック" charset="0"/>
              </a:rPr>
              <a:t>’</a:t>
            </a:r>
            <a:r>
              <a:rPr lang="en-US" altLang="ja-JP" sz="2200" b="1">
                <a:latin typeface="Times" charset="0"/>
                <a:ea typeface="ＭＳ Ｐゴシック" charset="0"/>
                <a:cs typeface="ＭＳ Ｐゴシック" charset="0"/>
              </a:rPr>
              <a:t>s (segregated) classes in Houston through his friendship with Lucy Farrow, African-American governess to Parham</a:t>
            </a:r>
            <a:r>
              <a:rPr lang="ja-JP" altLang="en-US" sz="2200" b="1">
                <a:latin typeface="Times" charset="0"/>
                <a:ea typeface="ＭＳ Ｐゴシック" charset="0"/>
                <a:cs typeface="ＭＳ Ｐゴシック" charset="0"/>
              </a:rPr>
              <a:t>’</a:t>
            </a:r>
            <a:r>
              <a:rPr lang="en-US" altLang="ja-JP" sz="2200" b="1">
                <a:latin typeface="Times" charset="0"/>
                <a:ea typeface="ＭＳ Ｐゴシック" charset="0"/>
                <a:cs typeface="ＭＳ Ｐゴシック" charset="0"/>
              </a:rPr>
              <a:t>s children</a:t>
            </a:r>
          </a:p>
          <a:p>
            <a:pPr eaLnBrk="1" hangingPunct="1">
              <a:lnSpc>
                <a:spcPct val="90000"/>
              </a:lnSpc>
            </a:pPr>
            <a:r>
              <a:rPr lang="en-US" sz="2200" b="1">
                <a:latin typeface="Times" charset="0"/>
                <a:ea typeface="ＭＳ Ｐゴシック" charset="0"/>
                <a:cs typeface="ＭＳ Ｐゴシック" charset="0"/>
              </a:rPr>
              <a:t>Neely Terry, a friend of Farrow</a:t>
            </a:r>
            <a:r>
              <a:rPr lang="ja-JP" altLang="en-US" sz="2200" b="1">
                <a:latin typeface="Times" charset="0"/>
                <a:ea typeface="ＭＳ Ｐゴシック" charset="0"/>
                <a:cs typeface="ＭＳ Ｐゴシック" charset="0"/>
              </a:rPr>
              <a:t>’</a:t>
            </a:r>
            <a:r>
              <a:rPr lang="en-US" altLang="ja-JP" sz="2200" b="1">
                <a:latin typeface="Times" charset="0"/>
                <a:ea typeface="ＭＳ Ｐゴシック" charset="0"/>
                <a:cs typeface="ＭＳ Ｐゴシック" charset="0"/>
              </a:rPr>
              <a:t>s from Los Angeles, hears Seymour while visiting in Houston in 1905; she invites Seymour to her friend Julie Hutchinson</a:t>
            </a:r>
            <a:r>
              <a:rPr lang="ja-JP" altLang="en-US" sz="2200" b="1">
                <a:latin typeface="Times" charset="0"/>
                <a:ea typeface="ＭＳ Ｐゴシック" charset="0"/>
                <a:cs typeface="ＭＳ Ｐゴシック" charset="0"/>
              </a:rPr>
              <a:t>’</a:t>
            </a:r>
            <a:r>
              <a:rPr lang="en-US" altLang="ja-JP" sz="2200" b="1">
                <a:latin typeface="Times" charset="0"/>
                <a:ea typeface="ＭＳ Ｐゴシック" charset="0"/>
                <a:cs typeface="ＭＳ Ｐゴシック" charset="0"/>
              </a:rPr>
              <a:t>s renegade holiness congregation in LA, which is looking for a pastor</a:t>
            </a:r>
          </a:p>
          <a:p>
            <a:pPr eaLnBrk="1" hangingPunct="1">
              <a:lnSpc>
                <a:spcPct val="90000"/>
              </a:lnSpc>
            </a:pPr>
            <a:r>
              <a:rPr lang="en-US" sz="2200" b="1">
                <a:latin typeface="Times" charset="0"/>
                <a:ea typeface="ＭＳ Ｐゴシック" charset="0"/>
                <a:cs typeface="ＭＳ Ｐゴシック" charset="0"/>
              </a:rPr>
              <a:t>Julie Hutchinson had broken from a local Baptist church over matters of Holiness doctrine; while she had first rejected Seymour</a:t>
            </a:r>
            <a:r>
              <a:rPr lang="ja-JP" altLang="en-US" sz="2200" b="1">
                <a:latin typeface="Times" charset="0"/>
                <a:ea typeface="ＭＳ Ｐゴシック" charset="0"/>
                <a:cs typeface="ＭＳ Ｐゴシック" charset="0"/>
              </a:rPr>
              <a:t>’</a:t>
            </a:r>
            <a:r>
              <a:rPr lang="en-US" altLang="ja-JP" sz="2200" b="1">
                <a:latin typeface="Times" charset="0"/>
                <a:ea typeface="ＭＳ Ｐゴシック" charset="0"/>
                <a:cs typeface="ＭＳ Ｐゴシック" charset="0"/>
              </a:rPr>
              <a:t>s Baptism of the Spirit doctrine, she eventually experienced the Pentecostal rebirth at Azusa</a:t>
            </a:r>
          </a:p>
          <a:p>
            <a:pPr eaLnBrk="1" hangingPunct="1">
              <a:lnSpc>
                <a:spcPct val="90000"/>
              </a:lnSpc>
            </a:pPr>
            <a:r>
              <a:rPr lang="en-US" sz="2200" b="1">
                <a:latin typeface="Times" charset="0"/>
                <a:ea typeface="ＭＳ Ｐゴシック" charset="0"/>
                <a:cs typeface="ＭＳ Ｐゴシック" charset="0"/>
              </a:rPr>
              <a:t>Seymour</a:t>
            </a:r>
            <a:r>
              <a:rPr lang="ja-JP" altLang="en-US" sz="2200" b="1">
                <a:latin typeface="Times" charset="0"/>
                <a:ea typeface="ＭＳ Ｐゴシック" charset="0"/>
                <a:cs typeface="ＭＳ Ｐゴシック" charset="0"/>
              </a:rPr>
              <a:t>’</a:t>
            </a:r>
            <a:r>
              <a:rPr lang="en-US" altLang="ja-JP" sz="2200" b="1">
                <a:latin typeface="Times" charset="0"/>
                <a:ea typeface="ＭＳ Ｐゴシック" charset="0"/>
                <a:cs typeface="ＭＳ Ｐゴシック" charset="0"/>
              </a:rPr>
              <a:t>s wife Jenny Moore, inherits his ministry at his death in 1922</a:t>
            </a:r>
          </a:p>
          <a:p>
            <a:pPr eaLnBrk="1" hangingPunct="1">
              <a:lnSpc>
                <a:spcPct val="90000"/>
              </a:lnSpc>
            </a:pPr>
            <a:r>
              <a:rPr lang="en-US" sz="2200" b="1">
                <a:latin typeface="Times" charset="0"/>
                <a:ea typeface="ＭＳ Ｐゴシック" charset="0"/>
                <a:cs typeface="ＭＳ Ｐゴシック" charset="0"/>
              </a:rPr>
              <a:t>Among white women, the first person ever to experience the Baptism of the Spirit was Parham</a:t>
            </a:r>
            <a:r>
              <a:rPr lang="ja-JP" altLang="en-US" sz="2200" b="1">
                <a:latin typeface="Times" charset="0"/>
                <a:ea typeface="ＭＳ Ｐゴシック" charset="0"/>
                <a:cs typeface="ＭＳ Ｐゴシック" charset="0"/>
              </a:rPr>
              <a:t>’</a:t>
            </a:r>
            <a:r>
              <a:rPr lang="en-US" altLang="ja-JP" sz="2200" b="1">
                <a:latin typeface="Times" charset="0"/>
                <a:ea typeface="ＭＳ Ｐゴシック" charset="0"/>
                <a:cs typeface="ＭＳ Ｐゴシック" charset="0"/>
              </a:rPr>
              <a:t>s student, Agnes Ozman, January 1, 1901; the most famous Pentecostal preacher of the Gilded Age was a white woman, Aimee Semple McPherson,  the first woman to own a radio station.</a:t>
            </a:r>
            <a:endParaRPr lang="en-US" sz="2200" b="1">
              <a:latin typeface="Times" charset="0"/>
              <a:ea typeface="ＭＳ Ｐゴシック" charset="0"/>
              <a:cs typeface="ＭＳ Ｐゴシック" charset="0"/>
            </a:endParaRPr>
          </a:p>
        </p:txBody>
      </p:sp>
      <p:pic>
        <p:nvPicPr>
          <p:cNvPr id="55300" name="Picture 8" descr="037_ozman_sm.jpg                                               00038125Girsain                        BC997BC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8077200" y="4114800"/>
            <a:ext cx="850900" cy="1362075"/>
          </a:xfrm>
        </p:spPr>
      </p:pic>
      <p:pic>
        <p:nvPicPr>
          <p:cNvPr id="55301" name="Picture 9" descr="061_mcphearson.jpg                                             00038125Girsain                        BC997BC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8083550" y="5487988"/>
            <a:ext cx="1060450" cy="1370012"/>
          </a:xfrm>
        </p:spPr>
      </p:pic>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A076B9"/>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371600" y="0"/>
            <a:ext cx="7772400" cy="1143000"/>
          </a:xfrm>
        </p:spPr>
        <p:txBody>
          <a:bodyPr/>
          <a:lstStyle/>
          <a:p>
            <a:pPr eaLnBrk="1" hangingPunct="1"/>
            <a:r>
              <a:rPr lang="en-US">
                <a:latin typeface="Times" charset="0"/>
                <a:ea typeface="ＭＳ Ｐゴシック" charset="0"/>
                <a:cs typeface="ＭＳ Ｐゴシック" charset="0"/>
              </a:rPr>
              <a:t>COGIC: Church of God in Christ</a:t>
            </a:r>
          </a:p>
        </p:txBody>
      </p:sp>
      <p:sp>
        <p:nvSpPr>
          <p:cNvPr id="56323" name="Rectangle 3"/>
          <p:cNvSpPr>
            <a:spLocks noGrp="1" noChangeArrowheads="1"/>
          </p:cNvSpPr>
          <p:nvPr>
            <p:ph type="body" sz="half" idx="1"/>
          </p:nvPr>
        </p:nvSpPr>
        <p:spPr>
          <a:xfrm>
            <a:off x="0" y="990600"/>
            <a:ext cx="6934200" cy="5867400"/>
          </a:xfrm>
        </p:spPr>
        <p:txBody>
          <a:bodyPr/>
          <a:lstStyle/>
          <a:p>
            <a:pPr eaLnBrk="1" hangingPunct="1">
              <a:lnSpc>
                <a:spcPct val="90000"/>
              </a:lnSpc>
            </a:pPr>
            <a:r>
              <a:rPr lang="en-US" sz="2800">
                <a:latin typeface="Times" charset="0"/>
                <a:ea typeface="ＭＳ Ｐゴシック" charset="0"/>
                <a:cs typeface="ＭＳ Ｐゴシック" charset="0"/>
              </a:rPr>
              <a:t>Largest African-American denomination in U.S., largest Pentecostal denomination in U.S., fourth largest denomination overall in U.S.</a:t>
            </a:r>
          </a:p>
          <a:p>
            <a:pPr eaLnBrk="1" hangingPunct="1">
              <a:lnSpc>
                <a:spcPct val="90000"/>
              </a:lnSpc>
            </a:pPr>
            <a:r>
              <a:rPr lang="en-US" sz="2800">
                <a:latin typeface="Times" charset="0"/>
                <a:ea typeface="ＭＳ Ｐゴシック" charset="0"/>
                <a:cs typeface="ＭＳ Ｐゴシック" charset="0"/>
              </a:rPr>
              <a:t>Bishop Charles Mason, the founder, participated in Azusa Street Revivals</a:t>
            </a:r>
          </a:p>
          <a:p>
            <a:pPr eaLnBrk="1" hangingPunct="1">
              <a:lnSpc>
                <a:spcPct val="90000"/>
              </a:lnSpc>
            </a:pPr>
            <a:r>
              <a:rPr lang="en-US" sz="2800">
                <a:latin typeface="Times" charset="0"/>
                <a:ea typeface="ＭＳ Ｐゴシック" charset="0"/>
                <a:cs typeface="ＭＳ Ｐゴシック" charset="0"/>
              </a:rPr>
              <a:t>Denomination forbids women ministers, but has a powerful Women</a:t>
            </a:r>
            <a:r>
              <a:rPr lang="ja-JP" altLang="en-US" sz="2800">
                <a:latin typeface="Times" charset="0"/>
                <a:ea typeface="ＭＳ Ｐゴシック" charset="0"/>
                <a:cs typeface="ＭＳ Ｐゴシック" charset="0"/>
              </a:rPr>
              <a:t>’</a:t>
            </a:r>
            <a:r>
              <a:rPr lang="en-US" altLang="ja-JP" sz="2800">
                <a:latin typeface="Times" charset="0"/>
                <a:ea typeface="ＭＳ Ｐゴシック" charset="0"/>
                <a:cs typeface="ＭＳ Ｐゴシック" charset="0"/>
              </a:rPr>
              <a:t>s Department.  The first head of the Women</a:t>
            </a:r>
            <a:r>
              <a:rPr lang="ja-JP" altLang="en-US" sz="2800">
                <a:latin typeface="Times" charset="0"/>
                <a:ea typeface="ＭＳ Ｐゴシック" charset="0"/>
                <a:cs typeface="ＭＳ Ｐゴシック" charset="0"/>
              </a:rPr>
              <a:t>’</a:t>
            </a:r>
            <a:r>
              <a:rPr lang="en-US" altLang="ja-JP" sz="2800">
                <a:latin typeface="Times" charset="0"/>
                <a:ea typeface="ＭＳ Ｐゴシック" charset="0"/>
                <a:cs typeface="ＭＳ Ｐゴシック" charset="0"/>
              </a:rPr>
              <a:t>s Department, Lizzie Woods Roberson, was independent of Mason (who was divorced), and was given the title of overseer (equivalent to Biblical bishop); this implied parallel governance structures for men and women.</a:t>
            </a:r>
            <a:endParaRPr lang="en-US" sz="2800">
              <a:latin typeface="TimesNewRomanPSMT" charset="0"/>
              <a:ea typeface="ＭＳ Ｐゴシック" charset="0"/>
              <a:cs typeface="ＭＳ Ｐゴシック" charset="0"/>
            </a:endParaRPr>
          </a:p>
        </p:txBody>
      </p:sp>
      <p:pic>
        <p:nvPicPr>
          <p:cNvPr id="56324" name="Picture 5" descr="images-4.jpg                                                   00038125Girsain                        BC997BC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932613" y="4876800"/>
            <a:ext cx="2211387" cy="1981200"/>
          </a:xfrm>
        </p:spPr>
      </p:pic>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8B2"/>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85800" y="228600"/>
            <a:ext cx="7772400" cy="838200"/>
          </a:xfrm>
        </p:spPr>
        <p:txBody>
          <a:bodyPr/>
          <a:lstStyle/>
          <a:p>
            <a:pPr eaLnBrk="1" hangingPunct="1"/>
            <a:r>
              <a:rPr lang="en-US" b="1">
                <a:latin typeface="Times" charset="0"/>
                <a:ea typeface="ＭＳ Ｐゴシック" charset="0"/>
                <a:cs typeface="ＭＳ Ｐゴシック" charset="0"/>
              </a:rPr>
              <a:t>Fundamentalism</a:t>
            </a:r>
          </a:p>
        </p:txBody>
      </p:sp>
      <p:sp>
        <p:nvSpPr>
          <p:cNvPr id="57347" name="Rectangle 3"/>
          <p:cNvSpPr>
            <a:spLocks noGrp="1" noChangeArrowheads="1"/>
          </p:cNvSpPr>
          <p:nvPr>
            <p:ph type="body" idx="1"/>
          </p:nvPr>
        </p:nvSpPr>
        <p:spPr>
          <a:xfrm>
            <a:off x="685800" y="1219200"/>
            <a:ext cx="7772400" cy="5486400"/>
          </a:xfrm>
        </p:spPr>
        <p:txBody>
          <a:bodyPr/>
          <a:lstStyle/>
          <a:p>
            <a:pPr eaLnBrk="1" hangingPunct="1">
              <a:lnSpc>
                <a:spcPct val="90000"/>
              </a:lnSpc>
            </a:pPr>
            <a:r>
              <a:rPr lang="en-US" sz="2800" b="1">
                <a:latin typeface="Times" charset="0"/>
                <a:ea typeface="ＭＳ Ｐゴシック" charset="0"/>
                <a:cs typeface="ＭＳ Ｐゴシック" charset="0"/>
              </a:rPr>
              <a:t>Fundamentalism arises in the midst of threats from modernism: Darwin, Marx, Biblical Scholarship, and Psychology</a:t>
            </a:r>
          </a:p>
          <a:p>
            <a:pPr eaLnBrk="1" hangingPunct="1">
              <a:lnSpc>
                <a:spcPct val="90000"/>
              </a:lnSpc>
            </a:pPr>
            <a:r>
              <a:rPr lang="en-US" sz="2800" b="1">
                <a:latin typeface="Times" charset="0"/>
                <a:ea typeface="ＭＳ Ｐゴシック" charset="0"/>
                <a:cs typeface="ＭＳ Ｐゴシック" charset="0"/>
              </a:rPr>
              <a:t>Fundamentalism thrives on a sense of being embattled and intellectually under seige.</a:t>
            </a:r>
          </a:p>
          <a:p>
            <a:pPr eaLnBrk="1" hangingPunct="1">
              <a:lnSpc>
                <a:spcPct val="90000"/>
              </a:lnSpc>
            </a:pPr>
            <a:r>
              <a:rPr lang="en-US" sz="2800" b="1">
                <a:latin typeface="Times" charset="0"/>
                <a:ea typeface="ＭＳ Ｐゴシック" charset="0"/>
                <a:cs typeface="ＭＳ Ｐゴシック" charset="0"/>
              </a:rPr>
              <a:t>Fundamentalism is primarily an intellectual movement, that stresses the limitations of human reason, to reassert God</a:t>
            </a:r>
            <a:r>
              <a:rPr lang="ja-JP" altLang="en-US" sz="2800" b="1">
                <a:latin typeface="Times" charset="0"/>
                <a:ea typeface="ＭＳ Ｐゴシック" charset="0"/>
                <a:cs typeface="ＭＳ Ｐゴシック" charset="0"/>
              </a:rPr>
              <a:t>’</a:t>
            </a:r>
            <a:r>
              <a:rPr lang="en-US" altLang="ja-JP" sz="2800" b="1">
                <a:latin typeface="Times" charset="0"/>
                <a:ea typeface="ＭＳ Ｐゴシック" charset="0"/>
                <a:cs typeface="ＭＳ Ｐゴシック" charset="0"/>
              </a:rPr>
              <a:t>s transcendence</a:t>
            </a:r>
          </a:p>
          <a:p>
            <a:pPr eaLnBrk="1" hangingPunct="1">
              <a:lnSpc>
                <a:spcPct val="90000"/>
              </a:lnSpc>
            </a:pPr>
            <a:r>
              <a:rPr lang="en-US" sz="2800" b="1">
                <a:latin typeface="Times" charset="0"/>
                <a:ea typeface="ＭＳ Ｐゴシック" charset="0"/>
                <a:cs typeface="ＭＳ Ｐゴシック" charset="0"/>
              </a:rPr>
              <a:t>Fundamentalism demands cleaving to sacred texts as closely (and often as literally) as possible.</a:t>
            </a:r>
          </a:p>
          <a:p>
            <a:pPr eaLnBrk="1" hangingPunct="1">
              <a:lnSpc>
                <a:spcPct val="90000"/>
              </a:lnSpc>
            </a:pPr>
            <a:r>
              <a:rPr lang="en-US" sz="2800" b="1">
                <a:latin typeface="Times" charset="0"/>
                <a:ea typeface="ＭＳ Ｐゴシック" charset="0"/>
                <a:cs typeface="ＭＳ Ｐゴシック" charset="0"/>
              </a:rPr>
              <a:t>The term </a:t>
            </a:r>
            <a:r>
              <a:rPr lang="ja-JP" altLang="en-US" sz="2800" b="1">
                <a:latin typeface="Times" charset="0"/>
                <a:ea typeface="ＭＳ Ｐゴシック" charset="0"/>
                <a:cs typeface="ＭＳ Ｐゴシック" charset="0"/>
              </a:rPr>
              <a:t>“</a:t>
            </a:r>
            <a:r>
              <a:rPr lang="en-US" altLang="ja-JP" sz="2800" b="1">
                <a:latin typeface="Times" charset="0"/>
                <a:ea typeface="ＭＳ Ｐゴシック" charset="0"/>
                <a:cs typeface="ＭＳ Ｐゴシック" charset="0"/>
              </a:rPr>
              <a:t>fundamentalist</a:t>
            </a:r>
            <a:r>
              <a:rPr lang="ja-JP" altLang="en-US" sz="2800" b="1">
                <a:latin typeface="Times" charset="0"/>
                <a:ea typeface="ＭＳ Ｐゴシック" charset="0"/>
                <a:cs typeface="ＭＳ Ｐゴシック" charset="0"/>
              </a:rPr>
              <a:t>”</a:t>
            </a:r>
            <a:r>
              <a:rPr lang="en-US" altLang="ja-JP" sz="2800" b="1">
                <a:latin typeface="Times" charset="0"/>
                <a:ea typeface="ＭＳ Ｐゴシック" charset="0"/>
                <a:cs typeface="ＭＳ Ｐゴシック" charset="0"/>
              </a:rPr>
              <a:t> was coined by an American preacher, Curtis Lee Laws, in 1920.</a:t>
            </a:r>
            <a:endParaRPr lang="en-US" sz="2800" b="1">
              <a:latin typeface="Times"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8B2"/>
        </a:solidFill>
        <a:effectLst/>
      </p:bgPr>
    </p:bg>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pPr eaLnBrk="1" hangingPunct="1"/>
            <a:r>
              <a:rPr lang="en-US" sz="3600" b="1">
                <a:latin typeface="Times" charset="0"/>
                <a:ea typeface="ＭＳ Ｐゴシック" charset="0"/>
                <a:cs typeface="ＭＳ Ｐゴシック" charset="0"/>
              </a:rPr>
              <a:t>Why are fundamentalisms attractive?</a:t>
            </a:r>
          </a:p>
        </p:txBody>
      </p:sp>
      <p:sp>
        <p:nvSpPr>
          <p:cNvPr id="58371" name="Content Placeholder 2"/>
          <p:cNvSpPr>
            <a:spLocks noGrp="1"/>
          </p:cNvSpPr>
          <p:nvPr>
            <p:ph idx="1"/>
          </p:nvPr>
        </p:nvSpPr>
        <p:spPr>
          <a:xfrm>
            <a:off x="228600" y="1981200"/>
            <a:ext cx="8610600" cy="4648200"/>
          </a:xfrm>
        </p:spPr>
        <p:txBody>
          <a:bodyPr/>
          <a:lstStyle/>
          <a:p>
            <a:pPr eaLnBrk="1" hangingPunct="1"/>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Conversion to a religion that offers clear answers and belief systems can provide </a:t>
            </a:r>
            <a:r>
              <a:rPr lang="en-US" altLang="ja-JP" b="1" i="1">
                <a:latin typeface="Times" charset="0"/>
                <a:ea typeface="ＭＳ Ｐゴシック" charset="0"/>
                <a:cs typeface="ＭＳ Ｐゴシック" charset="0"/>
              </a:rPr>
              <a:t>relief</a:t>
            </a:r>
            <a:r>
              <a:rPr lang="en-US" altLang="ja-JP" b="1">
                <a:latin typeface="Times" charset="0"/>
                <a:ea typeface="ＭＳ Ｐゴシック" charset="0"/>
                <a:cs typeface="ＭＳ Ｐゴシック" charset="0"/>
              </a:rPr>
              <a:t> from the </a:t>
            </a:r>
            <a:r>
              <a:rPr lang="en-US" altLang="ja-JP" b="1" i="1">
                <a:latin typeface="Times" charset="0"/>
                <a:ea typeface="ＭＳ Ｐゴシック" charset="0"/>
                <a:cs typeface="ＭＳ Ｐゴシック" charset="0"/>
              </a:rPr>
              <a:t>overwhelming multiplicity of options</a:t>
            </a:r>
            <a:r>
              <a:rPr lang="en-US" altLang="ja-JP" b="1">
                <a:latin typeface="Times" charset="0"/>
                <a:ea typeface="ＭＳ Ｐゴシック" charset="0"/>
                <a:cs typeface="ＭＳ Ｐゴシック" charset="0"/>
              </a:rPr>
              <a:t> and </a:t>
            </a:r>
            <a:r>
              <a:rPr lang="en-US" altLang="ja-JP" b="1" i="1">
                <a:latin typeface="Times" charset="0"/>
                <a:ea typeface="ＭＳ Ｐゴシック" charset="0"/>
                <a:cs typeface="ＭＳ Ｐゴシック" charset="0"/>
              </a:rPr>
              <a:t>cacophony of voices</a:t>
            </a:r>
            <a:r>
              <a:rPr lang="en-US" altLang="ja-JP" b="1">
                <a:latin typeface="Times" charset="0"/>
                <a:ea typeface="ＭＳ Ｐゴシック" charset="0"/>
                <a:cs typeface="ＭＳ Ｐゴシック" charset="0"/>
              </a:rPr>
              <a:t> pulling the individual in different directions. It can provide a </a:t>
            </a:r>
            <a:r>
              <a:rPr lang="en-US" altLang="ja-JP" b="1" i="1">
                <a:latin typeface="Times" charset="0"/>
                <a:ea typeface="ＭＳ Ｐゴシック" charset="0"/>
                <a:cs typeface="ＭＳ Ｐゴシック" charset="0"/>
              </a:rPr>
              <a:t>coherent center </a:t>
            </a:r>
            <a:r>
              <a:rPr lang="en-US" altLang="ja-JP" b="1">
                <a:latin typeface="Times" charset="0"/>
                <a:ea typeface="ＭＳ Ｐゴシック" charset="0"/>
                <a:cs typeface="ＭＳ Ｐゴシック" charset="0"/>
              </a:rPr>
              <a:t>from which to conduct one</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life in a world where that center has been lost.</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Lewis Rambo, </a:t>
            </a:r>
            <a:r>
              <a:rPr lang="en-US" altLang="ja-JP" b="1" i="1">
                <a:latin typeface="Times" charset="0"/>
                <a:ea typeface="ＭＳ Ｐゴシック" charset="0"/>
                <a:cs typeface="ＭＳ Ｐゴシック" charset="0"/>
              </a:rPr>
              <a:t>Understanding Religious Conversion</a:t>
            </a:r>
            <a:r>
              <a:rPr lang="en-US" altLang="ja-JP" b="1">
                <a:latin typeface="Times" charset="0"/>
                <a:ea typeface="ＭＳ Ｐゴシック" charset="0"/>
                <a:cs typeface="ＭＳ Ｐゴシック" charset="0"/>
              </a:rPr>
              <a:t> p. 31</a:t>
            </a:r>
            <a:endParaRPr lang="en-US" b="1" i="1">
              <a:latin typeface="Times"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8B2"/>
        </a:solidFill>
        <a:effectLst/>
      </p:bgPr>
    </p:bg>
    <p:spTree>
      <p:nvGrpSpPr>
        <p:cNvPr id="1" name=""/>
        <p:cNvGrpSpPr/>
        <p:nvPr/>
      </p:nvGrpSpPr>
      <p:grpSpPr>
        <a:xfrm>
          <a:off x="0" y="0"/>
          <a:ext cx="0" cy="0"/>
          <a:chOff x="0" y="0"/>
          <a:chExt cx="0" cy="0"/>
        </a:xfrm>
      </p:grpSpPr>
      <p:sp>
        <p:nvSpPr>
          <p:cNvPr id="59394" name="Title 1"/>
          <p:cNvSpPr>
            <a:spLocks noGrp="1"/>
          </p:cNvSpPr>
          <p:nvPr>
            <p:ph type="title"/>
          </p:nvPr>
        </p:nvSpPr>
        <p:spPr>
          <a:xfrm>
            <a:off x="762000" y="228600"/>
            <a:ext cx="7772400" cy="609600"/>
          </a:xfrm>
        </p:spPr>
        <p:txBody>
          <a:bodyPr>
            <a:normAutofit fontScale="90000"/>
          </a:bodyPr>
          <a:lstStyle/>
          <a:p>
            <a:pPr eaLnBrk="1" hangingPunct="1"/>
            <a:r>
              <a:rPr lang="en-US" sz="3600" b="1">
                <a:latin typeface="Times" charset="0"/>
                <a:ea typeface="ＭＳ Ｐゴシック" charset="0"/>
                <a:cs typeface="ＭＳ Ｐゴシック" charset="0"/>
              </a:rPr>
              <a:t>The ambivalent meaning of </a:t>
            </a:r>
            <a:r>
              <a:rPr lang="ja-JP" altLang="en-US" sz="3600" b="1">
                <a:latin typeface="Times" charset="0"/>
                <a:ea typeface="ＭＳ Ｐゴシック" charset="0"/>
                <a:cs typeface="ＭＳ Ｐゴシック" charset="0"/>
              </a:rPr>
              <a:t>“</a:t>
            </a:r>
            <a:r>
              <a:rPr lang="en-US" altLang="ja-JP" sz="3600" b="1">
                <a:latin typeface="Times" charset="0"/>
                <a:ea typeface="ＭＳ Ｐゴシック" charset="0"/>
                <a:cs typeface="ＭＳ Ｐゴシック" charset="0"/>
              </a:rPr>
              <a:t>religion</a:t>
            </a:r>
            <a:r>
              <a:rPr lang="ja-JP" altLang="en-US" sz="3600" b="1">
                <a:latin typeface="Times" charset="0"/>
                <a:ea typeface="ＭＳ Ｐゴシック" charset="0"/>
                <a:cs typeface="ＭＳ Ｐゴシック" charset="0"/>
              </a:rPr>
              <a:t>”</a:t>
            </a:r>
            <a:endParaRPr lang="en-US" sz="3600" b="1">
              <a:latin typeface="Times" charset="0"/>
              <a:ea typeface="ＭＳ Ｐゴシック" charset="0"/>
              <a:cs typeface="ＭＳ Ｐゴシック" charset="0"/>
            </a:endParaRPr>
          </a:p>
        </p:txBody>
      </p:sp>
      <p:sp>
        <p:nvSpPr>
          <p:cNvPr id="59395" name="Content Placeholder 2"/>
          <p:cNvSpPr>
            <a:spLocks noGrp="1"/>
          </p:cNvSpPr>
          <p:nvPr>
            <p:ph idx="1"/>
          </p:nvPr>
        </p:nvSpPr>
        <p:spPr>
          <a:xfrm>
            <a:off x="533400" y="914400"/>
            <a:ext cx="8153400" cy="5715000"/>
          </a:xfrm>
        </p:spPr>
        <p:txBody>
          <a:bodyPr>
            <a:normAutofit lnSpcReduction="10000"/>
          </a:bodyPr>
          <a:lstStyle/>
          <a:p>
            <a:pPr eaLnBrk="1" hangingPunct="1"/>
            <a:r>
              <a:rPr lang="en-US" sz="2800" b="1">
                <a:latin typeface="Times" charset="0"/>
                <a:ea typeface="ＭＳ Ｐゴシック" charset="0"/>
                <a:cs typeface="ＭＳ Ｐゴシック" charset="0"/>
              </a:rPr>
              <a:t>Recall that the Latin root, </a:t>
            </a:r>
            <a:r>
              <a:rPr lang="ja-JP" altLang="en-US" sz="2800" b="1" i="1">
                <a:latin typeface="Times" charset="0"/>
                <a:ea typeface="ＭＳ Ｐゴシック" charset="0"/>
                <a:cs typeface="ＭＳ Ｐゴシック" charset="0"/>
              </a:rPr>
              <a:t>‘</a:t>
            </a:r>
            <a:r>
              <a:rPr lang="en-US" altLang="ja-JP" sz="2800" b="1" i="1">
                <a:latin typeface="Times" charset="0"/>
                <a:ea typeface="ＭＳ Ｐゴシック" charset="0"/>
                <a:cs typeface="ＭＳ Ｐゴシック" charset="0"/>
              </a:rPr>
              <a:t>religio,</a:t>
            </a:r>
            <a:r>
              <a:rPr lang="ja-JP" altLang="en-US" sz="2800" b="1" i="1">
                <a:latin typeface="Times" charset="0"/>
                <a:ea typeface="ＭＳ Ｐゴシック" charset="0"/>
                <a:cs typeface="ＭＳ Ｐゴシック" charset="0"/>
              </a:rPr>
              <a:t>’</a:t>
            </a:r>
            <a:r>
              <a:rPr lang="en-US" altLang="ja-JP" sz="2800" b="1" i="1">
                <a:latin typeface="Times" charset="0"/>
                <a:ea typeface="ＭＳ Ｐゴシック" charset="0"/>
                <a:cs typeface="ＭＳ Ｐゴシック" charset="0"/>
              </a:rPr>
              <a:t> </a:t>
            </a:r>
            <a:r>
              <a:rPr lang="en-US" altLang="ja-JP" sz="2800" b="1">
                <a:latin typeface="Times" charset="0"/>
                <a:ea typeface="ＭＳ Ｐゴシック" charset="0"/>
                <a:cs typeface="ＭＳ Ｐゴシック" charset="0"/>
              </a:rPr>
              <a:t>meaning </a:t>
            </a:r>
            <a:r>
              <a:rPr lang="ja-JP" altLang="en-US" sz="2800" b="1">
                <a:latin typeface="Times" charset="0"/>
                <a:ea typeface="ＭＳ Ｐゴシック" charset="0"/>
                <a:cs typeface="ＭＳ Ｐゴシック" charset="0"/>
              </a:rPr>
              <a:t>“</a:t>
            </a:r>
            <a:r>
              <a:rPr lang="en-US" altLang="ja-JP" sz="2800" b="1">
                <a:latin typeface="Times" charset="0"/>
                <a:ea typeface="ＭＳ Ｐゴシック" charset="0"/>
                <a:cs typeface="ＭＳ Ｐゴシック" charset="0"/>
              </a:rPr>
              <a:t>to bind,</a:t>
            </a:r>
            <a:r>
              <a:rPr lang="ja-JP" altLang="en-US" sz="2800" b="1">
                <a:latin typeface="Times" charset="0"/>
                <a:ea typeface="ＭＳ Ｐゴシック" charset="0"/>
                <a:cs typeface="ＭＳ Ｐゴシック" charset="0"/>
              </a:rPr>
              <a:t>”</a:t>
            </a:r>
            <a:r>
              <a:rPr lang="en-US" altLang="ja-JP" sz="2800" b="1">
                <a:latin typeface="Times" charset="0"/>
                <a:ea typeface="ＭＳ Ｐゴシック" charset="0"/>
                <a:cs typeface="ＭＳ Ｐゴシック" charset="0"/>
              </a:rPr>
              <a:t> can have either the sense of constricting (</a:t>
            </a:r>
            <a:r>
              <a:rPr lang="ja-JP" altLang="en-US" sz="2800" b="1">
                <a:latin typeface="Times" charset="0"/>
                <a:ea typeface="ＭＳ Ｐゴシック" charset="0"/>
                <a:cs typeface="ＭＳ Ｐゴシック" charset="0"/>
              </a:rPr>
              <a:t>‘</a:t>
            </a:r>
            <a:r>
              <a:rPr lang="en-US" altLang="ja-JP" sz="2800" b="1">
                <a:latin typeface="Times" charset="0"/>
                <a:ea typeface="ＭＳ Ｐゴシック" charset="0"/>
                <a:cs typeface="ＭＳ Ｐゴシック" charset="0"/>
              </a:rPr>
              <a:t>binding the slaves</a:t>
            </a:r>
            <a:r>
              <a:rPr lang="ja-JP" altLang="en-US" sz="2800" b="1">
                <a:latin typeface="Times" charset="0"/>
                <a:ea typeface="ＭＳ Ｐゴシック" charset="0"/>
                <a:cs typeface="ＭＳ Ｐゴシック" charset="0"/>
              </a:rPr>
              <a:t>’</a:t>
            </a:r>
            <a:r>
              <a:rPr lang="en-US" altLang="ja-JP" sz="2800" b="1">
                <a:latin typeface="Times" charset="0"/>
                <a:ea typeface="ＭＳ Ｐゴシック" charset="0"/>
                <a:cs typeface="ＭＳ Ｐゴシック" charset="0"/>
              </a:rPr>
              <a:t>) or connection (</a:t>
            </a:r>
            <a:r>
              <a:rPr lang="ja-JP" altLang="en-US" sz="2800" b="1">
                <a:latin typeface="Times" charset="0"/>
                <a:ea typeface="ＭＳ Ｐゴシック" charset="0"/>
                <a:cs typeface="ＭＳ Ｐゴシック" charset="0"/>
              </a:rPr>
              <a:t>‘</a:t>
            </a:r>
            <a:r>
              <a:rPr lang="en-US" altLang="ja-JP" sz="2800" b="1">
                <a:latin typeface="Times" charset="0"/>
                <a:ea typeface="ＭＳ Ｐゴシック" charset="0"/>
                <a:cs typeface="ＭＳ Ｐゴシック" charset="0"/>
              </a:rPr>
              <a:t>this binds our family together</a:t>
            </a:r>
            <a:r>
              <a:rPr lang="ja-JP" altLang="en-US" sz="2800" b="1">
                <a:latin typeface="Times" charset="0"/>
                <a:ea typeface="ＭＳ Ｐゴシック" charset="0"/>
                <a:cs typeface="ＭＳ Ｐゴシック" charset="0"/>
              </a:rPr>
              <a:t>’</a:t>
            </a:r>
            <a:r>
              <a:rPr lang="en-US" altLang="ja-JP" sz="2800" b="1">
                <a:latin typeface="Times" charset="0"/>
                <a:ea typeface="ＭＳ Ｐゴシック" charset="0"/>
                <a:cs typeface="ＭＳ Ｐゴシック" charset="0"/>
              </a:rPr>
              <a:t>).</a:t>
            </a:r>
          </a:p>
          <a:p>
            <a:pPr eaLnBrk="1" hangingPunct="1"/>
            <a:r>
              <a:rPr lang="en-US" sz="2800" b="1">
                <a:latin typeface="Times" charset="0"/>
                <a:ea typeface="ＭＳ Ｐゴシック" charset="0"/>
                <a:cs typeface="ＭＳ Ｐゴシック" charset="0"/>
              </a:rPr>
              <a:t>Note that author Louis Rambo finds this same dynamic in the adoption of fundamentalist perspectives: </a:t>
            </a:r>
          </a:p>
          <a:p>
            <a:pPr eaLnBrk="1" hangingPunct="1"/>
            <a:r>
              <a:rPr lang="ja-JP" altLang="en-US" sz="2800" b="1">
                <a:latin typeface="Times" charset="0"/>
                <a:ea typeface="ＭＳ Ｐゴシック" charset="0"/>
                <a:cs typeface="ＭＳ Ｐゴシック" charset="0"/>
              </a:rPr>
              <a:t>“</a:t>
            </a:r>
            <a:r>
              <a:rPr lang="en-US" altLang="ja-JP" sz="2800" b="1">
                <a:latin typeface="Times" charset="0"/>
                <a:ea typeface="ＭＳ Ｐゴシック" charset="0"/>
                <a:cs typeface="ＭＳ Ｐゴシック" charset="0"/>
              </a:rPr>
              <a:t>This providing of focus can be viewed either negatively, as a constriction of options, or positively, as a stable creative center or unchanging core that can enrich and expand one</a:t>
            </a:r>
            <a:r>
              <a:rPr lang="ja-JP" altLang="en-US" sz="2800" b="1">
                <a:latin typeface="Times" charset="0"/>
                <a:ea typeface="ＭＳ Ｐゴシック" charset="0"/>
                <a:cs typeface="ＭＳ Ｐゴシック" charset="0"/>
              </a:rPr>
              <a:t>’</a:t>
            </a:r>
            <a:r>
              <a:rPr lang="en-US" altLang="ja-JP" sz="2800" b="1">
                <a:latin typeface="Times" charset="0"/>
                <a:ea typeface="ＭＳ Ｐゴシック" charset="0"/>
                <a:cs typeface="ＭＳ Ｐゴシック" charset="0"/>
              </a:rPr>
              <a:t>s life.</a:t>
            </a:r>
            <a:r>
              <a:rPr lang="ja-JP" altLang="en-US" sz="2800" b="1">
                <a:latin typeface="Times" charset="0"/>
                <a:ea typeface="ＭＳ Ｐゴシック" charset="0"/>
                <a:cs typeface="ＭＳ Ｐゴシック" charset="0"/>
              </a:rPr>
              <a:t>”</a:t>
            </a:r>
            <a:r>
              <a:rPr lang="en-US" altLang="ja-JP" sz="2800" b="1">
                <a:latin typeface="Times" charset="0"/>
                <a:ea typeface="ＭＳ Ｐゴシック" charset="0"/>
                <a:cs typeface="ＭＳ Ｐゴシック" charset="0"/>
              </a:rPr>
              <a:t> Lewis Rambo, </a:t>
            </a:r>
            <a:r>
              <a:rPr lang="en-US" altLang="ja-JP" sz="2800" b="1" i="1">
                <a:latin typeface="Times" charset="0"/>
                <a:ea typeface="ＭＳ Ｐゴシック" charset="0"/>
                <a:cs typeface="ＭＳ Ｐゴシック" charset="0"/>
              </a:rPr>
              <a:t>Understanding Religious Conversion</a:t>
            </a:r>
            <a:r>
              <a:rPr lang="en-US" altLang="ja-JP" sz="2800" b="1">
                <a:latin typeface="Times" charset="0"/>
                <a:ea typeface="ＭＳ Ｐゴシック" charset="0"/>
                <a:cs typeface="ＭＳ Ｐゴシック" charset="0"/>
              </a:rPr>
              <a:t> p. 31</a:t>
            </a:r>
            <a:endParaRPr lang="en-US" sz="2800" b="1" i="1">
              <a:latin typeface="Times"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0EEE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2888" y="28575"/>
            <a:ext cx="3762375" cy="577850"/>
          </a:xfrm>
        </p:spPr>
        <p:txBody>
          <a:bodyPr>
            <a:normAutofit fontScale="90000"/>
          </a:bodyPr>
          <a:lstStyle/>
          <a:p>
            <a:pPr>
              <a:defRPr/>
            </a:pPr>
            <a:r>
              <a:rPr lang="en-US" b="1" dirty="0" smtClean="0"/>
              <a:t>Eschatology</a:t>
            </a:r>
            <a:endParaRPr lang="en-US" b="1" dirty="0"/>
          </a:p>
        </p:txBody>
      </p:sp>
      <p:sp>
        <p:nvSpPr>
          <p:cNvPr id="69635" name="Content Placeholder 2"/>
          <p:cNvSpPr>
            <a:spLocks noGrp="1"/>
          </p:cNvSpPr>
          <p:nvPr>
            <p:ph sz="half" idx="2"/>
          </p:nvPr>
        </p:nvSpPr>
        <p:spPr>
          <a:xfrm>
            <a:off x="4435475" y="274638"/>
            <a:ext cx="4564063" cy="6388100"/>
          </a:xfrm>
        </p:spPr>
        <p:txBody>
          <a:bodyPr/>
          <a:lstStyle/>
          <a:p>
            <a:r>
              <a:rPr lang="en-US" b="1">
                <a:latin typeface="Times" charset="0"/>
                <a:ea typeface="ＭＳ Ｐゴシック" charset="0"/>
                <a:cs typeface="ＭＳ Ｐゴシック" charset="0"/>
              </a:rPr>
              <a:t>The branch of theology that concerns itself with what happens at the end of time</a:t>
            </a:r>
          </a:p>
          <a:p>
            <a:r>
              <a:rPr lang="en-US" b="1">
                <a:latin typeface="Times" charset="0"/>
                <a:ea typeface="ＭＳ Ｐゴシック" charset="0"/>
                <a:cs typeface="ＭＳ Ｐゴシック" charset="0"/>
              </a:rPr>
              <a:t>We encountered this term already, in some of the NRMs of the 19</a:t>
            </a:r>
            <a:r>
              <a:rPr lang="en-US" b="1" baseline="30000">
                <a:latin typeface="Times" charset="0"/>
                <a:ea typeface="ＭＳ Ｐゴシック" charset="0"/>
                <a:cs typeface="ＭＳ Ｐゴシック" charset="0"/>
              </a:rPr>
              <a:t>th</a:t>
            </a:r>
            <a:r>
              <a:rPr lang="en-US" b="1">
                <a:latin typeface="Times" charset="0"/>
                <a:ea typeface="ＭＳ Ｐゴシック" charset="0"/>
                <a:cs typeface="ＭＳ Ｐゴシック" charset="0"/>
              </a:rPr>
              <a:t> century</a:t>
            </a:r>
          </a:p>
          <a:p>
            <a:r>
              <a:rPr lang="en-US" b="1">
                <a:latin typeface="Times" charset="0"/>
                <a:ea typeface="ＭＳ Ｐゴシック" charset="0"/>
                <a:cs typeface="ＭＳ Ｐゴシック" charset="0"/>
              </a:rPr>
              <a:t>Starting in the mid-19</a:t>
            </a:r>
            <a:r>
              <a:rPr lang="en-US" b="1" baseline="30000">
                <a:latin typeface="Times" charset="0"/>
                <a:ea typeface="ＭＳ Ｐゴシック" charset="0"/>
                <a:cs typeface="ＭＳ Ｐゴシック" charset="0"/>
              </a:rPr>
              <a:t>th</a:t>
            </a:r>
            <a:r>
              <a:rPr lang="en-US" b="1">
                <a:latin typeface="Times" charset="0"/>
                <a:ea typeface="ＭＳ Ｐゴシック" charset="0"/>
                <a:cs typeface="ＭＳ Ｐゴシック" charset="0"/>
              </a:rPr>
              <a:t> century, some radical new ideas about eschatology were articulated by British and American evangelical and fundamentalist thinkers</a:t>
            </a:r>
          </a:p>
        </p:txBody>
      </p:sp>
      <p:pic>
        <p:nvPicPr>
          <p:cNvPr id="69636" name="Content Placeholder 4" descr="200px-Durer_Revelation_Four_Riders.jpg"/>
          <p:cNvPicPr>
            <a:picLocks noGrp="1" noChangeAspect="1"/>
          </p:cNvPicPr>
          <p:nvPr>
            <p:ph sz="half" idx="1"/>
          </p:nvPr>
        </p:nvPicPr>
        <p:blipFill>
          <a:blip r:embed="rId2">
            <a:extLst>
              <a:ext uri="{28A0092B-C50C-407E-A947-70E740481C1C}">
                <a14:useLocalDpi xmlns:a14="http://schemas.microsoft.com/office/drawing/2010/main" val="0"/>
              </a:ext>
            </a:extLst>
          </a:blip>
          <a:srcRect t="786" r="1500" b="488"/>
          <a:stretch>
            <a:fillRect/>
          </a:stretch>
        </p:blipFill>
        <p:spPr>
          <a:xfrm>
            <a:off x="242888" y="777875"/>
            <a:ext cx="3976687" cy="5581650"/>
          </a:xfrm>
        </p:spPr>
      </p:pic>
      <p:sp>
        <p:nvSpPr>
          <p:cNvPr id="69637" name="TextBox 6"/>
          <p:cNvSpPr txBox="1">
            <a:spLocks noChangeArrowheads="1"/>
          </p:cNvSpPr>
          <p:nvPr/>
        </p:nvSpPr>
        <p:spPr bwMode="auto">
          <a:xfrm>
            <a:off x="242888" y="6383338"/>
            <a:ext cx="4184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b="1"/>
              <a:t>Durer’s Four Horseman of the Apocalypse</a:t>
            </a:r>
          </a:p>
        </p:txBody>
      </p:sp>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0EEE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62600" y="533400"/>
            <a:ext cx="3581400" cy="1295400"/>
          </a:xfrm>
        </p:spPr>
        <p:txBody>
          <a:bodyPr>
            <a:normAutofit fontScale="90000"/>
          </a:bodyPr>
          <a:lstStyle/>
          <a:p>
            <a:pPr>
              <a:defRPr/>
            </a:pPr>
            <a:r>
              <a:rPr lang="en-US" b="1" dirty="0" smtClean="0"/>
              <a:t>Book of Revelation</a:t>
            </a:r>
            <a:endParaRPr lang="en-US" b="1" dirty="0"/>
          </a:p>
        </p:txBody>
      </p:sp>
      <p:sp>
        <p:nvSpPr>
          <p:cNvPr id="70659" name="Content Placeholder 2"/>
          <p:cNvSpPr>
            <a:spLocks noGrp="1"/>
          </p:cNvSpPr>
          <p:nvPr>
            <p:ph sz="half" idx="2"/>
          </p:nvPr>
        </p:nvSpPr>
        <p:spPr>
          <a:xfrm>
            <a:off x="15875" y="0"/>
            <a:ext cx="5775325" cy="6843713"/>
          </a:xfrm>
        </p:spPr>
        <p:txBody>
          <a:bodyPr/>
          <a:lstStyle/>
          <a:p>
            <a:r>
              <a:rPr lang="en-US" b="1">
                <a:latin typeface="Times" charset="0"/>
                <a:ea typeface="ＭＳ Ｐゴシック" charset="0"/>
                <a:cs typeface="ＭＳ Ｐゴシック" charset="0"/>
              </a:rPr>
              <a:t>Final book in New Testament</a:t>
            </a:r>
          </a:p>
          <a:p>
            <a:r>
              <a:rPr lang="en-US" b="1">
                <a:latin typeface="Times" charset="0"/>
                <a:ea typeface="ＭＳ Ｐゴシック" charset="0"/>
                <a:cs typeface="ＭＳ Ｐゴシック" charset="0"/>
              </a:rPr>
              <a:t>Contains predictions of destruction</a:t>
            </a:r>
          </a:p>
          <a:p>
            <a:r>
              <a:rPr lang="en-US" b="1">
                <a:latin typeface="Times" charset="0"/>
                <a:ea typeface="ＭＳ Ｐゴシック" charset="0"/>
                <a:cs typeface="ＭＳ Ｐゴシック" charset="0"/>
              </a:rPr>
              <a:t>Three chronological ways of interpreting it</a:t>
            </a:r>
          </a:p>
          <a:p>
            <a:pPr lvl="1"/>
            <a:r>
              <a:rPr lang="en-US" b="1">
                <a:latin typeface="Times" charset="0"/>
                <a:ea typeface="ＭＳ Ｐゴシック" charset="0"/>
              </a:rPr>
              <a:t>1) Preterism –the events to which Revelation refers are specifically connected to the events of 70 CE and what led to it (John Humphrey Noyes would be a Preterist)</a:t>
            </a:r>
          </a:p>
          <a:p>
            <a:pPr lvl="1"/>
            <a:r>
              <a:rPr lang="en-US" b="1">
                <a:latin typeface="Times" charset="0"/>
                <a:ea typeface="ＭＳ Ｐゴシック" charset="0"/>
              </a:rPr>
              <a:t>2) Historicism –the events to which Revelation refers have largely happened already</a:t>
            </a:r>
          </a:p>
          <a:p>
            <a:pPr lvl="1"/>
            <a:r>
              <a:rPr lang="en-US" b="1">
                <a:latin typeface="Times" charset="0"/>
                <a:ea typeface="ＭＳ Ｐゴシック" charset="0"/>
              </a:rPr>
              <a:t>3) Futurism – the events to which Revelation refers have not yet happened</a:t>
            </a:r>
          </a:p>
        </p:txBody>
      </p:sp>
      <p:pic>
        <p:nvPicPr>
          <p:cNvPr id="70660" name="Content Placeholder 4" descr="200px-Durer_Revelation_Four_Riders.jpg"/>
          <p:cNvPicPr>
            <a:picLocks noGrp="1" noChangeAspect="1"/>
          </p:cNvPicPr>
          <p:nvPr>
            <p:ph sz="half" idx="1"/>
          </p:nvPr>
        </p:nvPicPr>
        <p:blipFill>
          <a:blip r:embed="rId2">
            <a:extLst>
              <a:ext uri="{28A0092B-C50C-407E-A947-70E740481C1C}">
                <a14:useLocalDpi xmlns:a14="http://schemas.microsoft.com/office/drawing/2010/main" val="0"/>
              </a:ext>
            </a:extLst>
          </a:blip>
          <a:srcRect t="786" r="1500" b="488"/>
          <a:stretch>
            <a:fillRect/>
          </a:stretch>
        </p:blipFill>
        <p:spPr>
          <a:xfrm>
            <a:off x="5813425" y="2185988"/>
            <a:ext cx="3330575" cy="4672012"/>
          </a:xfrm>
        </p:spPr>
      </p:pic>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71681" name="Title 1"/>
          <p:cNvSpPr>
            <a:spLocks noGrp="1"/>
          </p:cNvSpPr>
          <p:nvPr>
            <p:ph type="title"/>
          </p:nvPr>
        </p:nvSpPr>
        <p:spPr>
          <a:xfrm>
            <a:off x="685800" y="228600"/>
            <a:ext cx="7772400" cy="685800"/>
          </a:xfrm>
        </p:spPr>
        <p:txBody>
          <a:bodyPr>
            <a:normAutofit fontScale="90000"/>
          </a:bodyPr>
          <a:lstStyle/>
          <a:p>
            <a:r>
              <a:rPr lang="en-US">
                <a:latin typeface="Times" charset="0"/>
                <a:ea typeface="ＭＳ Ｐゴシック" charset="0"/>
                <a:cs typeface="ＭＳ Ｐゴシック" charset="0"/>
              </a:rPr>
              <a:t>Dispensationalism</a:t>
            </a:r>
          </a:p>
        </p:txBody>
      </p:sp>
      <p:pic>
        <p:nvPicPr>
          <p:cNvPr id="2" name="Content Placeholder 1" descr="16343359_116197170751.gif"/>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8695" r="2500"/>
          <a:stretch/>
        </p:blipFill>
        <p:spPr>
          <a:xfrm>
            <a:off x="0" y="2667000"/>
            <a:ext cx="3091165" cy="4191000"/>
          </a:xfrm>
        </p:spPr>
      </p:pic>
      <p:sp>
        <p:nvSpPr>
          <p:cNvPr id="71683" name="Content Placeholder 3"/>
          <p:cNvSpPr>
            <a:spLocks noGrp="1"/>
          </p:cNvSpPr>
          <p:nvPr>
            <p:ph sz="half" idx="2"/>
          </p:nvPr>
        </p:nvSpPr>
        <p:spPr>
          <a:xfrm>
            <a:off x="3124200" y="1143000"/>
            <a:ext cx="5334000" cy="5029200"/>
          </a:xfrm>
        </p:spPr>
        <p:txBody>
          <a:bodyPr>
            <a:normAutofit lnSpcReduction="10000"/>
          </a:bodyPr>
          <a:lstStyle/>
          <a:p>
            <a:r>
              <a:rPr lang="en-US">
                <a:latin typeface="Times" charset="0"/>
                <a:ea typeface="ＭＳ Ｐゴシック" charset="0"/>
                <a:cs typeface="ＭＳ Ｐゴシック" charset="0"/>
              </a:rPr>
              <a:t>John Nelson Darby (1800-1882) and the Plymouth Brethren</a:t>
            </a:r>
          </a:p>
          <a:p>
            <a:r>
              <a:rPr lang="en-US">
                <a:latin typeface="Times" charset="0"/>
                <a:ea typeface="ＭＳ Ｐゴシック" charset="0"/>
                <a:cs typeface="ＭＳ Ｐゴシック" charset="0"/>
              </a:rPr>
              <a:t>Futurist concerning The Book of Revelation, he believed we were living prior to the millennium (pre-millennial)</a:t>
            </a:r>
          </a:p>
          <a:p>
            <a:r>
              <a:rPr lang="en-US">
                <a:latin typeface="Times" charset="0"/>
                <a:ea typeface="ＭＳ Ｐゴシック" charset="0"/>
                <a:cs typeface="ＭＳ Ｐゴシック" charset="0"/>
              </a:rPr>
              <a:t>Divided the time periods of God’s acting in history into different epochs, called “dispensations”</a:t>
            </a:r>
          </a:p>
          <a:p>
            <a:r>
              <a:rPr lang="en-US">
                <a:latin typeface="Times" charset="0"/>
                <a:ea typeface="ＭＳ Ｐゴシック" charset="0"/>
                <a:cs typeface="ＭＳ Ｐゴシック" charset="0"/>
              </a:rPr>
              <a:t>Darby based his teaching on 2 Timothy 2:15</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72705" name="Title 1"/>
          <p:cNvSpPr>
            <a:spLocks noGrp="1"/>
          </p:cNvSpPr>
          <p:nvPr>
            <p:ph type="title"/>
          </p:nvPr>
        </p:nvSpPr>
        <p:spPr>
          <a:xfrm>
            <a:off x="685800" y="0"/>
            <a:ext cx="7772400" cy="685800"/>
          </a:xfrm>
        </p:spPr>
        <p:txBody>
          <a:bodyPr>
            <a:normAutofit fontScale="90000"/>
          </a:bodyPr>
          <a:lstStyle/>
          <a:p>
            <a:r>
              <a:rPr lang="en-US">
                <a:latin typeface="Times" charset="0"/>
                <a:ea typeface="ＭＳ Ｐゴシック" charset="0"/>
                <a:cs typeface="ＭＳ Ｐゴシック" charset="0"/>
              </a:rPr>
              <a:t>Dispensationalism in the U.S.</a:t>
            </a:r>
          </a:p>
        </p:txBody>
      </p:sp>
      <p:sp>
        <p:nvSpPr>
          <p:cNvPr id="72706" name="Content Placeholder 3"/>
          <p:cNvSpPr>
            <a:spLocks noGrp="1"/>
          </p:cNvSpPr>
          <p:nvPr>
            <p:ph sz="half" idx="2"/>
          </p:nvPr>
        </p:nvSpPr>
        <p:spPr>
          <a:xfrm>
            <a:off x="457200" y="1143000"/>
            <a:ext cx="8001000" cy="5715000"/>
          </a:xfrm>
        </p:spPr>
        <p:txBody>
          <a:bodyPr/>
          <a:lstStyle/>
          <a:p>
            <a:r>
              <a:rPr lang="en-US">
                <a:latin typeface="Times" charset="0"/>
                <a:ea typeface="ＭＳ Ｐゴシック" charset="0"/>
                <a:cs typeface="ＭＳ Ｐゴシック" charset="0"/>
              </a:rPr>
              <a:t>Darby traveled widely through the English-speaking world, including the United States, Canada, Australia and New Zealand</a:t>
            </a:r>
          </a:p>
          <a:p>
            <a:r>
              <a:rPr lang="en-US">
                <a:latin typeface="Times" charset="0"/>
                <a:ea typeface="ＭＳ Ｐゴシック" charset="0"/>
                <a:cs typeface="ＭＳ Ｐゴシック" charset="0"/>
              </a:rPr>
              <a:t>He is the ultimate source of the Biblical interpretative school that leads to literal readings of the Bible, and to the idea of the ‘rapture’</a:t>
            </a:r>
          </a:p>
          <a:p>
            <a:r>
              <a:rPr lang="en-US">
                <a:latin typeface="Times" charset="0"/>
                <a:ea typeface="ＭＳ Ｐゴシック" charset="0"/>
                <a:cs typeface="ＭＳ Ｐゴシック" charset="0"/>
              </a:rPr>
              <a:t>Charles Henry Mackintosh (1820-1896) helped popularize ideas of Darby in the U.S.</a:t>
            </a:r>
          </a:p>
          <a:p>
            <a:r>
              <a:rPr lang="en-US">
                <a:latin typeface="Times" charset="0"/>
                <a:ea typeface="ＭＳ Ｐゴシック" charset="0"/>
                <a:cs typeface="ＭＳ Ｐゴシック" charset="0"/>
              </a:rPr>
              <a:t>Converts to dispensationalist interpretations of Christianity were highly influential</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73729" name="Title 1"/>
          <p:cNvSpPr>
            <a:spLocks noGrp="1"/>
          </p:cNvSpPr>
          <p:nvPr>
            <p:ph type="title"/>
          </p:nvPr>
        </p:nvSpPr>
        <p:spPr>
          <a:xfrm>
            <a:off x="685800" y="0"/>
            <a:ext cx="7772400" cy="685800"/>
          </a:xfrm>
        </p:spPr>
        <p:txBody>
          <a:bodyPr>
            <a:normAutofit fontScale="90000"/>
          </a:bodyPr>
          <a:lstStyle/>
          <a:p>
            <a:r>
              <a:rPr lang="en-US">
                <a:latin typeface="Times" charset="0"/>
                <a:ea typeface="ＭＳ Ｐゴシック" charset="0"/>
                <a:cs typeface="ＭＳ Ｐゴシック" charset="0"/>
              </a:rPr>
              <a:t>Dispensationalism in the U.S.</a:t>
            </a:r>
          </a:p>
        </p:txBody>
      </p:sp>
      <p:sp>
        <p:nvSpPr>
          <p:cNvPr id="73730" name="Content Placeholder 3"/>
          <p:cNvSpPr>
            <a:spLocks noGrp="1"/>
          </p:cNvSpPr>
          <p:nvPr>
            <p:ph sz="half" idx="2"/>
          </p:nvPr>
        </p:nvSpPr>
        <p:spPr>
          <a:xfrm>
            <a:off x="457200" y="1143000"/>
            <a:ext cx="8001000" cy="5715000"/>
          </a:xfrm>
        </p:spPr>
        <p:txBody>
          <a:bodyPr/>
          <a:lstStyle/>
          <a:p>
            <a:r>
              <a:rPr lang="en-US">
                <a:latin typeface="Times" charset="0"/>
                <a:ea typeface="ＭＳ Ｐゴシック" charset="0"/>
                <a:cs typeface="ＭＳ Ｐゴシック" charset="0"/>
              </a:rPr>
              <a:t>Cyrus Scofield (1843-1921) produced an important “Bible reference” that correlates all of these doctrines with specific Bible passages, it is still used prominently today</a:t>
            </a:r>
          </a:p>
          <a:p>
            <a:r>
              <a:rPr lang="en-US">
                <a:latin typeface="Times" charset="0"/>
                <a:ea typeface="ＭＳ Ｐゴシック" charset="0"/>
                <a:cs typeface="ＭＳ Ｐゴシック" charset="0"/>
              </a:rPr>
              <a:t>William J. Erdman (1833-1923) established connections toconservative Presbyterians, and built connections to seminaries and publishing houses</a:t>
            </a:r>
          </a:p>
          <a:p>
            <a:r>
              <a:rPr lang="en-US">
                <a:latin typeface="Times" charset="0"/>
                <a:ea typeface="ＭＳ Ｐゴシック" charset="0"/>
                <a:cs typeface="ＭＳ Ｐゴシック" charset="0"/>
              </a:rPr>
              <a:t>Bible Institute of Los Angeles (now called BIOLA University), Moody Bible Institute in Chicago, and other seminaries form a network of Dispensationalist schools</a:t>
            </a:r>
          </a:p>
          <a:p>
            <a:endParaRPr lang="en-US">
              <a:latin typeface="Times" charset="0"/>
              <a:ea typeface="ＭＳ Ｐゴシック" charset="0"/>
              <a:cs typeface="ＭＳ Ｐゴシック"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331</TotalTime>
  <Words>7843</Words>
  <Application>Microsoft Macintosh PowerPoint</Application>
  <PresentationFormat>On-screen Show (4:3)</PresentationFormat>
  <Paragraphs>501</Paragraphs>
  <Slides>111</Slides>
  <Notes>0</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111</vt:i4>
      </vt:variant>
    </vt:vector>
  </HeadingPairs>
  <TitlesOfParts>
    <vt:vector size="113" baseType="lpstr">
      <vt:lpstr>Office Theme</vt:lpstr>
      <vt:lpstr>Microsoft Organization Chart</vt:lpstr>
      <vt:lpstr>The Protestant Reformation 1500-1600</vt:lpstr>
      <vt:lpstr>Umbrella Chart of Christianity</vt:lpstr>
      <vt:lpstr>Protestant Reformation I</vt:lpstr>
      <vt:lpstr>Martin Luther (1483-1546)</vt:lpstr>
      <vt:lpstr>Changes instituted by Luther</vt:lpstr>
      <vt:lpstr>Jean Calvin (1509-1564)</vt:lpstr>
      <vt:lpstr>Calvin’s Theological Contributions</vt:lpstr>
      <vt:lpstr>Jean Calvin and Thomas Hobbes</vt:lpstr>
      <vt:lpstr>Biblical Interpretation</vt:lpstr>
      <vt:lpstr>Biblical Interpretation</vt:lpstr>
      <vt:lpstr>Music in the Tensions of Religion</vt:lpstr>
      <vt:lpstr>Biblical Basis</vt:lpstr>
      <vt:lpstr>Biblical Basis</vt:lpstr>
      <vt:lpstr>Biblical Basis</vt:lpstr>
      <vt:lpstr>Biblical Basis</vt:lpstr>
      <vt:lpstr>Zwingli contra Music</vt:lpstr>
      <vt:lpstr>Luther in favor of Music</vt:lpstr>
      <vt:lpstr>Luther in favor of Instrumental Music</vt:lpstr>
      <vt:lpstr>Where Luther and Zwingli converge</vt:lpstr>
      <vt:lpstr>Martin Luther: A Mighty Fortress</vt:lpstr>
      <vt:lpstr>Martin Luther: Ein’ feste Burg</vt:lpstr>
      <vt:lpstr>Martin Luther: A Mighty Fortress</vt:lpstr>
      <vt:lpstr>Magisterial Reformation </vt:lpstr>
      <vt:lpstr>Protestant Reformation II</vt:lpstr>
      <vt:lpstr>Radical Reformation </vt:lpstr>
      <vt:lpstr>The Reformation and Change</vt:lpstr>
      <vt:lpstr>Intermediaries between God and us</vt:lpstr>
      <vt:lpstr>Meanwhile, back in England…</vt:lpstr>
      <vt:lpstr>Family Tree of Henry VIII</vt:lpstr>
      <vt:lpstr>The Tudor Dynasty (1485-1547)</vt:lpstr>
      <vt:lpstr>The Tudor Dynasty: Protestants post-Henry VIII (1547-1553)</vt:lpstr>
      <vt:lpstr>The Tudor Dynasty: Catholicism returns (1553-1558)</vt:lpstr>
      <vt:lpstr>Elizabeth I  (1533-1603, r. 1558-1603)</vt:lpstr>
      <vt:lpstr>Elizabethan Settlement I</vt:lpstr>
      <vt:lpstr>Elizabethan Settlement II</vt:lpstr>
      <vt:lpstr>Elizabethan Settlement III</vt:lpstr>
      <vt:lpstr>The Elizabethan Settlement’s Discontents</vt:lpstr>
      <vt:lpstr>Anglican Reformation</vt:lpstr>
      <vt:lpstr>Catholic Reformation</vt:lpstr>
      <vt:lpstr>Palestrina (1525-1594)</vt:lpstr>
      <vt:lpstr>Council of Trent</vt:lpstr>
      <vt:lpstr>Council of Trent of Music</vt:lpstr>
      <vt:lpstr>Pope Marcellus II</vt:lpstr>
      <vt:lpstr>Pope Marcellus Mass</vt:lpstr>
      <vt:lpstr>Sexual Purity in Art</vt:lpstr>
      <vt:lpstr>Paul IV also disciplines Palestrina</vt:lpstr>
      <vt:lpstr>Mainline Protestantism</vt:lpstr>
      <vt:lpstr>Lutherans</vt:lpstr>
      <vt:lpstr>Presbyterians</vt:lpstr>
      <vt:lpstr>Episcopalians</vt:lpstr>
      <vt:lpstr>Congregationalists</vt:lpstr>
      <vt:lpstr>Methodists</vt:lpstr>
      <vt:lpstr>Baptists</vt:lpstr>
      <vt:lpstr>Evangelical Christianity  in America</vt:lpstr>
      <vt:lpstr>Historical and Style Distinctions in Protestant Christianity</vt:lpstr>
      <vt:lpstr>Characteristics of  Evangelical Christianity</vt:lpstr>
      <vt:lpstr>America’s Great Awakenings</vt:lpstr>
      <vt:lpstr>America’s Great Awakenings</vt:lpstr>
      <vt:lpstr>FIRST GREAT AWAKENING  ca. 1730-1760</vt:lpstr>
      <vt:lpstr>Evangelicalism &amp; the Founding Fathers</vt:lpstr>
      <vt:lpstr>Calvin’s T.U.L.I.P.</vt:lpstr>
      <vt:lpstr>George Whitefield (1714-1770)</vt:lpstr>
      <vt:lpstr>John (1703-1791) and Charles Wesley (1707-1788) </vt:lpstr>
      <vt:lpstr>Jonathan Edwards (1703-1758)</vt:lpstr>
      <vt:lpstr>“Sinners in the Hands of an Angry God”</vt:lpstr>
      <vt:lpstr>Sinners in the Hands of an Angry God: I</vt:lpstr>
      <vt:lpstr>Sinners in the Hands of an Angry God: II</vt:lpstr>
      <vt:lpstr>Sinners in the Hands of an Angry God: III</vt:lpstr>
      <vt:lpstr>Sinners in the Hands of an Angry God: IV</vt:lpstr>
      <vt:lpstr>Second Great Awakening</vt:lpstr>
      <vt:lpstr>Second Great Awakening</vt:lpstr>
      <vt:lpstr>Second Great Awakening</vt:lpstr>
      <vt:lpstr>Calvin’s T.U.L.I.P.</vt:lpstr>
      <vt:lpstr>Arminianism revises the T.U.L.I.P., allowing for free will</vt:lpstr>
      <vt:lpstr>Charles Finney (1792-1875)</vt:lpstr>
      <vt:lpstr>Lorenzo Dow (1777-1834)</vt:lpstr>
      <vt:lpstr>Jarena Lee (1783-ca. 1850s)</vt:lpstr>
      <vt:lpstr>Richard Allen and Jarena Lee</vt:lpstr>
      <vt:lpstr>PowerPoint Presentation</vt:lpstr>
      <vt:lpstr>Third Great Awakening (1880-1925)</vt:lpstr>
      <vt:lpstr>Third Great Awakening (1880-1925)</vt:lpstr>
      <vt:lpstr>Dwight Moody (1837-1899)</vt:lpstr>
      <vt:lpstr>Billy Sunday (1862-1935)</vt:lpstr>
      <vt:lpstr>Billy Sunday Preaching Picture by George Bellows</vt:lpstr>
      <vt:lpstr>The Rivalry Between  Decorum and Chaos</vt:lpstr>
      <vt:lpstr>Decorum</vt:lpstr>
      <vt:lpstr>Chaos</vt:lpstr>
      <vt:lpstr>Pentecostalism</vt:lpstr>
      <vt:lpstr>Azusa Street Revival and Pentecostalism’s Egalitarian Origins</vt:lpstr>
      <vt:lpstr>Pentecostalism’s Female Origins</vt:lpstr>
      <vt:lpstr>COGIC: Church of God in Christ</vt:lpstr>
      <vt:lpstr>Fundamentalism</vt:lpstr>
      <vt:lpstr>Why are fundamentalisms attractive?</vt:lpstr>
      <vt:lpstr>The ambivalent meaning of “religion”</vt:lpstr>
      <vt:lpstr>Eschatology</vt:lpstr>
      <vt:lpstr>Book of Revelation</vt:lpstr>
      <vt:lpstr>Dispensationalism</vt:lpstr>
      <vt:lpstr>Dispensationalism in the U.S.</vt:lpstr>
      <vt:lpstr>Dispensationalism in the U.S.</vt:lpstr>
      <vt:lpstr>Israel in Dispensationalism</vt:lpstr>
      <vt:lpstr>Israel in Dispensationalism</vt:lpstr>
      <vt:lpstr>Dispensationalism in American Politics</vt:lpstr>
      <vt:lpstr>An Evangelical Christian Cosmology</vt:lpstr>
      <vt:lpstr>Jerry Falwell (1933- 2007)</vt:lpstr>
      <vt:lpstr>Pat Robertson (b. 1930)</vt:lpstr>
      <vt:lpstr>Dualism – Us v. Them – Cosmology at Work</vt:lpstr>
      <vt:lpstr>September 13, 2001</vt:lpstr>
      <vt:lpstr>September 13, 2001</vt:lpstr>
      <vt:lpstr>September 14, 2001</vt:lpstr>
      <vt:lpstr>Fred Phelps (b. 1929)</vt:lpstr>
      <vt:lpstr>Fred Phelps hates Jerry Falwell</vt:lpstr>
    </vt:vector>
  </TitlesOfParts>
  <Company>San José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Jennifer Rycenga</dc:creator>
  <cp:lastModifiedBy>Jennifer Rycenga</cp:lastModifiedBy>
  <cp:revision>40</cp:revision>
  <dcterms:created xsi:type="dcterms:W3CDTF">2011-05-12T15:55:06Z</dcterms:created>
  <dcterms:modified xsi:type="dcterms:W3CDTF">2012-04-17T03:42:44Z</dcterms:modified>
</cp:coreProperties>
</file>