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Chapter 3</a:t>
            </a:r>
            <a:br>
              <a:rPr lang="en-US" sz="3600" dirty="0" smtClean="0"/>
            </a:br>
            <a:r>
              <a:rPr lang="en-US" sz="3600" dirty="0" smtClean="0"/>
              <a:t>Functional and Conflict Theories </a:t>
            </a:r>
            <a:br>
              <a:rPr lang="en-US" sz="3600" dirty="0" smtClean="0"/>
            </a:br>
            <a:r>
              <a:rPr lang="en-US" sz="3600" dirty="0" smtClean="0"/>
              <a:t>of</a:t>
            </a:r>
            <a:r>
              <a:rPr lang="en-US" sz="3600" dirty="0"/>
              <a:t> </a:t>
            </a:r>
            <a:r>
              <a:rPr lang="en-US" sz="3600" dirty="0" smtClean="0"/>
              <a:t>Education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1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Status </a:t>
            </a:r>
            <a:r>
              <a:rPr lang="en-US" sz="3600" dirty="0"/>
              <a:t>G</a:t>
            </a:r>
            <a:r>
              <a:rPr lang="en-US" sz="3600" dirty="0" smtClean="0"/>
              <a:t>roup </a:t>
            </a:r>
            <a:r>
              <a:rPr lang="en-US" sz="3600" dirty="0"/>
              <a:t>C</a:t>
            </a:r>
            <a:r>
              <a:rPr lang="en-US" sz="3600" dirty="0" smtClean="0"/>
              <a:t>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Style of language</a:t>
            </a:r>
          </a:p>
          <a:p>
            <a:r>
              <a:rPr lang="en-US" sz="2800" dirty="0" smtClean="0"/>
              <a:t>Taste of clothing/</a:t>
            </a:r>
            <a:r>
              <a:rPr lang="en-US" sz="2800" dirty="0" smtClean="0"/>
              <a:t>decor</a:t>
            </a:r>
            <a:endParaRPr lang="en-US" sz="2800" dirty="0" smtClean="0"/>
          </a:p>
          <a:p>
            <a:r>
              <a:rPr lang="en-US" sz="2800" dirty="0" smtClean="0"/>
              <a:t>Manners</a:t>
            </a:r>
          </a:p>
          <a:p>
            <a:r>
              <a:rPr lang="en-US" sz="2800" dirty="0" smtClean="0"/>
              <a:t>Conversational topics</a:t>
            </a:r>
          </a:p>
          <a:p>
            <a:r>
              <a:rPr lang="en-US" sz="2800" dirty="0" smtClean="0"/>
              <a:t>Opinions</a:t>
            </a:r>
          </a:p>
          <a:p>
            <a:r>
              <a:rPr lang="en-US" sz="2800" dirty="0" smtClean="0"/>
              <a:t>Values</a:t>
            </a:r>
          </a:p>
          <a:p>
            <a:r>
              <a:rPr lang="en-US" sz="2800" dirty="0" smtClean="0"/>
              <a:t>Preferences in sports, media, arts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366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</a:t>
            </a:r>
            <a:r>
              <a:rPr lang="en-US" sz="3600" dirty="0" smtClean="0"/>
              <a:t>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Normatively </a:t>
            </a:r>
            <a:r>
              <a:rPr lang="en-US" dirty="0" smtClean="0"/>
              <a:t>legitimated exclusion </a:t>
            </a:r>
            <a:r>
              <a:rPr lang="en-US" dirty="0" smtClean="0"/>
              <a:t>based on:</a:t>
            </a:r>
          </a:p>
          <a:p>
            <a:r>
              <a:rPr lang="en-US" dirty="0" smtClean="0"/>
              <a:t>Class </a:t>
            </a:r>
            <a:r>
              <a:rPr lang="en-US" dirty="0" smtClean="0">
                <a:sym typeface="Wingdings"/>
              </a:rPr>
              <a:t> lifestyle</a:t>
            </a:r>
          </a:p>
          <a:p>
            <a:r>
              <a:rPr lang="en-US" dirty="0" smtClean="0">
                <a:sym typeface="Wingdings"/>
              </a:rPr>
              <a:t>Power position</a:t>
            </a:r>
          </a:p>
          <a:p>
            <a:r>
              <a:rPr lang="en-US" dirty="0" smtClean="0">
                <a:sym typeface="Wingdings"/>
              </a:rPr>
              <a:t>Cultural conditions; geography, ethnicity, religion,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71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Struggle for Advantage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Elite select new members from their status group i.e. “fits in”</a:t>
            </a:r>
          </a:p>
          <a:p>
            <a:r>
              <a:rPr lang="en-US" sz="2800" dirty="0" smtClean="0"/>
              <a:t>Lower level employees who are indoctrinated to respect superiority</a:t>
            </a:r>
          </a:p>
          <a:p>
            <a:r>
              <a:rPr lang="en-US" sz="2800" dirty="0" smtClean="0"/>
              <a:t>Struggle; wealth, power, prestige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86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01" y="2441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**Education as a Status Culture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Main </a:t>
            </a:r>
            <a:r>
              <a:rPr lang="en-US" sz="3200" dirty="0" smtClean="0"/>
              <a:t>activity is to teach status culture: vocabulary, inflection, dress, aesthetic tastes, values and manners</a:t>
            </a:r>
          </a:p>
          <a:p>
            <a:pPr marL="0" indent="0">
              <a:buNone/>
            </a:pPr>
            <a:r>
              <a:rPr lang="en-US" sz="3200" dirty="0" smtClean="0"/>
              <a:t>(i.e. create and process </a:t>
            </a:r>
            <a:r>
              <a:rPr lang="en-US" sz="3200" dirty="0" smtClean="0"/>
              <a:t>“</a:t>
            </a:r>
            <a:r>
              <a:rPr lang="en-US" sz="3200" dirty="0" smtClean="0"/>
              <a:t>products” </a:t>
            </a:r>
            <a:r>
              <a:rPr lang="en-US" sz="3200" dirty="0" smtClean="0"/>
              <a:t>that </a:t>
            </a:r>
            <a:r>
              <a:rPr lang="en-US" sz="3200" dirty="0" smtClean="0"/>
              <a:t>reflect </a:t>
            </a:r>
            <a:r>
              <a:rPr lang="en-US" sz="3200" dirty="0" smtClean="0"/>
              <a:t>the culture of the institution)</a:t>
            </a:r>
          </a:p>
        </p:txBody>
      </p:sp>
    </p:spTree>
    <p:extLst>
      <p:ext uri="{BB962C8B-B14F-4D97-AF65-F5344CB8AC3E}">
        <p14:creationId xmlns:p14="http://schemas.microsoft.com/office/powerpoint/2010/main" val="46752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Education:** </a:t>
            </a:r>
            <a:br>
              <a:rPr lang="en-US" sz="3200" dirty="0" smtClean="0"/>
            </a:br>
            <a:r>
              <a:rPr lang="en-US" sz="3200" dirty="0" smtClean="0"/>
              <a:t>Mechanism of Occupational Placement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Screening device: </a:t>
            </a:r>
          </a:p>
          <a:p>
            <a:pPr marL="0" indent="0">
              <a:buNone/>
            </a:pPr>
            <a:r>
              <a:rPr lang="en-US" sz="3200" dirty="0" smtClean="0"/>
              <a:t>Elite </a:t>
            </a:r>
            <a:r>
              <a:rPr lang="en-US" sz="3200" dirty="0" smtClean="0">
                <a:sym typeface="Wingdings"/>
              </a:rPr>
              <a:t> socialized to the dominant culture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Employees  attitude of respect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**Schools produce distinctive personality types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259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Empirical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Distinctions among status groups; class and ethnicity</a:t>
            </a:r>
          </a:p>
          <a:p>
            <a:r>
              <a:rPr lang="en-US" sz="3200" dirty="0" smtClean="0"/>
              <a:t>Status groups occupy different occupational </a:t>
            </a:r>
            <a:r>
              <a:rPr lang="en-US" sz="3200" dirty="0" smtClean="0"/>
              <a:t>positions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i.e. Wall Street </a:t>
            </a:r>
            <a:r>
              <a:rPr lang="en-US" sz="3200" dirty="0" smtClean="0">
                <a:sym typeface="Wingdings"/>
              </a:rPr>
              <a:t> Ivy League w/distinctive personality type  upper class values/manners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0176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Process of </a:t>
            </a:r>
            <a:r>
              <a:rPr lang="en-US" dirty="0" smtClean="0"/>
              <a:t>stratification: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Occupational structure </a:t>
            </a:r>
            <a:r>
              <a:rPr lang="en-US" dirty="0" smtClean="0">
                <a:sym typeface="Wingdings"/>
              </a:rPr>
              <a:t> demands for specific performance  training/education fills demands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Needs of society  determine behavior  rewards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Acquisition of new skills occur w/in job categories</a:t>
            </a:r>
          </a:p>
          <a:p>
            <a:r>
              <a:rPr lang="en-US" sz="3200" dirty="0" smtClean="0"/>
              <a:t>Ed level changed in excess</a:t>
            </a:r>
          </a:p>
          <a:p>
            <a:r>
              <a:rPr lang="en-US" sz="3200" dirty="0" smtClean="0"/>
              <a:t>More/better education not necessarily more productive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852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Critique:</a:t>
            </a:r>
            <a:br>
              <a:rPr lang="en-US" sz="3600" dirty="0" smtClean="0"/>
            </a:br>
            <a:r>
              <a:rPr lang="en-US" sz="3600" dirty="0" smtClean="0"/>
              <a:t>Professionalization of Occupations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Ed quality little effect on productivity</a:t>
            </a:r>
          </a:p>
          <a:p>
            <a:r>
              <a:rPr lang="en-US" sz="3200" dirty="0" smtClean="0"/>
              <a:t>Set </a:t>
            </a:r>
            <a:r>
              <a:rPr lang="en-US" sz="3200" dirty="0" err="1" smtClean="0"/>
              <a:t>ed</a:t>
            </a:r>
            <a:r>
              <a:rPr lang="en-US" sz="3200" dirty="0" smtClean="0"/>
              <a:t> requirement (licensing laws) </a:t>
            </a:r>
            <a:r>
              <a:rPr lang="en-US" sz="3200" dirty="0" smtClean="0">
                <a:sym typeface="Wingdings"/>
              </a:rPr>
              <a:t> tactic to raise prestige/autonomy</a:t>
            </a:r>
          </a:p>
          <a:p>
            <a:r>
              <a:rPr lang="en-US" sz="3200" dirty="0" smtClean="0">
                <a:sym typeface="Wingdings"/>
              </a:rPr>
              <a:t>Reality  learning retained only in small part</a:t>
            </a:r>
          </a:p>
          <a:p>
            <a:r>
              <a:rPr lang="en-US" sz="3200" dirty="0" smtClean="0">
                <a:sym typeface="Wingdings"/>
              </a:rPr>
              <a:t>Ed goals achieved with a minimum of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709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Social Mobility**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Education </a:t>
            </a:r>
            <a:r>
              <a:rPr lang="en-US" sz="3200" dirty="0" smtClean="0">
                <a:sym typeface="Wingdings"/>
              </a:rPr>
              <a:t> Occupational Success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Social Origins  major intervening variable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Independent of educational credentials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543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Social Mobility</a:t>
            </a:r>
            <a:br>
              <a:rPr lang="en-US" sz="3200" dirty="0" smtClean="0"/>
            </a:br>
            <a:r>
              <a:rPr lang="en-US" sz="3200" dirty="0" smtClean="0"/>
              <a:t>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Race/ethnicity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Skin color 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Accent</a:t>
            </a:r>
          </a:p>
          <a:p>
            <a:r>
              <a:rPr lang="en-US" dirty="0" smtClean="0"/>
              <a:t>Style of dress</a:t>
            </a:r>
          </a:p>
          <a:p>
            <a:r>
              <a:rPr lang="en-US" dirty="0" smtClean="0"/>
              <a:t>Manners</a:t>
            </a:r>
          </a:p>
          <a:p>
            <a:r>
              <a:rPr lang="en-US" dirty="0" smtClean="0"/>
              <a:t>Conversational 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2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Business (tech industry)</a:t>
            </a:r>
            <a:br>
              <a:rPr lang="en-US" sz="3600" dirty="0" smtClean="0"/>
            </a:br>
            <a:r>
              <a:rPr lang="en-US" sz="3600" dirty="0" smtClean="0"/>
              <a:t>Elite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and middle class</a:t>
            </a:r>
          </a:p>
          <a:p>
            <a:r>
              <a:rPr lang="en-US" dirty="0" smtClean="0"/>
              <a:t>White 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Straight</a:t>
            </a:r>
          </a:p>
          <a:p>
            <a:r>
              <a:rPr lang="en-US" dirty="0" smtClean="0"/>
              <a:t>Prestigious universities</a:t>
            </a:r>
          </a:p>
          <a:p>
            <a:pPr marL="0" indent="0">
              <a:buNone/>
            </a:pPr>
            <a:r>
              <a:rPr lang="en-US" dirty="0" smtClean="0"/>
              <a:t>**Ascribed group </a:t>
            </a:r>
            <a:r>
              <a:rPr lang="en-US" dirty="0" smtClean="0">
                <a:sym typeface="Wingdings"/>
              </a:rPr>
              <a:t> prime basis for selection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9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Education**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Mark of membership in a particular group </a:t>
            </a:r>
            <a:r>
              <a:rPr lang="en-US" dirty="0" smtClean="0">
                <a:sym typeface="Wingdings"/>
              </a:rPr>
              <a:t>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not skills or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9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Conflict Theory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Status groups** </a:t>
            </a:r>
            <a:r>
              <a:rPr lang="en-US" sz="3200" dirty="0" smtClean="0">
                <a:sym typeface="Wingdings"/>
              </a:rPr>
              <a:t> associated groups sharing common cultures/sub-cultures: share a sense of status equality based on participation in common culture    ** a fundamental senses of identity: others can not participate comfortably</a:t>
            </a:r>
            <a:endParaRPr lang="en-US" sz="32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91227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59</TotalTime>
  <Words>372</Words>
  <Application>Microsoft Macintosh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Capital</vt:lpstr>
      <vt:lpstr>Chapter 3 Functional and Conflict Theories  of Education</vt:lpstr>
      <vt:lpstr>Functionalist Theory</vt:lpstr>
      <vt:lpstr>Critique</vt:lpstr>
      <vt:lpstr>Critique: Professionalization of Occupations</vt:lpstr>
      <vt:lpstr>Social Mobility**</vt:lpstr>
      <vt:lpstr>Social Mobility Variables</vt:lpstr>
      <vt:lpstr>Business (tech industry) Elite</vt:lpstr>
      <vt:lpstr>Education**</vt:lpstr>
      <vt:lpstr>Conflict Theory</vt:lpstr>
      <vt:lpstr>Status Group Characteristics</vt:lpstr>
      <vt:lpstr>**Exclusion</vt:lpstr>
      <vt:lpstr>Struggle for Advantage</vt:lpstr>
      <vt:lpstr> **Education as a Status Culture</vt:lpstr>
      <vt:lpstr>Education:**  Mechanism of Occupational Placement</vt:lpstr>
      <vt:lpstr>Empirical Support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Functional and Conflict Theories  of Education</dc:title>
  <dc:creator>maria luisa alaniz</dc:creator>
  <cp:lastModifiedBy>Maria Alaniz</cp:lastModifiedBy>
  <cp:revision>8</cp:revision>
  <dcterms:created xsi:type="dcterms:W3CDTF">2012-09-02T14:18:44Z</dcterms:created>
  <dcterms:modified xsi:type="dcterms:W3CDTF">2012-09-04T21:16:03Z</dcterms:modified>
</cp:coreProperties>
</file>