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53B58D94-E9D4-AF4B-949C-463720AD945E}" type="datetimeFigureOut">
              <a:rPr lang="en-US" smtClean="0"/>
              <a:pPr/>
              <a:t>8/1/10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8F98C0A8-1F18-C540-9810-BEC158BD6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Shout Out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85284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1800" b="1" dirty="0" smtClean="0"/>
              <a:t>Women of Color Respond to Violence</a:t>
            </a:r>
            <a:endParaRPr lang="en-US" sz="1800" b="1" dirty="0" smtClean="0"/>
          </a:p>
          <a:p>
            <a:pPr>
              <a:lnSpc>
                <a:spcPct val="170000"/>
              </a:lnSpc>
              <a:spcAft>
                <a:spcPts val="1200"/>
              </a:spcAft>
            </a:pPr>
            <a:r>
              <a:rPr lang="en-US" sz="1800" b="1" dirty="0" smtClean="0">
                <a:solidFill>
                  <a:srgbClr val="FF0000"/>
                </a:solidFill>
              </a:rPr>
              <a:t>U</a:t>
            </a:r>
            <a:r>
              <a:rPr lang="en-US" sz="1800" b="1" dirty="0" smtClean="0">
                <a:solidFill>
                  <a:srgbClr val="FF0000"/>
                </a:solidFill>
              </a:rPr>
              <a:t>nderstanding </a:t>
            </a:r>
            <a:r>
              <a:rPr lang="en-US" sz="1800" b="1" dirty="0" smtClean="0">
                <a:solidFill>
                  <a:srgbClr val="FF0000"/>
                </a:solidFill>
              </a:rPr>
              <a:t>the </a:t>
            </a:r>
            <a:r>
              <a:rPr lang="en-US" sz="1800" b="1" dirty="0" smtClean="0">
                <a:solidFill>
                  <a:srgbClr val="FF0000"/>
                </a:solidFill>
              </a:rPr>
              <a:t>book </a:t>
            </a:r>
            <a:r>
              <a:rPr lang="en-US" sz="1800" b="1" dirty="0" smtClean="0">
                <a:solidFill>
                  <a:srgbClr val="FF0000"/>
                </a:solidFill>
              </a:rPr>
              <a:t>as a work of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social </a:t>
            </a:r>
            <a:r>
              <a:rPr lang="en-US" sz="1800" b="1" dirty="0" smtClean="0">
                <a:solidFill>
                  <a:srgbClr val="FF0000"/>
                </a:solidFill>
              </a:rPr>
              <a:t>literature regarding women of color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Process of creating the book	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Issue call for papers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Largely web based outreach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Received more than 100 submittals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Pared the submittals to about 70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Approached publishers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Took four years to find a suitable publisher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Commitment to the various elements	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Poetry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Creative non-fiction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Academic analysis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Visual art</a:t>
            </a:r>
          </a:p>
        </p:txBody>
      </p:sp>
      <p:pic>
        <p:nvPicPr>
          <p:cNvPr id="5" name="Content Placeholder 4" descr="Sarah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33122" b="-33122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3000"/>
              </a:spcAft>
            </a:pP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/>
            </a:r>
            <a:br>
              <a:rPr lang="en-US" sz="2500" dirty="0" smtClean="0">
                <a:solidFill>
                  <a:srgbClr val="FF0000"/>
                </a:solidFill>
              </a:rPr>
            </a:br>
            <a:r>
              <a:rPr lang="en-US" sz="2500" dirty="0" smtClean="0">
                <a:solidFill>
                  <a:srgbClr val="FF0000"/>
                </a:solidFill>
              </a:rPr>
              <a:t>What are the defining characteristics </a:t>
            </a:r>
            <a:r>
              <a:rPr lang="en-US" sz="2500" dirty="0" smtClean="0">
                <a:solidFill>
                  <a:srgbClr val="FF0000"/>
                </a:solidFill>
              </a:rPr>
              <a:t>of social literature?	</a:t>
            </a:r>
            <a:endParaRPr lang="en-US" sz="25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i="1" dirty="0" smtClean="0">
                <a:solidFill>
                  <a:srgbClr val="FF0000"/>
                </a:solidFill>
              </a:rPr>
              <a:t>Envisioning</a:t>
            </a:r>
            <a:r>
              <a:rPr lang="en-US" i="1" dirty="0" smtClean="0"/>
              <a:t> </a:t>
            </a:r>
            <a:r>
              <a:rPr lang="en-US" dirty="0" smtClean="0"/>
              <a:t>People</a:t>
            </a:r>
            <a:r>
              <a:rPr lang="en-US" dirty="0" smtClean="0"/>
              <a:t> understand </a:t>
            </a:r>
            <a:r>
              <a:rPr lang="en-US" dirty="0" smtClean="0"/>
              <a:t>who they are through the imaginary </a:t>
            </a:r>
            <a:r>
              <a:rPr lang="en-US" u="sng" dirty="0" smtClean="0"/>
              <a:t>and</a:t>
            </a:r>
            <a:r>
              <a:rPr lang="en-US" dirty="0" smtClean="0"/>
              <a:t> the critical</a:t>
            </a:r>
            <a:endParaRPr lang="en-US" i="1" dirty="0" smtClean="0"/>
          </a:p>
          <a:p>
            <a:pPr>
              <a:spcAft>
                <a:spcPts val="1800"/>
              </a:spcAft>
            </a:pPr>
            <a:r>
              <a:rPr lang="en-US" i="1" dirty="0" smtClean="0">
                <a:solidFill>
                  <a:srgbClr val="FF0000"/>
                </a:solidFill>
              </a:rPr>
              <a:t>Articulating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</a:t>
            </a:r>
            <a:r>
              <a:rPr lang="en-US" dirty="0" smtClean="0"/>
              <a:t>ormulate </a:t>
            </a:r>
            <a:r>
              <a:rPr lang="en-US" dirty="0" smtClean="0"/>
              <a:t>thoughtful and lively analytical strategies </a:t>
            </a:r>
            <a:endParaRPr lang="en-US" i="1" dirty="0" smtClean="0"/>
          </a:p>
          <a:p>
            <a:pPr>
              <a:spcAft>
                <a:spcPts val="1800"/>
              </a:spcAft>
            </a:pPr>
            <a:r>
              <a:rPr lang="en-US" i="1" dirty="0" smtClean="0">
                <a:solidFill>
                  <a:srgbClr val="FF0000"/>
                </a:solidFill>
              </a:rPr>
              <a:t>Strategizing</a:t>
            </a:r>
            <a:r>
              <a:rPr lang="en-US" i="1" dirty="0" smtClean="0"/>
              <a:t> </a:t>
            </a:r>
            <a:r>
              <a:rPr lang="en-US" dirty="0" smtClean="0"/>
              <a:t>Opportunities to conceive</a:t>
            </a:r>
            <a:r>
              <a:rPr lang="en-US" dirty="0" smtClean="0"/>
              <a:t> and </a:t>
            </a:r>
            <a:r>
              <a:rPr lang="en-US" dirty="0" smtClean="0"/>
              <a:t>develop processes for empowerment</a:t>
            </a:r>
            <a:endParaRPr lang="en-US" i="1" dirty="0" smtClean="0"/>
          </a:p>
          <a:p>
            <a:pPr>
              <a:spcAft>
                <a:spcPts val="1800"/>
              </a:spcAft>
            </a:pPr>
            <a:r>
              <a:rPr lang="en-US" i="1" dirty="0" smtClean="0">
                <a:solidFill>
                  <a:srgbClr val="FF0000"/>
                </a:solidFill>
              </a:rPr>
              <a:t>Circulating</a:t>
            </a:r>
            <a:r>
              <a:rPr lang="en-US" i="1" dirty="0" smtClean="0"/>
              <a:t> </a:t>
            </a:r>
            <a:r>
              <a:rPr lang="en-US" dirty="0" smtClean="0"/>
              <a:t>Emphasis on social </a:t>
            </a:r>
            <a:r>
              <a:rPr lang="en-US" dirty="0" smtClean="0"/>
              <a:t>networks </a:t>
            </a:r>
            <a:r>
              <a:rPr lang="en-US" dirty="0" smtClean="0"/>
              <a:t>for the articulation of ideas and processes</a:t>
            </a:r>
            <a:endParaRPr lang="en-US" i="1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Identities evolve </a:t>
            </a:r>
            <a:r>
              <a:rPr lang="en-US" sz="2800" dirty="0" smtClean="0">
                <a:solidFill>
                  <a:srgbClr val="FF0000"/>
                </a:solidFill>
              </a:rPr>
              <a:t>from social constructs: ideas about the self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Understanding of</a:t>
            </a:r>
            <a:r>
              <a:rPr lang="en-US" dirty="0" smtClean="0"/>
              <a:t> position </a:t>
            </a:r>
            <a:r>
              <a:rPr lang="en-US" dirty="0" smtClean="0"/>
              <a:t>in society through the relationship of self to others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Identity is not a fixed status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Constantly emerges from a variety of situations and setting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In other words, human identities are the products of social constructs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collective </a:t>
            </a:r>
            <a:r>
              <a:rPr lang="en-US" sz="2800" dirty="0" smtClean="0">
                <a:solidFill>
                  <a:srgbClr val="FF0000"/>
                </a:solidFill>
              </a:rPr>
              <a:t>envisioning about </a:t>
            </a:r>
            <a:r>
              <a:rPr lang="en-US" sz="2800" dirty="0" smtClean="0">
                <a:solidFill>
                  <a:srgbClr val="FF0000"/>
                </a:solidFill>
              </a:rPr>
              <a:t>identity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Individuals may find identity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forged within the collective 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Race / ethnicity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Culture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Sexual orientation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Disability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Social class status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Rural / urban / suburban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Spirituality / religion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Parenting status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Generation / age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Level of education</a:t>
            </a:r>
          </a:p>
          <a:p>
            <a:pPr>
              <a:spcAft>
                <a:spcPts val="1200"/>
              </a:spcAft>
              <a:buNone/>
            </a:pP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What else might shape a personal or collective identity?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Shout Out – builds on a </a:t>
            </a:r>
            <a:r>
              <a:rPr lang="en-US" sz="2800" dirty="0" smtClean="0">
                <a:solidFill>
                  <a:srgbClr val="FF0000"/>
                </a:solidFill>
              </a:rPr>
              <a:t>legacy regarding identity </a:t>
            </a:r>
            <a:r>
              <a:rPr lang="en-US" sz="2800" dirty="0" smtClean="0">
                <a:solidFill>
                  <a:srgbClr val="FF0000"/>
                </a:solidFill>
              </a:rPr>
              <a:t>and activism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Roots in the social literature developed by women of color</a:t>
            </a:r>
          </a:p>
          <a:p>
            <a:pPr>
              <a:spcAft>
                <a:spcPts val="1200"/>
              </a:spcAft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Contributors to this body of information include: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Toni Cade </a:t>
            </a:r>
            <a:r>
              <a:rPr lang="en-US" sz="2000" dirty="0" err="1" smtClean="0"/>
              <a:t>Bambara</a:t>
            </a:r>
            <a:r>
              <a:rPr lang="en-US" sz="2000" dirty="0" smtClean="0"/>
              <a:t>, Alice Walker (African American)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Gloria Anzaldúa, </a:t>
            </a:r>
            <a:r>
              <a:rPr lang="en-US" sz="2000" dirty="0" err="1" smtClean="0"/>
              <a:t>Cherríe</a:t>
            </a:r>
            <a:r>
              <a:rPr lang="en-US" sz="2000" dirty="0" smtClean="0"/>
              <a:t> Moraga (Chicana)</a:t>
            </a:r>
          </a:p>
          <a:p>
            <a:pPr>
              <a:spcAft>
                <a:spcPts val="1200"/>
              </a:spcAft>
            </a:pPr>
            <a:r>
              <a:rPr lang="en-US" sz="2000" dirty="0" smtClean="0"/>
              <a:t>Paula Gunn </a:t>
            </a:r>
            <a:r>
              <a:rPr lang="en-US" sz="2000" dirty="0" smtClean="0"/>
              <a:t>Allen (American Indian)</a:t>
            </a:r>
            <a:endParaRPr lang="en-US" sz="2000" dirty="0" smtClean="0"/>
          </a:p>
          <a:p>
            <a:pPr>
              <a:spcAft>
                <a:spcPts val="1200"/>
              </a:spcAft>
            </a:pPr>
            <a:r>
              <a:rPr lang="en-US" sz="2000" dirty="0" err="1" smtClean="0"/>
              <a:t>Teresia</a:t>
            </a:r>
            <a:r>
              <a:rPr lang="en-US" sz="2000" dirty="0" smtClean="0"/>
              <a:t> </a:t>
            </a:r>
            <a:r>
              <a:rPr lang="en-US" sz="2000" dirty="0" err="1" smtClean="0"/>
              <a:t>Teaiwa</a:t>
            </a:r>
            <a:r>
              <a:rPr lang="en-US" sz="2000" dirty="0" smtClean="0"/>
              <a:t> (</a:t>
            </a:r>
            <a:r>
              <a:rPr lang="en-US" sz="2000" dirty="0" smtClean="0"/>
              <a:t>Indigenous Pacific Islander – Fijian)</a:t>
            </a:r>
            <a:endParaRPr lang="en-US" sz="2000" dirty="0" smtClean="0"/>
          </a:p>
          <a:p>
            <a:pPr>
              <a:spcAft>
                <a:spcPts val="1200"/>
              </a:spcAft>
            </a:pPr>
            <a:r>
              <a:rPr lang="en-US" sz="2000" dirty="0" err="1" smtClean="0"/>
              <a:t>Bushra</a:t>
            </a:r>
            <a:r>
              <a:rPr lang="en-US" sz="2000" dirty="0" smtClean="0"/>
              <a:t> </a:t>
            </a:r>
            <a:r>
              <a:rPr lang="en-US" sz="2000" dirty="0" err="1" smtClean="0"/>
              <a:t>Rahman</a:t>
            </a:r>
            <a:r>
              <a:rPr lang="en-US" sz="2000" dirty="0" smtClean="0"/>
              <a:t>, (Middle Eastern / South East Asian)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Collective works </a:t>
            </a:r>
            <a:r>
              <a:rPr lang="en-US" sz="2800" dirty="0" smtClean="0">
                <a:solidFill>
                  <a:srgbClr val="FF0000"/>
                </a:solidFill>
              </a:rPr>
              <a:t>by/and about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women </a:t>
            </a:r>
            <a:r>
              <a:rPr lang="en-US" sz="2800" dirty="0" smtClean="0">
                <a:solidFill>
                  <a:srgbClr val="FF0000"/>
                </a:solidFill>
              </a:rPr>
              <a:t>of color	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000" i="1" dirty="0" smtClean="0"/>
              <a:t>This Bridge Called My Back </a:t>
            </a:r>
            <a:r>
              <a:rPr lang="en-US" sz="2000" dirty="0" smtClean="0"/>
              <a:t>(1982)</a:t>
            </a:r>
          </a:p>
          <a:p>
            <a:pPr>
              <a:spcAft>
                <a:spcPts val="1800"/>
              </a:spcAft>
            </a:pPr>
            <a:r>
              <a:rPr lang="en-US" sz="2000" i="1" dirty="0" smtClean="0"/>
              <a:t>Making Waves: An Anthology By and About Asian Women </a:t>
            </a:r>
            <a:r>
              <a:rPr lang="en-US" sz="2000" dirty="0" smtClean="0"/>
              <a:t>(1989)</a:t>
            </a:r>
          </a:p>
          <a:p>
            <a:pPr>
              <a:spcAft>
                <a:spcPts val="1800"/>
              </a:spcAft>
            </a:pPr>
            <a:r>
              <a:rPr lang="en-US" sz="2000" i="1" dirty="0" smtClean="0"/>
              <a:t>Spider Woman’s Granddaughters: Traditional and Contemporary Writing by Native American Women </a:t>
            </a:r>
            <a:r>
              <a:rPr lang="en-US" sz="2000" dirty="0" smtClean="0"/>
              <a:t>(1989)</a:t>
            </a:r>
          </a:p>
          <a:p>
            <a:pPr>
              <a:spcAft>
                <a:spcPts val="1800"/>
              </a:spcAft>
            </a:pPr>
            <a:r>
              <a:rPr lang="en-US" sz="2000" i="1" dirty="0" smtClean="0"/>
              <a:t>Haciendo Caras / Making Face, Making Soul </a:t>
            </a:r>
            <a:r>
              <a:rPr lang="en-US" sz="2000" dirty="0" smtClean="0"/>
              <a:t>(1992)</a:t>
            </a:r>
          </a:p>
          <a:p>
            <a:pPr>
              <a:spcAft>
                <a:spcPts val="1800"/>
              </a:spcAft>
            </a:pPr>
            <a:r>
              <a:rPr lang="en-US" sz="2000" i="1" dirty="0" smtClean="0"/>
              <a:t>All the Women are White, All the Blacks are Men, but Some of Us Are Brave </a:t>
            </a:r>
            <a:r>
              <a:rPr lang="en-US" sz="2000" dirty="0" smtClean="0"/>
              <a:t>(1993)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Artistry = Cultural </a:t>
            </a:r>
            <a:r>
              <a:rPr lang="en-US" sz="2800" dirty="0" smtClean="0">
                <a:solidFill>
                  <a:srgbClr val="FF0000"/>
                </a:solidFill>
              </a:rPr>
              <a:t>work</a:t>
            </a:r>
            <a:r>
              <a:rPr lang="en-US" sz="2800" dirty="0" smtClean="0"/>
              <a:t>		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Toni </a:t>
            </a:r>
            <a:r>
              <a:rPr lang="en-US" dirty="0" smtClean="0"/>
              <a:t>Cade </a:t>
            </a:r>
            <a:r>
              <a:rPr lang="en-US" dirty="0" err="1" smtClean="0"/>
              <a:t>Bambara</a:t>
            </a:r>
            <a:r>
              <a:rPr lang="en-US" dirty="0" smtClean="0"/>
              <a:t> originated </a:t>
            </a:r>
            <a:r>
              <a:rPr lang="en-US" dirty="0" smtClean="0"/>
              <a:t>the term “cultural </a:t>
            </a:r>
            <a:r>
              <a:rPr lang="en-US" dirty="0" smtClean="0"/>
              <a:t>worker” (1982 anthology </a:t>
            </a:r>
            <a:r>
              <a:rPr lang="en-US" i="1" dirty="0" smtClean="0"/>
              <a:t>This Bridge Called My </a:t>
            </a:r>
            <a:r>
              <a:rPr lang="en-US" i="1" dirty="0" smtClean="0"/>
              <a:t>Back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Acknowledges that creative work</a:t>
            </a:r>
            <a:r>
              <a:rPr lang="en-US" dirty="0" smtClean="0"/>
              <a:t> is </a:t>
            </a:r>
            <a:r>
              <a:rPr lang="en-US" dirty="0" smtClean="0"/>
              <a:t>labor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Links the act of creation to the vocation (different from avocation)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Requires</a:t>
            </a:r>
            <a:r>
              <a:rPr lang="en-US" dirty="0" smtClean="0"/>
              <a:t> </a:t>
            </a:r>
            <a:r>
              <a:rPr lang="en-US" dirty="0" smtClean="0"/>
              <a:t>an</a:t>
            </a:r>
            <a:r>
              <a:rPr lang="en-US" dirty="0" smtClean="0"/>
              <a:t> active audience </a:t>
            </a:r>
            <a:r>
              <a:rPr lang="en-US" dirty="0" smtClean="0"/>
              <a:t>participation</a:t>
            </a:r>
            <a:endParaRPr lang="en-US" dirty="0" smtClean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How did the book </a:t>
            </a:r>
            <a:r>
              <a:rPr lang="en-US" sz="2800" i="1" u="sng" dirty="0" smtClean="0">
                <a:solidFill>
                  <a:srgbClr val="FF0000"/>
                </a:solidFill>
              </a:rPr>
              <a:t>Shout Out </a:t>
            </a:r>
            <a:r>
              <a:rPr lang="en-US" sz="2800" dirty="0" smtClean="0">
                <a:solidFill>
                  <a:srgbClr val="FF0000"/>
                </a:solidFill>
              </a:rPr>
              <a:t>come into being?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Barbara K. </a:t>
            </a:r>
            <a:r>
              <a:rPr lang="en-US" dirty="0" err="1" smtClean="0"/>
              <a:t>Ige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co-founder of the Women of Color in Collaboration and Conflict Research Cluster at UC Santa Cruz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" name="Content Placeholder 5" descr="ige170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-4000" r="-400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Discussions regarding the persistence of violence against women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María Ochoa</a:t>
            </a:r>
          </a:p>
          <a:p>
            <a:endParaRPr lang="en-US" dirty="0" smtClean="0"/>
          </a:p>
          <a:p>
            <a:r>
              <a:rPr lang="en-US" dirty="0" smtClean="0"/>
              <a:t>A co-founder of the research cluster and co-editor of a publication </a:t>
            </a:r>
            <a:r>
              <a:rPr lang="en-US" i="1" dirty="0" smtClean="0"/>
              <a:t>Enunciating Our Terms</a:t>
            </a:r>
            <a:endParaRPr lang="en-US" dirty="0"/>
          </a:p>
        </p:txBody>
      </p:sp>
      <p:pic>
        <p:nvPicPr>
          <p:cNvPr id="5" name="Content Placeholder 4" descr="lgcov.gif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48780" b="-48780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Opulent.thmx</Template>
  <TotalTime>213</TotalTime>
  <Words>489</Words>
  <Application>Microsoft Macintosh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Shout Out</vt:lpstr>
      <vt:lpstr>       What are the defining characteristics of social literature? </vt:lpstr>
      <vt:lpstr>Identities evolve from social constructs: ideas about the self</vt:lpstr>
      <vt:lpstr>collective envisioning about identity</vt:lpstr>
      <vt:lpstr>Shout Out – builds on a legacy regarding identity and activism</vt:lpstr>
      <vt:lpstr>Collective works by/and about women of color </vt:lpstr>
      <vt:lpstr>Artistry = Cultural work  </vt:lpstr>
      <vt:lpstr>How did the book Shout Out come into being?</vt:lpstr>
      <vt:lpstr>Discussions regarding the persistence of violence against women</vt:lpstr>
      <vt:lpstr>Process of creating the book </vt:lpstr>
      <vt:lpstr>Commitment to the various elements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Shout Out</dc:title>
  <dc:creator>Maria Ochoa</dc:creator>
  <cp:lastModifiedBy>Maria Ochoa</cp:lastModifiedBy>
  <cp:revision>13</cp:revision>
  <dcterms:created xsi:type="dcterms:W3CDTF">2010-08-02T05:15:20Z</dcterms:created>
  <dcterms:modified xsi:type="dcterms:W3CDTF">2010-08-02T05:38:59Z</dcterms:modified>
</cp:coreProperties>
</file>