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1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50FE1-A536-40E3-A7A2-3780E4A0521D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357A1-DB18-490F-B9C6-A596DEEA6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96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57A1-DB18-490F-B9C6-A596DEEA65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20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D04A9E-D776-4EDE-B7FD-89FD4BD47E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54B49A-0F9D-461D-84D1-7A317ED6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mgoldstandard.org/" TargetMode="External"/><Relationship Id="rId3" Type="http://schemas.openxmlformats.org/officeDocument/2006/relationships/hyperlink" Target="http://www.denmark.dk/en.cop15.dk" TargetMode="External"/><Relationship Id="rId7" Type="http://schemas.openxmlformats.org/officeDocument/2006/relationships/hyperlink" Target="http://www.epa.gov/" TargetMode="External"/><Relationship Id="rId2" Type="http://schemas.openxmlformats.org/officeDocument/2006/relationships/hyperlink" Target="http://www.arb.c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fts.edu/tie/carbonoffsets" TargetMode="External"/><Relationship Id="rId5" Type="http://schemas.openxmlformats.org/officeDocument/2006/relationships/hyperlink" Target="http://www.energysavers.gov/" TargetMode="External"/><Relationship Id="rId4" Type="http://schemas.openxmlformats.org/officeDocument/2006/relationships/hyperlink" Target="http://www.greenvision.sanjose.gov/" TargetMode="External"/><Relationship Id="rId9" Type="http://schemas.openxmlformats.org/officeDocument/2006/relationships/hyperlink" Target="http://www.en.wikipedia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52600"/>
            <a:ext cx="6172200" cy="18943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Climate Policy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15/16 2009</a:t>
            </a:r>
          </a:p>
          <a:p>
            <a:r>
              <a:rPr lang="en-US" dirty="0" smtClean="0"/>
              <a:t>Met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64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1219200"/>
            <a:ext cx="891667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2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More Local:  AB 32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752"/>
          </a:xfrm>
        </p:spPr>
        <p:txBody>
          <a:bodyPr/>
          <a:lstStyle/>
          <a:p>
            <a:r>
              <a:rPr lang="en-US" dirty="0" smtClean="0"/>
              <a:t>California Global Warming Solutions Act </a:t>
            </a:r>
          </a:p>
          <a:p>
            <a:r>
              <a:rPr lang="en-US" dirty="0" smtClean="0"/>
              <a:t>Signed by Gov. </a:t>
            </a:r>
            <a:r>
              <a:rPr lang="en-US" dirty="0" err="1" smtClean="0"/>
              <a:t>Schwarzenneger</a:t>
            </a:r>
            <a:r>
              <a:rPr lang="en-US" dirty="0" smtClean="0"/>
              <a:t> 2006</a:t>
            </a:r>
          </a:p>
          <a:p>
            <a:r>
              <a:rPr lang="en-US" dirty="0" smtClean="0"/>
              <a:t>Sets 2020 emissions reduction as law</a:t>
            </a:r>
          </a:p>
          <a:p>
            <a:r>
              <a:rPr lang="en-US" dirty="0" smtClean="0"/>
              <a:t>1990 emission levels target for 2020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21310"/>
            <a:ext cx="3225890" cy="365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60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Stipulations of AB 32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Firm limit on emissions for all consumers/producers</a:t>
            </a:r>
          </a:p>
          <a:p>
            <a:r>
              <a:rPr lang="en-US" dirty="0" smtClean="0"/>
              <a:t>Per capita reduction from 14 tons CO2/year to 10 tons/year</a:t>
            </a:r>
          </a:p>
          <a:p>
            <a:r>
              <a:rPr lang="en-US" dirty="0" smtClean="0"/>
              <a:t>Reduction in 30% of vehicle GHG emissions by 2016</a:t>
            </a:r>
          </a:p>
          <a:p>
            <a:r>
              <a:rPr lang="en-US" dirty="0" smtClean="0"/>
              <a:t>Improved appliance efficiency standards</a:t>
            </a:r>
          </a:p>
          <a:p>
            <a:r>
              <a:rPr lang="en-US" dirty="0" smtClean="0"/>
              <a:t>Add 1 million solar roofs, alternative energy sources</a:t>
            </a:r>
          </a:p>
          <a:p>
            <a:r>
              <a:rPr lang="en-US" dirty="0" smtClean="0"/>
              <a:t>Adopt green building practices, green existing buildings for efficiency</a:t>
            </a:r>
          </a:p>
          <a:p>
            <a:r>
              <a:rPr lang="en-US" dirty="0" smtClean="0"/>
              <a:t>More efficient </a:t>
            </a:r>
            <a:r>
              <a:rPr lang="en-US" dirty="0" err="1" smtClean="0"/>
              <a:t>ag</a:t>
            </a:r>
            <a:r>
              <a:rPr lang="en-US" dirty="0" smtClean="0"/>
              <a:t> equipment, distribution</a:t>
            </a:r>
          </a:p>
          <a:p>
            <a:r>
              <a:rPr lang="en-US" dirty="0" smtClean="0"/>
              <a:t>Emissions audit  for largest 800 emitters in CA </a:t>
            </a:r>
          </a:p>
          <a:p>
            <a:r>
              <a:rPr lang="en-US" dirty="0" smtClean="0"/>
              <a:t>Reduce methane from landfills with high recycling, zero waste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36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Opposition to AB 32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Concern it will cost small businesses money, place restrictions on small business</a:t>
            </a:r>
          </a:p>
          <a:p>
            <a:r>
              <a:rPr lang="en-US" dirty="0" smtClean="0"/>
              <a:t>Concern it will drive business and industry out of state</a:t>
            </a:r>
          </a:p>
          <a:p>
            <a:pPr lvl="1"/>
            <a:r>
              <a:rPr lang="en-US" dirty="0" smtClean="0"/>
              <a:t>Green jobs fastest growing job market in CA!</a:t>
            </a:r>
          </a:p>
          <a:p>
            <a:r>
              <a:rPr lang="en-US" dirty="0" smtClean="0"/>
              <a:t>Concern it will add thousands to household bills/homeowner costs</a:t>
            </a:r>
          </a:p>
          <a:p>
            <a:pPr lvl="1"/>
            <a:r>
              <a:rPr lang="en-US" dirty="0" smtClean="0"/>
              <a:t>Efficient appliances, buildings reduce bills</a:t>
            </a:r>
          </a:p>
          <a:p>
            <a:pPr lvl="1"/>
            <a:endParaRPr lang="en-US" dirty="0"/>
          </a:p>
          <a:p>
            <a:r>
              <a:rPr lang="en-US" dirty="0" smtClean="0"/>
              <a:t>AB 32 rules and market mechanisms to take effect Jan 1, 2012, and become legally enforceable!</a:t>
            </a:r>
          </a:p>
        </p:txBody>
      </p:sp>
    </p:spTree>
    <p:extLst>
      <p:ext uri="{BB962C8B-B14F-4D97-AF65-F5344CB8AC3E}">
        <p14:creationId xmlns:p14="http://schemas.microsoft.com/office/powerpoint/2010/main" xmlns="" val="37345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467600" cy="1143000"/>
          </a:xfrm>
        </p:spPr>
        <p:txBody>
          <a:bodyPr/>
          <a:lstStyle/>
          <a:p>
            <a:r>
              <a:rPr lang="en-US" dirty="0" smtClean="0"/>
              <a:t>Very Local: San Jose Green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001000" cy="541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600" dirty="0"/>
              <a:t>Within 15 years, the City of San José in tandem with its residents and businesses will:</a:t>
            </a:r>
          </a:p>
          <a:p>
            <a:r>
              <a:rPr lang="en-US" sz="2600" dirty="0"/>
              <a:t>1. Create 25,000 Clean Tech jobs as the World Center of Clean Tech Innovation</a:t>
            </a:r>
          </a:p>
          <a:p>
            <a:r>
              <a:rPr lang="en-US" sz="2600" dirty="0"/>
              <a:t>2. Reduce per capita energy use by 50 percent</a:t>
            </a:r>
          </a:p>
          <a:p>
            <a:r>
              <a:rPr lang="en-US" sz="2600" dirty="0"/>
              <a:t>3. Receive 100 percent of our electrical power from clean renewable sources</a:t>
            </a:r>
          </a:p>
          <a:p>
            <a:r>
              <a:rPr lang="en-US" sz="2600" dirty="0"/>
              <a:t>4. Build or retrofit 50 million square feet of green buildings</a:t>
            </a:r>
          </a:p>
          <a:p>
            <a:r>
              <a:rPr lang="en-US" sz="2600" dirty="0"/>
              <a:t>5. Divert 100 percent of the waste from our landfill and convert waste to energy</a:t>
            </a:r>
          </a:p>
          <a:p>
            <a:r>
              <a:rPr lang="en-US" sz="2600" dirty="0"/>
              <a:t>6. Recycle or beneficially reuse 100 percent of our wastewater (100 million gallons per day)</a:t>
            </a:r>
          </a:p>
          <a:p>
            <a:r>
              <a:rPr lang="en-US" sz="2600" dirty="0"/>
              <a:t>7. Adopt a General Plan with measurable standards for sustainable development</a:t>
            </a:r>
          </a:p>
          <a:p>
            <a:r>
              <a:rPr lang="en-US" sz="2600" dirty="0"/>
              <a:t>8. Ensure that 100 percent of public fleet vehicles run on alternative fuels</a:t>
            </a:r>
          </a:p>
          <a:p>
            <a:r>
              <a:rPr lang="en-US" sz="2600" dirty="0"/>
              <a:t>9. Plant 100,000 new trees and replace 100 percent of our streetlights with smart, zero-emission lighting</a:t>
            </a:r>
          </a:p>
          <a:p>
            <a:r>
              <a:rPr lang="en-US" sz="2600" dirty="0"/>
              <a:t>10. Create 100 miles of interconnected trails</a:t>
            </a:r>
          </a:p>
        </p:txBody>
      </p:sp>
    </p:spTree>
    <p:extLst>
      <p:ext uri="{BB962C8B-B14F-4D97-AF65-F5344CB8AC3E}">
        <p14:creationId xmlns:p14="http://schemas.microsoft.com/office/powerpoint/2010/main" xmlns="" val="9451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San Jose Green Vision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924800" cy="5026152"/>
          </a:xfrm>
        </p:spPr>
        <p:txBody>
          <a:bodyPr/>
          <a:lstStyle/>
          <a:p>
            <a:r>
              <a:rPr lang="en-US" dirty="0" smtClean="0"/>
              <a:t>Try to keep San Jose at forefront of innovation</a:t>
            </a:r>
          </a:p>
          <a:p>
            <a:r>
              <a:rPr lang="en-US" dirty="0" smtClean="0"/>
              <a:t>Measurable goals! Helps with public motivation</a:t>
            </a:r>
          </a:p>
          <a:p>
            <a:r>
              <a:rPr lang="en-US" dirty="0" smtClean="0"/>
              <a:t>Launched in 2007</a:t>
            </a:r>
          </a:p>
          <a:p>
            <a:r>
              <a:rPr lang="en-US" dirty="0" smtClean="0"/>
              <a:t>Give incentives for clean tech companies</a:t>
            </a:r>
          </a:p>
          <a:p>
            <a:r>
              <a:rPr lang="en-US" dirty="0" smtClean="0"/>
              <a:t>Incentives for solar panels</a:t>
            </a:r>
          </a:p>
          <a:p>
            <a:r>
              <a:rPr lang="en-US" dirty="0" smtClean="0"/>
              <a:t>Improve transit system</a:t>
            </a:r>
          </a:p>
          <a:p>
            <a:r>
              <a:rPr lang="en-US" dirty="0" smtClean="0"/>
              <a:t>Adopt and encourage efficiency products    (ex: lighting)</a:t>
            </a:r>
          </a:p>
          <a:p>
            <a:r>
              <a:rPr lang="en-US" dirty="0" smtClean="0"/>
              <a:t>Green building ordinances</a:t>
            </a:r>
          </a:p>
          <a:p>
            <a:r>
              <a:rPr lang="en-US" dirty="0" smtClean="0"/>
              <a:t>Increase recycled H2O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403279"/>
            <a:ext cx="2667000" cy="345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74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1" y="37562"/>
            <a:ext cx="4545169" cy="340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2392" y="533400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film solar technology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128" y="2124075"/>
            <a:ext cx="57816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5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3" y="0"/>
            <a:ext cx="4856407" cy="397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16" y="3055513"/>
            <a:ext cx="4644084" cy="380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121920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 Jose energy use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3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Policies:</a:t>
            </a:r>
            <a:br>
              <a:rPr lang="en-US" dirty="0" smtClean="0"/>
            </a:br>
            <a:r>
              <a:rPr lang="en-US" dirty="0" smtClean="0"/>
              <a:t>Carbon Offsets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People can purchase carbon offsets to reduce their carbon footprint</a:t>
            </a:r>
          </a:p>
          <a:p>
            <a:r>
              <a:rPr lang="en-US" dirty="0" smtClean="0"/>
              <a:t>Ex- flight to Europe adds 3-4 tons to your carbon footprint!</a:t>
            </a:r>
          </a:p>
          <a:p>
            <a:r>
              <a:rPr lang="en-US" dirty="0" smtClean="0"/>
              <a:t>Purchase carbon credits at $5-$20 per ton to “offset” carbon emitted by your actions</a:t>
            </a:r>
          </a:p>
          <a:p>
            <a:r>
              <a:rPr lang="en-US" dirty="0" smtClean="0"/>
              <a:t>Carbon trade companies invest in projects that reduce GHG’s</a:t>
            </a:r>
          </a:p>
          <a:p>
            <a:r>
              <a:rPr lang="en-US" dirty="0" smtClean="0"/>
              <a:t>Install windmills, geothermal, solar energy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72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Trade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sure you use a reputable company</a:t>
            </a:r>
          </a:p>
          <a:p>
            <a:r>
              <a:rPr lang="en-US" dirty="0" smtClean="0"/>
              <a:t>Gold Standard companies adhere to strictest regulations</a:t>
            </a:r>
          </a:p>
          <a:p>
            <a:r>
              <a:rPr lang="en-US" dirty="0" smtClean="0"/>
              <a:t>Some notable, respected companies:</a:t>
            </a:r>
          </a:p>
          <a:p>
            <a:pPr lvl="1"/>
            <a:r>
              <a:rPr lang="en-US" dirty="0" err="1" smtClean="0"/>
              <a:t>Airshed</a:t>
            </a:r>
            <a:r>
              <a:rPr lang="en-US" dirty="0" smtClean="0"/>
              <a:t> (New Zealand)</a:t>
            </a:r>
          </a:p>
          <a:p>
            <a:pPr lvl="1"/>
            <a:r>
              <a:rPr lang="en-US" dirty="0" smtClean="0"/>
              <a:t>Climate Care (UK)</a:t>
            </a:r>
          </a:p>
          <a:p>
            <a:pPr lvl="1"/>
            <a:r>
              <a:rPr lang="en-US" dirty="0" smtClean="0"/>
              <a:t>GEQ (Chile)</a:t>
            </a:r>
          </a:p>
          <a:p>
            <a:pPr lvl="1"/>
            <a:r>
              <a:rPr lang="en-US" dirty="0" smtClean="0"/>
              <a:t>ZeroCO2 (Canada)</a:t>
            </a:r>
          </a:p>
          <a:p>
            <a:pPr lvl="1"/>
            <a:r>
              <a:rPr lang="en-US" dirty="0" smtClean="0"/>
              <a:t>Native Energy (US)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1422"/>
            <a:ext cx="1476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23493"/>
            <a:ext cx="15240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99022"/>
            <a:ext cx="16192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764" y="5334510"/>
            <a:ext cx="2047915" cy="116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52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Participation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discussed challenges we face with climate change and ways to mitigate climate change and greenhouse gas emissions</a:t>
            </a:r>
          </a:p>
          <a:p>
            <a:r>
              <a:rPr lang="en-US" dirty="0" smtClean="0"/>
              <a:t>In a group of 2-3, write down:</a:t>
            </a:r>
          </a:p>
          <a:p>
            <a:pPr lvl="1"/>
            <a:r>
              <a:rPr lang="en-US" dirty="0" smtClean="0"/>
              <a:t>Top 3 things the state could do to limit global warming </a:t>
            </a:r>
          </a:p>
          <a:p>
            <a:pPr lvl="1"/>
            <a:r>
              <a:rPr lang="en-US" dirty="0" smtClean="0"/>
              <a:t>Top 3 things YOU can do as people/consumers/students to reduce GHG limit global warming</a:t>
            </a:r>
          </a:p>
          <a:p>
            <a:r>
              <a:rPr lang="en-US" dirty="0" smtClean="0"/>
              <a:t>You may use scratch paper or split a sheet of paper with another group (reduce, reuse, recycle!)</a:t>
            </a:r>
          </a:p>
          <a:p>
            <a:r>
              <a:rPr lang="en-US" dirty="0" smtClean="0"/>
              <a:t>Make sure all member names and date on paper!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24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 Shopping?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00200"/>
            <a:ext cx="8662239" cy="28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55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/>
          <a:lstStyle/>
          <a:p>
            <a:r>
              <a:rPr lang="en-US" dirty="0" smtClean="0"/>
              <a:t>Compliance vs. Voluntary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543800" cy="5178552"/>
          </a:xfrm>
        </p:spPr>
        <p:txBody>
          <a:bodyPr>
            <a:normAutofit/>
          </a:bodyPr>
          <a:lstStyle/>
          <a:p>
            <a:r>
              <a:rPr lang="en-US" dirty="0" smtClean="0"/>
              <a:t>Some businesses, governments required to purchase carbon offsets under Kyoto Protocol if not meeting their goals</a:t>
            </a:r>
          </a:p>
          <a:p>
            <a:r>
              <a:rPr lang="en-US" dirty="0" smtClean="0"/>
              <a:t>Compliance market</a:t>
            </a:r>
          </a:p>
          <a:p>
            <a:r>
              <a:rPr lang="en-US" dirty="0" smtClean="0"/>
              <a:t>Large share of carbon trade</a:t>
            </a:r>
          </a:p>
          <a:p>
            <a:r>
              <a:rPr lang="en-US" dirty="0" smtClean="0"/>
              <a:t>Countries/governments can trade with countries with carbon surplus or purchase credits</a:t>
            </a:r>
          </a:p>
          <a:p>
            <a:r>
              <a:rPr lang="en-US" dirty="0" smtClean="0"/>
              <a:t>Most businesses, local governments, NGO’s and individuals part of voluntary market</a:t>
            </a:r>
          </a:p>
          <a:p>
            <a:r>
              <a:rPr lang="en-US" dirty="0" smtClean="0"/>
              <a:t>Trading volumes much smaller</a:t>
            </a:r>
          </a:p>
          <a:p>
            <a:r>
              <a:rPr lang="en-US" dirty="0" smtClean="0"/>
              <a:t>No established rules, regulations. Purchasing credits to help reduce GHG’s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344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rebates and incentives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Local and Federal government programs offer rebates and incentives to individuals and small businesses</a:t>
            </a:r>
          </a:p>
          <a:p>
            <a:r>
              <a:rPr lang="en-US" dirty="0" smtClean="0"/>
              <a:t>Not </a:t>
            </a:r>
            <a:r>
              <a:rPr lang="en-US" dirty="0" err="1" smtClean="0"/>
              <a:t>manditory</a:t>
            </a:r>
            <a:endParaRPr lang="en-US" dirty="0" smtClean="0"/>
          </a:p>
          <a:p>
            <a:r>
              <a:rPr lang="en-US" dirty="0" smtClean="0"/>
              <a:t>Designed to increase efficiency and lower amount of energy used by individual/business</a:t>
            </a:r>
          </a:p>
          <a:p>
            <a:r>
              <a:rPr lang="en-US" dirty="0" smtClean="0"/>
              <a:t>Main categories:</a:t>
            </a:r>
          </a:p>
          <a:p>
            <a:pPr lvl="1"/>
            <a:r>
              <a:rPr lang="en-US" dirty="0" smtClean="0"/>
              <a:t>Building materials</a:t>
            </a:r>
          </a:p>
          <a:p>
            <a:pPr lvl="1"/>
            <a:r>
              <a:rPr lang="en-US" dirty="0" smtClean="0"/>
              <a:t>Appliances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Examples of Rebates/Incentives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/>
          <a:lstStyle/>
          <a:p>
            <a:r>
              <a:rPr lang="en-US" dirty="0" err="1" smtClean="0"/>
              <a:t>Photovoltaics</a:t>
            </a:r>
            <a:r>
              <a:rPr lang="en-US" dirty="0" smtClean="0"/>
              <a:t> (solar) installed on home or business</a:t>
            </a:r>
          </a:p>
          <a:p>
            <a:pPr lvl="1"/>
            <a:r>
              <a:rPr lang="en-US" dirty="0" smtClean="0"/>
              <a:t>Tax credit of 30% of cost from US </a:t>
            </a:r>
            <a:r>
              <a:rPr lang="en-US" dirty="0" err="1" smtClean="0"/>
              <a:t>Dept</a:t>
            </a:r>
            <a:r>
              <a:rPr lang="en-US" dirty="0" smtClean="0"/>
              <a:t> of Energy</a:t>
            </a:r>
          </a:p>
          <a:p>
            <a:r>
              <a:rPr lang="en-US" dirty="0" smtClean="0"/>
              <a:t>From excess solar energy created by your system</a:t>
            </a:r>
          </a:p>
          <a:p>
            <a:pPr lvl="1"/>
            <a:r>
              <a:rPr lang="en-US" dirty="0" smtClean="0"/>
              <a:t>$1.10-1.90 per watt given to public utility system from CA Public Utilities Commission</a:t>
            </a:r>
          </a:p>
          <a:p>
            <a:r>
              <a:rPr lang="en-US" dirty="0" smtClean="0"/>
              <a:t>Energy efficient building materials (roofing, doors, insulation, windows, lighting</a:t>
            </a:r>
          </a:p>
          <a:p>
            <a:pPr lvl="1"/>
            <a:r>
              <a:rPr lang="en-US" dirty="0" smtClean="0"/>
              <a:t>Rebates both local and federal</a:t>
            </a:r>
          </a:p>
          <a:p>
            <a:r>
              <a:rPr lang="en-US" dirty="0" smtClean="0"/>
              <a:t>Rebates for energy efficient appliances (Energy Star)</a:t>
            </a:r>
          </a:p>
          <a:p>
            <a:r>
              <a:rPr lang="en-US" dirty="0" smtClean="0"/>
              <a:t>In Monterey County, $25 rebate per 100 gallons up to 25,000 gallons for installing water catchment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3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165"/>
            <a:ext cx="4732694" cy="237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7452" y="2286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465" y="2438400"/>
            <a:ext cx="3810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083" y="3048000"/>
            <a:ext cx="461151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2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4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61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Air Resources Board </a:t>
            </a:r>
            <a:r>
              <a:rPr lang="en-US" dirty="0" smtClean="0">
                <a:hlinkClick r:id="rId2"/>
              </a:rPr>
              <a:t>www.ARB.ca.gov</a:t>
            </a:r>
            <a:endParaRPr lang="en-US" dirty="0" smtClean="0"/>
          </a:p>
          <a:p>
            <a:r>
              <a:rPr lang="en-US" dirty="0" smtClean="0"/>
              <a:t>COP15 </a:t>
            </a:r>
            <a:r>
              <a:rPr lang="en-US" dirty="0" smtClean="0">
                <a:hlinkClick r:id="rId3"/>
              </a:rPr>
              <a:t>www.denmark.dk/en.cop15.dk</a:t>
            </a:r>
            <a:endParaRPr lang="en-US" dirty="0" smtClean="0"/>
          </a:p>
          <a:p>
            <a:r>
              <a:rPr lang="en-US" dirty="0" smtClean="0"/>
              <a:t>Green Vision San Jose </a:t>
            </a:r>
            <a:r>
              <a:rPr lang="en-US" dirty="0" smtClean="0">
                <a:hlinkClick r:id="rId4"/>
              </a:rPr>
              <a:t>www.greenvision.sanjose.gov</a:t>
            </a:r>
            <a:endParaRPr lang="en-US" dirty="0" smtClean="0"/>
          </a:p>
          <a:p>
            <a:r>
              <a:rPr lang="en-US" dirty="0" smtClean="0"/>
              <a:t>US Department of Energy </a:t>
            </a:r>
            <a:r>
              <a:rPr lang="en-US" dirty="0" smtClean="0">
                <a:hlinkClick r:id="rId5"/>
              </a:rPr>
              <a:t>www.energysavers.gov</a:t>
            </a:r>
            <a:endParaRPr lang="en-US" dirty="0" smtClean="0"/>
          </a:p>
          <a:p>
            <a:r>
              <a:rPr lang="en-US" dirty="0" smtClean="0"/>
              <a:t>Tufts </a:t>
            </a:r>
            <a:r>
              <a:rPr lang="en-US" dirty="0"/>
              <a:t>Climate Initiative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www.tufts.edu/tie/carbonoffsets</a:t>
            </a:r>
            <a:endParaRPr lang="en-US" dirty="0" smtClean="0"/>
          </a:p>
          <a:p>
            <a:r>
              <a:rPr lang="en-US" dirty="0" smtClean="0"/>
              <a:t>Environmental Protection Agency </a:t>
            </a:r>
            <a:r>
              <a:rPr lang="en-US" dirty="0" smtClean="0">
                <a:hlinkClick r:id="rId7"/>
              </a:rPr>
              <a:t>www.epa.gov</a:t>
            </a:r>
            <a:endParaRPr lang="en-US" dirty="0" smtClean="0"/>
          </a:p>
          <a:p>
            <a:r>
              <a:rPr lang="en-US" dirty="0" smtClean="0"/>
              <a:t>Gold Standard  </a:t>
            </a:r>
            <a:r>
              <a:rPr lang="en-US" dirty="0" smtClean="0">
                <a:hlinkClick r:id="rId8"/>
              </a:rPr>
              <a:t>www.cdmgoldstandard.org</a:t>
            </a:r>
            <a:endParaRPr lang="en-US" dirty="0" smtClean="0"/>
          </a:p>
          <a:p>
            <a:r>
              <a:rPr lang="en-US" smtClean="0"/>
              <a:t>Wikipedia </a:t>
            </a:r>
            <a:r>
              <a:rPr lang="en-US" smtClean="0">
                <a:hlinkClick r:id="rId9"/>
              </a:rPr>
              <a:t>www.en.wikipedia.org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6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Recall…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IPCC</a:t>
            </a:r>
          </a:p>
          <a:p>
            <a:pPr lvl="1"/>
            <a:r>
              <a:rPr lang="en-US" dirty="0" smtClean="0"/>
              <a:t>Assessments suggest human influence on climate</a:t>
            </a:r>
          </a:p>
          <a:p>
            <a:pPr lvl="1"/>
            <a:r>
              <a:rPr lang="en-US" dirty="0" smtClean="0"/>
              <a:t>Use climate models to predict future temp changes</a:t>
            </a:r>
          </a:p>
          <a:p>
            <a:r>
              <a:rPr lang="en-US" dirty="0" smtClean="0"/>
              <a:t>Kyoto Protocol</a:t>
            </a:r>
          </a:p>
          <a:p>
            <a:pPr lvl="1"/>
            <a:r>
              <a:rPr lang="en-US" dirty="0" smtClean="0"/>
              <a:t>In effect in Feb 2005</a:t>
            </a:r>
          </a:p>
          <a:p>
            <a:pPr lvl="1"/>
            <a:r>
              <a:rPr lang="en-US" dirty="0" smtClean="0"/>
              <a:t>Sets emission targets for 37 industrialized nations</a:t>
            </a:r>
          </a:p>
          <a:p>
            <a:pPr lvl="1"/>
            <a:r>
              <a:rPr lang="en-US" dirty="0" smtClean="0"/>
              <a:t>Reduce GHG emissions 5% below 1990</a:t>
            </a:r>
          </a:p>
          <a:p>
            <a:pPr lvl="1"/>
            <a:r>
              <a:rPr lang="en-US" dirty="0" smtClean="0"/>
              <a:t>No target for developing countries</a:t>
            </a:r>
          </a:p>
          <a:p>
            <a:pPr lvl="1"/>
            <a:r>
              <a:rPr lang="en-US" dirty="0" smtClean="0"/>
              <a:t>US did not sign</a:t>
            </a:r>
          </a:p>
          <a:p>
            <a:pPr lvl="1"/>
            <a:r>
              <a:rPr lang="en-US" dirty="0" smtClean="0"/>
              <a:t>Expires in 2012! Must make plans beyond 2012…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 Climate Change Conference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“Copenhagen Summit” or COP15</a:t>
            </a:r>
          </a:p>
          <a:p>
            <a:r>
              <a:rPr lang="en-US" dirty="0" smtClean="0"/>
              <a:t>7-18 December 2009 in Copenhagen, Denmark</a:t>
            </a:r>
          </a:p>
          <a:p>
            <a:r>
              <a:rPr lang="en-US" dirty="0" smtClean="0"/>
              <a:t>Follow-up to Kyoto protocol</a:t>
            </a:r>
          </a:p>
          <a:p>
            <a:pPr lvl="1"/>
            <a:r>
              <a:rPr lang="en-US" dirty="0" smtClean="0"/>
              <a:t>Intent to establish policy beyond 2012</a:t>
            </a:r>
          </a:p>
          <a:p>
            <a:r>
              <a:rPr lang="en-US" dirty="0" smtClean="0"/>
              <a:t>A follow-up to many UN CCC’s </a:t>
            </a:r>
          </a:p>
          <a:p>
            <a:pPr lvl="1"/>
            <a:r>
              <a:rPr lang="en-US" dirty="0" smtClean="0"/>
              <a:t>Bali Roadmap created at COP13 in Bali, Indonesia in 2007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ays binding agreements to be made at Copenhagen</a:t>
            </a:r>
          </a:p>
          <a:p>
            <a:r>
              <a:rPr lang="en-US" dirty="0" smtClean="0"/>
              <a:t>High expectations for legally binding agreements at Copenhagen!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01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85800"/>
            <a:ext cx="35718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0309" y="2743200"/>
            <a:ext cx="355369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1632"/>
            <a:ext cx="42862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514850" cy="301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956" y="3813089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 Secretary General Ban Ki-moon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4170368"/>
            <a:ext cx="1223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Israeli </a:t>
            </a:r>
          </a:p>
          <a:p>
            <a:r>
              <a:rPr lang="en-US" dirty="0" smtClean="0"/>
              <a:t>President </a:t>
            </a:r>
          </a:p>
          <a:p>
            <a:r>
              <a:rPr lang="en-US" dirty="0" smtClean="0"/>
              <a:t>Shimon</a:t>
            </a:r>
          </a:p>
          <a:p>
            <a:r>
              <a:rPr lang="en-US" dirty="0" smtClean="0"/>
              <a:t>Peres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08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Copenhagen Accord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Drafted by US, China, India, Brazil, South Africa</a:t>
            </a:r>
          </a:p>
          <a:p>
            <a:r>
              <a:rPr lang="en-US" dirty="0" smtClean="0"/>
              <a:t>Primary stipulations:</a:t>
            </a:r>
          </a:p>
          <a:p>
            <a:pPr lvl="1"/>
            <a:r>
              <a:rPr lang="en-US" dirty="0" smtClean="0"/>
              <a:t>Keep global temp increase below 2</a:t>
            </a:r>
            <a:r>
              <a:rPr lang="en-US" dirty="0" smtClean="0">
                <a:latin typeface="Trebuchet MS"/>
              </a:rPr>
              <a:t>°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Cut GHG emissions (each country to establish their reduction goals)</a:t>
            </a:r>
          </a:p>
          <a:p>
            <a:pPr lvl="1"/>
            <a:r>
              <a:rPr lang="en-US" dirty="0" smtClean="0"/>
              <a:t>Raise funds to help developing countries grow sustainably</a:t>
            </a:r>
          </a:p>
          <a:p>
            <a:pPr lvl="1"/>
            <a:r>
              <a:rPr lang="en-US" dirty="0" smtClean="0"/>
              <a:t>Reduce deforestation and promote sustainable land use</a:t>
            </a:r>
          </a:p>
          <a:p>
            <a:r>
              <a:rPr lang="en-US" dirty="0" smtClean="0"/>
              <a:t>US proposed to cut GHG levels by 17% below 2005 levels by 2020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882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of Copenhagen Accord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legally binding, no firm commitments made</a:t>
            </a:r>
          </a:p>
          <a:p>
            <a:r>
              <a:rPr lang="en-US" dirty="0" smtClean="0"/>
              <a:t>Many countries (especially developing) oppose, as well as NGO’s</a:t>
            </a:r>
          </a:p>
          <a:p>
            <a:r>
              <a:rPr lang="en-US" dirty="0" smtClean="0"/>
              <a:t>Countries stated their proposed actions, but no agreement reached</a:t>
            </a:r>
          </a:p>
          <a:p>
            <a:r>
              <a:rPr lang="en-US" dirty="0" smtClean="0"/>
              <a:t>Many perceive COP15 and Copenhagen Accord as a failure.</a:t>
            </a:r>
          </a:p>
        </p:txBody>
      </p:sp>
    </p:spTree>
    <p:extLst>
      <p:ext uri="{BB962C8B-B14F-4D97-AF65-F5344CB8AC3E}">
        <p14:creationId xmlns:p14="http://schemas.microsoft.com/office/powerpoint/2010/main" xmlns="" val="38744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Copenhagen Accord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Fierce negotiations took place during conference, near end of conference it seemed no agreements could be reached</a:t>
            </a:r>
          </a:p>
          <a:p>
            <a:r>
              <a:rPr lang="en-US" dirty="0" smtClean="0"/>
              <a:t>Large protests, 40,000-100,000 people</a:t>
            </a:r>
          </a:p>
          <a:p>
            <a:r>
              <a:rPr lang="en-US" dirty="0" smtClean="0"/>
              <a:t>People wanted “strong and binding agreement” between countries on climate change mitigation</a:t>
            </a:r>
          </a:p>
          <a:p>
            <a:r>
              <a:rPr lang="en-US" dirty="0" smtClean="0"/>
              <a:t>By end of Jan 2010, 140 countries “agreed” to Copenhagen accord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62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179441" cy="685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24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1123</Words>
  <Application>Microsoft Office PowerPoint</Application>
  <PresentationFormat>On-screen Show (4:3)</PresentationFormat>
  <Paragraphs>154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Climate Policy</vt:lpstr>
      <vt:lpstr>Participation</vt:lpstr>
      <vt:lpstr>Recall…</vt:lpstr>
      <vt:lpstr>UN Climate Change Conference</vt:lpstr>
      <vt:lpstr>Slide 5</vt:lpstr>
      <vt:lpstr>Copenhagen Accord</vt:lpstr>
      <vt:lpstr>Problems of Copenhagen Accord</vt:lpstr>
      <vt:lpstr>Copenhagen Accord</vt:lpstr>
      <vt:lpstr>Slide 9</vt:lpstr>
      <vt:lpstr>Slide 10</vt:lpstr>
      <vt:lpstr>More Local:  AB 32</vt:lpstr>
      <vt:lpstr>Stipulations of AB 32</vt:lpstr>
      <vt:lpstr>Opposition to AB 32</vt:lpstr>
      <vt:lpstr>Very Local: San Jose Green Vision</vt:lpstr>
      <vt:lpstr>San Jose Green Vision</vt:lpstr>
      <vt:lpstr>Slide 16</vt:lpstr>
      <vt:lpstr>Slide 17</vt:lpstr>
      <vt:lpstr>Other Policies: Carbon Offsets</vt:lpstr>
      <vt:lpstr>Carbon Trade Companies</vt:lpstr>
      <vt:lpstr>Holiday Shopping?</vt:lpstr>
      <vt:lpstr>Compliance vs. Voluntary Market</vt:lpstr>
      <vt:lpstr>rebates and incentives</vt:lpstr>
      <vt:lpstr>Examples of Rebates/Incentives</vt:lpstr>
      <vt:lpstr>Slide 24</vt:lpstr>
      <vt:lpstr>Slide 25</vt:lpstr>
      <vt:lpstr>Resources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Policy</dc:title>
  <dc:creator>nina</dc:creator>
  <cp:lastModifiedBy>leach</cp:lastModifiedBy>
  <cp:revision>18</cp:revision>
  <dcterms:created xsi:type="dcterms:W3CDTF">2010-11-20T20:44:34Z</dcterms:created>
  <dcterms:modified xsi:type="dcterms:W3CDTF">2011-05-10T16:05:30Z</dcterms:modified>
</cp:coreProperties>
</file>