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3978-8836-4AB4-8765-ACEA3946BB29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131E-F334-41BB-90DD-C3A6D479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3978-8836-4AB4-8765-ACEA3946BB29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131E-F334-41BB-90DD-C3A6D479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3978-8836-4AB4-8765-ACEA3946BB29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131E-F334-41BB-90DD-C3A6D479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3978-8836-4AB4-8765-ACEA3946BB29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131E-F334-41BB-90DD-C3A6D479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3978-8836-4AB4-8765-ACEA3946BB29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131E-F334-41BB-90DD-C3A6D479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3978-8836-4AB4-8765-ACEA3946BB29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131E-F334-41BB-90DD-C3A6D479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3978-8836-4AB4-8765-ACEA3946BB29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131E-F334-41BB-90DD-C3A6D479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3978-8836-4AB4-8765-ACEA3946BB29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131E-F334-41BB-90DD-C3A6D479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3978-8836-4AB4-8765-ACEA3946BB29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131E-F334-41BB-90DD-C3A6D479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3978-8836-4AB4-8765-ACEA3946BB29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131E-F334-41BB-90DD-C3A6D4797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3978-8836-4AB4-8765-ACEA3946BB29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ED3131E-F334-41BB-90DD-C3A6D47974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08A3978-8836-4AB4-8765-ACEA3946BB29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D3131E-F334-41BB-90DD-C3A6D479740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science.nationalgeographic.com/science/space/solar-system/earth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cbsnews.com/video/watch/?id=6094180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youtube.com/watch?v=vPRoTQYXwu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seawifs.gsfc.nasa.gov/OCEAN_PLANET/HTML/oceanography_currents_1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://www.windows.ucar.edu/tour/link=/earth/images/profile_jpg_image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://images.google.com/imgres?imgurl=http://www.urbanrivers.org/web_images/diatoms.gif&amp;imgrefurl=http://www.urbanrivers.org/diatoms.html&amp;h=225&amp;w=300&amp;sz=62&amp;tbnid=M77An9w8atZGyM:&amp;tbnh=87&amp;tbnw=116&amp;prev=/images?q=diatoms,pictures&amp;um=1&amp;start=1&amp;sa=X&amp;oi=images&amp;ct=image&amp;cd=1" TargetMode="External"/><Relationship Id="rId7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://www.laspilitas.com/comhabit/California_Redwood_Forest.html" TargetMode="Externa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jsu.edu/people/paula.jefferis-nilse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turnitin.com/static/community/index.php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metacafe.com/watch/1111454/formation_of_the_solar_system_great_animation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n-US" dirty="0" smtClean="0"/>
              <a:t>Geology 3: Planet </a:t>
            </a:r>
            <a:r>
              <a:rPr lang="en-US" dirty="0" smtClean="0">
                <a:hlinkClick r:id="rId2"/>
              </a:rPr>
              <a:t>Earth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5000"/>
                  </a:schemeClr>
                </a:solidFill>
              </a:rPr>
              <a:t>Section 1:  0900-1015; DH 306</a:t>
            </a:r>
          </a:p>
          <a:p>
            <a:r>
              <a:rPr lang="en-US" dirty="0" smtClean="0">
                <a:solidFill>
                  <a:schemeClr val="tx2">
                    <a:lumMod val="25000"/>
                  </a:schemeClr>
                </a:solidFill>
              </a:rPr>
              <a:t>Section 2: 1330-1445; DH 208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Sun, planets and Earth’s moon</a:t>
            </a:r>
            <a:endParaRPr lang="en-US" dirty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05000"/>
            <a:ext cx="57626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0" y="2209800"/>
            <a:ext cx="26860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Comets and asteroids</a:t>
            </a:r>
            <a:endParaRPr lang="en-US" dirty="0"/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526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6764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457200" y="5105400"/>
            <a:ext cx="400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/>
              <a:t>Comet McNaught Over Chile</a:t>
            </a:r>
            <a:r>
              <a:rPr lang="en-US"/>
              <a:t> , 2007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5410200" y="5181600"/>
            <a:ext cx="335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Asteroid belt  between Jupiter and Mars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Part II: </a:t>
            </a:r>
            <a:r>
              <a:rPr lang="en-US" dirty="0" err="1" smtClean="0"/>
              <a:t>Geosphere</a:t>
            </a:r>
            <a:r>
              <a:rPr lang="en-US" dirty="0" smtClean="0"/>
              <a:t>: minerals and rocks</a:t>
            </a:r>
          </a:p>
        </p:txBody>
      </p:sp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267200"/>
            <a:ext cx="33972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0"/>
            <a:ext cx="22383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524000"/>
            <a:ext cx="2459038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143000"/>
            <a:ext cx="27717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5105400"/>
            <a:ext cx="29654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National and state park oral report and essay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35052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26860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038600"/>
            <a:ext cx="32385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41910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411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Geosphere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124200" cy="685800"/>
          </a:xfrm>
        </p:spPr>
        <p:txBody>
          <a:bodyPr/>
          <a:lstStyle/>
          <a:p>
            <a:pPr eaLnBrk="1" hangingPunct="1"/>
            <a:r>
              <a:rPr lang="en-US" smtClean="0"/>
              <a:t>Solid Earth</a:t>
            </a:r>
          </a:p>
        </p:txBody>
      </p:sp>
      <p:pic>
        <p:nvPicPr>
          <p:cNvPr id="11268" name="Picture 4" descr="Convection in the Earth's In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76475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Internal Structure of the Earth (USG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657600"/>
            <a:ext cx="4410075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09600" y="5638800"/>
            <a:ext cx="2819400" cy="10064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Heat  transfer from the hot internal Earth to the cooler surface.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410200" y="29718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USGS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6553200" y="1219200"/>
            <a:ext cx="1752600" cy="1917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Chemically and physically distinct layers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Part III: The </a:t>
            </a:r>
            <a:r>
              <a:rPr lang="en-US" dirty="0" smtClean="0">
                <a:hlinkClick r:id="rId2"/>
              </a:rPr>
              <a:t>Active</a:t>
            </a:r>
            <a:r>
              <a:rPr lang="en-US" dirty="0" smtClean="0"/>
              <a:t> Earth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800600"/>
          </a:xfrm>
        </p:spPr>
        <p:txBody>
          <a:bodyPr/>
          <a:lstStyle/>
          <a:p>
            <a:pPr eaLnBrk="1" hangingPunct="1"/>
            <a:r>
              <a:rPr lang="en-US" dirty="0" smtClean="0"/>
              <a:t>Earthquakes and plate tectonics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1828800" y="57150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Haiti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5105400" y="5334000"/>
            <a:ext cx="320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Plate tectonics</a:t>
            </a:r>
            <a:endParaRPr lang="en-US" sz="2000" dirty="0"/>
          </a:p>
        </p:txBody>
      </p:sp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5908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ap of Earth's tectonic plat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590800"/>
            <a:ext cx="3429000" cy="233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hlinkClick r:id="rId2"/>
              </a:rPr>
              <a:t>Volcanoes</a:t>
            </a:r>
            <a:endParaRPr lang="en-US" dirty="0" smtClean="0"/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52600"/>
            <a:ext cx="25717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3950" y="1752600"/>
            <a:ext cx="26193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IV. Hydrosphere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295400"/>
            <a:ext cx="2971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133600"/>
            <a:ext cx="3238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572000"/>
            <a:ext cx="295275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6713" y="0"/>
            <a:ext cx="4967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133600"/>
            <a:ext cx="396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Hydrosphere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0574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Running water: erosion, deposition of sediments, and creation of landforms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590800"/>
            <a:ext cx="315365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66800" y="5486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Merced River, Sierra Nevada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5518" y="2590800"/>
            <a:ext cx="3763963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7680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Mississippi River Delta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667000"/>
            <a:ext cx="8229600" cy="2362200"/>
          </a:xfrm>
          <a:solidFill>
            <a:srgbClr val="FFFF00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 smtClean="0">
                <a:solidFill>
                  <a:srgbClr val="002060"/>
                </a:solidFill>
              </a:rPr>
              <a:t>Instructor: Paula </a:t>
            </a:r>
            <a:r>
              <a:rPr lang="en-US" dirty="0" err="1" smtClean="0">
                <a:solidFill>
                  <a:srgbClr val="002060"/>
                </a:solidFill>
              </a:rPr>
              <a:t>Jefferis</a:t>
            </a:r>
            <a:endParaRPr lang="en-US" dirty="0" smtClean="0">
              <a:solidFill>
                <a:srgbClr val="00206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dirty="0" smtClean="0">
                <a:solidFill>
                  <a:srgbClr val="002060"/>
                </a:solidFill>
              </a:rPr>
              <a:t>Office: DH 419</a:t>
            </a:r>
          </a:p>
          <a:p>
            <a:pPr algn="ctr" eaLnBrk="1" hangingPunct="1">
              <a:buFontTx/>
              <a:buNone/>
            </a:pPr>
            <a:r>
              <a:rPr lang="en-US" dirty="0" smtClean="0">
                <a:solidFill>
                  <a:srgbClr val="002060"/>
                </a:solidFill>
              </a:rPr>
              <a:t>Telephone: 408-924-5016</a:t>
            </a:r>
          </a:p>
          <a:p>
            <a:pPr algn="ctr" eaLnBrk="1" hangingPunct="1">
              <a:buFontTx/>
              <a:buNone/>
            </a:pPr>
            <a:r>
              <a:rPr lang="en-US" dirty="0" smtClean="0">
                <a:solidFill>
                  <a:srgbClr val="002060"/>
                </a:solidFill>
              </a:rPr>
              <a:t>Email: paula.jefferis-nilsen@sjsu.edu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Contact information: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Hydrosphere: oceans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15240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sz="2800" dirty="0" smtClean="0"/>
              <a:t>Currents flow in complex patterns affected by wind, the water's salinity and heat content, bottom topography, and the earth's rotation </a:t>
            </a:r>
          </a:p>
        </p:txBody>
      </p:sp>
      <p:pic>
        <p:nvPicPr>
          <p:cNvPr id="16388" name="Picture 4" descr="topex_ic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810000"/>
            <a:ext cx="4419600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562600" y="62484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Smithsonian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388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V. Atmosphere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99% of gases are concentrated in the first 30 kilometers (20 miles)</a:t>
            </a:r>
          </a:p>
        </p:txBody>
      </p:sp>
      <p:pic>
        <p:nvPicPr>
          <p:cNvPr id="17412" name="Picture 4" descr="RedoubtClou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0"/>
            <a:ext cx="28829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atmospheric lay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260725"/>
            <a:ext cx="3886200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profile_sm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438400"/>
            <a:ext cx="26860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3733800" y="3810000"/>
            <a:ext cx="27432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V="1">
            <a:off x="4343400" y="990600"/>
            <a:ext cx="228600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172200" y="6316663"/>
            <a:ext cx="28194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Temperature change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33400" y="12192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228600"/>
            <a:ext cx="4953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Meteorology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19400"/>
            <a:ext cx="342632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048000"/>
            <a:ext cx="5181600" cy="345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5715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Biosphere: interaction</a:t>
            </a:r>
          </a:p>
        </p:txBody>
      </p:sp>
      <p:pic>
        <p:nvPicPr>
          <p:cNvPr id="19459" name="Picture 3" descr="coralre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743200"/>
            <a:ext cx="22860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http://www.urbanrivers.org/diatoms.htm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533400"/>
            <a:ext cx="20193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picture of a  California's Coastal Redwood forest with coast redwood (Sequoia semperviren), Elderberry Trees Sambucus,  and  Western Sword Fern (Polystichum munitum)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752600"/>
            <a:ext cx="3094038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09600" y="6019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Redwood trees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6781800" y="2354263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Diatoms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553200" y="5943600"/>
            <a:ext cx="220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Coral and fish</a:t>
            </a:r>
          </a:p>
        </p:txBody>
      </p:sp>
      <p:pic>
        <p:nvPicPr>
          <p:cNvPr id="19465" name="Picture 9" descr="FullSiz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15240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3886200" y="3657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Bald Eagle</a:t>
            </a:r>
          </a:p>
        </p:txBody>
      </p:sp>
      <p:pic>
        <p:nvPicPr>
          <p:cNvPr id="19467" name="Picture 11" descr="Vision Peop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4191000"/>
            <a:ext cx="23193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to know your neighbor: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276600"/>
          </a:xfrm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Write your name</a:t>
            </a:r>
          </a:p>
          <a:p>
            <a:r>
              <a:rPr lang="en-US" dirty="0" smtClean="0"/>
              <a:t>Answer question 1</a:t>
            </a:r>
          </a:p>
          <a:p>
            <a:r>
              <a:rPr lang="en-US" dirty="0" smtClean="0"/>
              <a:t>Break into groups by table</a:t>
            </a:r>
          </a:p>
          <a:p>
            <a:r>
              <a:rPr lang="en-US" dirty="0" smtClean="0"/>
              <a:t>Introduce yourselves and take down the other student’s  contact information</a:t>
            </a:r>
          </a:p>
          <a:p>
            <a:r>
              <a:rPr lang="en-US" dirty="0" smtClean="0"/>
              <a:t>Write down a fellow student’s name and ask question 3</a:t>
            </a:r>
          </a:p>
          <a:p>
            <a:r>
              <a:rPr lang="en-US" dirty="0" smtClean="0"/>
              <a:t>Repeat the above step only you make a response so the other student may take down your response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466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Describe what you see in this </a:t>
            </a:r>
            <a:r>
              <a:rPr lang="en-US" dirty="0" smtClean="0"/>
              <a:t>figure:</a:t>
            </a:r>
            <a:endParaRPr lang="en-US" dirty="0"/>
          </a:p>
        </p:txBody>
      </p:sp>
      <p:pic>
        <p:nvPicPr>
          <p:cNvPr id="4" name="Picture 6" descr="01_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0312" y="1935163"/>
            <a:ext cx="5523375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Earth System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26492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Land, water, air, and life forms are interconnected</a:t>
            </a:r>
          </a:p>
          <a:p>
            <a:r>
              <a:rPr lang="en-US" dirty="0" smtClean="0"/>
              <a:t>Each  subsystem is part of a whole</a:t>
            </a:r>
            <a:endParaRPr lang="en-US" dirty="0"/>
          </a:p>
        </p:txBody>
      </p:sp>
      <p:pic>
        <p:nvPicPr>
          <p:cNvPr id="4" name="Picture 6" descr="01_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276600"/>
            <a:ext cx="3733800" cy="29672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781800" y="41910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Open system:</a:t>
            </a:r>
            <a:r>
              <a:rPr lang="en-US" dirty="0" smtClean="0"/>
              <a:t> energy and matter  flow into and out of the system</a:t>
            </a:r>
            <a:endParaRPr lang="en-US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Hydrologic Cycle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391569"/>
            <a:ext cx="4686300" cy="419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Rock Cycle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2224881"/>
            <a:ext cx="48577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Integrity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2712720"/>
          </a:xfrm>
          <a:solidFill>
            <a:srgbClr val="FFC000"/>
          </a:solidFill>
        </p:spPr>
        <p:txBody>
          <a:bodyPr/>
          <a:lstStyle/>
          <a:p>
            <a:r>
              <a:rPr lang="en-US" dirty="0" smtClean="0"/>
              <a:t>The Golden Rule</a:t>
            </a:r>
          </a:p>
          <a:p>
            <a:r>
              <a:rPr lang="en-US" dirty="0" smtClean="0"/>
              <a:t>Do onto others as you would have them do onto you</a:t>
            </a:r>
          </a:p>
          <a:p>
            <a:r>
              <a:rPr lang="en-US" dirty="0" smtClean="0"/>
              <a:t>My rule</a:t>
            </a:r>
          </a:p>
          <a:p>
            <a:r>
              <a:rPr lang="en-US" dirty="0" smtClean="0"/>
              <a:t>Do not behave  in a manner that you would not be able to tell your favorite grandparent, aunt, or </a:t>
            </a:r>
            <a:r>
              <a:rPr lang="en-US" smtClean="0"/>
              <a:t>uncle about.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89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Welcome to the spring 2011 semester!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271272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Wishing  you success during the semester!</a:t>
            </a:r>
          </a:p>
          <a:p>
            <a:r>
              <a:rPr lang="en-US" dirty="0" smtClean="0"/>
              <a:t>Regular  attendance with active participation, understanding material, and completing assignments helps achieve this goal. </a:t>
            </a:r>
          </a:p>
          <a:p>
            <a:r>
              <a:rPr lang="en-US" dirty="0" smtClean="0"/>
              <a:t>These classes are large so make a point of making a visit during office hours especially if the material is overwhelming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5943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http://www.sjsu.edu/people/paula.jefferis-nilsen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u="sng" dirty="0" smtClean="0"/>
              <a:t>Earth Science and the Environment</a:t>
            </a:r>
            <a:r>
              <a:rPr lang="en-US" sz="4000" dirty="0" smtClean="0"/>
              <a:t>, Thompson and Turk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86434" y="2438400"/>
            <a:ext cx="2118637" cy="259013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5181600"/>
          </a:xfrm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Read covered chapters</a:t>
            </a:r>
          </a:p>
          <a:p>
            <a:r>
              <a:rPr lang="en-US" dirty="0" smtClean="0"/>
              <a:t>Emphasis and exam questions are covered in lecture but some exam questions come directly from book</a:t>
            </a:r>
          </a:p>
          <a:p>
            <a:r>
              <a:rPr lang="en-US" dirty="0" smtClean="0"/>
              <a:t>Understand figures that explain topics</a:t>
            </a:r>
          </a:p>
          <a:p>
            <a:r>
              <a:rPr lang="en-US" dirty="0" smtClean="0"/>
              <a:t>At least read the summary before class</a:t>
            </a:r>
          </a:p>
          <a:p>
            <a:r>
              <a:rPr lang="en-US" dirty="0" smtClean="0"/>
              <a:t>Each week one or two figures or sections will be assigned for the following week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Assignments and exams: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5486400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Assignment or exam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Percentage of grade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Three exams 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50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National and state park oral report and essay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10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Field trip to 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 5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Various exercises 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 10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Field trip and class presentation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10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Birthplace term paper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15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Total</a:t>
                      </a:r>
                      <a:endParaRPr lang="en-US" sz="14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3924300" algn="r"/>
                        </a:tabLs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omic Sans MS"/>
                          <a:ea typeface="SimSun"/>
                          <a:cs typeface="Comic Sans MS"/>
                        </a:rPr>
                        <a:t>100</a:t>
                      </a:r>
                      <a:endParaRPr lang="en-US" sz="14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Assignments and exams: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47800" y="2037080"/>
          <a:ext cx="61722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SimSun"/>
                          <a:cs typeface="Comic Sans MS"/>
                        </a:rPr>
                        <a:t>Assignment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SimSun"/>
                          <a:cs typeface="Times New Roman"/>
                        </a:rPr>
                        <a:t>Date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SimSun"/>
                          <a:cs typeface="Times New Roman"/>
                        </a:rPr>
                        <a:t>Percentage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en-US" sz="1200" b="1" kern="1600">
                          <a:latin typeface="Comic Sans MS"/>
                          <a:ea typeface="Times New Roman"/>
                          <a:cs typeface="Comic Sans MS"/>
                        </a:rPr>
                        <a:t>Exam # 1</a:t>
                      </a:r>
                      <a:endParaRPr lang="en-US" sz="1100" b="1" kern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February 23</a:t>
                      </a:r>
                      <a:r>
                        <a:rPr lang="en-US" sz="1200" baseline="30000">
                          <a:latin typeface="Comic Sans MS"/>
                          <a:ea typeface="SimSun"/>
                          <a:cs typeface="Comic Sans MS"/>
                        </a:rPr>
                        <a:t>rd</a:t>
                      </a: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   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omic Sans MS"/>
                        <a:ea typeface="SimSun"/>
                        <a:cs typeface="Comic Sans MS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omic Sans MS"/>
                          <a:ea typeface="SimSun"/>
                          <a:cs typeface="Comic Sans MS"/>
                        </a:rPr>
                        <a:t>Exam # 2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April 13</a:t>
                      </a:r>
                      <a:r>
                        <a:rPr lang="en-US" sz="1200" baseline="30000">
                          <a:latin typeface="Comic Sans MS"/>
                          <a:ea typeface="SimSun"/>
                          <a:cs typeface="Comic Sans MS"/>
                        </a:rPr>
                        <a:t>th</a:t>
                      </a: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  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omic Sans MS"/>
                        <a:ea typeface="SimSun"/>
                        <a:cs typeface="Comic Sans MS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omic Sans MS"/>
                          <a:ea typeface="SimSun"/>
                          <a:cs typeface="Comic Sans MS"/>
                        </a:rPr>
                        <a:t>Exam # 3 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Times New Roman"/>
                          <a:cs typeface="Times New Roman"/>
                        </a:rPr>
                        <a:t>May 16</a:t>
                      </a:r>
                      <a:r>
                        <a:rPr lang="en-US" sz="1200" baseline="30000">
                          <a:latin typeface="Comic Sans MS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US" sz="1200">
                          <a:latin typeface="Comic Sans MS"/>
                          <a:ea typeface="Times New Roman"/>
                          <a:cs typeface="Times New Roman"/>
                        </a:rPr>
                        <a:t> </a:t>
                      </a: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All three exams equal 50%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National and state park oral report and essay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February 28</a:t>
                      </a:r>
                      <a:r>
                        <a:rPr lang="en-US" sz="1200" baseline="30000">
                          <a:latin typeface="Comic Sans MS"/>
                          <a:ea typeface="SimSun"/>
                          <a:cs typeface="Comic Sans MS"/>
                        </a:rPr>
                        <a:t>th</a:t>
                      </a: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 and April 2</a:t>
                      </a:r>
                      <a:r>
                        <a:rPr lang="en-US" sz="1200" baseline="30000">
                          <a:latin typeface="Comic Sans MS"/>
                          <a:ea typeface="SimSun"/>
                          <a:cs typeface="Comic Sans MS"/>
                        </a:rPr>
                        <a:t>nd</a:t>
                      </a: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  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10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Field trip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Section 1: 2/11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Section 2: 2/18  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 5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Birthplace evaluation term paper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March 23</a:t>
                      </a:r>
                      <a:r>
                        <a:rPr lang="en-US" sz="1200" baseline="30000">
                          <a:latin typeface="Comic Sans MS"/>
                          <a:ea typeface="SimSun"/>
                          <a:cs typeface="Comic Sans MS"/>
                        </a:rPr>
                        <a:t>rd</a:t>
                      </a: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   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15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Field trip #1: Water processing plant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March 11   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One trip and oral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Field trip # 2: United States Geological Survey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tba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omic Sans MS"/>
                          <a:ea typeface="SimSun"/>
                          <a:cs typeface="Comic Sans MS"/>
                        </a:rPr>
                        <a:t>Presentation to equal 10%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Field trip #3: Moss Landing Marine Laboratory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tba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omic Sans MS"/>
                        <a:ea typeface="SimSun"/>
                        <a:cs typeface="Comic Sans MS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SimSun"/>
                          <a:cs typeface="Comic Sans MS"/>
                        </a:rPr>
                        <a:t>Field trip #4: </a:t>
                      </a:r>
                      <a:r>
                        <a:rPr lang="en-US" sz="1200" dirty="0" smtClean="0">
                          <a:latin typeface="Comic Sans MS"/>
                          <a:ea typeface="SimSun"/>
                          <a:cs typeface="Comic Sans MS"/>
                        </a:rPr>
                        <a:t>Lehigh Hanson Limestone Quarry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omic Sans MS"/>
                          <a:ea typeface="SimSun"/>
                          <a:cs typeface="Times New Roman"/>
                        </a:rPr>
                        <a:t>March</a:t>
                      </a:r>
                      <a:r>
                        <a:rPr lang="en-US" sz="1200" baseline="0" dirty="0" smtClean="0">
                          <a:latin typeface="Comic Sans MS"/>
                          <a:ea typeface="SimSun"/>
                          <a:cs typeface="Times New Roman"/>
                        </a:rPr>
                        <a:t> 18</a:t>
                      </a:r>
                      <a:r>
                        <a:rPr lang="en-US" sz="1200" baseline="30000" dirty="0" smtClean="0">
                          <a:latin typeface="Comic Sans MS"/>
                          <a:ea typeface="SimSun"/>
                          <a:cs typeface="Times New Roman"/>
                        </a:rPr>
                        <a:t>th</a:t>
                      </a:r>
                      <a:r>
                        <a:rPr lang="en-US" sz="1200" baseline="0" dirty="0" smtClean="0">
                          <a:latin typeface="Comic Sans MS"/>
                          <a:ea typeface="SimSun"/>
                          <a:cs typeface="Times New Roman"/>
                        </a:rPr>
                        <a:t> 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Comic Sans MS"/>
                        <a:ea typeface="SimSun"/>
                        <a:cs typeface="Comic Sans MS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Various exercises and homework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throughout the semester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10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omic Sans MS"/>
                          <a:ea typeface="SimSun"/>
                          <a:cs typeface="Comic Sans MS"/>
                        </a:rPr>
                        <a:t>Total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 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2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en-US" sz="1200" b="0" kern="1600" dirty="0">
                          <a:latin typeface="Comic Sans MS"/>
                          <a:ea typeface="Times New Roman"/>
                          <a:cs typeface="Comic Sans MS"/>
                        </a:rPr>
                        <a:t>100%</a:t>
                      </a:r>
                      <a:endParaRPr lang="en-US" sz="1100" b="1" kern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 written work must be submitted to </a:t>
            </a:r>
            <a:r>
              <a:rPr lang="en-US" dirty="0" smtClean="0">
                <a:hlinkClick r:id="rId2"/>
              </a:rPr>
              <a:t>turnitin.com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579120"/>
          </a:xfrm>
          <a:solidFill>
            <a:srgbClr val="FFC000"/>
          </a:solidFill>
        </p:spPr>
        <p:txBody>
          <a:bodyPr/>
          <a:lstStyle/>
          <a:p>
            <a:r>
              <a:rPr lang="en-US" dirty="0" smtClean="0"/>
              <a:t>Register  and understand how the system works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38862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SimSun"/>
                          <a:cs typeface="Comic Sans MS"/>
                        </a:rPr>
                        <a:t>Section 1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Id #:</a:t>
                      </a:r>
                      <a:r>
                        <a:rPr lang="en-US" sz="1200" b="1">
                          <a:latin typeface="Comic Sans MS"/>
                          <a:ea typeface="SimSun"/>
                          <a:cs typeface="Comic Sans MS"/>
                        </a:rPr>
                        <a:t>3751957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Password: </a:t>
                      </a:r>
                      <a:r>
                        <a:rPr lang="en-US" sz="1200" b="1">
                          <a:latin typeface="Comic Sans MS"/>
                          <a:ea typeface="SimSun"/>
                          <a:cs typeface="Comic Sans MS"/>
                        </a:rPr>
                        <a:t>planets1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(case sensitive)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Section 2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omic Sans MS"/>
                          <a:ea typeface="SimSun"/>
                          <a:cs typeface="Comic Sans MS"/>
                        </a:rPr>
                        <a:t>Id #: </a:t>
                      </a:r>
                      <a:r>
                        <a:rPr lang="en-US" sz="1200" b="1">
                          <a:latin typeface="Comic Sans MS"/>
                          <a:ea typeface="SimSun"/>
                          <a:cs typeface="Comic Sans MS"/>
                        </a:rPr>
                        <a:t>3751958</a:t>
                      </a:r>
                      <a:endParaRPr lang="en-US" sz="12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SimSun"/>
                          <a:cs typeface="Comic Sans MS"/>
                        </a:rPr>
                        <a:t>Password: </a:t>
                      </a:r>
                      <a:r>
                        <a:rPr lang="en-US" sz="1200" b="1" dirty="0">
                          <a:latin typeface="Comic Sans MS"/>
                          <a:ea typeface="SimSun"/>
                          <a:cs typeface="Comic Sans MS"/>
                        </a:rPr>
                        <a:t>planets2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SimSun"/>
                          <a:cs typeface="Comic Sans MS"/>
                        </a:rPr>
                        <a:t>(case sensitive)</a:t>
                      </a:r>
                      <a:endParaRPr lang="en-US" sz="12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 Science: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6934200" cy="217932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Astronomy: 4 classes; chapters 21-24 </a:t>
            </a:r>
          </a:p>
          <a:p>
            <a:r>
              <a:rPr lang="en-US" dirty="0" err="1" smtClean="0"/>
              <a:t>Geosphere</a:t>
            </a:r>
            <a:r>
              <a:rPr lang="en-US" dirty="0" smtClean="0"/>
              <a:t>:  8 classes; chapters 1-4; 7-9</a:t>
            </a:r>
          </a:p>
          <a:p>
            <a:r>
              <a:rPr lang="en-US" dirty="0" smtClean="0"/>
              <a:t>Hydrosphere: 6 classes; chapters: 5; 14 and 15</a:t>
            </a:r>
          </a:p>
          <a:p>
            <a:r>
              <a:rPr lang="en-US" dirty="0" smtClean="0"/>
              <a:t>Atmosphere: 4 classes; chapters 16-19</a:t>
            </a:r>
            <a:endParaRPr lang="en-US" dirty="0"/>
          </a:p>
        </p:txBody>
      </p:sp>
      <p:pic>
        <p:nvPicPr>
          <p:cNvPr id="4" name="Picture 4" descr="Convection in the Earth's In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36576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6800" y="4343400"/>
            <a:ext cx="40386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Many topics with a wide range of detail are covered throughout the semester.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5181600"/>
            <a:ext cx="35814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Make sure you ask questions or come visit during office hours before information is too overwhelming.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I. Solar system </a:t>
            </a:r>
            <a:r>
              <a:rPr lang="en-US" dirty="0" smtClean="0">
                <a:hlinkClick r:id="rId2"/>
              </a:rPr>
              <a:t>Creation</a:t>
            </a:r>
            <a:endParaRPr lang="en-US" dirty="0" smtClean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828800"/>
            <a:ext cx="51435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229</TotalTime>
  <Words>728</Words>
  <Application>Microsoft Office PowerPoint</Application>
  <PresentationFormat>On-screen Show (4:3)</PresentationFormat>
  <Paragraphs>143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Flow</vt:lpstr>
      <vt:lpstr>Geology 3: Planet Earth</vt:lpstr>
      <vt:lpstr>Contact information:</vt:lpstr>
      <vt:lpstr>Welcome to the spring 2011 semester!</vt:lpstr>
      <vt:lpstr>Earth Science and the Environment, Thompson and Turk</vt:lpstr>
      <vt:lpstr>Assignments and exams:</vt:lpstr>
      <vt:lpstr>Assignments and exams:</vt:lpstr>
      <vt:lpstr>All written work must be submitted to turnitin.com</vt:lpstr>
      <vt:lpstr>Earth Science:</vt:lpstr>
      <vt:lpstr>I. Solar system Creation</vt:lpstr>
      <vt:lpstr>Sun, planets and Earth’s moon</vt:lpstr>
      <vt:lpstr>Comets and asteroids</vt:lpstr>
      <vt:lpstr>Part II: Geosphere: minerals and rocks</vt:lpstr>
      <vt:lpstr>National and state park oral report and essay</vt:lpstr>
      <vt:lpstr>Geosphere</vt:lpstr>
      <vt:lpstr>Part III: The Active Earth</vt:lpstr>
      <vt:lpstr>Volcanoes</vt:lpstr>
      <vt:lpstr>IV. Hydrosphere</vt:lpstr>
      <vt:lpstr>Hydrosphere</vt:lpstr>
      <vt:lpstr>Running water: erosion, deposition of sediments, and creation of landforms</vt:lpstr>
      <vt:lpstr>Hydrosphere: oceans</vt:lpstr>
      <vt:lpstr>V. Atmosphere</vt:lpstr>
      <vt:lpstr>Meteorology</vt:lpstr>
      <vt:lpstr>Biosphere: interaction</vt:lpstr>
      <vt:lpstr>Get to know your neighbor:</vt:lpstr>
      <vt:lpstr>Describe what you see in this figure:</vt:lpstr>
      <vt:lpstr>What is Earth System science?</vt:lpstr>
      <vt:lpstr>The Hydrologic Cycle</vt:lpstr>
      <vt:lpstr>The Rock Cycle</vt:lpstr>
      <vt:lpstr>Academic Integrity </vt:lpstr>
    </vt:vector>
  </TitlesOfParts>
  <Company>SJSU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Geology 3: Planet Earth</dc:title>
  <dc:creator>paulaj</dc:creator>
  <cp:lastModifiedBy>paulaj</cp:lastModifiedBy>
  <cp:revision>24</cp:revision>
  <dcterms:created xsi:type="dcterms:W3CDTF">2011-01-25T22:38:16Z</dcterms:created>
  <dcterms:modified xsi:type="dcterms:W3CDTF">2011-01-26T20:47:46Z</dcterms:modified>
</cp:coreProperties>
</file>