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7" r:id="rId1"/>
  </p:sldMasterIdLst>
  <p:notesMasterIdLst>
    <p:notesMasterId r:id="rId34"/>
  </p:notesMasterIdLst>
  <p:handoutMasterIdLst>
    <p:handoutMasterId r:id="rId35"/>
  </p:handoutMasterIdLst>
  <p:sldIdLst>
    <p:sldId id="304" r:id="rId2"/>
    <p:sldId id="324" r:id="rId3"/>
    <p:sldId id="307" r:id="rId4"/>
    <p:sldId id="308" r:id="rId5"/>
    <p:sldId id="309" r:id="rId6"/>
    <p:sldId id="332" r:id="rId7"/>
    <p:sldId id="310" r:id="rId8"/>
    <p:sldId id="333" r:id="rId9"/>
    <p:sldId id="314" r:id="rId10"/>
    <p:sldId id="336" r:id="rId11"/>
    <p:sldId id="337" r:id="rId12"/>
    <p:sldId id="351" r:id="rId13"/>
    <p:sldId id="354" r:id="rId14"/>
    <p:sldId id="355" r:id="rId15"/>
    <p:sldId id="356" r:id="rId16"/>
    <p:sldId id="357" r:id="rId17"/>
    <p:sldId id="358" r:id="rId18"/>
    <p:sldId id="319" r:id="rId19"/>
    <p:sldId id="353" r:id="rId20"/>
    <p:sldId id="352" r:id="rId21"/>
    <p:sldId id="338" r:id="rId22"/>
    <p:sldId id="325" r:id="rId23"/>
    <p:sldId id="342" r:id="rId24"/>
    <p:sldId id="343" r:id="rId25"/>
    <p:sldId id="346" r:id="rId26"/>
    <p:sldId id="320" r:id="rId27"/>
    <p:sldId id="323" r:id="rId28"/>
    <p:sldId id="321" r:id="rId29"/>
    <p:sldId id="347" r:id="rId30"/>
    <p:sldId id="350" r:id="rId31"/>
    <p:sldId id="327" r:id="rId32"/>
    <p:sldId id="328" r:id="rId33"/>
  </p:sldIdLst>
  <p:sldSz cx="9144000" cy="6858000" type="screen4x3"/>
  <p:notesSz cx="6858000" cy="9144000"/>
  <p:embeddedFontLst>
    <p:embeddedFont>
      <p:font typeface="Tahoma" pitchFamily="34" charset="0"/>
      <p:regular r:id="rId36"/>
      <p:bold r:id="rId37"/>
    </p:embeddedFont>
    <p:embeddedFont>
      <p:font typeface="Book Antiqua" pitchFamily="18" charset="0"/>
      <p:regular r:id="rId38"/>
      <p:bold r:id="rId39"/>
      <p:italic r:id="rId40"/>
      <p:boldItalic r:id="rId41"/>
    </p:embeddedFont>
  </p:embeddedFont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6600"/>
    <a:srgbClr val="A50021"/>
    <a:srgbClr val="FFFF00"/>
    <a:srgbClr val="008000"/>
    <a:srgbClr val="00CC00"/>
    <a:srgbClr val="CC0000"/>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105" autoAdjust="0"/>
    <p:restoredTop sz="97986" autoAdjust="0"/>
  </p:normalViewPr>
  <p:slideViewPr>
    <p:cSldViewPr>
      <p:cViewPr>
        <p:scale>
          <a:sx n="58" d="100"/>
          <a:sy n="58" d="100"/>
        </p:scale>
        <p:origin x="-950" y="-44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0622"/>
    </p:cViewPr>
  </p:sorterViewPr>
  <p:notesViewPr>
    <p:cSldViewPr>
      <p:cViewPr varScale="1">
        <p:scale>
          <a:sx n="54" d="100"/>
          <a:sy n="54" d="100"/>
        </p:scale>
        <p:origin x="-1256" y="-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2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72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72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72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1762898-A2BE-4CDE-BE52-E9810679094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CD75458-C02C-4C75-8247-B9359A00E15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7106078-8A18-42CA-8394-821217EBE15D}" type="slidenum">
              <a:rPr lang="en-US" smtClean="0"/>
              <a:pPr/>
              <a:t>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78851"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Research</a:t>
            </a:r>
            <a:r>
              <a:rPr lang="en-US" baseline="0" dirty="0" smtClean="0">
                <a:latin typeface="Arial" charset="0"/>
              </a:rPr>
              <a:t> by DSN Retailing Today provides an indication of how important brand names are and the level of brand parity within certain product categories. For instance, if a consumer did not find his/her preferred brand of greeting cards, then 68% said they would just buy another brand. Thus, most consumers see very little differences among brands of greeting cards, indicating a high level of brand parity. The same is true for groceries and canned food. At the other end of the list is computer software. If the desired brand is not available, only 35% would purchase another brand. Much lower brand parity.</a:t>
            </a:r>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89091"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The popularity</a:t>
            </a:r>
            <a:r>
              <a:rPr lang="en-US" baseline="0" dirty="0" smtClean="0">
                <a:latin typeface="Arial" charset="0"/>
              </a:rPr>
              <a:t> of private brands has fluctuated over the years. In the past, private labels were seen as low priced, low quality goods. Historically, only price-sensitive consumers purchased private brands. Because of the higher gross margins on private brands, retailers began investing into their private brands. As a result, 72% of consumers today see private brands as being equivalent to manufacturers’ brands.</a:t>
            </a:r>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The</a:t>
            </a:r>
            <a:r>
              <a:rPr lang="en-US" baseline="0" dirty="0" smtClean="0">
                <a:latin typeface="Arial" charset="0"/>
              </a:rPr>
              <a:t> importance of packaging should never be overlooked. It is the final opportunity to make an impression. Research has shown that 69% of purchase decisions are made in the store. This means packaging can be influential in the final purchase decision. Research has further shown that a package has 3 seconds to catch someone’s attention. Therefore, it needs to stand out. It needs to tell customers what is inside, or why they should look inside.</a:t>
            </a:r>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94211"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Labels are an important component</a:t>
            </a:r>
            <a:r>
              <a:rPr lang="en-US" baseline="0" dirty="0" smtClean="0">
                <a:latin typeface="Arial" charset="0"/>
              </a:rPr>
              <a:t> of packaging. They must meet legal requirements in terms of listing contents and providing information on ingredients. But, labels also provide a marketing opportunity. Words such as gourmet, all-natural, premium are used to convey what is offered and why it is important to consumers. Labeling can be the last opportunity to tell consumers about a product.</a:t>
            </a:r>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67587"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Brands have value. BusinessWeek provides a listing of the top 100 global brands.</a:t>
            </a:r>
            <a:r>
              <a:rPr lang="en-US" baseline="0" dirty="0" smtClean="0">
                <a:latin typeface="Arial" charset="0"/>
              </a:rPr>
              <a:t> This slide presents the top 10 and their brand value. Companies with multiple brands were not considered. The list is only of companies where the brand name is the company name. Most of the brands are from the United States and include very familiar names such as Coca-Cola, IBM, Microsoft, and General Electric. Only 2 foreign brands made the top 10 list, Nokia from Finland and Toyota from Japan.</a:t>
            </a:r>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CD75458-C02C-4C75-8247-B9359A00E15E}" type="slidenum">
              <a:rPr lang="en-US" smtClean="0"/>
              <a:pPr>
                <a:defRPr/>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68611"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74755" name="Rectangle 3"/>
          <p:cNvSpPr>
            <a:spLocks noGrp="1" noChangeArrowheads="1"/>
          </p:cNvSpPr>
          <p:nvPr>
            <p:ph type="body" idx="1"/>
          </p:nvPr>
        </p:nvSpPr>
        <p:spPr bwMode="auto">
          <a:xfrm>
            <a:off x="914400" y="4321975"/>
            <a:ext cx="5029200" cy="4167619"/>
          </a:xfrm>
          <a:prstGeom prst="rect">
            <a:avLst/>
          </a:prstGeom>
          <a:noFill/>
          <a:ln w="12700">
            <a:miter lim="800000"/>
            <a:headEnd type="none" w="sm" len="sm"/>
            <a:tailEnd type="none" w="sm" len="sm"/>
          </a:ln>
        </p:spPr>
        <p:txBody>
          <a:bodyPr/>
          <a:lstStyle/>
          <a:p>
            <a:r>
              <a:rPr lang="en-US" dirty="0" smtClean="0">
                <a:latin typeface="Arial" charset="0"/>
              </a:rPr>
              <a:t>Colors are very symbolic</a:t>
            </a:r>
            <a:r>
              <a:rPr lang="en-US" baseline="0" dirty="0" smtClean="0">
                <a:latin typeface="Arial" charset="0"/>
              </a:rPr>
              <a:t> and convey various meanings. This slide provides information on various colors and what they tend to mean in American culture. The meaning is going to vary widely across other cultures and in other countries. While consumers may not consciously think about the color in a logo and what it means, there may be a subconscious attachment between the color and these meanings.</a:t>
            </a:r>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75779" name="Rectangle 3"/>
          <p:cNvSpPr>
            <a:spLocks noGrp="1" noChangeArrowheads="1"/>
          </p:cNvSpPr>
          <p:nvPr>
            <p:ph type="body" idx="1"/>
          </p:nvPr>
        </p:nvSpPr>
        <p:spPr bwMode="auto">
          <a:xfrm>
            <a:off x="914400" y="4321975"/>
            <a:ext cx="5029200" cy="4167619"/>
          </a:xfrm>
          <a:prstGeom prst="rect">
            <a:avLst/>
          </a:prstGeom>
          <a:noFill/>
          <a:ln w="12700">
            <a:miter lim="800000"/>
            <a:headEnd type="none" w="sm" len="sm"/>
            <a:tailEnd type="none" w="sm" len="sm"/>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rPr>
              <a:t>Colors are very symbolic</a:t>
            </a:r>
            <a:r>
              <a:rPr lang="en-US" baseline="0" dirty="0" smtClean="0">
                <a:latin typeface="Arial" charset="0"/>
              </a:rPr>
              <a:t> and convey various meanings. This slide provides information on various colors and what they tend to mean in American culture. The meaning is going to vary widely across other cultures and in other countries. While consumers may not consciously think about the color in a logo and what it means, there may be a subconscious attachment between the color and these meanings.</a:t>
            </a:r>
            <a:endParaRPr lang="en-US" dirty="0" smtClean="0">
              <a:latin typeface="Arial" charset="0"/>
            </a:endParaRPr>
          </a:p>
          <a:p>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75779" name="Rectangle 3"/>
          <p:cNvSpPr>
            <a:spLocks noGrp="1" noChangeArrowheads="1"/>
          </p:cNvSpPr>
          <p:nvPr>
            <p:ph type="body" idx="1"/>
          </p:nvPr>
        </p:nvSpPr>
        <p:spPr bwMode="auto">
          <a:xfrm>
            <a:off x="914400" y="4321975"/>
            <a:ext cx="5029200" cy="4167619"/>
          </a:xfrm>
          <a:prstGeom prst="rect">
            <a:avLst/>
          </a:prstGeom>
          <a:noFill/>
          <a:ln w="12700">
            <a:miter lim="800000"/>
            <a:headEnd type="none" w="sm" len="sm"/>
            <a:tailEnd type="none" w="sm" len="sm"/>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rPr>
              <a:t>Colors are very symbolic</a:t>
            </a:r>
            <a:r>
              <a:rPr lang="en-US" baseline="0" dirty="0" smtClean="0">
                <a:latin typeface="Arial" charset="0"/>
              </a:rPr>
              <a:t> and convey various meanings. This slide provides information on various colors and what they tend to mean in American culture. The meaning is going to vary widely across other cultures and in other countries. While consumers may not consciously think about the color in a logo and what it means, there may be a subconscious attachment between the color and these meanings.</a:t>
            </a:r>
            <a:endParaRPr lang="en-US" dirty="0" smtClean="0">
              <a:latin typeface="Arial" charset="0"/>
            </a:endParaRPr>
          </a:p>
          <a:p>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79875"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Developing strong brands begins by understanding why consumers</a:t>
            </a:r>
            <a:r>
              <a:rPr lang="en-US" baseline="0" dirty="0" smtClean="0">
                <a:latin typeface="Arial" charset="0"/>
              </a:rPr>
              <a:t> buy a brand. On this slide are typical questions that can be asked of a client to measure the current position of a brand and to help an agency understand the current position of a brand.</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80899"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Brand equity offers a number of advantages, just</a:t>
            </a:r>
            <a:r>
              <a:rPr lang="en-US" baseline="0" dirty="0" smtClean="0">
                <a:latin typeface="Arial" charset="0"/>
              </a:rPr>
              <a:t> like a strong corporate name. Companies can charge a higher price for the brands, which results in higher gross margins. Consumers will pay the higher price because they believe the brand is better and unique, superior to competing brands. It allows a brand to have greater channel power and additional retail shelf space. After all, retailers want to make money and will sell whichever brands consumers will purchase. Because consumers see the brand as being superior, it reduces brand switching and prevents erosion of market share to competitors.</a:t>
            </a:r>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2-</a:t>
            </a:r>
            <a:fld id="{FA752130-A27F-4E3A-B8C9-E1AA81AD87D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2-</a:t>
            </a:r>
            <a:fld id="{D011A364-9A4F-4952-AF6F-1313462AD7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2-</a:t>
            </a:r>
            <a:fld id="{7313845D-6B81-43EB-B815-52CCF17665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2-</a:t>
            </a:r>
            <a:fld id="{5F2EA0BB-2A0E-4B01-B35A-D2A84403AD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r>
              <a:rPr lang="en-US"/>
              <a:t>2-</a:t>
            </a:r>
            <a:fld id="{FE826082-24EB-4D01-AB14-7F1358B7E22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574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0574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2-</a:t>
            </a:r>
            <a:fld id="{C9B5229C-7A43-48B9-A538-047241BADC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smtClean="0"/>
            </a:lvl1pPr>
          </a:lstStyle>
          <a:p>
            <a:pPr>
              <a:defRPr/>
            </a:pPr>
            <a:r>
              <a:rPr lang="en-US"/>
              <a:t>2-</a:t>
            </a:r>
            <a:fld id="{8DDF45A6-5CF0-4904-AD17-20D555BCEA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r>
              <a:rPr lang="en-US"/>
              <a:t>2-</a:t>
            </a:r>
            <a:fld id="{0D9158A9-ACA0-41D2-A60F-8A974F11C4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smtClean="0"/>
            </a:lvl1pPr>
          </a:lstStyle>
          <a:p>
            <a:pPr>
              <a:defRPr/>
            </a:pPr>
            <a:r>
              <a:rPr lang="en-US"/>
              <a:t>2-</a:t>
            </a:r>
            <a:fld id="{4D962A90-AC43-4DC7-8D5D-EA1EC029FB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2-</a:t>
            </a:r>
            <a:fld id="{D04E9965-0FC2-4520-AC42-A5BC2D4771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r>
              <a:rPr lang="en-US"/>
              <a:t>2-</a:t>
            </a:r>
            <a:fld id="{393FC3B4-9801-4E2F-8F0F-DEB2D84088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0"/>
            <a:ext cx="9144000" cy="6858000"/>
          </a:xfrm>
          <a:prstGeom prst="rect">
            <a:avLst/>
          </a:prstGeom>
          <a:solidFill>
            <a:srgbClr val="000099"/>
          </a:solidFill>
          <a:ln w="38100">
            <a:noFill/>
            <a:miter lim="800000"/>
            <a:headEnd/>
            <a:tailEnd/>
          </a:ln>
        </p:spPr>
        <p:txBody>
          <a:bodyPr wrap="none" anchor="ctr"/>
          <a:lstStyle/>
          <a:p>
            <a:pPr algn="ctr">
              <a:defRPr/>
            </a:pPr>
            <a:endParaRPr lang="en-US" dirty="0">
              <a:solidFill>
                <a:srgbClr val="CC0000"/>
              </a:solidFill>
            </a:endParaRPr>
          </a:p>
        </p:txBody>
      </p:sp>
      <p:sp>
        <p:nvSpPr>
          <p:cNvPr id="1034" name="Rectangle 10"/>
          <p:cNvSpPr>
            <a:spLocks noChangeArrowheads="1"/>
          </p:cNvSpPr>
          <p:nvPr userDrawn="1"/>
        </p:nvSpPr>
        <p:spPr bwMode="auto">
          <a:xfrm>
            <a:off x="152400" y="212271"/>
            <a:ext cx="8823960" cy="6492240"/>
          </a:xfrm>
          <a:prstGeom prst="rect">
            <a:avLst/>
          </a:prstGeom>
          <a:solidFill>
            <a:schemeClr val="bg1"/>
          </a:solidFill>
          <a:ln w="76200">
            <a:noFill/>
            <a:miter lim="800000"/>
            <a:headEnd/>
            <a:tailEnd/>
          </a:ln>
          <a:effectLst/>
        </p:spPr>
        <p:txBody>
          <a:bodyPr wrap="none" anchor="ctr"/>
          <a:lstStyle/>
          <a:p>
            <a:pPr>
              <a:defRPr/>
            </a:pPr>
            <a:endParaRPr lang="en-US" dirty="0"/>
          </a:p>
        </p:txBody>
      </p:sp>
      <p:sp>
        <p:nvSpPr>
          <p:cNvPr id="57348"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57349" name="Rectangle 3"/>
          <p:cNvSpPr>
            <a:spLocks noGrp="1" noChangeArrowheads="1"/>
          </p:cNvSpPr>
          <p:nvPr>
            <p:ph type="body" idx="1"/>
          </p:nvPr>
        </p:nvSpPr>
        <p:spPr bwMode="auto">
          <a:xfrm>
            <a:off x="838200" y="2057400"/>
            <a:ext cx="7620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 name="Rectangle 20"/>
          <p:cNvSpPr>
            <a:spLocks noGrp="1" noChangeArrowheads="1"/>
          </p:cNvSpPr>
          <p:nvPr>
            <p:ph type="sldNum" sz="quarter" idx="4"/>
          </p:nvPr>
        </p:nvSpPr>
        <p:spPr bwMode="auto">
          <a:xfrm>
            <a:off x="6934200" y="6400800"/>
            <a:ext cx="19050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accent2"/>
                </a:solidFill>
              </a:defRPr>
            </a:lvl1pPr>
          </a:lstStyle>
          <a:p>
            <a:pPr>
              <a:defRPr/>
            </a:pPr>
            <a:r>
              <a:rPr lang="en-US"/>
              <a:t>2-</a:t>
            </a:r>
            <a:fld id="{F1EE8251-E09F-45AE-8EC6-E0F395FCD5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dt="0"/>
  <p:txStyles>
    <p:titleStyle>
      <a:lvl1pPr algn="ctr" rtl="0" fontAlgn="base">
        <a:spcBef>
          <a:spcPct val="0"/>
        </a:spcBef>
        <a:spcAft>
          <a:spcPct val="0"/>
        </a:spcAft>
        <a:defRPr sz="4800" b="1">
          <a:solidFill>
            <a:schemeClr val="tx2"/>
          </a:solidFill>
          <a:latin typeface="+mj-lt"/>
          <a:ea typeface="+mj-ea"/>
          <a:cs typeface="+mj-cs"/>
        </a:defRPr>
      </a:lvl1pPr>
      <a:lvl2pPr algn="ctr" rtl="0" fontAlgn="base">
        <a:spcBef>
          <a:spcPct val="0"/>
        </a:spcBef>
        <a:spcAft>
          <a:spcPct val="0"/>
        </a:spcAft>
        <a:defRPr sz="4800" b="1">
          <a:solidFill>
            <a:schemeClr val="tx2"/>
          </a:solidFill>
          <a:latin typeface="Tahoma" pitchFamily="34" charset="0"/>
        </a:defRPr>
      </a:lvl2pPr>
      <a:lvl3pPr algn="ctr" rtl="0" fontAlgn="base">
        <a:spcBef>
          <a:spcPct val="0"/>
        </a:spcBef>
        <a:spcAft>
          <a:spcPct val="0"/>
        </a:spcAft>
        <a:defRPr sz="4800" b="1">
          <a:solidFill>
            <a:schemeClr val="tx2"/>
          </a:solidFill>
          <a:latin typeface="Tahoma" pitchFamily="34" charset="0"/>
        </a:defRPr>
      </a:lvl3pPr>
      <a:lvl4pPr algn="ctr" rtl="0" fontAlgn="base">
        <a:spcBef>
          <a:spcPct val="0"/>
        </a:spcBef>
        <a:spcAft>
          <a:spcPct val="0"/>
        </a:spcAft>
        <a:defRPr sz="4800" b="1">
          <a:solidFill>
            <a:schemeClr val="tx2"/>
          </a:solidFill>
          <a:latin typeface="Tahoma" pitchFamily="34" charset="0"/>
        </a:defRPr>
      </a:lvl4pPr>
      <a:lvl5pPr algn="ctr" rtl="0" fontAlgn="base">
        <a:spcBef>
          <a:spcPct val="0"/>
        </a:spcBef>
        <a:spcAft>
          <a:spcPct val="0"/>
        </a:spcAft>
        <a:defRPr sz="4800" b="1">
          <a:solidFill>
            <a:schemeClr val="tx2"/>
          </a:solidFill>
          <a:latin typeface="Tahoma" pitchFamily="34" charset="0"/>
        </a:defRPr>
      </a:lvl5pPr>
      <a:lvl6pPr marL="457200" algn="ctr" rtl="0" fontAlgn="base">
        <a:spcBef>
          <a:spcPct val="0"/>
        </a:spcBef>
        <a:spcAft>
          <a:spcPct val="0"/>
        </a:spcAft>
        <a:defRPr sz="4800" b="1">
          <a:solidFill>
            <a:schemeClr val="tx2"/>
          </a:solidFill>
          <a:latin typeface="Tahoma" pitchFamily="34" charset="0"/>
        </a:defRPr>
      </a:lvl6pPr>
      <a:lvl7pPr marL="914400" algn="ctr" rtl="0" fontAlgn="base">
        <a:spcBef>
          <a:spcPct val="0"/>
        </a:spcBef>
        <a:spcAft>
          <a:spcPct val="0"/>
        </a:spcAft>
        <a:defRPr sz="4800" b="1">
          <a:solidFill>
            <a:schemeClr val="tx2"/>
          </a:solidFill>
          <a:latin typeface="Tahoma" pitchFamily="34" charset="0"/>
        </a:defRPr>
      </a:lvl7pPr>
      <a:lvl8pPr marL="1371600" algn="ctr" rtl="0" fontAlgn="base">
        <a:spcBef>
          <a:spcPct val="0"/>
        </a:spcBef>
        <a:spcAft>
          <a:spcPct val="0"/>
        </a:spcAft>
        <a:defRPr sz="4800" b="1">
          <a:solidFill>
            <a:schemeClr val="tx2"/>
          </a:solidFill>
          <a:latin typeface="Tahoma" pitchFamily="34" charset="0"/>
        </a:defRPr>
      </a:lvl8pPr>
      <a:lvl9pPr marL="1828800" algn="ctr" rtl="0" fontAlgn="base">
        <a:spcBef>
          <a:spcPct val="0"/>
        </a:spcBef>
        <a:spcAft>
          <a:spcPct val="0"/>
        </a:spcAft>
        <a:defRPr sz="4800" b="1">
          <a:solidFill>
            <a:schemeClr val="tx2"/>
          </a:solidFill>
          <a:latin typeface="Tahoma" pitchFamily="34" charset="0"/>
        </a:defRPr>
      </a:lvl9pPr>
    </p:titleStyle>
    <p:bodyStyle>
      <a:lvl1pPr marL="342900" indent="-342900" algn="l" rtl="0" fontAlgn="base">
        <a:spcBef>
          <a:spcPct val="10000"/>
        </a:spcBef>
        <a:spcAft>
          <a:spcPct val="0"/>
        </a:spcAft>
        <a:buClr>
          <a:schemeClr val="tx1"/>
        </a:buClr>
        <a:buChar char="•"/>
        <a:tabLst>
          <a:tab pos="0" algn="l"/>
        </a:tabLst>
        <a:defRPr sz="3200" b="1">
          <a:solidFill>
            <a:srgbClr val="000099"/>
          </a:solidFill>
          <a:latin typeface="+mn-lt"/>
          <a:ea typeface="+mn-ea"/>
          <a:cs typeface="+mn-cs"/>
        </a:defRPr>
      </a:lvl1pPr>
      <a:lvl2pPr marL="742950" indent="-285750" algn="l" rtl="0" fontAlgn="base">
        <a:spcBef>
          <a:spcPct val="10000"/>
        </a:spcBef>
        <a:spcAft>
          <a:spcPct val="0"/>
        </a:spcAft>
        <a:buClr>
          <a:srgbClr val="000099"/>
        </a:buClr>
        <a:buFont typeface="Wingdings" pitchFamily="2" charset="2"/>
        <a:buChar char="§"/>
        <a:tabLst>
          <a:tab pos="0" algn="l"/>
        </a:tabLst>
        <a:defRPr sz="2800" b="1">
          <a:solidFill>
            <a:schemeClr val="tx1"/>
          </a:solidFill>
          <a:latin typeface="+mn-lt"/>
        </a:defRPr>
      </a:lvl2pPr>
      <a:lvl3pPr marL="1143000" indent="-228600" algn="l" rtl="0" fontAlgn="base">
        <a:spcBef>
          <a:spcPct val="5000"/>
        </a:spcBef>
        <a:spcAft>
          <a:spcPct val="0"/>
        </a:spcAft>
        <a:buClr>
          <a:srgbClr val="000099"/>
        </a:buClr>
        <a:buChar char="•"/>
        <a:tabLst>
          <a:tab pos="0" algn="l"/>
        </a:tabLst>
        <a:defRPr sz="2400" b="1">
          <a:solidFill>
            <a:schemeClr val="tx1"/>
          </a:solidFill>
          <a:latin typeface="+mn-lt"/>
        </a:defRPr>
      </a:lvl3pPr>
      <a:lvl4pPr marL="1600200" indent="-228600" algn="l" rtl="0" fontAlgn="base">
        <a:spcBef>
          <a:spcPct val="5000"/>
        </a:spcBef>
        <a:spcAft>
          <a:spcPct val="0"/>
        </a:spcAft>
        <a:buClr>
          <a:srgbClr val="000099"/>
        </a:buClr>
        <a:buChar char="–"/>
        <a:tabLst>
          <a:tab pos="0" algn="l"/>
        </a:tabLst>
        <a:defRPr sz="2400" b="1">
          <a:solidFill>
            <a:schemeClr val="tx1"/>
          </a:solidFill>
          <a:latin typeface="+mn-lt"/>
        </a:defRPr>
      </a:lvl4pPr>
      <a:lvl5pPr marL="2057400" indent="-228600" algn="l" rtl="0" fontAlgn="base">
        <a:spcBef>
          <a:spcPct val="5000"/>
        </a:spcBef>
        <a:spcAft>
          <a:spcPct val="0"/>
        </a:spcAft>
        <a:buClr>
          <a:srgbClr val="000099"/>
        </a:buClr>
        <a:buChar char="»"/>
        <a:tabLst>
          <a:tab pos="0" algn="l"/>
        </a:tabLst>
        <a:defRPr sz="2400" b="1">
          <a:solidFill>
            <a:schemeClr val="tx1"/>
          </a:solidFill>
          <a:latin typeface="+mn-lt"/>
        </a:defRPr>
      </a:lvl5pPr>
      <a:lvl6pPr marL="2514600" indent="-228600" algn="l" rtl="0" fontAlgn="base">
        <a:spcBef>
          <a:spcPct val="5000"/>
        </a:spcBef>
        <a:spcAft>
          <a:spcPct val="0"/>
        </a:spcAft>
        <a:buClr>
          <a:srgbClr val="000099"/>
        </a:buClr>
        <a:buChar char="»"/>
        <a:tabLst>
          <a:tab pos="0" algn="l"/>
        </a:tabLst>
        <a:defRPr sz="2400" b="1">
          <a:solidFill>
            <a:schemeClr val="tx1"/>
          </a:solidFill>
          <a:latin typeface="+mn-lt"/>
        </a:defRPr>
      </a:lvl6pPr>
      <a:lvl7pPr marL="2971800" indent="-228600" algn="l" rtl="0" fontAlgn="base">
        <a:spcBef>
          <a:spcPct val="5000"/>
        </a:spcBef>
        <a:spcAft>
          <a:spcPct val="0"/>
        </a:spcAft>
        <a:buClr>
          <a:srgbClr val="000099"/>
        </a:buClr>
        <a:buChar char="»"/>
        <a:tabLst>
          <a:tab pos="0" algn="l"/>
        </a:tabLst>
        <a:defRPr sz="2400" b="1">
          <a:solidFill>
            <a:schemeClr val="tx1"/>
          </a:solidFill>
          <a:latin typeface="+mn-lt"/>
        </a:defRPr>
      </a:lvl7pPr>
      <a:lvl8pPr marL="3429000" indent="-228600" algn="l" rtl="0" fontAlgn="base">
        <a:spcBef>
          <a:spcPct val="5000"/>
        </a:spcBef>
        <a:spcAft>
          <a:spcPct val="0"/>
        </a:spcAft>
        <a:buClr>
          <a:srgbClr val="000099"/>
        </a:buClr>
        <a:buChar char="»"/>
        <a:tabLst>
          <a:tab pos="0" algn="l"/>
        </a:tabLst>
        <a:defRPr sz="2400" b="1">
          <a:solidFill>
            <a:schemeClr val="tx1"/>
          </a:solidFill>
          <a:latin typeface="+mn-lt"/>
        </a:defRPr>
      </a:lvl8pPr>
      <a:lvl9pPr marL="3886200" indent="-228600" algn="l" rtl="0" fontAlgn="base">
        <a:spcBef>
          <a:spcPct val="5000"/>
        </a:spcBef>
        <a:spcAft>
          <a:spcPct val="0"/>
        </a:spcAft>
        <a:buClr>
          <a:srgbClr val="000099"/>
        </a:buClr>
        <a:buChar char="»"/>
        <a:tabLst>
          <a:tab pos="0" algn="l"/>
        </a:tabLst>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marketingprofs.com/5/mccarthy4.a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arketingprofs.com/5/mccarthy4.a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arketingprofs.com/5/mccarthy4.as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685800" y="1295400"/>
            <a:ext cx="7772400" cy="2133600"/>
          </a:xfrm>
        </p:spPr>
        <p:txBody>
          <a:bodyPr/>
          <a:lstStyle/>
          <a:p>
            <a:r>
              <a:rPr lang="en-US" sz="5400" dirty="0">
                <a:solidFill>
                  <a:schemeClr val="accent2"/>
                </a:solidFill>
              </a:rPr>
              <a:t>Corporate Image</a:t>
            </a:r>
            <a:br>
              <a:rPr lang="en-US" sz="5400" dirty="0">
                <a:solidFill>
                  <a:schemeClr val="accent2"/>
                </a:solidFill>
              </a:rPr>
            </a:br>
            <a:r>
              <a:rPr lang="en-US" sz="5400" dirty="0">
                <a:solidFill>
                  <a:schemeClr val="accent2"/>
                </a:solidFill>
              </a:rPr>
              <a:t>and</a:t>
            </a:r>
            <a:br>
              <a:rPr lang="en-US" sz="5400" dirty="0">
                <a:solidFill>
                  <a:schemeClr val="accent2"/>
                </a:solidFill>
              </a:rPr>
            </a:br>
            <a:r>
              <a:rPr lang="en-US" sz="5400" dirty="0">
                <a:solidFill>
                  <a:schemeClr val="accent2"/>
                </a:solidFill>
              </a:rPr>
              <a:t>Brand Management</a:t>
            </a:r>
          </a:p>
        </p:txBody>
      </p:sp>
      <p:sp>
        <p:nvSpPr>
          <p:cNvPr id="13315" name="Rectangle 3"/>
          <p:cNvSpPr>
            <a:spLocks noGrp="1" noChangeArrowheads="1"/>
          </p:cNvSpPr>
          <p:nvPr>
            <p:ph type="subTitle" idx="4294967295"/>
          </p:nvPr>
        </p:nvSpPr>
        <p:spPr>
          <a:xfrm>
            <a:off x="0" y="4191000"/>
            <a:ext cx="9144000" cy="838200"/>
          </a:xfrm>
        </p:spPr>
        <p:txBody>
          <a:bodyPr/>
          <a:lstStyle/>
          <a:p>
            <a:pPr marL="0" indent="0" algn="ctr">
              <a:buFontTx/>
              <a:buNone/>
            </a:pPr>
            <a:r>
              <a:rPr lang="en-US" sz="4800" dirty="0">
                <a:solidFill>
                  <a:srgbClr val="FF0000"/>
                </a:solidFill>
              </a:rPr>
              <a:t>Chapter 2</a:t>
            </a:r>
          </a:p>
        </p:txBody>
      </p:sp>
      <p:sp>
        <p:nvSpPr>
          <p:cNvPr id="13317" name="Slide Number Placeholder 5"/>
          <p:cNvSpPr>
            <a:spLocks noGrp="1"/>
          </p:cNvSpPr>
          <p:nvPr>
            <p:ph type="sldNum" sz="quarter" idx="11"/>
          </p:nvPr>
        </p:nvSpPr>
        <p:spPr>
          <a:noFill/>
        </p:spPr>
        <p:txBody>
          <a:bodyPr/>
          <a:lstStyle/>
          <a:p>
            <a:r>
              <a:rPr lang="en-US"/>
              <a:t>2-</a:t>
            </a:r>
            <a:fld id="{0BE0475D-B283-4B0C-AB37-97E05F0B0F48}" type="slidenum">
              <a:rPr lang="en-US"/>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0"/>
            <a:ext cx="8851392" cy="1387929"/>
          </a:xfrm>
          <a:prstGeom prst="rect">
            <a:avLst/>
          </a:prstGeom>
          <a:solidFill>
            <a:srgbClr val="FFC000">
              <a:alpha val="50000"/>
            </a:srgbClr>
          </a:solidFill>
          <a:ln w="9525">
            <a:noFill/>
            <a:miter lim="800000"/>
            <a:headEnd/>
            <a:tailEnd/>
          </a:ln>
        </p:spPr>
        <p:txBody>
          <a:bodyPr wrap="none" anchor="ctr"/>
          <a:lstStyle/>
          <a:p>
            <a:endParaRPr lang="en-US"/>
          </a:p>
        </p:txBody>
      </p:sp>
      <p:sp>
        <p:nvSpPr>
          <p:cNvPr id="32772" name="Rectangle 2"/>
          <p:cNvSpPr>
            <a:spLocks noGrp="1" noChangeArrowheads="1"/>
          </p:cNvSpPr>
          <p:nvPr>
            <p:ph type="body" idx="1"/>
          </p:nvPr>
        </p:nvSpPr>
        <p:spPr>
          <a:xfrm>
            <a:off x="381000" y="1828800"/>
            <a:ext cx="8229600" cy="4648200"/>
          </a:xfrm>
          <a:noFill/>
        </p:spPr>
        <p:txBody>
          <a:bodyPr lIns="92075" tIns="46038" rIns="92075" bIns="46038"/>
          <a:lstStyle/>
          <a:p>
            <a:pPr eaLnBrk="1" hangingPunct="1">
              <a:lnSpc>
                <a:spcPct val="80000"/>
              </a:lnSpc>
            </a:pPr>
            <a:r>
              <a:rPr lang="en-US" sz="2800" b="1" u="sng" dirty="0" smtClean="0">
                <a:solidFill>
                  <a:schemeClr val="tx1"/>
                </a:solidFill>
              </a:rPr>
              <a:t>Black</a:t>
            </a:r>
          </a:p>
          <a:p>
            <a:pPr eaLnBrk="1" hangingPunct="1">
              <a:lnSpc>
                <a:spcPct val="80000"/>
              </a:lnSpc>
              <a:buNone/>
            </a:pPr>
            <a:r>
              <a:rPr lang="en-US" sz="2400" dirty="0" smtClean="0"/>
              <a:t>		seriousness, distinctiveness, boldness, power, sophistication, and tradition</a:t>
            </a:r>
          </a:p>
          <a:p>
            <a:pPr eaLnBrk="1" hangingPunct="1">
              <a:lnSpc>
                <a:spcPct val="80000"/>
              </a:lnSpc>
            </a:pPr>
            <a:r>
              <a:rPr lang="en-US" sz="2800" b="1" u="sng" dirty="0" smtClean="0">
                <a:solidFill>
                  <a:srgbClr val="000099"/>
                </a:solidFill>
              </a:rPr>
              <a:t>Blue</a:t>
            </a:r>
          </a:p>
          <a:p>
            <a:pPr eaLnBrk="1" hangingPunct="1">
              <a:lnSpc>
                <a:spcPct val="80000"/>
              </a:lnSpc>
              <a:buNone/>
            </a:pPr>
            <a:r>
              <a:rPr lang="en-US" sz="2400" dirty="0" smtClean="0"/>
              <a:t>		authority, dignity, security, faithfulness, heritage, corporate stability, and trust</a:t>
            </a:r>
          </a:p>
          <a:p>
            <a:pPr eaLnBrk="1" hangingPunct="1">
              <a:lnSpc>
                <a:spcPct val="80000"/>
              </a:lnSpc>
            </a:pPr>
            <a:r>
              <a:rPr lang="en-US" sz="2800" b="1" u="sng" dirty="0" smtClean="0">
                <a:solidFill>
                  <a:srgbClr val="996633"/>
                </a:solidFill>
              </a:rPr>
              <a:t>Brown/</a:t>
            </a:r>
            <a:r>
              <a:rPr lang="en-US" sz="2800" b="1" u="sng" dirty="0" smtClean="0">
                <a:solidFill>
                  <a:srgbClr val="FFC000"/>
                </a:solidFill>
              </a:rPr>
              <a:t>gold</a:t>
            </a:r>
          </a:p>
          <a:p>
            <a:pPr eaLnBrk="1" hangingPunct="1">
              <a:lnSpc>
                <a:spcPct val="80000"/>
              </a:lnSpc>
              <a:buNone/>
            </a:pPr>
            <a:r>
              <a:rPr lang="en-US" sz="2400" dirty="0" smtClean="0"/>
              <a:t>		history, utility, earthiness, richness, tradition, conservative</a:t>
            </a:r>
          </a:p>
          <a:p>
            <a:pPr eaLnBrk="1" hangingPunct="1">
              <a:lnSpc>
                <a:spcPct val="80000"/>
              </a:lnSpc>
            </a:pPr>
            <a:r>
              <a:rPr lang="en-US" sz="2800" b="1" u="sng" dirty="0" smtClean="0">
                <a:solidFill>
                  <a:srgbClr val="777777"/>
                </a:solidFill>
              </a:rPr>
              <a:t>Gray/silver</a:t>
            </a:r>
          </a:p>
          <a:p>
            <a:pPr eaLnBrk="1" hangingPunct="1">
              <a:lnSpc>
                <a:spcPct val="80000"/>
              </a:lnSpc>
              <a:buNone/>
            </a:pPr>
            <a:r>
              <a:rPr lang="en-US" sz="2400" dirty="0" smtClean="0"/>
              <a:t>		somberness, authority, practicality, corporate mentality, and trust </a:t>
            </a:r>
            <a:endParaRPr lang="en-US" sz="2000" i="1" dirty="0" smtClean="0">
              <a:solidFill>
                <a:srgbClr val="FF0000"/>
              </a:solidFill>
            </a:endParaRPr>
          </a:p>
        </p:txBody>
      </p:sp>
      <p:sp>
        <p:nvSpPr>
          <p:cNvPr id="32776" name="Rectangle 6"/>
          <p:cNvSpPr>
            <a:spLocks noGrp="1" noChangeArrowheads="1"/>
          </p:cNvSpPr>
          <p:nvPr>
            <p:ph type="title"/>
          </p:nvPr>
        </p:nvSpPr>
        <p:spPr>
          <a:xfrm>
            <a:off x="304800" y="304800"/>
            <a:ext cx="8534400" cy="1295400"/>
          </a:xfrm>
          <a:noFill/>
        </p:spPr>
        <p:txBody>
          <a:bodyPr/>
          <a:lstStyle/>
          <a:p>
            <a:pPr eaLnBrk="1" hangingPunct="1"/>
            <a:r>
              <a:rPr lang="en-US" sz="3600" dirty="0" smtClean="0">
                <a:solidFill>
                  <a:schemeClr val="accent2"/>
                </a:solidFill>
              </a:rPr>
              <a:t>What colors should you use in your logo?</a:t>
            </a:r>
          </a:p>
        </p:txBody>
      </p:sp>
      <p:sp>
        <p:nvSpPr>
          <p:cNvPr id="32777" name="Text Box 7"/>
          <p:cNvSpPr txBox="1">
            <a:spLocks noChangeArrowheads="1"/>
          </p:cNvSpPr>
          <p:nvPr/>
        </p:nvSpPr>
        <p:spPr bwMode="auto">
          <a:xfrm>
            <a:off x="1752600" y="6091535"/>
            <a:ext cx="5791200" cy="461665"/>
          </a:xfrm>
          <a:prstGeom prst="rect">
            <a:avLst/>
          </a:prstGeom>
          <a:noFill/>
          <a:ln w="12700">
            <a:noFill/>
            <a:miter lim="800000"/>
            <a:headEnd type="none" w="sm" len="sm"/>
            <a:tailEnd type="none" w="sm" len="sm"/>
          </a:ln>
        </p:spPr>
        <p:txBody>
          <a:bodyPr wrap="square">
            <a:spAutoFit/>
          </a:bodyPr>
          <a:lstStyle/>
          <a:p>
            <a:pPr eaLnBrk="0" hangingPunct="0"/>
            <a:r>
              <a:rPr lang="en-US" sz="1200" dirty="0"/>
              <a:t>Source: </a:t>
            </a:r>
            <a:r>
              <a:rPr lang="en-US" sz="1200" dirty="0" smtClean="0"/>
              <a:t>Adapted from “Jared </a:t>
            </a:r>
            <a:r>
              <a:rPr lang="en-US" sz="1200" dirty="0"/>
              <a:t>McCarthy, “Logos: What Makes Them Work (Part 1of 2),” </a:t>
            </a:r>
            <a:r>
              <a:rPr lang="en-US" sz="1200" dirty="0" smtClean="0"/>
              <a:t>(</a:t>
            </a:r>
            <a:r>
              <a:rPr lang="en-US" sz="1200" dirty="0">
                <a:solidFill>
                  <a:schemeClr val="accent2"/>
                </a:solidFill>
                <a:hlinkClick r:id="rId3"/>
              </a:rPr>
              <a:t>www.marketingprofs.com/5/mccarthy4.asp</a:t>
            </a:r>
            <a:r>
              <a:rPr lang="en-US" sz="1200" dirty="0">
                <a:solidFill>
                  <a:schemeClr val="accent2"/>
                </a:solidFill>
              </a:rPr>
              <a:t>)</a:t>
            </a:r>
            <a:r>
              <a:rPr lang="en-US" sz="1200" dirty="0"/>
              <a:t>, February 22, 2005.</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0"/>
            <a:ext cx="8851392" cy="1387929"/>
          </a:xfrm>
          <a:prstGeom prst="rect">
            <a:avLst/>
          </a:prstGeom>
          <a:solidFill>
            <a:srgbClr val="FFC000">
              <a:alpha val="50000"/>
            </a:srgbClr>
          </a:solidFill>
          <a:ln w="9525">
            <a:noFill/>
            <a:miter lim="800000"/>
            <a:headEnd/>
            <a:tailEnd/>
          </a:ln>
        </p:spPr>
        <p:txBody>
          <a:bodyPr wrap="none" anchor="ctr"/>
          <a:lstStyle/>
          <a:p>
            <a:endParaRPr lang="en-US"/>
          </a:p>
        </p:txBody>
      </p:sp>
      <p:sp>
        <p:nvSpPr>
          <p:cNvPr id="131074" name="Rectangle 2"/>
          <p:cNvSpPr>
            <a:spLocks noGrp="1" noChangeArrowheads="1"/>
          </p:cNvSpPr>
          <p:nvPr>
            <p:ph type="body" idx="1"/>
          </p:nvPr>
        </p:nvSpPr>
        <p:spPr>
          <a:xfrm>
            <a:off x="381000" y="1828800"/>
            <a:ext cx="8382000" cy="4648200"/>
          </a:xfrm>
          <a:noFill/>
          <a:ln>
            <a:noFill/>
          </a:ln>
        </p:spPr>
        <p:txBody>
          <a:bodyPr lIns="92075" tIns="46038" rIns="92075" bIns="46038"/>
          <a:lstStyle/>
          <a:p>
            <a:pPr>
              <a:lnSpc>
                <a:spcPct val="80000"/>
              </a:lnSpc>
            </a:pPr>
            <a:r>
              <a:rPr lang="en-US" sz="2400" u="sng" dirty="0" smtClean="0">
                <a:solidFill>
                  <a:srgbClr val="FF9900"/>
                </a:solidFill>
              </a:rPr>
              <a:t>Orange</a:t>
            </a:r>
          </a:p>
          <a:p>
            <a:pPr>
              <a:lnSpc>
                <a:spcPct val="80000"/>
              </a:lnSpc>
              <a:buNone/>
            </a:pPr>
            <a:r>
              <a:rPr lang="en-US" sz="2400" dirty="0" smtClean="0"/>
              <a:t>		fun, cheerfulness, warmth, exuberance, health, and youth</a:t>
            </a:r>
          </a:p>
          <a:p>
            <a:pPr eaLnBrk="1" hangingPunct="1">
              <a:lnSpc>
                <a:spcPct val="80000"/>
              </a:lnSpc>
            </a:pPr>
            <a:r>
              <a:rPr lang="en-US" sz="2400" u="sng" dirty="0" smtClean="0">
                <a:solidFill>
                  <a:srgbClr val="00B050"/>
                </a:solidFill>
              </a:rPr>
              <a:t>Green</a:t>
            </a:r>
            <a:endParaRPr lang="en-US" sz="2400" u="sng" dirty="0">
              <a:solidFill>
                <a:srgbClr val="00B050"/>
              </a:solidFill>
            </a:endParaRPr>
          </a:p>
          <a:p>
            <a:pPr eaLnBrk="1" hangingPunct="1">
              <a:lnSpc>
                <a:spcPct val="80000"/>
              </a:lnSpc>
              <a:buNone/>
            </a:pPr>
            <a:r>
              <a:rPr lang="en-US" sz="2400" dirty="0" smtClean="0"/>
              <a:t>		tranquility, health, freshness, stability, and appetite</a:t>
            </a:r>
          </a:p>
          <a:p>
            <a:pPr eaLnBrk="1" hangingPunct="1">
              <a:defRPr/>
            </a:pPr>
            <a:r>
              <a:rPr lang="en-US" sz="2400" b="1" u="sng" dirty="0" smtClean="0">
                <a:solidFill>
                  <a:srgbClr val="FF33CC"/>
                </a:solidFill>
              </a:rPr>
              <a:t>Pink</a:t>
            </a:r>
          </a:p>
          <a:p>
            <a:pPr eaLnBrk="1" hangingPunct="1">
              <a:buNone/>
              <a:defRPr/>
            </a:pPr>
            <a:r>
              <a:rPr lang="en-US" sz="2400" dirty="0" smtClean="0"/>
              <a:t>		femininity, innocence, softness, health, and youth</a:t>
            </a:r>
          </a:p>
          <a:p>
            <a:pPr eaLnBrk="1" hangingPunct="1">
              <a:defRPr/>
            </a:pPr>
            <a:r>
              <a:rPr lang="en-US" sz="2400" b="1" u="sng" dirty="0" smtClean="0">
                <a:solidFill>
                  <a:srgbClr val="9900FF"/>
                </a:solidFill>
              </a:rPr>
              <a:t>Purple</a:t>
            </a:r>
            <a:r>
              <a:rPr lang="en-US" sz="2400" dirty="0" smtClean="0"/>
              <a:t> </a:t>
            </a:r>
          </a:p>
          <a:p>
            <a:pPr eaLnBrk="1" hangingPunct="1">
              <a:buNone/>
              <a:defRPr/>
            </a:pPr>
            <a:r>
              <a:rPr lang="en-US" sz="2400" dirty="0" smtClean="0"/>
              <a:t>		sophistication, spirituality, wealth, royalty, youth, and mystery</a:t>
            </a:r>
          </a:p>
        </p:txBody>
      </p:sp>
      <p:sp>
        <p:nvSpPr>
          <p:cNvPr id="33801" name="Text Box 7"/>
          <p:cNvSpPr txBox="1">
            <a:spLocks noChangeArrowheads="1"/>
          </p:cNvSpPr>
          <p:nvPr/>
        </p:nvSpPr>
        <p:spPr bwMode="auto">
          <a:xfrm>
            <a:off x="1752600" y="6096000"/>
            <a:ext cx="7467600" cy="461665"/>
          </a:xfrm>
          <a:prstGeom prst="rect">
            <a:avLst/>
          </a:prstGeom>
          <a:noFill/>
          <a:ln w="12700">
            <a:noFill/>
            <a:miter lim="800000"/>
            <a:headEnd type="none" w="sm" len="sm"/>
            <a:tailEnd type="none" w="sm" len="sm"/>
          </a:ln>
        </p:spPr>
        <p:txBody>
          <a:bodyPr>
            <a:spAutoFit/>
          </a:bodyPr>
          <a:lstStyle/>
          <a:p>
            <a:pPr eaLnBrk="0" hangingPunct="0"/>
            <a:r>
              <a:rPr lang="en-US" sz="1200" dirty="0"/>
              <a:t>Source: </a:t>
            </a:r>
            <a:r>
              <a:rPr lang="en-US" sz="1200" dirty="0" smtClean="0"/>
              <a:t>Adapted from “Jared </a:t>
            </a:r>
            <a:r>
              <a:rPr lang="en-US" sz="1200" dirty="0"/>
              <a:t>McCarthy, “Logos: What Makes Them Work (Part 1of 2),” </a:t>
            </a:r>
          </a:p>
          <a:p>
            <a:pPr eaLnBrk="0" hangingPunct="0"/>
            <a:r>
              <a:rPr lang="en-US" sz="1200" dirty="0"/>
              <a:t>(</a:t>
            </a:r>
            <a:r>
              <a:rPr lang="en-US" sz="1200" dirty="0">
                <a:hlinkClick r:id="rId3"/>
              </a:rPr>
              <a:t>www.marketingprofs.com/5/mccarthy4.asp</a:t>
            </a:r>
            <a:r>
              <a:rPr lang="en-US" sz="1200" dirty="0"/>
              <a:t>), February 22, 2005.</a:t>
            </a:r>
          </a:p>
        </p:txBody>
      </p:sp>
      <p:sp>
        <p:nvSpPr>
          <p:cNvPr id="5" name="Title 4"/>
          <p:cNvSpPr>
            <a:spLocks noGrp="1"/>
          </p:cNvSpPr>
          <p:nvPr>
            <p:ph type="title"/>
          </p:nvPr>
        </p:nvSpPr>
        <p:spPr>
          <a:xfrm>
            <a:off x="457200" y="457200"/>
            <a:ext cx="8229600" cy="1143000"/>
          </a:xfrm>
        </p:spPr>
        <p:txBody>
          <a:bodyPr/>
          <a:lstStyle/>
          <a:p>
            <a:r>
              <a:rPr lang="en-US" sz="3600" dirty="0" smtClean="0">
                <a:solidFill>
                  <a:schemeClr val="accent2"/>
                </a:solidFill>
              </a:rPr>
              <a:t>What colors should you use in your logo?</a:t>
            </a:r>
            <a:endParaRPr lang="en-US" sz="36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46304" y="212270"/>
            <a:ext cx="8851392" cy="1387929"/>
          </a:xfrm>
          <a:prstGeom prst="rect">
            <a:avLst/>
          </a:prstGeom>
          <a:solidFill>
            <a:srgbClr val="FFC000">
              <a:alpha val="50000"/>
            </a:srgbClr>
          </a:solidFill>
          <a:ln w="9525">
            <a:noFill/>
            <a:miter lim="800000"/>
            <a:headEnd/>
            <a:tailEnd/>
          </a:ln>
        </p:spPr>
        <p:txBody>
          <a:bodyPr wrap="none" anchor="ctr"/>
          <a:lstStyle/>
          <a:p>
            <a:endParaRPr lang="en-US"/>
          </a:p>
        </p:txBody>
      </p:sp>
      <p:sp>
        <p:nvSpPr>
          <p:cNvPr id="33795" name="Slide Number Placeholder 5"/>
          <p:cNvSpPr>
            <a:spLocks noGrp="1"/>
          </p:cNvSpPr>
          <p:nvPr>
            <p:ph type="sldNum" sz="quarter" idx="4294967295"/>
          </p:nvPr>
        </p:nvSpPr>
        <p:spPr>
          <a:xfrm>
            <a:off x="7010400" y="6629400"/>
            <a:ext cx="1905000" cy="457200"/>
          </a:xfrm>
          <a:prstGeom prst="rect">
            <a:avLst/>
          </a:prstGeom>
          <a:noFill/>
        </p:spPr>
        <p:txBody>
          <a:bodyPr/>
          <a:lstStyle/>
          <a:p>
            <a:r>
              <a:rPr lang="en-US" dirty="0" smtClean="0">
                <a:latin typeface="Arial" charset="0"/>
              </a:rPr>
              <a:t>2-</a:t>
            </a:r>
            <a:fld id="{F114E8FC-48E7-4AEE-96C7-A281F503B8E1}" type="slidenum">
              <a:rPr lang="en-US" smtClean="0">
                <a:latin typeface="Arial" charset="0"/>
              </a:rPr>
              <a:pPr/>
              <a:t>12</a:t>
            </a:fld>
            <a:endParaRPr lang="en-US" dirty="0" smtClean="0">
              <a:latin typeface="Arial" charset="0"/>
            </a:endParaRPr>
          </a:p>
        </p:txBody>
      </p:sp>
      <p:sp>
        <p:nvSpPr>
          <p:cNvPr id="131074" name="Rectangle 2"/>
          <p:cNvSpPr>
            <a:spLocks noGrp="1" noChangeArrowheads="1"/>
          </p:cNvSpPr>
          <p:nvPr>
            <p:ph type="body" idx="1"/>
          </p:nvPr>
        </p:nvSpPr>
        <p:spPr>
          <a:xfrm>
            <a:off x="304800" y="1828800"/>
            <a:ext cx="8382000" cy="4114800"/>
          </a:xfrm>
          <a:noFill/>
          <a:ln>
            <a:noFill/>
          </a:ln>
        </p:spPr>
        <p:txBody>
          <a:bodyPr lIns="92075" tIns="46038" rIns="92075" bIns="46038"/>
          <a:lstStyle/>
          <a:p>
            <a:pPr eaLnBrk="1" hangingPunct="1">
              <a:defRPr/>
            </a:pPr>
            <a:r>
              <a:rPr lang="en-US" sz="2800" b="1" u="sng" dirty="0" smtClean="0">
                <a:solidFill>
                  <a:srgbClr val="FF0000"/>
                </a:solidFill>
              </a:rPr>
              <a:t>Red</a:t>
            </a:r>
          </a:p>
          <a:p>
            <a:pPr eaLnBrk="1" hangingPunct="1">
              <a:buNone/>
              <a:defRPr/>
            </a:pPr>
            <a:r>
              <a:rPr lang="en-US" sz="2400" dirty="0" smtClean="0"/>
              <a:t>		aggressiveness, passion, strength, vitality, fear, speed, and appetite</a:t>
            </a:r>
          </a:p>
          <a:p>
            <a:pPr eaLnBrk="1" hangingPunct="1">
              <a:defRPr/>
            </a:pPr>
            <a:r>
              <a:rPr lang="en-US" sz="2800" b="1" u="sng" dirty="0" smtClean="0">
                <a:solidFill>
                  <a:srgbClr val="808080"/>
                </a:solidFill>
              </a:rPr>
              <a:t>White/silver</a:t>
            </a:r>
          </a:p>
          <a:p>
            <a:pPr eaLnBrk="1" hangingPunct="1">
              <a:buNone/>
              <a:defRPr/>
            </a:pPr>
            <a:r>
              <a:rPr lang="en-US" sz="2400" dirty="0" smtClean="0"/>
              <a:t>		purity, truthfulness, faith, contemporary, refined, and wealth</a:t>
            </a:r>
          </a:p>
          <a:p>
            <a:pPr eaLnBrk="1" hangingPunct="1">
              <a:defRPr/>
            </a:pPr>
            <a:r>
              <a:rPr lang="en-US" sz="2800" b="1" u="sng" dirty="0" smtClean="0">
                <a:solidFill>
                  <a:srgbClr val="FFC000"/>
                </a:solidFill>
              </a:rPr>
              <a:t>Yellow</a:t>
            </a:r>
          </a:p>
          <a:p>
            <a:pPr eaLnBrk="1" hangingPunct="1">
              <a:buNone/>
              <a:defRPr/>
            </a:pPr>
            <a:r>
              <a:rPr lang="en-US" sz="2400" dirty="0" smtClean="0"/>
              <a:t>		youth, positive feelings, sunshine, cowardice, refinement, caution, and appetite</a:t>
            </a:r>
          </a:p>
        </p:txBody>
      </p:sp>
      <p:sp>
        <p:nvSpPr>
          <p:cNvPr id="33801" name="Text Box 7"/>
          <p:cNvSpPr txBox="1">
            <a:spLocks noChangeArrowheads="1"/>
          </p:cNvSpPr>
          <p:nvPr/>
        </p:nvSpPr>
        <p:spPr bwMode="auto">
          <a:xfrm>
            <a:off x="1752600" y="6096000"/>
            <a:ext cx="7467600" cy="461665"/>
          </a:xfrm>
          <a:prstGeom prst="rect">
            <a:avLst/>
          </a:prstGeom>
          <a:noFill/>
          <a:ln w="12700">
            <a:noFill/>
            <a:miter lim="800000"/>
            <a:headEnd type="none" w="sm" len="sm"/>
            <a:tailEnd type="none" w="sm" len="sm"/>
          </a:ln>
        </p:spPr>
        <p:txBody>
          <a:bodyPr>
            <a:spAutoFit/>
          </a:bodyPr>
          <a:lstStyle/>
          <a:p>
            <a:pPr eaLnBrk="0" hangingPunct="0"/>
            <a:r>
              <a:rPr lang="en-US" sz="1200" dirty="0"/>
              <a:t>Source: </a:t>
            </a:r>
            <a:r>
              <a:rPr lang="en-US" sz="1200" dirty="0" smtClean="0"/>
              <a:t>Adapted from “Jared </a:t>
            </a:r>
            <a:r>
              <a:rPr lang="en-US" sz="1200" dirty="0"/>
              <a:t>McCarthy, “Logos: What Makes Them Work (Part 1of 2),” </a:t>
            </a:r>
          </a:p>
          <a:p>
            <a:pPr eaLnBrk="0" hangingPunct="0"/>
            <a:r>
              <a:rPr lang="en-US" sz="1200" dirty="0"/>
              <a:t>(</a:t>
            </a:r>
            <a:r>
              <a:rPr lang="en-US" sz="1200" dirty="0">
                <a:hlinkClick r:id="rId3"/>
              </a:rPr>
              <a:t>www.marketingprofs.com/5/mccarthy4.asp</a:t>
            </a:r>
            <a:r>
              <a:rPr lang="en-US" sz="1200" dirty="0"/>
              <a:t>), February 22, 2005.</a:t>
            </a:r>
          </a:p>
        </p:txBody>
      </p:sp>
      <p:sp>
        <p:nvSpPr>
          <p:cNvPr id="7" name="Title 6"/>
          <p:cNvSpPr>
            <a:spLocks noGrp="1"/>
          </p:cNvSpPr>
          <p:nvPr>
            <p:ph type="title"/>
          </p:nvPr>
        </p:nvSpPr>
        <p:spPr>
          <a:xfrm>
            <a:off x="381000" y="381000"/>
            <a:ext cx="8382000" cy="1143000"/>
          </a:xfrm>
        </p:spPr>
        <p:txBody>
          <a:bodyPr/>
          <a:lstStyle/>
          <a:p>
            <a:r>
              <a:rPr lang="en-US" sz="3600" dirty="0" smtClean="0">
                <a:solidFill>
                  <a:schemeClr val="accent2"/>
                </a:solidFill>
              </a:rPr>
              <a:t>What colors should you use in your logo?</a:t>
            </a:r>
            <a:endParaRPr lang="en-US" sz="36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stitosImage.jpg"/>
          <p:cNvPicPr>
            <a:picLocks noChangeAspect="1"/>
          </p:cNvPicPr>
          <p:nvPr/>
        </p:nvPicPr>
        <p:blipFill>
          <a:blip r:embed="rId2" cstate="print"/>
          <a:stretch>
            <a:fillRect/>
          </a:stretch>
        </p:blipFill>
        <p:spPr>
          <a:xfrm>
            <a:off x="762000" y="457200"/>
            <a:ext cx="5165084" cy="3276600"/>
          </a:xfrm>
          <a:prstGeom prst="rect">
            <a:avLst/>
          </a:prstGeom>
        </p:spPr>
      </p:pic>
      <p:pic>
        <p:nvPicPr>
          <p:cNvPr id="6" name="Picture 5" descr="NorthwestImage.jpg"/>
          <p:cNvPicPr>
            <a:picLocks noChangeAspect="1"/>
          </p:cNvPicPr>
          <p:nvPr/>
        </p:nvPicPr>
        <p:blipFill>
          <a:blip r:embed="rId3" cstate="print"/>
          <a:stretch>
            <a:fillRect/>
          </a:stretch>
        </p:blipFill>
        <p:spPr>
          <a:xfrm>
            <a:off x="4705350" y="3157728"/>
            <a:ext cx="3219450" cy="309067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ttsburghZooImage.jpg"/>
          <p:cNvPicPr>
            <a:picLocks noChangeAspect="1"/>
          </p:cNvPicPr>
          <p:nvPr/>
        </p:nvPicPr>
        <p:blipFill>
          <a:blip r:embed="rId2" cstate="print"/>
          <a:stretch>
            <a:fillRect/>
          </a:stretch>
        </p:blipFill>
        <p:spPr>
          <a:xfrm>
            <a:off x="4572000" y="685800"/>
            <a:ext cx="3276600" cy="3276600"/>
          </a:xfrm>
          <a:prstGeom prst="rect">
            <a:avLst/>
          </a:prstGeom>
        </p:spPr>
      </p:pic>
      <p:pic>
        <p:nvPicPr>
          <p:cNvPr id="4" name="Picture 3" descr="TobleroneImage.jpg"/>
          <p:cNvPicPr>
            <a:picLocks noChangeAspect="1"/>
          </p:cNvPicPr>
          <p:nvPr/>
        </p:nvPicPr>
        <p:blipFill>
          <a:blip r:embed="rId3" cstate="print"/>
          <a:stretch>
            <a:fillRect/>
          </a:stretch>
        </p:blipFill>
        <p:spPr>
          <a:xfrm>
            <a:off x="457200" y="2590800"/>
            <a:ext cx="3200400" cy="3200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lBrewersImage.png"/>
          <p:cNvPicPr>
            <a:picLocks noChangeAspect="1"/>
          </p:cNvPicPr>
          <p:nvPr/>
        </p:nvPicPr>
        <p:blipFill>
          <a:blip r:embed="rId2" cstate="print"/>
          <a:stretch>
            <a:fillRect/>
          </a:stretch>
        </p:blipFill>
        <p:spPr>
          <a:xfrm>
            <a:off x="1447799" y="914400"/>
            <a:ext cx="2857499" cy="2286000"/>
          </a:xfrm>
          <a:prstGeom prst="rect">
            <a:avLst/>
          </a:prstGeom>
        </p:spPr>
      </p:pic>
      <p:pic>
        <p:nvPicPr>
          <p:cNvPr id="6" name="Picture 5" descr="FedExImage.jpg"/>
          <p:cNvPicPr>
            <a:picLocks noChangeAspect="1"/>
          </p:cNvPicPr>
          <p:nvPr/>
        </p:nvPicPr>
        <p:blipFill>
          <a:blip r:embed="rId3" cstate="print"/>
          <a:stretch>
            <a:fillRect/>
          </a:stretch>
        </p:blipFill>
        <p:spPr>
          <a:xfrm>
            <a:off x="3676835" y="3733800"/>
            <a:ext cx="4705165" cy="15144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TourFranceImage.jpg"/>
          <p:cNvPicPr>
            <a:picLocks noChangeAspect="1"/>
          </p:cNvPicPr>
          <p:nvPr/>
        </p:nvPicPr>
        <p:blipFill>
          <a:blip r:embed="rId2" cstate="print"/>
          <a:stretch>
            <a:fillRect/>
          </a:stretch>
        </p:blipFill>
        <p:spPr>
          <a:xfrm>
            <a:off x="466725" y="2971800"/>
            <a:ext cx="3800475" cy="3200400"/>
          </a:xfrm>
          <a:prstGeom prst="rect">
            <a:avLst/>
          </a:prstGeom>
        </p:spPr>
      </p:pic>
      <p:pic>
        <p:nvPicPr>
          <p:cNvPr id="4" name="Picture 3" descr="HersheyKissImage.jpg"/>
          <p:cNvPicPr>
            <a:picLocks noChangeAspect="1"/>
          </p:cNvPicPr>
          <p:nvPr/>
        </p:nvPicPr>
        <p:blipFill>
          <a:blip r:embed="rId3" cstate="print"/>
          <a:stretch>
            <a:fillRect/>
          </a:stretch>
        </p:blipFill>
        <p:spPr>
          <a:xfrm>
            <a:off x="3810000" y="629364"/>
            <a:ext cx="4495800" cy="25710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skinRobbinsImage.jpg"/>
          <p:cNvPicPr>
            <a:picLocks noChangeAspect="1"/>
          </p:cNvPicPr>
          <p:nvPr/>
        </p:nvPicPr>
        <p:blipFill>
          <a:blip r:embed="rId2" cstate="print"/>
          <a:stretch>
            <a:fillRect/>
          </a:stretch>
        </p:blipFill>
        <p:spPr>
          <a:xfrm>
            <a:off x="381000" y="304800"/>
            <a:ext cx="2839641" cy="4038600"/>
          </a:xfrm>
          <a:prstGeom prst="rect">
            <a:avLst/>
          </a:prstGeom>
        </p:spPr>
      </p:pic>
      <p:pic>
        <p:nvPicPr>
          <p:cNvPr id="4" name="Picture 3" descr="AmizonImage.jpg"/>
          <p:cNvPicPr>
            <a:picLocks noChangeAspect="1"/>
          </p:cNvPicPr>
          <p:nvPr/>
        </p:nvPicPr>
        <p:blipFill>
          <a:blip r:embed="rId3" cstate="print"/>
          <a:stretch>
            <a:fillRect/>
          </a:stretch>
        </p:blipFill>
        <p:spPr>
          <a:xfrm>
            <a:off x="1981200" y="4800600"/>
            <a:ext cx="6477000" cy="1295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30722" name="Rectangle 3"/>
          <p:cNvSpPr>
            <a:spLocks noGrp="1" noChangeArrowheads="1"/>
          </p:cNvSpPr>
          <p:nvPr>
            <p:ph type="body" idx="4294967295"/>
          </p:nvPr>
        </p:nvSpPr>
        <p:spPr>
          <a:xfrm>
            <a:off x="533400" y="2667000"/>
            <a:ext cx="3810000" cy="2133600"/>
          </a:xfrm>
        </p:spPr>
        <p:txBody>
          <a:bodyPr/>
          <a:lstStyle/>
          <a:p>
            <a:pPr>
              <a:buClr>
                <a:schemeClr val="accent2"/>
              </a:buClr>
            </a:pPr>
            <a:r>
              <a:rPr lang="en-US" sz="2800" dirty="0">
                <a:solidFill>
                  <a:schemeClr val="accent2"/>
                </a:solidFill>
              </a:rPr>
              <a:t>Family </a:t>
            </a:r>
            <a:r>
              <a:rPr lang="en-US" sz="2800" dirty="0" smtClean="0">
                <a:solidFill>
                  <a:schemeClr val="accent2"/>
                </a:solidFill>
              </a:rPr>
              <a:t>brands</a:t>
            </a:r>
          </a:p>
          <a:p>
            <a:pPr>
              <a:buClr>
                <a:schemeClr val="accent2"/>
              </a:buClr>
            </a:pPr>
            <a:r>
              <a:rPr lang="en-US" sz="2800" dirty="0" smtClean="0">
                <a:solidFill>
                  <a:schemeClr val="accent2"/>
                </a:solidFill>
              </a:rPr>
              <a:t>Brand extensions</a:t>
            </a:r>
            <a:endParaRPr lang="en-US" sz="2400" dirty="0">
              <a:solidFill>
                <a:schemeClr val="accent2"/>
              </a:solidFill>
            </a:endParaRPr>
          </a:p>
          <a:p>
            <a:pPr>
              <a:buClr>
                <a:schemeClr val="accent2"/>
              </a:buClr>
            </a:pPr>
            <a:r>
              <a:rPr lang="en-US" sz="2800" dirty="0">
                <a:solidFill>
                  <a:schemeClr val="accent2"/>
                </a:solidFill>
              </a:rPr>
              <a:t>Flanker </a:t>
            </a:r>
            <a:r>
              <a:rPr lang="en-US" sz="2800" dirty="0" smtClean="0">
                <a:solidFill>
                  <a:schemeClr val="accent2"/>
                </a:solidFill>
              </a:rPr>
              <a:t>brands</a:t>
            </a:r>
          </a:p>
          <a:p>
            <a:pPr>
              <a:buClr>
                <a:schemeClr val="accent2"/>
              </a:buClr>
            </a:pPr>
            <a:r>
              <a:rPr lang="en-US" sz="2800" dirty="0" smtClean="0">
                <a:solidFill>
                  <a:schemeClr val="accent2"/>
                </a:solidFill>
              </a:rPr>
              <a:t>Private </a:t>
            </a:r>
            <a:r>
              <a:rPr lang="en-US" sz="2800" dirty="0">
                <a:solidFill>
                  <a:schemeClr val="accent2"/>
                </a:solidFill>
              </a:rPr>
              <a:t>brands</a:t>
            </a:r>
          </a:p>
        </p:txBody>
      </p:sp>
      <p:sp>
        <p:nvSpPr>
          <p:cNvPr id="30723" name="Line 4"/>
          <p:cNvSpPr>
            <a:spLocks noChangeShapeType="1"/>
          </p:cNvSpPr>
          <p:nvPr/>
        </p:nvSpPr>
        <p:spPr bwMode="auto">
          <a:xfrm>
            <a:off x="4495800" y="1905000"/>
            <a:ext cx="0" cy="4343400"/>
          </a:xfrm>
          <a:prstGeom prst="line">
            <a:avLst/>
          </a:prstGeom>
          <a:noFill/>
          <a:ln w="38100">
            <a:solidFill>
              <a:srgbClr val="FFC000"/>
            </a:solidFill>
            <a:round/>
            <a:headEnd/>
            <a:tailEnd/>
          </a:ln>
        </p:spPr>
        <p:txBody>
          <a:bodyPr/>
          <a:lstStyle/>
          <a:p>
            <a:endParaRPr lang="en-US"/>
          </a:p>
        </p:txBody>
      </p:sp>
      <p:sp>
        <p:nvSpPr>
          <p:cNvPr id="458764" name="Rectangle 12"/>
          <p:cNvSpPr>
            <a:spLocks noChangeArrowheads="1"/>
          </p:cNvSpPr>
          <p:nvPr/>
        </p:nvSpPr>
        <p:spPr bwMode="auto">
          <a:xfrm>
            <a:off x="0" y="304800"/>
            <a:ext cx="9144000" cy="1143000"/>
          </a:xfrm>
          <a:prstGeom prst="rect">
            <a:avLst/>
          </a:prstGeom>
          <a:noFill/>
          <a:ln w="9525">
            <a:noFill/>
            <a:miter lim="800000"/>
            <a:headEnd/>
            <a:tailEnd/>
          </a:ln>
          <a:effectLst/>
        </p:spPr>
        <p:txBody>
          <a:bodyPr anchor="ctr"/>
          <a:lstStyle/>
          <a:p>
            <a:pPr algn="ctr">
              <a:defRPr/>
            </a:pPr>
            <a:r>
              <a:rPr lang="en-US" sz="4800" b="1" dirty="0">
                <a:solidFill>
                  <a:schemeClr val="accent2"/>
                </a:solidFill>
              </a:rPr>
              <a:t>Types of Brands</a:t>
            </a:r>
            <a:endParaRPr lang="en-US" sz="4000" b="1" dirty="0">
              <a:solidFill>
                <a:schemeClr val="accent2"/>
              </a:solidFill>
              <a:effectLst>
                <a:outerShdw blurRad="38100" dist="38100" dir="2700000" algn="tl">
                  <a:srgbClr val="C0C0C0"/>
                </a:outerShdw>
              </a:effectLst>
            </a:endParaRPr>
          </a:p>
        </p:txBody>
      </p:sp>
      <p:sp>
        <p:nvSpPr>
          <p:cNvPr id="30726" name="Rectangle 14"/>
          <p:cNvSpPr>
            <a:spLocks noChangeArrowheads="1"/>
          </p:cNvSpPr>
          <p:nvPr/>
        </p:nvSpPr>
        <p:spPr bwMode="auto">
          <a:xfrm>
            <a:off x="4876800" y="3124200"/>
            <a:ext cx="3886200" cy="1600200"/>
          </a:xfrm>
          <a:prstGeom prst="rect">
            <a:avLst/>
          </a:prstGeom>
          <a:noFill/>
          <a:ln w="9525">
            <a:noFill/>
            <a:miter lim="800000"/>
            <a:headEnd/>
            <a:tailEnd/>
          </a:ln>
        </p:spPr>
        <p:txBody>
          <a:bodyPr/>
          <a:lstStyle/>
          <a:p>
            <a:pPr marL="342900" indent="-342900">
              <a:spcBef>
                <a:spcPct val="10000"/>
              </a:spcBef>
              <a:buClr>
                <a:schemeClr val="accent2"/>
              </a:buClr>
              <a:buFontTx/>
              <a:buChar char="•"/>
            </a:pPr>
            <a:r>
              <a:rPr lang="en-US" sz="2800" b="1" dirty="0">
                <a:solidFill>
                  <a:schemeClr val="accent2"/>
                </a:solidFill>
              </a:rPr>
              <a:t> Ingredient</a:t>
            </a:r>
          </a:p>
          <a:p>
            <a:pPr marL="342900" indent="-342900">
              <a:spcBef>
                <a:spcPct val="10000"/>
              </a:spcBef>
              <a:buClr>
                <a:schemeClr val="accent2"/>
              </a:buClr>
              <a:buFontTx/>
              <a:buChar char="•"/>
            </a:pPr>
            <a:r>
              <a:rPr lang="en-US" sz="2800" b="1" dirty="0">
                <a:solidFill>
                  <a:schemeClr val="accent2"/>
                </a:solidFill>
              </a:rPr>
              <a:t>Cooperative</a:t>
            </a:r>
          </a:p>
          <a:p>
            <a:pPr marL="342900" indent="-342900">
              <a:spcBef>
                <a:spcPct val="10000"/>
              </a:spcBef>
              <a:buClr>
                <a:schemeClr val="accent2"/>
              </a:buClr>
              <a:buFontTx/>
              <a:buChar char="•"/>
            </a:pPr>
            <a:r>
              <a:rPr lang="en-US" sz="2800" b="1" dirty="0">
                <a:solidFill>
                  <a:schemeClr val="accent2"/>
                </a:solidFill>
              </a:rPr>
              <a:t>Complementary</a:t>
            </a:r>
          </a:p>
        </p:txBody>
      </p:sp>
      <p:sp>
        <p:nvSpPr>
          <p:cNvPr id="30727" name="Text Box 15"/>
          <p:cNvSpPr txBox="1">
            <a:spLocks noChangeArrowheads="1"/>
          </p:cNvSpPr>
          <p:nvPr/>
        </p:nvSpPr>
        <p:spPr bwMode="auto">
          <a:xfrm>
            <a:off x="4724400" y="2514600"/>
            <a:ext cx="3581400" cy="641350"/>
          </a:xfrm>
          <a:prstGeom prst="rect">
            <a:avLst/>
          </a:prstGeom>
          <a:noFill/>
          <a:ln w="9525">
            <a:noFill/>
            <a:miter lim="800000"/>
            <a:headEnd/>
            <a:tailEnd/>
          </a:ln>
        </p:spPr>
        <p:txBody>
          <a:bodyPr>
            <a:spAutoFit/>
          </a:bodyPr>
          <a:lstStyle/>
          <a:p>
            <a:r>
              <a:rPr lang="en-US" sz="3600" b="1" dirty="0">
                <a:solidFill>
                  <a:schemeClr val="accent2"/>
                </a:solidFill>
              </a:rPr>
              <a:t>Co-Branding</a:t>
            </a:r>
          </a:p>
        </p:txBody>
      </p:sp>
      <p:sp>
        <p:nvSpPr>
          <p:cNvPr id="30729" name="Slide Number Placeholder 11"/>
          <p:cNvSpPr>
            <a:spLocks noGrp="1"/>
          </p:cNvSpPr>
          <p:nvPr>
            <p:ph type="sldNum" sz="quarter" idx="11"/>
          </p:nvPr>
        </p:nvSpPr>
        <p:spPr>
          <a:noFill/>
        </p:spPr>
        <p:txBody>
          <a:bodyPr/>
          <a:lstStyle/>
          <a:p>
            <a:r>
              <a:rPr lang="en-US"/>
              <a:t>2-</a:t>
            </a:r>
            <a:fld id="{3CF3EB15-7A6C-47D4-8211-A137FF37D6E6}" type="slidenum">
              <a:rPr lang="en-US"/>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30722" name="Rectangle 3"/>
          <p:cNvSpPr>
            <a:spLocks noGrp="1" noChangeArrowheads="1"/>
          </p:cNvSpPr>
          <p:nvPr>
            <p:ph type="body" idx="4294967295"/>
          </p:nvPr>
        </p:nvSpPr>
        <p:spPr>
          <a:xfrm>
            <a:off x="533400" y="1676400"/>
            <a:ext cx="7696200" cy="3810000"/>
          </a:xfrm>
        </p:spPr>
        <p:txBody>
          <a:bodyPr/>
          <a:lstStyle/>
          <a:p>
            <a:pPr>
              <a:buClr>
                <a:schemeClr val="accent2"/>
              </a:buClr>
            </a:pPr>
            <a:r>
              <a:rPr lang="en-US" sz="2800" dirty="0">
                <a:solidFill>
                  <a:schemeClr val="accent2"/>
                </a:solidFill>
              </a:rPr>
              <a:t>Family </a:t>
            </a:r>
            <a:r>
              <a:rPr lang="en-US" sz="2800" dirty="0" smtClean="0">
                <a:solidFill>
                  <a:schemeClr val="accent2"/>
                </a:solidFill>
              </a:rPr>
              <a:t>brands</a:t>
            </a:r>
          </a:p>
          <a:p>
            <a:pPr lvl="1">
              <a:buClr>
                <a:schemeClr val="accent2"/>
              </a:buClr>
            </a:pPr>
            <a:r>
              <a:rPr lang="en-US" sz="2400" dirty="0" smtClean="0">
                <a:solidFill>
                  <a:schemeClr val="accent2"/>
                </a:solidFill>
              </a:rPr>
              <a:t>Campbell’s, GE, Kraft, Toyota</a:t>
            </a:r>
          </a:p>
          <a:p>
            <a:pPr>
              <a:buClr>
                <a:schemeClr val="accent2"/>
              </a:buClr>
            </a:pPr>
            <a:r>
              <a:rPr lang="en-US" sz="2800" dirty="0" smtClean="0">
                <a:solidFill>
                  <a:schemeClr val="accent2"/>
                </a:solidFill>
              </a:rPr>
              <a:t>Brand extensions</a:t>
            </a:r>
          </a:p>
          <a:p>
            <a:pPr lvl="1">
              <a:buClr>
                <a:schemeClr val="accent2"/>
              </a:buClr>
            </a:pPr>
            <a:r>
              <a:rPr lang="en-US" sz="2400" dirty="0" smtClean="0">
                <a:solidFill>
                  <a:schemeClr val="accent2"/>
                </a:solidFill>
              </a:rPr>
              <a:t>Nike clothing, Porsche watches</a:t>
            </a:r>
            <a:endParaRPr lang="en-US" sz="2400" dirty="0">
              <a:solidFill>
                <a:schemeClr val="accent2"/>
              </a:solidFill>
            </a:endParaRPr>
          </a:p>
          <a:p>
            <a:pPr>
              <a:buClr>
                <a:schemeClr val="accent2"/>
              </a:buClr>
            </a:pPr>
            <a:r>
              <a:rPr lang="en-US" sz="2800" dirty="0">
                <a:solidFill>
                  <a:schemeClr val="accent2"/>
                </a:solidFill>
              </a:rPr>
              <a:t>Flanker </a:t>
            </a:r>
            <a:r>
              <a:rPr lang="en-US" sz="2800" dirty="0" smtClean="0">
                <a:solidFill>
                  <a:schemeClr val="accent2"/>
                </a:solidFill>
              </a:rPr>
              <a:t>brands</a:t>
            </a:r>
          </a:p>
          <a:p>
            <a:pPr lvl="1">
              <a:buClr>
                <a:schemeClr val="accent2"/>
              </a:buClr>
            </a:pPr>
            <a:r>
              <a:rPr lang="en-US" sz="2400" dirty="0" smtClean="0">
                <a:solidFill>
                  <a:schemeClr val="accent2"/>
                </a:solidFill>
              </a:rPr>
              <a:t>Healthy Choice, Shoebox Greetings, Scion</a:t>
            </a:r>
          </a:p>
          <a:p>
            <a:pPr>
              <a:buClr>
                <a:schemeClr val="accent2"/>
              </a:buClr>
            </a:pPr>
            <a:r>
              <a:rPr lang="en-US" sz="2800" dirty="0" smtClean="0">
                <a:solidFill>
                  <a:schemeClr val="accent2"/>
                </a:solidFill>
              </a:rPr>
              <a:t>Private brands</a:t>
            </a:r>
          </a:p>
          <a:p>
            <a:pPr lvl="1">
              <a:buClr>
                <a:schemeClr val="accent2"/>
              </a:buClr>
            </a:pPr>
            <a:r>
              <a:rPr lang="en-US" sz="2400" dirty="0" smtClean="0">
                <a:solidFill>
                  <a:schemeClr val="accent2"/>
                </a:solidFill>
              </a:rPr>
              <a:t>Craftsman, Safeway Select, Kirkland</a:t>
            </a:r>
            <a:endParaRPr lang="en-US" sz="2400" dirty="0">
              <a:solidFill>
                <a:schemeClr val="accent2"/>
              </a:solidFill>
            </a:endParaRPr>
          </a:p>
        </p:txBody>
      </p:sp>
      <p:sp>
        <p:nvSpPr>
          <p:cNvPr id="458764" name="Rectangle 12"/>
          <p:cNvSpPr>
            <a:spLocks noChangeArrowheads="1"/>
          </p:cNvSpPr>
          <p:nvPr/>
        </p:nvSpPr>
        <p:spPr bwMode="auto">
          <a:xfrm>
            <a:off x="0" y="304800"/>
            <a:ext cx="9144000" cy="1143000"/>
          </a:xfrm>
          <a:prstGeom prst="rect">
            <a:avLst/>
          </a:prstGeom>
          <a:noFill/>
          <a:ln w="9525">
            <a:noFill/>
            <a:miter lim="800000"/>
            <a:headEnd/>
            <a:tailEnd/>
          </a:ln>
          <a:effectLst/>
        </p:spPr>
        <p:txBody>
          <a:bodyPr anchor="ctr"/>
          <a:lstStyle/>
          <a:p>
            <a:pPr algn="ctr">
              <a:defRPr/>
            </a:pPr>
            <a:r>
              <a:rPr lang="en-US" sz="4800" b="1" dirty="0">
                <a:solidFill>
                  <a:schemeClr val="accent2"/>
                </a:solidFill>
              </a:rPr>
              <a:t>Types of Brands</a:t>
            </a:r>
            <a:endParaRPr lang="en-US" sz="4000" b="1" dirty="0">
              <a:solidFill>
                <a:schemeClr val="accent2"/>
              </a:solidFill>
              <a:effectLst>
                <a:outerShdw blurRad="38100" dist="38100" dir="2700000" algn="tl">
                  <a:srgbClr val="C0C0C0"/>
                </a:outerShdw>
              </a:effectLst>
            </a:endParaRPr>
          </a:p>
        </p:txBody>
      </p:sp>
      <p:sp>
        <p:nvSpPr>
          <p:cNvPr id="30729" name="Slide Number Placeholder 11"/>
          <p:cNvSpPr>
            <a:spLocks noGrp="1"/>
          </p:cNvSpPr>
          <p:nvPr>
            <p:ph type="sldNum" sz="quarter" idx="11"/>
          </p:nvPr>
        </p:nvSpPr>
        <p:spPr>
          <a:noFill/>
        </p:spPr>
        <p:txBody>
          <a:bodyPr/>
          <a:lstStyle/>
          <a:p>
            <a:r>
              <a:rPr lang="en-US"/>
              <a:t>2-</a:t>
            </a:r>
            <a:fld id="{3CF3EB15-7A6C-47D4-8211-A137FF37D6E6}" type="slidenum">
              <a:rPr lang="en-US"/>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6328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433156" name="Rectangle 4"/>
          <p:cNvSpPr>
            <a:spLocks noGrp="1" noChangeArrowheads="1"/>
          </p:cNvSpPr>
          <p:nvPr>
            <p:ph type="title" idx="4294967295"/>
          </p:nvPr>
        </p:nvSpPr>
        <p:spPr>
          <a:xfrm>
            <a:off x="0" y="304800"/>
            <a:ext cx="9144000" cy="1143000"/>
          </a:xfrm>
        </p:spPr>
        <p:txBody>
          <a:bodyPr/>
          <a:lstStyle/>
          <a:p>
            <a:r>
              <a:rPr lang="en-US" sz="4000" dirty="0">
                <a:solidFill>
                  <a:schemeClr val="accent2"/>
                </a:solidFill>
              </a:rPr>
              <a:t>Chapter Overview</a:t>
            </a:r>
            <a:endParaRPr lang="en-US" sz="4000" dirty="0">
              <a:solidFill>
                <a:schemeClr val="accent2"/>
              </a:solidFill>
              <a:effectLst>
                <a:outerShdw blurRad="38100" dist="38100" dir="2700000" algn="tl">
                  <a:srgbClr val="C0C0C0"/>
                </a:outerShdw>
              </a:effectLst>
            </a:endParaRPr>
          </a:p>
        </p:txBody>
      </p:sp>
      <p:sp>
        <p:nvSpPr>
          <p:cNvPr id="433157" name="Rectangle 5"/>
          <p:cNvSpPr>
            <a:spLocks noChangeArrowheads="1"/>
          </p:cNvSpPr>
          <p:nvPr/>
        </p:nvSpPr>
        <p:spPr bwMode="auto">
          <a:xfrm>
            <a:off x="4419600" y="1981200"/>
            <a:ext cx="4343400" cy="3741738"/>
          </a:xfrm>
          <a:prstGeom prst="rect">
            <a:avLst/>
          </a:prstGeom>
          <a:noFill/>
          <a:ln w="9525">
            <a:noFill/>
            <a:miter lim="800000"/>
            <a:headEnd/>
            <a:tailEnd/>
          </a:ln>
          <a:effectLst/>
        </p:spPr>
        <p:txBody>
          <a:bodyPr/>
          <a:lstStyle/>
          <a:p>
            <a:pPr marL="342900" indent="-342900" algn="ctr">
              <a:spcBef>
                <a:spcPct val="15000"/>
              </a:spcBef>
              <a:buClr>
                <a:schemeClr val="tx1"/>
              </a:buClr>
              <a:defRPr/>
            </a:pPr>
            <a:endParaRPr lang="en-US" b="1" dirty="0">
              <a:solidFill>
                <a:srgbClr val="CC0000"/>
              </a:solidFill>
              <a:effectLst>
                <a:outerShdw blurRad="38100" dist="38100" dir="2700000" algn="tl">
                  <a:srgbClr val="C0C0C0"/>
                </a:outerShdw>
              </a:effectLst>
            </a:endParaRPr>
          </a:p>
          <a:p>
            <a:pPr marL="2057400" lvl="4" indent="-228600">
              <a:spcBef>
                <a:spcPct val="20000"/>
              </a:spcBef>
              <a:buFontTx/>
              <a:buChar char="»"/>
              <a:defRPr/>
            </a:pPr>
            <a:endParaRPr lang="en-US" dirty="0">
              <a:solidFill>
                <a:schemeClr val="tx2"/>
              </a:solidFill>
              <a:effectLst>
                <a:outerShdw blurRad="38100" dist="38100" dir="2700000" algn="tl">
                  <a:srgbClr val="C0C0C0"/>
                </a:outerShdw>
              </a:effectLst>
            </a:endParaRPr>
          </a:p>
        </p:txBody>
      </p:sp>
      <p:sp>
        <p:nvSpPr>
          <p:cNvPr id="16390" name="Slide Number Placeholder 9"/>
          <p:cNvSpPr>
            <a:spLocks noGrp="1"/>
          </p:cNvSpPr>
          <p:nvPr>
            <p:ph type="sldNum" sz="quarter" idx="11"/>
          </p:nvPr>
        </p:nvSpPr>
        <p:spPr>
          <a:xfrm>
            <a:off x="6934200" y="6477000"/>
            <a:ext cx="1905000" cy="381000"/>
          </a:xfrm>
          <a:noFill/>
        </p:spPr>
        <p:txBody>
          <a:bodyPr/>
          <a:lstStyle/>
          <a:p>
            <a:r>
              <a:rPr lang="en-US"/>
              <a:t>2-</a:t>
            </a:r>
            <a:fld id="{FD6182EF-D124-4756-80AD-37534C50BC67}" type="slidenum">
              <a:rPr lang="en-US"/>
              <a:pPr/>
              <a:t>2</a:t>
            </a:fld>
            <a:endParaRPr lang="en-US"/>
          </a:p>
        </p:txBody>
      </p:sp>
      <p:sp>
        <p:nvSpPr>
          <p:cNvPr id="11" name="Rectangle 3"/>
          <p:cNvSpPr txBox="1">
            <a:spLocks noChangeArrowheads="1"/>
          </p:cNvSpPr>
          <p:nvPr/>
        </p:nvSpPr>
        <p:spPr bwMode="auto">
          <a:xfrm>
            <a:off x="762000" y="2286000"/>
            <a:ext cx="7848600" cy="3505200"/>
          </a:xfrm>
          <a:prstGeom prst="rect">
            <a:avLst/>
          </a:prstGeom>
          <a:noFill/>
          <a:ln w="9525">
            <a:noFill/>
            <a:miter lim="800000"/>
            <a:headEnd/>
            <a:tailEnd/>
          </a:ln>
        </p:spPr>
        <p:txBody>
          <a:bodyPr/>
          <a:lstStyle/>
          <a:p>
            <a:pPr marL="342900" indent="-342900" eaLnBrk="0" hangingPunct="0">
              <a:lnSpc>
                <a:spcPct val="90000"/>
              </a:lnSpc>
              <a:spcBef>
                <a:spcPct val="10000"/>
              </a:spcBef>
              <a:buClr>
                <a:schemeClr val="accent2"/>
              </a:buClr>
              <a:buFontTx/>
              <a:buChar char="•"/>
              <a:tabLst>
                <a:tab pos="0" algn="l"/>
              </a:tabLst>
              <a:defRPr/>
            </a:pPr>
            <a:r>
              <a:rPr lang="en-US" sz="2800" b="1" kern="0" dirty="0">
                <a:solidFill>
                  <a:schemeClr val="accent2"/>
                </a:solidFill>
                <a:latin typeface="+mn-lt"/>
              </a:rPr>
              <a:t>Managing a corporation’s </a:t>
            </a:r>
            <a:r>
              <a:rPr lang="en-US" sz="2800" b="1" kern="0" dirty="0" smtClean="0">
                <a:solidFill>
                  <a:schemeClr val="accent2"/>
                </a:solidFill>
                <a:latin typeface="+mn-lt"/>
              </a:rPr>
              <a:t>image and brands</a:t>
            </a:r>
            <a:endParaRPr lang="en-US" sz="2800" b="1" kern="0" dirty="0">
              <a:solidFill>
                <a:schemeClr val="accent2"/>
              </a:solidFill>
              <a:latin typeface="+mn-lt"/>
            </a:endParaRPr>
          </a:p>
          <a:p>
            <a:pPr marL="342900" indent="-342900" eaLnBrk="0" hangingPunct="0">
              <a:lnSpc>
                <a:spcPct val="90000"/>
              </a:lnSpc>
              <a:spcBef>
                <a:spcPct val="10000"/>
              </a:spcBef>
              <a:buClr>
                <a:schemeClr val="accent2"/>
              </a:buClr>
              <a:buFontTx/>
              <a:buChar char="•"/>
              <a:tabLst>
                <a:tab pos="0" algn="l"/>
              </a:tabLst>
              <a:defRPr/>
            </a:pPr>
            <a:r>
              <a:rPr lang="en-US" sz="2800" b="1" kern="0" dirty="0" smtClean="0">
                <a:solidFill>
                  <a:schemeClr val="accent2"/>
                </a:solidFill>
                <a:latin typeface="+mn-lt"/>
              </a:rPr>
              <a:t>Developing </a:t>
            </a:r>
            <a:r>
              <a:rPr lang="en-US" sz="2800" b="1" kern="0" dirty="0">
                <a:solidFill>
                  <a:schemeClr val="accent2"/>
                </a:solidFill>
                <a:latin typeface="+mn-lt"/>
              </a:rPr>
              <a:t>and promoting brand names and logos</a:t>
            </a:r>
          </a:p>
          <a:p>
            <a:pPr marL="342900" indent="-342900" eaLnBrk="0" hangingPunct="0">
              <a:lnSpc>
                <a:spcPct val="90000"/>
              </a:lnSpc>
              <a:spcBef>
                <a:spcPct val="10000"/>
              </a:spcBef>
              <a:buClr>
                <a:schemeClr val="accent2"/>
              </a:buClr>
              <a:buFontTx/>
              <a:buChar char="•"/>
              <a:tabLst>
                <a:tab pos="0" algn="l"/>
              </a:tabLst>
              <a:defRPr/>
            </a:pPr>
            <a:r>
              <a:rPr lang="en-US" sz="2800" b="1" kern="0" dirty="0">
                <a:solidFill>
                  <a:schemeClr val="accent2"/>
                </a:solidFill>
                <a:latin typeface="+mn-lt"/>
              </a:rPr>
              <a:t>Importance of packaging and labels</a:t>
            </a:r>
          </a:p>
          <a:p>
            <a:pPr marL="342900" indent="-342900" eaLnBrk="0" hangingPunct="0">
              <a:lnSpc>
                <a:spcPct val="90000"/>
              </a:lnSpc>
              <a:spcBef>
                <a:spcPct val="10000"/>
              </a:spcBef>
              <a:buClr>
                <a:schemeClr val="accent2"/>
              </a:buClr>
              <a:buFontTx/>
              <a:buChar char="•"/>
              <a:tabLst>
                <a:tab pos="0" algn="l"/>
              </a:tabLst>
              <a:defRPr/>
            </a:pPr>
            <a:r>
              <a:rPr lang="en-US" sz="2800" b="1" kern="0" dirty="0">
                <a:solidFill>
                  <a:schemeClr val="accent2"/>
                </a:solidFill>
                <a:latin typeface="+mn-lt"/>
              </a:rPr>
              <a:t>Developing brand and corporate positioning </a:t>
            </a:r>
            <a:r>
              <a:rPr lang="en-US" sz="2800" b="1" kern="0" dirty="0" smtClean="0">
                <a:solidFill>
                  <a:schemeClr val="accent2"/>
                </a:solidFill>
                <a:latin typeface="+mn-lt"/>
              </a:rPr>
              <a:t>strategies</a:t>
            </a:r>
            <a:endParaRPr lang="en-US" sz="2800" b="1" kern="0" dirty="0">
              <a:solidFill>
                <a:srgbClr val="000099"/>
              </a:solidFill>
              <a:latin typeface="+mn-lt"/>
            </a:endParaRPr>
          </a:p>
          <a:p>
            <a:pPr marL="342900" indent="-342900" eaLnBrk="0" hangingPunct="0">
              <a:lnSpc>
                <a:spcPct val="90000"/>
              </a:lnSpc>
              <a:spcBef>
                <a:spcPct val="10000"/>
              </a:spcBef>
              <a:buClr>
                <a:schemeClr val="tx1"/>
              </a:buClr>
              <a:buFontTx/>
              <a:buChar char="•"/>
              <a:tabLst>
                <a:tab pos="0" algn="l"/>
              </a:tabLst>
              <a:defRPr/>
            </a:pPr>
            <a:endParaRPr lang="en-US" sz="3200" b="1" kern="0" dirty="0">
              <a:solidFill>
                <a:srgbClr val="000099"/>
              </a:solidFill>
              <a:latin typeface="+mn-l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64" name="Rectangle 12"/>
          <p:cNvSpPr>
            <a:spLocks noChangeArrowheads="1"/>
          </p:cNvSpPr>
          <p:nvPr/>
        </p:nvSpPr>
        <p:spPr bwMode="auto">
          <a:xfrm>
            <a:off x="0" y="1524000"/>
            <a:ext cx="9144000" cy="1143000"/>
          </a:xfrm>
          <a:prstGeom prst="rect">
            <a:avLst/>
          </a:prstGeom>
          <a:noFill/>
          <a:ln w="9525">
            <a:noFill/>
            <a:miter lim="800000"/>
            <a:headEnd/>
            <a:tailEnd/>
          </a:ln>
          <a:effectLst/>
        </p:spPr>
        <p:txBody>
          <a:bodyPr anchor="ctr"/>
          <a:lstStyle/>
          <a:p>
            <a:pPr algn="ctr">
              <a:defRPr/>
            </a:pPr>
            <a:r>
              <a:rPr lang="en-US" sz="4800" b="1" dirty="0">
                <a:solidFill>
                  <a:schemeClr val="bg1"/>
                </a:solidFill>
              </a:rPr>
              <a:t>Types of Brands</a:t>
            </a:r>
            <a:endParaRPr lang="en-US" sz="4000" b="1" dirty="0">
              <a:solidFill>
                <a:schemeClr val="bg1"/>
              </a:solidFill>
              <a:effectLst>
                <a:outerShdw blurRad="38100" dist="38100" dir="2700000" algn="tl">
                  <a:srgbClr val="C0C0C0"/>
                </a:outerShdw>
              </a:effectLst>
            </a:endParaRPr>
          </a:p>
        </p:txBody>
      </p:sp>
      <p:sp>
        <p:nvSpPr>
          <p:cNvPr id="30726" name="Rectangle 14"/>
          <p:cNvSpPr>
            <a:spLocks noChangeArrowheads="1"/>
          </p:cNvSpPr>
          <p:nvPr/>
        </p:nvSpPr>
        <p:spPr bwMode="auto">
          <a:xfrm>
            <a:off x="838200" y="2667000"/>
            <a:ext cx="7467600" cy="3124200"/>
          </a:xfrm>
          <a:prstGeom prst="rect">
            <a:avLst/>
          </a:prstGeom>
          <a:noFill/>
          <a:ln w="9525">
            <a:noFill/>
            <a:miter lim="800000"/>
            <a:headEnd/>
            <a:tailEnd/>
          </a:ln>
        </p:spPr>
        <p:txBody>
          <a:bodyPr/>
          <a:lstStyle/>
          <a:p>
            <a:pPr marL="342900" indent="-342900">
              <a:spcBef>
                <a:spcPct val="10000"/>
              </a:spcBef>
              <a:buClr>
                <a:schemeClr val="accent2"/>
              </a:buClr>
              <a:buFont typeface="Tahoma" pitchFamily="34" charset="0"/>
              <a:buChar char="•"/>
            </a:pPr>
            <a:r>
              <a:rPr lang="en-US" sz="2800" b="1" dirty="0">
                <a:solidFill>
                  <a:srgbClr val="000099"/>
                </a:solidFill>
              </a:rPr>
              <a:t> </a:t>
            </a:r>
            <a:r>
              <a:rPr lang="en-US" sz="2800" b="1" dirty="0" smtClean="0">
                <a:solidFill>
                  <a:schemeClr val="accent2"/>
                </a:solidFill>
              </a:rPr>
              <a:t>Ingredient</a:t>
            </a:r>
          </a:p>
          <a:p>
            <a:pPr marL="800100" lvl="1" indent="-342900">
              <a:spcBef>
                <a:spcPct val="10000"/>
              </a:spcBef>
              <a:buClr>
                <a:schemeClr val="accent2"/>
              </a:buClr>
              <a:buFont typeface="Wingdings" pitchFamily="2" charset="2"/>
              <a:buChar char="§"/>
            </a:pPr>
            <a:r>
              <a:rPr lang="en-US" sz="2800" b="1" dirty="0" smtClean="0">
                <a:solidFill>
                  <a:schemeClr val="accent2"/>
                </a:solidFill>
              </a:rPr>
              <a:t>Intel/HP, Hershey’s/Betty Crocker</a:t>
            </a:r>
            <a:endParaRPr lang="en-US" sz="2800" b="1" dirty="0">
              <a:solidFill>
                <a:schemeClr val="accent2"/>
              </a:solidFill>
            </a:endParaRPr>
          </a:p>
          <a:p>
            <a:pPr marL="342900" indent="-342900">
              <a:spcBef>
                <a:spcPct val="10000"/>
              </a:spcBef>
              <a:buClr>
                <a:schemeClr val="accent2"/>
              </a:buClr>
              <a:buFont typeface="Tahoma" pitchFamily="34" charset="0"/>
              <a:buChar char="•"/>
            </a:pPr>
            <a:r>
              <a:rPr lang="en-US" sz="2800" b="1" dirty="0" smtClean="0">
                <a:solidFill>
                  <a:schemeClr val="accent2"/>
                </a:solidFill>
              </a:rPr>
              <a:t>Cooperative</a:t>
            </a:r>
          </a:p>
          <a:p>
            <a:pPr marL="800100" lvl="1" indent="-342900">
              <a:spcBef>
                <a:spcPct val="10000"/>
              </a:spcBef>
              <a:buClr>
                <a:schemeClr val="accent2"/>
              </a:buClr>
              <a:buFont typeface="Wingdings" pitchFamily="2" charset="2"/>
              <a:buChar char="§"/>
            </a:pPr>
            <a:r>
              <a:rPr lang="en-US" sz="2800" b="1" dirty="0" smtClean="0">
                <a:solidFill>
                  <a:schemeClr val="accent2"/>
                </a:solidFill>
              </a:rPr>
              <a:t>Amex/Costco, AA/</a:t>
            </a:r>
            <a:r>
              <a:rPr lang="en-US" sz="2800" b="1" dirty="0" err="1" smtClean="0">
                <a:solidFill>
                  <a:schemeClr val="accent2"/>
                </a:solidFill>
              </a:rPr>
              <a:t>CitiCard</a:t>
            </a:r>
            <a:endParaRPr lang="en-US" sz="2800" b="1" dirty="0">
              <a:solidFill>
                <a:schemeClr val="accent2"/>
              </a:solidFill>
            </a:endParaRPr>
          </a:p>
          <a:p>
            <a:pPr marL="342900" indent="-342900">
              <a:spcBef>
                <a:spcPct val="10000"/>
              </a:spcBef>
              <a:buClr>
                <a:schemeClr val="accent2"/>
              </a:buClr>
              <a:buFont typeface="Tahoma" pitchFamily="34" charset="0"/>
              <a:buChar char="•"/>
            </a:pPr>
            <a:r>
              <a:rPr lang="en-US" sz="2800" b="1" dirty="0" smtClean="0">
                <a:solidFill>
                  <a:schemeClr val="accent2"/>
                </a:solidFill>
              </a:rPr>
              <a:t>Complementary</a:t>
            </a:r>
          </a:p>
          <a:p>
            <a:pPr marL="800100" lvl="1" indent="-342900">
              <a:spcBef>
                <a:spcPct val="10000"/>
              </a:spcBef>
              <a:buClr>
                <a:schemeClr val="accent2"/>
              </a:buClr>
              <a:buFont typeface="Wingdings" pitchFamily="2" charset="2"/>
              <a:buChar char="§"/>
            </a:pPr>
            <a:r>
              <a:rPr lang="en-US" sz="2800" b="1" dirty="0" smtClean="0">
                <a:solidFill>
                  <a:schemeClr val="accent2"/>
                </a:solidFill>
              </a:rPr>
              <a:t>“7&amp;7,” Oreo Milkshakes</a:t>
            </a:r>
            <a:endParaRPr lang="en-US" sz="2800" b="1" dirty="0">
              <a:solidFill>
                <a:schemeClr val="accent2"/>
              </a:solidFill>
            </a:endParaRPr>
          </a:p>
        </p:txBody>
      </p:sp>
      <p:sp>
        <p:nvSpPr>
          <p:cNvPr id="30727" name="Text Box 15"/>
          <p:cNvSpPr txBox="1">
            <a:spLocks noChangeArrowheads="1"/>
          </p:cNvSpPr>
          <p:nvPr/>
        </p:nvSpPr>
        <p:spPr bwMode="auto">
          <a:xfrm>
            <a:off x="762000" y="1905000"/>
            <a:ext cx="3581400" cy="641350"/>
          </a:xfrm>
          <a:prstGeom prst="rect">
            <a:avLst/>
          </a:prstGeom>
          <a:noFill/>
          <a:ln w="9525">
            <a:noFill/>
            <a:miter lim="800000"/>
            <a:headEnd/>
            <a:tailEnd/>
          </a:ln>
        </p:spPr>
        <p:txBody>
          <a:bodyPr>
            <a:spAutoFit/>
          </a:bodyPr>
          <a:lstStyle/>
          <a:p>
            <a:r>
              <a:rPr lang="en-US" sz="3600" b="1" dirty="0">
                <a:solidFill>
                  <a:schemeClr val="accent2"/>
                </a:solidFill>
              </a:rPr>
              <a:t>Co-Branding</a:t>
            </a:r>
          </a:p>
        </p:txBody>
      </p:sp>
      <p:sp>
        <p:nvSpPr>
          <p:cNvPr id="30729" name="Slide Number Placeholder 11"/>
          <p:cNvSpPr>
            <a:spLocks noGrp="1"/>
          </p:cNvSpPr>
          <p:nvPr>
            <p:ph type="sldNum" sz="quarter" idx="11"/>
          </p:nvPr>
        </p:nvSpPr>
        <p:spPr>
          <a:noFill/>
        </p:spPr>
        <p:txBody>
          <a:bodyPr/>
          <a:lstStyle/>
          <a:p>
            <a:r>
              <a:rPr lang="en-US"/>
              <a:t>2-</a:t>
            </a:r>
            <a:fld id="{3CF3EB15-7A6C-47D4-8211-A137FF37D6E6}" type="slidenum">
              <a:rPr lang="en-US"/>
              <a:pPr/>
              <a:t>20</a:t>
            </a:fld>
            <a:endParaRPr lang="en-US"/>
          </a:p>
        </p:txBody>
      </p:sp>
      <p:sp>
        <p:nvSpPr>
          <p:cNvPr id="9"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0" name="Rectangle 12"/>
          <p:cNvSpPr>
            <a:spLocks noChangeArrowheads="1"/>
          </p:cNvSpPr>
          <p:nvPr/>
        </p:nvSpPr>
        <p:spPr bwMode="auto">
          <a:xfrm>
            <a:off x="0" y="304800"/>
            <a:ext cx="9144000" cy="1143000"/>
          </a:xfrm>
          <a:prstGeom prst="rect">
            <a:avLst/>
          </a:prstGeom>
          <a:noFill/>
          <a:ln w="9525">
            <a:noFill/>
            <a:miter lim="800000"/>
            <a:headEnd/>
            <a:tailEnd/>
          </a:ln>
          <a:effectLst/>
        </p:spPr>
        <p:txBody>
          <a:bodyPr anchor="ctr"/>
          <a:lstStyle/>
          <a:p>
            <a:pPr algn="ctr">
              <a:defRPr/>
            </a:pPr>
            <a:r>
              <a:rPr lang="en-US" sz="4800" b="1" dirty="0">
                <a:solidFill>
                  <a:schemeClr val="accent2"/>
                </a:solidFill>
              </a:rPr>
              <a:t>Types of Brands</a:t>
            </a:r>
            <a:endParaRPr lang="en-US" sz="4000" b="1" dirty="0">
              <a:solidFill>
                <a:schemeClr val="accent2"/>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38916" name="Rectangle 2"/>
          <p:cNvSpPr>
            <a:spLocks noGrp="1" noChangeArrowheads="1"/>
          </p:cNvSpPr>
          <p:nvPr>
            <p:ph type="title"/>
          </p:nvPr>
        </p:nvSpPr>
        <p:spPr>
          <a:xfrm>
            <a:off x="304800" y="304800"/>
            <a:ext cx="8534400" cy="1066800"/>
          </a:xfrm>
          <a:noFill/>
        </p:spPr>
        <p:txBody>
          <a:bodyPr/>
          <a:lstStyle/>
          <a:p>
            <a:pPr algn="ctr" eaLnBrk="1" hangingPunct="1"/>
            <a:r>
              <a:rPr lang="en-US" sz="4400" b="1" dirty="0" smtClean="0">
                <a:solidFill>
                  <a:schemeClr val="accent2"/>
                </a:solidFill>
              </a:rPr>
              <a:t>Developing Strong Brands</a:t>
            </a:r>
          </a:p>
        </p:txBody>
      </p:sp>
      <p:sp>
        <p:nvSpPr>
          <p:cNvPr id="38917" name="Rectangle 3"/>
          <p:cNvSpPr>
            <a:spLocks noGrp="1" noChangeArrowheads="1"/>
          </p:cNvSpPr>
          <p:nvPr>
            <p:ph type="body" idx="1"/>
          </p:nvPr>
        </p:nvSpPr>
        <p:spPr>
          <a:xfrm>
            <a:off x="304800" y="2514600"/>
            <a:ext cx="8610600" cy="3962400"/>
          </a:xfrm>
        </p:spPr>
        <p:txBody>
          <a:bodyPr/>
          <a:lstStyle/>
          <a:p>
            <a:pPr eaLnBrk="1" hangingPunct="1">
              <a:buClr>
                <a:schemeClr val="accent2"/>
              </a:buClr>
              <a:buFontTx/>
              <a:buChar char="•"/>
            </a:pPr>
            <a:r>
              <a:rPr lang="en-US" sz="2800" dirty="0" smtClean="0">
                <a:solidFill>
                  <a:schemeClr val="accent2"/>
                </a:solidFill>
              </a:rPr>
              <a:t>Where does your brand stand now?</a:t>
            </a:r>
          </a:p>
          <a:p>
            <a:pPr eaLnBrk="1" hangingPunct="1">
              <a:buClr>
                <a:schemeClr val="accent2"/>
              </a:buClr>
              <a:buFontTx/>
              <a:buChar char="•"/>
            </a:pPr>
            <a:r>
              <a:rPr lang="en-US" sz="2800" dirty="0" smtClean="0">
                <a:solidFill>
                  <a:schemeClr val="accent2"/>
                </a:solidFill>
              </a:rPr>
              <a:t>What are your objectives?</a:t>
            </a:r>
          </a:p>
          <a:p>
            <a:pPr eaLnBrk="1" hangingPunct="1">
              <a:buClr>
                <a:schemeClr val="accent2"/>
              </a:buClr>
              <a:buFontTx/>
              <a:buChar char="•"/>
            </a:pPr>
            <a:r>
              <a:rPr lang="en-US" sz="2800" dirty="0" smtClean="0">
                <a:solidFill>
                  <a:schemeClr val="accent2"/>
                </a:solidFill>
              </a:rPr>
              <a:t>What are your brand’s strengths? 	Weaknesses?</a:t>
            </a:r>
          </a:p>
          <a:p>
            <a:pPr eaLnBrk="1" hangingPunct="1">
              <a:buClr>
                <a:schemeClr val="accent2"/>
              </a:buClr>
              <a:buFontTx/>
              <a:buChar char="•"/>
            </a:pPr>
            <a:r>
              <a:rPr lang="en-US" sz="2800" dirty="0" smtClean="0">
                <a:solidFill>
                  <a:schemeClr val="accent2"/>
                </a:solidFill>
              </a:rPr>
              <a:t>Which opportunities should be pursued first? </a:t>
            </a:r>
          </a:p>
          <a:p>
            <a:pPr eaLnBrk="1" hangingPunct="1">
              <a:buClr>
                <a:schemeClr val="accent2"/>
              </a:buClr>
              <a:buFontTx/>
              <a:buChar char="•"/>
            </a:pPr>
            <a:r>
              <a:rPr lang="en-US" sz="2800" dirty="0" smtClean="0">
                <a:solidFill>
                  <a:schemeClr val="accent2"/>
                </a:solidFill>
              </a:rPr>
              <a:t>Where are the pitfalls?</a:t>
            </a:r>
          </a:p>
        </p:txBody>
      </p:sp>
      <p:sp>
        <p:nvSpPr>
          <p:cNvPr id="38918" name="Text Box 4"/>
          <p:cNvSpPr txBox="1">
            <a:spLocks noChangeArrowheads="1"/>
          </p:cNvSpPr>
          <p:nvPr/>
        </p:nvSpPr>
        <p:spPr bwMode="auto">
          <a:xfrm>
            <a:off x="304800" y="1447800"/>
            <a:ext cx="8458200" cy="954107"/>
          </a:xfrm>
          <a:prstGeom prst="rect">
            <a:avLst/>
          </a:prstGeom>
          <a:noFill/>
          <a:ln w="9525">
            <a:noFill/>
            <a:miter lim="800000"/>
            <a:headEnd/>
            <a:tailEnd/>
          </a:ln>
        </p:spPr>
        <p:txBody>
          <a:bodyPr wrap="square">
            <a:spAutoFit/>
          </a:bodyPr>
          <a:lstStyle/>
          <a:p>
            <a:r>
              <a:rPr lang="en-US" sz="2800" b="1" dirty="0">
                <a:solidFill>
                  <a:schemeClr val="accent2"/>
                </a:solidFill>
              </a:rPr>
              <a:t>Begins with understanding why consumers buy a brand</a:t>
            </a:r>
            <a:r>
              <a:rPr lang="en-US" sz="2200" b="1" dirty="0">
                <a:solidFill>
                  <a:schemeClr val="accent2"/>
                </a:solidFill>
              </a:rPr>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0"/>
            <a:ext cx="8851392" cy="1387929"/>
          </a:xfrm>
          <a:prstGeom prst="rect">
            <a:avLst/>
          </a:prstGeom>
          <a:solidFill>
            <a:srgbClr val="FFC000">
              <a:alpha val="50000"/>
            </a:srgbClr>
          </a:solidFill>
          <a:ln w="9525">
            <a:noFill/>
            <a:miter lim="800000"/>
            <a:headEnd/>
            <a:tailEnd/>
          </a:ln>
        </p:spPr>
        <p:txBody>
          <a:bodyPr wrap="none" anchor="ctr"/>
          <a:lstStyle/>
          <a:p>
            <a:endParaRPr lang="en-US"/>
          </a:p>
        </p:txBody>
      </p:sp>
      <p:sp>
        <p:nvSpPr>
          <p:cNvPr id="29699" name="Slide Number Placeholder 7"/>
          <p:cNvSpPr>
            <a:spLocks noGrp="1"/>
          </p:cNvSpPr>
          <p:nvPr>
            <p:ph type="sldNum" sz="quarter" idx="11"/>
          </p:nvPr>
        </p:nvSpPr>
        <p:spPr>
          <a:noFill/>
        </p:spPr>
        <p:txBody>
          <a:bodyPr/>
          <a:lstStyle/>
          <a:p>
            <a:r>
              <a:rPr lang="en-US"/>
              <a:t>2-</a:t>
            </a:r>
            <a:fld id="{9CB77170-2504-4F14-B9DD-284494AA247F}" type="slidenum">
              <a:rPr lang="en-US"/>
              <a:pPr/>
              <a:t>22</a:t>
            </a:fld>
            <a:endParaRPr lang="en-US"/>
          </a:p>
        </p:txBody>
      </p:sp>
      <p:sp>
        <p:nvSpPr>
          <p:cNvPr id="29700" name="Rectangle 2"/>
          <p:cNvSpPr>
            <a:spLocks noChangeArrowheads="1"/>
          </p:cNvSpPr>
          <p:nvPr/>
        </p:nvSpPr>
        <p:spPr bwMode="auto">
          <a:xfrm>
            <a:off x="304800" y="304800"/>
            <a:ext cx="8610600" cy="1324081"/>
          </a:xfrm>
          <a:prstGeom prst="rect">
            <a:avLst/>
          </a:prstGeom>
          <a:noFill/>
          <a:ln w="9525">
            <a:noFill/>
            <a:miter lim="800000"/>
            <a:headEnd/>
            <a:tailEnd/>
          </a:ln>
        </p:spPr>
        <p:txBody>
          <a:bodyPr wrap="square" lIns="92075" tIns="46038" rIns="92075" bIns="46038">
            <a:spAutoFit/>
          </a:bodyPr>
          <a:lstStyle/>
          <a:p>
            <a:pPr algn="ctr" eaLnBrk="0" hangingPunct="0"/>
            <a:r>
              <a:rPr lang="en-US" sz="4400" b="1" dirty="0">
                <a:solidFill>
                  <a:schemeClr val="accent2"/>
                </a:solidFill>
              </a:rPr>
              <a:t>Measuring Brand Equity</a:t>
            </a:r>
          </a:p>
          <a:p>
            <a:pPr algn="ctr" eaLnBrk="0" hangingPunct="0"/>
            <a:r>
              <a:rPr lang="en-US" sz="3600" b="1" dirty="0">
                <a:solidFill>
                  <a:schemeClr val="accent2"/>
                </a:solidFill>
              </a:rPr>
              <a:t>Brand Metrics</a:t>
            </a:r>
          </a:p>
        </p:txBody>
      </p:sp>
      <p:sp>
        <p:nvSpPr>
          <p:cNvPr id="29701" name="Rectangle 3"/>
          <p:cNvSpPr>
            <a:spLocks noChangeArrowheads="1"/>
          </p:cNvSpPr>
          <p:nvPr/>
        </p:nvSpPr>
        <p:spPr bwMode="auto">
          <a:xfrm>
            <a:off x="838200" y="3276600"/>
            <a:ext cx="7620000" cy="2247411"/>
          </a:xfrm>
          <a:prstGeom prst="rect">
            <a:avLst/>
          </a:prstGeom>
          <a:noFill/>
          <a:ln w="9525">
            <a:noFill/>
            <a:miter lim="800000"/>
            <a:headEnd/>
            <a:tailEnd/>
          </a:ln>
        </p:spPr>
        <p:txBody>
          <a:bodyPr lIns="92075" tIns="46038" rIns="92075" bIns="46038">
            <a:spAutoFit/>
          </a:bodyPr>
          <a:lstStyle/>
          <a:p>
            <a:pPr marL="457200" indent="-457200" eaLnBrk="0" hangingPunct="0">
              <a:buClr>
                <a:schemeClr val="accent2"/>
              </a:buClr>
              <a:buFontTx/>
              <a:buChar char="•"/>
            </a:pPr>
            <a:r>
              <a:rPr lang="en-US" sz="2800" b="1" dirty="0">
                <a:solidFill>
                  <a:schemeClr val="accent2"/>
                </a:solidFill>
              </a:rPr>
              <a:t>Attitudinal measures</a:t>
            </a:r>
          </a:p>
          <a:p>
            <a:pPr marL="914400" lvl="1" indent="-457200" eaLnBrk="0" hangingPunct="0">
              <a:buClr>
                <a:schemeClr val="accent2"/>
              </a:buClr>
              <a:buFontTx/>
              <a:buChar char="•"/>
            </a:pPr>
            <a:r>
              <a:rPr lang="en-US" sz="2800" b="1" dirty="0">
                <a:solidFill>
                  <a:schemeClr val="accent2"/>
                </a:solidFill>
              </a:rPr>
              <a:t>Awareness</a:t>
            </a:r>
          </a:p>
          <a:p>
            <a:pPr marL="914400" lvl="1" indent="-457200" eaLnBrk="0" hangingPunct="0">
              <a:buClr>
                <a:schemeClr val="accent2"/>
              </a:buClr>
              <a:buFontTx/>
              <a:buChar char="•"/>
            </a:pPr>
            <a:r>
              <a:rPr lang="en-US" sz="2800" b="1" dirty="0">
                <a:solidFill>
                  <a:schemeClr val="accent2"/>
                </a:solidFill>
              </a:rPr>
              <a:t>Recall</a:t>
            </a:r>
          </a:p>
          <a:p>
            <a:pPr marL="914400" lvl="1" indent="-457200" eaLnBrk="0" hangingPunct="0">
              <a:buClr>
                <a:schemeClr val="accent2"/>
              </a:buClr>
              <a:buFontTx/>
              <a:buChar char="•"/>
            </a:pPr>
            <a:r>
              <a:rPr lang="en-US" sz="2800" b="1" dirty="0">
                <a:solidFill>
                  <a:schemeClr val="accent2"/>
                </a:solidFill>
              </a:rPr>
              <a:t>Recognition</a:t>
            </a:r>
          </a:p>
          <a:p>
            <a:pPr marL="457200" indent="-457200" eaLnBrk="0" hangingPunct="0">
              <a:buClr>
                <a:schemeClr val="accent2"/>
              </a:buClr>
              <a:buFontTx/>
              <a:buChar char="•"/>
            </a:pPr>
            <a:r>
              <a:rPr lang="en-US" sz="2800" b="1" dirty="0">
                <a:solidFill>
                  <a:schemeClr val="accent2"/>
                </a:solidFill>
              </a:rPr>
              <a:t>Brand power index (BPI</a:t>
            </a:r>
            <a:r>
              <a:rPr lang="en-US" sz="2800" b="1" dirty="0" smtClean="0">
                <a:solidFill>
                  <a:schemeClr val="accent2"/>
                </a:solidFill>
              </a:rPr>
              <a:t>)</a:t>
            </a:r>
            <a:endParaRPr lang="en-US" sz="2800" b="1" dirty="0">
              <a:solidFill>
                <a:schemeClr val="accent2"/>
              </a:solidFill>
            </a:endParaRPr>
          </a:p>
        </p:txBody>
      </p:sp>
      <p:sp>
        <p:nvSpPr>
          <p:cNvPr id="29702" name="Text Box 8"/>
          <p:cNvSpPr txBox="1">
            <a:spLocks noChangeArrowheads="1"/>
          </p:cNvSpPr>
          <p:nvPr/>
        </p:nvSpPr>
        <p:spPr bwMode="auto">
          <a:xfrm>
            <a:off x="914400" y="1970782"/>
            <a:ext cx="7391400" cy="1077218"/>
          </a:xfrm>
          <a:prstGeom prst="rect">
            <a:avLst/>
          </a:prstGeom>
          <a:noFill/>
          <a:ln w="9525">
            <a:noFill/>
            <a:miter lim="800000"/>
            <a:headEnd/>
            <a:tailEnd/>
          </a:ln>
        </p:spPr>
        <p:txBody>
          <a:bodyPr wrap="square">
            <a:spAutoFit/>
          </a:bodyPr>
          <a:lstStyle/>
          <a:p>
            <a:pPr algn="ctr"/>
            <a:r>
              <a:rPr lang="en-US" sz="3200" b="1" dirty="0">
                <a:solidFill>
                  <a:schemeClr val="accent2"/>
                </a:solidFill>
              </a:rPr>
              <a:t>Brand metrics measure return on branding investments.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39940" name="Rectangle 4"/>
          <p:cNvSpPr>
            <a:spLocks noChangeArrowheads="1"/>
          </p:cNvSpPr>
          <p:nvPr/>
        </p:nvSpPr>
        <p:spPr bwMode="auto">
          <a:xfrm>
            <a:off x="685800" y="2286000"/>
            <a:ext cx="7848600" cy="2555188"/>
          </a:xfrm>
          <a:prstGeom prst="rect">
            <a:avLst/>
          </a:prstGeom>
          <a:noFill/>
          <a:ln w="9525">
            <a:noFill/>
            <a:miter lim="800000"/>
            <a:headEnd/>
            <a:tailEnd/>
          </a:ln>
        </p:spPr>
        <p:txBody>
          <a:bodyPr wrap="square" lIns="92075" tIns="46038" rIns="92075" bIns="46038">
            <a:spAutoFit/>
          </a:bodyPr>
          <a:lstStyle/>
          <a:p>
            <a:pPr marL="457200" indent="-457200" eaLnBrk="0" hangingPunct="0">
              <a:buClr>
                <a:schemeClr val="accent2"/>
              </a:buClr>
              <a:buFontTx/>
              <a:buChar char="•"/>
            </a:pPr>
            <a:r>
              <a:rPr lang="en-US" sz="3200" b="1" dirty="0">
                <a:solidFill>
                  <a:schemeClr val="accent2"/>
                </a:solidFill>
              </a:rPr>
              <a:t>Higher </a:t>
            </a:r>
            <a:r>
              <a:rPr lang="en-US" sz="3200" b="1" dirty="0" smtClean="0">
                <a:solidFill>
                  <a:schemeClr val="accent2"/>
                </a:solidFill>
              </a:rPr>
              <a:t>prices, margins</a:t>
            </a:r>
            <a:endParaRPr lang="en-US" sz="3200" b="1" dirty="0">
              <a:solidFill>
                <a:schemeClr val="accent2"/>
              </a:solidFill>
            </a:endParaRPr>
          </a:p>
          <a:p>
            <a:pPr marL="457200" indent="-457200" eaLnBrk="0" hangingPunct="0">
              <a:buClr>
                <a:schemeClr val="accent2"/>
              </a:buClr>
              <a:buFontTx/>
              <a:buChar char="•"/>
            </a:pPr>
            <a:r>
              <a:rPr lang="en-US" sz="3200" b="1" dirty="0">
                <a:solidFill>
                  <a:schemeClr val="accent2"/>
                </a:solidFill>
              </a:rPr>
              <a:t>Channel power</a:t>
            </a:r>
          </a:p>
          <a:p>
            <a:pPr marL="457200" indent="-457200" eaLnBrk="0" hangingPunct="0">
              <a:buClr>
                <a:schemeClr val="accent2"/>
              </a:buClr>
              <a:buFontTx/>
              <a:buChar char="•"/>
            </a:pPr>
            <a:r>
              <a:rPr lang="en-US" sz="3200" b="1" dirty="0">
                <a:solidFill>
                  <a:schemeClr val="accent2"/>
                </a:solidFill>
              </a:rPr>
              <a:t>Additional retail shelf space</a:t>
            </a:r>
          </a:p>
          <a:p>
            <a:pPr marL="457200" indent="-457200" eaLnBrk="0" hangingPunct="0">
              <a:buClr>
                <a:schemeClr val="accent2"/>
              </a:buClr>
              <a:buFontTx/>
              <a:buChar char="•"/>
            </a:pPr>
            <a:r>
              <a:rPr lang="en-US" sz="3200" b="1" dirty="0">
                <a:solidFill>
                  <a:schemeClr val="accent2"/>
                </a:solidFill>
              </a:rPr>
              <a:t>Reduces customer </a:t>
            </a:r>
            <a:r>
              <a:rPr lang="en-US" sz="3200" b="1" dirty="0" smtClean="0">
                <a:solidFill>
                  <a:schemeClr val="accent2"/>
                </a:solidFill>
              </a:rPr>
              <a:t>switching</a:t>
            </a:r>
            <a:endParaRPr lang="en-US" sz="3200" b="1" dirty="0">
              <a:solidFill>
                <a:schemeClr val="accent2"/>
              </a:solidFill>
            </a:endParaRPr>
          </a:p>
          <a:p>
            <a:pPr marL="457200" indent="-457200" eaLnBrk="0" hangingPunct="0">
              <a:buClr>
                <a:schemeClr val="accent2"/>
              </a:buClr>
              <a:buFontTx/>
              <a:buChar char="•"/>
            </a:pPr>
            <a:r>
              <a:rPr lang="en-US" sz="3200" b="1" dirty="0">
                <a:solidFill>
                  <a:schemeClr val="accent2"/>
                </a:solidFill>
              </a:rPr>
              <a:t>Prevents erosion of market share</a:t>
            </a:r>
          </a:p>
        </p:txBody>
      </p:sp>
      <p:sp>
        <p:nvSpPr>
          <p:cNvPr id="39947" name="Rectangle 12"/>
          <p:cNvSpPr>
            <a:spLocks noChangeArrowheads="1"/>
          </p:cNvSpPr>
          <p:nvPr/>
        </p:nvSpPr>
        <p:spPr bwMode="auto">
          <a:xfrm>
            <a:off x="304800" y="304800"/>
            <a:ext cx="8534400" cy="1143000"/>
          </a:xfrm>
          <a:prstGeom prst="rect">
            <a:avLst/>
          </a:prstGeom>
          <a:noFill/>
          <a:ln w="9525">
            <a:noFill/>
            <a:miter lim="800000"/>
            <a:headEnd/>
            <a:tailEnd/>
          </a:ln>
        </p:spPr>
        <p:txBody>
          <a:bodyPr lIns="92075" tIns="46038" rIns="92075" bIns="46038" anchor="ctr"/>
          <a:lstStyle/>
          <a:p>
            <a:pPr algn="ctr" eaLnBrk="0" hangingPunct="0"/>
            <a:r>
              <a:rPr lang="en-US" sz="4000" b="1" dirty="0">
                <a:solidFill>
                  <a:schemeClr val="accent2"/>
                </a:solidFill>
              </a:rPr>
              <a:t>Benefits of Brand </a:t>
            </a:r>
            <a:r>
              <a:rPr lang="en-US" sz="4000" b="1" dirty="0" smtClean="0">
                <a:solidFill>
                  <a:schemeClr val="accent2"/>
                </a:solidFill>
              </a:rPr>
              <a:t>Equity</a:t>
            </a:r>
            <a:r>
              <a:rPr lang="en-US" sz="3600" b="1" dirty="0" smtClean="0">
                <a:solidFill>
                  <a:schemeClr val="accent2"/>
                </a:solidFill>
              </a:rPr>
              <a:t>   </a:t>
            </a:r>
            <a:r>
              <a:rPr lang="en-US" sz="2000" b="1" i="1" dirty="0" smtClean="0">
                <a:solidFill>
                  <a:schemeClr val="accent2"/>
                </a:solidFill>
              </a:rPr>
              <a:t>(Fig 2.8)</a:t>
            </a:r>
            <a:endParaRPr lang="en-US" sz="2000" i="1" dirty="0">
              <a:solidFill>
                <a:schemeClr val="accent2"/>
              </a:solidFill>
              <a:latin typeface="Book Antiqua"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37892" name="Rectangle 2"/>
          <p:cNvSpPr>
            <a:spLocks noGrp="1" noChangeArrowheads="1"/>
          </p:cNvSpPr>
          <p:nvPr>
            <p:ph type="title"/>
          </p:nvPr>
        </p:nvSpPr>
        <p:spPr>
          <a:xfrm>
            <a:off x="304800" y="304800"/>
            <a:ext cx="8534400" cy="914400"/>
          </a:xfrm>
          <a:noFill/>
        </p:spPr>
        <p:txBody>
          <a:bodyPr/>
          <a:lstStyle/>
          <a:p>
            <a:pPr algn="ctr" eaLnBrk="1" hangingPunct="1"/>
            <a:r>
              <a:rPr lang="en-US" sz="4400" b="1" dirty="0" smtClean="0">
                <a:solidFill>
                  <a:schemeClr val="accent2"/>
                </a:solidFill>
              </a:rPr>
              <a:t>Brand Loyalty</a:t>
            </a:r>
          </a:p>
        </p:txBody>
      </p:sp>
      <p:sp>
        <p:nvSpPr>
          <p:cNvPr id="37896" name="Text Box 8"/>
          <p:cNvSpPr txBox="1">
            <a:spLocks noChangeArrowheads="1"/>
          </p:cNvSpPr>
          <p:nvPr/>
        </p:nvSpPr>
        <p:spPr bwMode="auto">
          <a:xfrm>
            <a:off x="457200" y="1466671"/>
            <a:ext cx="8169275" cy="830997"/>
          </a:xfrm>
          <a:prstGeom prst="rect">
            <a:avLst/>
          </a:prstGeom>
          <a:noFill/>
          <a:ln w="9525">
            <a:noFill/>
            <a:miter lim="800000"/>
            <a:headEnd/>
            <a:tailEnd/>
          </a:ln>
        </p:spPr>
        <p:txBody>
          <a:bodyPr wrap="square">
            <a:spAutoFit/>
          </a:bodyPr>
          <a:lstStyle/>
          <a:p>
            <a:pPr algn="ctr"/>
            <a:r>
              <a:rPr lang="en-US" b="1" dirty="0">
                <a:solidFill>
                  <a:schemeClr val="accent2"/>
                </a:solidFill>
              </a:rPr>
              <a:t>If </a:t>
            </a:r>
            <a:r>
              <a:rPr lang="en-US" b="1" dirty="0" smtClean="0">
                <a:solidFill>
                  <a:schemeClr val="accent2"/>
                </a:solidFill>
              </a:rPr>
              <a:t>not “your” </a:t>
            </a:r>
            <a:r>
              <a:rPr lang="en-US" b="1" dirty="0" smtClean="0">
                <a:solidFill>
                  <a:schemeClr val="accent2"/>
                </a:solidFill>
              </a:rPr>
              <a:t>brand, </a:t>
            </a:r>
            <a:r>
              <a:rPr lang="en-US" b="1" dirty="0">
                <a:solidFill>
                  <a:schemeClr val="accent2"/>
                </a:solidFill>
              </a:rPr>
              <a:t>would you </a:t>
            </a:r>
            <a:r>
              <a:rPr lang="en-US" b="1" dirty="0" smtClean="0">
                <a:solidFill>
                  <a:schemeClr val="accent2"/>
                </a:solidFill>
              </a:rPr>
              <a:t>switch to another? </a:t>
            </a:r>
            <a:endParaRPr lang="en-US" b="1" dirty="0" smtClean="0">
              <a:solidFill>
                <a:schemeClr val="accent2"/>
              </a:solidFill>
            </a:endParaRPr>
          </a:p>
          <a:p>
            <a:pPr algn="ctr"/>
            <a:r>
              <a:rPr lang="en-US" b="1" dirty="0" smtClean="0">
                <a:solidFill>
                  <a:schemeClr val="accent2"/>
                </a:solidFill>
              </a:rPr>
              <a:t> (% of yes responses)</a:t>
            </a:r>
            <a:endParaRPr lang="en-US" b="1" dirty="0">
              <a:solidFill>
                <a:schemeClr val="accent2"/>
              </a:solidFill>
            </a:endParaRPr>
          </a:p>
        </p:txBody>
      </p:sp>
      <p:sp>
        <p:nvSpPr>
          <p:cNvPr id="37897" name="Text Box 9"/>
          <p:cNvSpPr txBox="1">
            <a:spLocks noChangeArrowheads="1"/>
          </p:cNvSpPr>
          <p:nvPr/>
        </p:nvSpPr>
        <p:spPr bwMode="auto">
          <a:xfrm>
            <a:off x="1600200" y="2603480"/>
            <a:ext cx="6096000" cy="3416320"/>
          </a:xfrm>
          <a:prstGeom prst="rect">
            <a:avLst/>
          </a:prstGeom>
          <a:noFill/>
          <a:ln w="9525">
            <a:noFill/>
            <a:miter lim="800000"/>
            <a:headEnd/>
            <a:tailEnd/>
          </a:ln>
        </p:spPr>
        <p:txBody>
          <a:bodyPr wrap="square">
            <a:spAutoFit/>
          </a:bodyPr>
          <a:lstStyle/>
          <a:p>
            <a:r>
              <a:rPr lang="en-US" b="1" dirty="0">
                <a:solidFill>
                  <a:schemeClr val="accent2"/>
                </a:solidFill>
              </a:rPr>
              <a:t>Greeting cards			68%</a:t>
            </a:r>
          </a:p>
          <a:p>
            <a:r>
              <a:rPr lang="en-US" b="1" dirty="0">
                <a:solidFill>
                  <a:schemeClr val="accent2"/>
                </a:solidFill>
              </a:rPr>
              <a:t>Groceries and canned food	67%</a:t>
            </a:r>
          </a:p>
          <a:p>
            <a:r>
              <a:rPr lang="en-US" b="1" dirty="0">
                <a:solidFill>
                  <a:schemeClr val="accent2"/>
                </a:solidFill>
              </a:rPr>
              <a:t>Women’s apparel			50%</a:t>
            </a:r>
          </a:p>
          <a:p>
            <a:r>
              <a:rPr lang="en-US" b="1" dirty="0">
                <a:solidFill>
                  <a:schemeClr val="accent2"/>
                </a:solidFill>
              </a:rPr>
              <a:t>Men’s apparel			55%</a:t>
            </a:r>
          </a:p>
          <a:p>
            <a:r>
              <a:rPr lang="en-US" b="1" dirty="0" smtClean="0">
                <a:solidFill>
                  <a:schemeClr val="accent2"/>
                </a:solidFill>
              </a:rPr>
              <a:t>Beverages				49%</a:t>
            </a:r>
          </a:p>
          <a:p>
            <a:r>
              <a:rPr lang="en-US" b="1" dirty="0" smtClean="0">
                <a:solidFill>
                  <a:schemeClr val="accent2"/>
                </a:solidFill>
              </a:rPr>
              <a:t>Toys</a:t>
            </a:r>
            <a:r>
              <a:rPr lang="en-US" b="1" dirty="0">
                <a:solidFill>
                  <a:schemeClr val="accent2"/>
                </a:solidFill>
              </a:rPr>
              <a:t>					47%</a:t>
            </a:r>
          </a:p>
          <a:p>
            <a:r>
              <a:rPr lang="en-US" b="1" dirty="0">
                <a:solidFill>
                  <a:schemeClr val="accent2"/>
                </a:solidFill>
              </a:rPr>
              <a:t>Candy				47%</a:t>
            </a:r>
          </a:p>
          <a:p>
            <a:r>
              <a:rPr lang="en-US" b="1" dirty="0" smtClean="0">
                <a:solidFill>
                  <a:schemeClr val="accent2"/>
                </a:solidFill>
              </a:rPr>
              <a:t>Consumer </a:t>
            </a:r>
            <a:r>
              <a:rPr lang="en-US" b="1" dirty="0">
                <a:solidFill>
                  <a:schemeClr val="accent2"/>
                </a:solidFill>
              </a:rPr>
              <a:t>electronics		40%</a:t>
            </a:r>
          </a:p>
          <a:p>
            <a:r>
              <a:rPr lang="en-US" b="1" dirty="0">
                <a:solidFill>
                  <a:schemeClr val="accent2"/>
                </a:solidFill>
              </a:rPr>
              <a:t>Computer software		35%</a:t>
            </a:r>
          </a:p>
        </p:txBody>
      </p:sp>
      <p:sp>
        <p:nvSpPr>
          <p:cNvPr id="37898" name="Text Box 10"/>
          <p:cNvSpPr txBox="1">
            <a:spLocks noChangeArrowheads="1"/>
          </p:cNvSpPr>
          <p:nvPr/>
        </p:nvSpPr>
        <p:spPr bwMode="auto">
          <a:xfrm>
            <a:off x="1371600" y="6091535"/>
            <a:ext cx="7331075" cy="461665"/>
          </a:xfrm>
          <a:prstGeom prst="rect">
            <a:avLst/>
          </a:prstGeom>
          <a:noFill/>
          <a:ln w="9525">
            <a:noFill/>
            <a:miter lim="800000"/>
            <a:headEnd/>
            <a:tailEnd/>
          </a:ln>
        </p:spPr>
        <p:txBody>
          <a:bodyPr>
            <a:spAutoFit/>
          </a:bodyPr>
          <a:lstStyle/>
          <a:p>
            <a:r>
              <a:rPr lang="en-US" sz="1200" dirty="0"/>
              <a:t>Source: </a:t>
            </a:r>
            <a:r>
              <a:rPr lang="en-US" sz="1200" dirty="0" smtClean="0"/>
              <a:t>Adopted from Debbie </a:t>
            </a:r>
            <a:r>
              <a:rPr lang="en-US" sz="1200" dirty="0"/>
              <a:t>Howell, “Today’s Consumers More Open To Try New Brands,” </a:t>
            </a:r>
            <a:r>
              <a:rPr lang="en-US" sz="1200" i="1" dirty="0"/>
              <a:t>DSN Retailing Today</a:t>
            </a:r>
            <a:r>
              <a:rPr lang="en-US" sz="1200" dirty="0"/>
              <a:t>, vol. 43, No. 20 (</a:t>
            </a:r>
            <a:r>
              <a:rPr lang="en-US" sz="1200" dirty="0">
                <a:solidFill>
                  <a:srgbClr val="FF0000"/>
                </a:solidFill>
              </a:rPr>
              <a:t>October 25, 2004</a:t>
            </a:r>
            <a:r>
              <a:rPr lang="en-US" sz="1200" dirty="0"/>
              <a:t>), pp. </a:t>
            </a:r>
            <a:r>
              <a:rPr lang="en-US" sz="1200" dirty="0" smtClean="0"/>
              <a:t>29-31.</a:t>
            </a:r>
            <a:endParaRPr lang="en-US" sz="12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6304" y="212271"/>
            <a:ext cx="8851392" cy="1216152"/>
            <a:chOff x="146304" y="212271"/>
            <a:chExt cx="8851392" cy="1216152"/>
          </a:xfrm>
        </p:grpSpPr>
        <p:sp>
          <p:nvSpPr>
            <p:cNvPr id="5"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49159" name="Text Box 14"/>
            <p:cNvSpPr txBox="1">
              <a:spLocks noChangeArrowheads="1"/>
            </p:cNvSpPr>
            <p:nvPr/>
          </p:nvSpPr>
          <p:spPr bwMode="auto">
            <a:xfrm>
              <a:off x="304800" y="457200"/>
              <a:ext cx="8534400" cy="707886"/>
            </a:xfrm>
            <a:prstGeom prst="rect">
              <a:avLst/>
            </a:prstGeom>
            <a:noFill/>
            <a:ln w="9525">
              <a:noFill/>
              <a:miter lim="800000"/>
              <a:headEnd/>
              <a:tailEnd/>
            </a:ln>
          </p:spPr>
          <p:txBody>
            <a:bodyPr wrap="square">
              <a:spAutoFit/>
            </a:bodyPr>
            <a:lstStyle/>
            <a:p>
              <a:pPr algn="ctr"/>
              <a:r>
                <a:rPr lang="en-US" sz="4000" b="1" dirty="0" smtClean="0">
                  <a:solidFill>
                    <a:schemeClr val="accent2"/>
                  </a:solidFill>
                </a:rPr>
                <a:t>Private </a:t>
              </a:r>
              <a:r>
                <a:rPr lang="en-US" sz="4000" b="1" dirty="0">
                  <a:solidFill>
                    <a:schemeClr val="accent2"/>
                  </a:solidFill>
                </a:rPr>
                <a:t>Brands</a:t>
              </a:r>
            </a:p>
          </p:txBody>
        </p:sp>
      </p:grpSp>
      <p:sp>
        <p:nvSpPr>
          <p:cNvPr id="12" name="Rectangle 3"/>
          <p:cNvSpPr>
            <a:spLocks noChangeArrowheads="1"/>
          </p:cNvSpPr>
          <p:nvPr/>
        </p:nvSpPr>
        <p:spPr bwMode="auto">
          <a:xfrm>
            <a:off x="609600" y="2209800"/>
            <a:ext cx="8458200" cy="2529540"/>
          </a:xfrm>
          <a:prstGeom prst="rect">
            <a:avLst/>
          </a:prstGeom>
          <a:noFill/>
          <a:ln w="9525">
            <a:noFill/>
            <a:miter lim="800000"/>
            <a:headEnd/>
            <a:tailEnd/>
          </a:ln>
        </p:spPr>
        <p:txBody>
          <a:bodyPr wrap="square" lIns="92075" tIns="46038" rIns="92075" bIns="46038">
            <a:spAutoFit/>
          </a:bodyPr>
          <a:lstStyle/>
          <a:p>
            <a:pPr marL="457200" indent="-457200" eaLnBrk="0" hangingPunct="0">
              <a:lnSpc>
                <a:spcPts val="3800"/>
              </a:lnSpc>
              <a:buClr>
                <a:schemeClr val="accent2"/>
              </a:buClr>
              <a:buFontTx/>
              <a:buChar char="•"/>
            </a:pPr>
            <a:r>
              <a:rPr lang="en-US" sz="2800" b="1" dirty="0" smtClean="0">
                <a:solidFill>
                  <a:schemeClr val="accent2"/>
                </a:solidFill>
              </a:rPr>
              <a:t>Connotation of low price, low quality</a:t>
            </a:r>
          </a:p>
          <a:p>
            <a:pPr marL="457200" indent="-457200" eaLnBrk="0" hangingPunct="0">
              <a:lnSpc>
                <a:spcPts val="3800"/>
              </a:lnSpc>
              <a:buClr>
                <a:schemeClr val="accent2"/>
              </a:buClr>
              <a:buFontTx/>
              <a:buChar char="•"/>
            </a:pPr>
            <a:r>
              <a:rPr lang="en-US" sz="2800" b="1" dirty="0" smtClean="0">
                <a:solidFill>
                  <a:schemeClr val="accent2"/>
                </a:solidFill>
              </a:rPr>
              <a:t>Historically </a:t>
            </a:r>
            <a:r>
              <a:rPr lang="en-US" sz="2800" b="1" dirty="0" smtClean="0">
                <a:solidFill>
                  <a:schemeClr val="accent2"/>
                </a:solidFill>
                <a:sym typeface="Wingdings" pitchFamily="2" charset="2"/>
              </a:rPr>
              <a:t>price-sensitive consumers</a:t>
            </a:r>
          </a:p>
          <a:p>
            <a:pPr marL="457200" indent="-457200" eaLnBrk="0" hangingPunct="0">
              <a:lnSpc>
                <a:spcPts val="3800"/>
              </a:lnSpc>
              <a:buClr>
                <a:schemeClr val="accent2"/>
              </a:buClr>
              <a:buFontTx/>
              <a:buChar char="•"/>
            </a:pPr>
            <a:r>
              <a:rPr lang="en-US" sz="2800" b="1" dirty="0" smtClean="0">
                <a:solidFill>
                  <a:schemeClr val="accent2"/>
                </a:solidFill>
                <a:sym typeface="Wingdings" pitchFamily="2" charset="2"/>
              </a:rPr>
              <a:t>Retailers investing in private brands</a:t>
            </a:r>
          </a:p>
          <a:p>
            <a:pPr marL="457200" indent="-457200" eaLnBrk="0" hangingPunct="0">
              <a:lnSpc>
                <a:spcPts val="3800"/>
              </a:lnSpc>
              <a:buClr>
                <a:schemeClr val="accent2"/>
              </a:buClr>
              <a:buFontTx/>
              <a:buChar char="•"/>
            </a:pPr>
            <a:r>
              <a:rPr lang="en-US" sz="2800" b="1" dirty="0" smtClean="0">
                <a:solidFill>
                  <a:schemeClr val="accent2"/>
                </a:solidFill>
                <a:sym typeface="Wingdings" pitchFamily="2" charset="2"/>
              </a:rPr>
              <a:t>Believe equivalent to manufacturers’ brands - 72%</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body" idx="4294967295"/>
          </p:nvPr>
        </p:nvSpPr>
        <p:spPr>
          <a:xfrm>
            <a:off x="533400" y="2133600"/>
            <a:ext cx="8001000" cy="2743200"/>
          </a:xfrm>
          <a:noFill/>
        </p:spPr>
        <p:txBody>
          <a:bodyPr/>
          <a:lstStyle/>
          <a:p>
            <a:pPr marL="533400" indent="-533400">
              <a:lnSpc>
                <a:spcPts val="3800"/>
              </a:lnSpc>
              <a:buClr>
                <a:schemeClr val="accent2"/>
              </a:buClr>
              <a:tabLst>
                <a:tab pos="465138" algn="l"/>
              </a:tabLst>
            </a:pPr>
            <a:r>
              <a:rPr lang="en-US" sz="2800" dirty="0">
                <a:solidFill>
                  <a:schemeClr val="accent2"/>
                </a:solidFill>
              </a:rPr>
              <a:t>Quality improvements</a:t>
            </a:r>
          </a:p>
          <a:p>
            <a:pPr marL="533400" indent="-533400">
              <a:lnSpc>
                <a:spcPts val="3800"/>
              </a:lnSpc>
              <a:buClr>
                <a:schemeClr val="accent2"/>
              </a:buClr>
              <a:tabLst>
                <a:tab pos="465138" algn="l"/>
              </a:tabLst>
            </a:pPr>
            <a:r>
              <a:rPr lang="en-US" sz="2800" dirty="0" smtClean="0">
                <a:solidFill>
                  <a:schemeClr val="accent2"/>
                </a:solidFill>
              </a:rPr>
              <a:t>Higher </a:t>
            </a:r>
            <a:r>
              <a:rPr lang="en-US" sz="2800" dirty="0">
                <a:solidFill>
                  <a:schemeClr val="accent2"/>
                </a:solidFill>
              </a:rPr>
              <a:t>store loyalty</a:t>
            </a:r>
          </a:p>
          <a:p>
            <a:pPr marL="533400" indent="-533400">
              <a:lnSpc>
                <a:spcPts val="3800"/>
              </a:lnSpc>
              <a:buClr>
                <a:schemeClr val="accent2"/>
              </a:buClr>
              <a:tabLst>
                <a:tab pos="465138" algn="l"/>
              </a:tabLst>
            </a:pPr>
            <a:r>
              <a:rPr lang="en-US" sz="2800" dirty="0">
                <a:solidFill>
                  <a:schemeClr val="accent2"/>
                </a:solidFill>
              </a:rPr>
              <a:t>Lower loyalty to manufacturer brands</a:t>
            </a:r>
          </a:p>
          <a:p>
            <a:pPr marL="533400" indent="-533400">
              <a:lnSpc>
                <a:spcPts val="3800"/>
              </a:lnSpc>
              <a:buClr>
                <a:schemeClr val="accent2"/>
              </a:buClr>
              <a:tabLst>
                <a:tab pos="465138" algn="l"/>
              </a:tabLst>
            </a:pPr>
            <a:r>
              <a:rPr lang="en-US" sz="2800" dirty="0">
                <a:solidFill>
                  <a:schemeClr val="accent2"/>
                </a:solidFill>
              </a:rPr>
              <a:t>Increase in </a:t>
            </a:r>
            <a:r>
              <a:rPr lang="en-US" sz="2800" dirty="0" smtClean="0">
                <a:solidFill>
                  <a:schemeClr val="accent2"/>
                </a:solidFill>
              </a:rPr>
              <a:t>advertising/featuring of </a:t>
            </a:r>
            <a:r>
              <a:rPr lang="en-US" sz="2800" dirty="0">
                <a:solidFill>
                  <a:schemeClr val="accent2"/>
                </a:solidFill>
              </a:rPr>
              <a:t>private </a:t>
            </a:r>
            <a:r>
              <a:rPr lang="en-US" sz="2800" dirty="0" smtClean="0">
                <a:solidFill>
                  <a:schemeClr val="accent2"/>
                </a:solidFill>
              </a:rPr>
              <a:t>brands</a:t>
            </a:r>
            <a:endParaRPr lang="en-US" sz="2800" dirty="0">
              <a:solidFill>
                <a:schemeClr val="accent2"/>
              </a:solidFill>
            </a:endParaRPr>
          </a:p>
        </p:txBody>
      </p:sp>
      <p:sp>
        <p:nvSpPr>
          <p:cNvPr id="31749" name="Slide Number Placeholder 7"/>
          <p:cNvSpPr>
            <a:spLocks noGrp="1"/>
          </p:cNvSpPr>
          <p:nvPr>
            <p:ph type="sldNum" sz="quarter" idx="11"/>
          </p:nvPr>
        </p:nvSpPr>
        <p:spPr>
          <a:noFill/>
        </p:spPr>
        <p:txBody>
          <a:bodyPr/>
          <a:lstStyle/>
          <a:p>
            <a:r>
              <a:rPr lang="en-US"/>
              <a:t>2-</a:t>
            </a:r>
            <a:fld id="{825350E3-6B3E-463C-8E0D-094A36DA8225}" type="slidenum">
              <a:rPr lang="en-US"/>
              <a:pPr/>
              <a:t>26</a:t>
            </a:fld>
            <a:endParaRPr lang="en-US"/>
          </a:p>
        </p:txBody>
      </p:sp>
      <p:grpSp>
        <p:nvGrpSpPr>
          <p:cNvPr id="5" name="Group 4"/>
          <p:cNvGrpSpPr/>
          <p:nvPr/>
        </p:nvGrpSpPr>
        <p:grpSpPr>
          <a:xfrm>
            <a:off x="146304" y="212271"/>
            <a:ext cx="8851392" cy="1216152"/>
            <a:chOff x="146304" y="212271"/>
            <a:chExt cx="8851392" cy="1216152"/>
          </a:xfrm>
        </p:grpSpPr>
        <p:sp>
          <p:nvSpPr>
            <p:cNvPr id="6"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7" name="Text Box 14"/>
            <p:cNvSpPr txBox="1">
              <a:spLocks noChangeArrowheads="1"/>
            </p:cNvSpPr>
            <p:nvPr/>
          </p:nvSpPr>
          <p:spPr bwMode="auto">
            <a:xfrm>
              <a:off x="304800" y="457200"/>
              <a:ext cx="8534400" cy="707886"/>
            </a:xfrm>
            <a:prstGeom prst="rect">
              <a:avLst/>
            </a:prstGeom>
            <a:noFill/>
            <a:ln w="9525">
              <a:noFill/>
              <a:miter lim="800000"/>
              <a:headEnd/>
              <a:tailEnd/>
            </a:ln>
          </p:spPr>
          <p:txBody>
            <a:bodyPr wrap="square">
              <a:spAutoFit/>
            </a:bodyPr>
            <a:lstStyle/>
            <a:p>
              <a:pPr algn="ctr"/>
              <a:r>
                <a:rPr lang="en-US" sz="4000" b="1" dirty="0" smtClean="0">
                  <a:solidFill>
                    <a:schemeClr val="accent2"/>
                  </a:solidFill>
                </a:rPr>
                <a:t>Changes in Private </a:t>
              </a:r>
              <a:r>
                <a:rPr lang="en-US" sz="4000" b="1" dirty="0">
                  <a:solidFill>
                    <a:schemeClr val="accent2"/>
                  </a:solidFill>
                </a:rPr>
                <a:t>Brands</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35842" name="Rectangle 2"/>
          <p:cNvSpPr>
            <a:spLocks noGrp="1" noChangeArrowheads="1"/>
          </p:cNvSpPr>
          <p:nvPr>
            <p:ph type="body" idx="4294967295"/>
          </p:nvPr>
        </p:nvSpPr>
        <p:spPr>
          <a:xfrm>
            <a:off x="533400" y="2819400"/>
            <a:ext cx="3810000" cy="3352800"/>
          </a:xfrm>
        </p:spPr>
        <p:txBody>
          <a:bodyPr/>
          <a:lstStyle/>
          <a:p>
            <a:pPr>
              <a:buClr>
                <a:schemeClr val="accent2"/>
              </a:buClr>
            </a:pPr>
            <a:r>
              <a:rPr lang="en-US" sz="2800" dirty="0">
                <a:solidFill>
                  <a:schemeClr val="accent2"/>
                </a:solidFill>
              </a:rPr>
              <a:t>Attributes</a:t>
            </a:r>
          </a:p>
          <a:p>
            <a:pPr>
              <a:buClr>
                <a:schemeClr val="accent2"/>
              </a:buClr>
            </a:pPr>
            <a:r>
              <a:rPr lang="en-US" sz="2800" dirty="0">
                <a:solidFill>
                  <a:schemeClr val="accent2"/>
                </a:solidFill>
              </a:rPr>
              <a:t>Competitors</a:t>
            </a:r>
          </a:p>
          <a:p>
            <a:pPr>
              <a:buClr>
                <a:schemeClr val="accent2"/>
              </a:buClr>
            </a:pPr>
            <a:r>
              <a:rPr lang="en-US" sz="2800" dirty="0">
                <a:solidFill>
                  <a:schemeClr val="accent2"/>
                </a:solidFill>
              </a:rPr>
              <a:t>Use or application</a:t>
            </a:r>
          </a:p>
          <a:p>
            <a:pPr>
              <a:buClr>
                <a:schemeClr val="accent2"/>
              </a:buClr>
            </a:pPr>
            <a:r>
              <a:rPr lang="en-US" sz="2800" dirty="0">
                <a:solidFill>
                  <a:schemeClr val="accent2"/>
                </a:solidFill>
              </a:rPr>
              <a:t>Price/quality</a:t>
            </a:r>
          </a:p>
          <a:p>
            <a:pPr>
              <a:buClr>
                <a:schemeClr val="accent2"/>
              </a:buClr>
            </a:pPr>
            <a:r>
              <a:rPr lang="en-US" sz="2800" dirty="0">
                <a:solidFill>
                  <a:schemeClr val="accent2"/>
                </a:solidFill>
              </a:rPr>
              <a:t>Product user</a:t>
            </a:r>
          </a:p>
          <a:p>
            <a:pPr>
              <a:buClr>
                <a:schemeClr val="accent2"/>
              </a:buClr>
            </a:pPr>
            <a:r>
              <a:rPr lang="en-US" sz="2800" dirty="0">
                <a:solidFill>
                  <a:schemeClr val="accent2"/>
                </a:solidFill>
              </a:rPr>
              <a:t>Product class</a:t>
            </a:r>
          </a:p>
          <a:p>
            <a:pPr>
              <a:buClr>
                <a:schemeClr val="accent2"/>
              </a:buClr>
            </a:pPr>
            <a:r>
              <a:rPr lang="en-US" sz="2800" dirty="0">
                <a:solidFill>
                  <a:schemeClr val="accent2"/>
                </a:solidFill>
              </a:rPr>
              <a:t>Cultural symbol</a:t>
            </a:r>
          </a:p>
          <a:p>
            <a:endParaRPr lang="en-US" sz="2800" dirty="0"/>
          </a:p>
        </p:txBody>
      </p:sp>
      <p:sp>
        <p:nvSpPr>
          <p:cNvPr id="35843" name="Line 3"/>
          <p:cNvSpPr>
            <a:spLocks noChangeShapeType="1"/>
          </p:cNvSpPr>
          <p:nvPr/>
        </p:nvSpPr>
        <p:spPr bwMode="auto">
          <a:xfrm>
            <a:off x="4495800" y="2971800"/>
            <a:ext cx="0" cy="3276600"/>
          </a:xfrm>
          <a:prstGeom prst="line">
            <a:avLst/>
          </a:prstGeom>
          <a:noFill/>
          <a:ln w="38100">
            <a:solidFill>
              <a:srgbClr val="FFC000"/>
            </a:solidFill>
            <a:round/>
            <a:headEnd/>
            <a:tailEnd/>
          </a:ln>
        </p:spPr>
        <p:txBody>
          <a:bodyPr/>
          <a:lstStyle/>
          <a:p>
            <a:endParaRPr lang="en-US"/>
          </a:p>
        </p:txBody>
      </p:sp>
      <p:sp>
        <p:nvSpPr>
          <p:cNvPr id="491525" name="Rectangle 5"/>
          <p:cNvSpPr>
            <a:spLocks noChangeArrowheads="1"/>
          </p:cNvSpPr>
          <p:nvPr/>
        </p:nvSpPr>
        <p:spPr bwMode="auto">
          <a:xfrm>
            <a:off x="0" y="304800"/>
            <a:ext cx="9144000" cy="1143000"/>
          </a:xfrm>
          <a:prstGeom prst="rect">
            <a:avLst/>
          </a:prstGeom>
          <a:noFill/>
          <a:ln w="9525">
            <a:noFill/>
            <a:miter lim="800000"/>
            <a:headEnd/>
            <a:tailEnd/>
          </a:ln>
          <a:effectLst/>
        </p:spPr>
        <p:txBody>
          <a:bodyPr anchor="ctr"/>
          <a:lstStyle/>
          <a:p>
            <a:pPr algn="ctr">
              <a:defRPr/>
            </a:pPr>
            <a:r>
              <a:rPr lang="en-US" sz="4800" b="1" dirty="0">
                <a:solidFill>
                  <a:schemeClr val="accent2"/>
                </a:solidFill>
              </a:rPr>
              <a:t>Product Positioning</a:t>
            </a:r>
            <a:endParaRPr lang="en-US" sz="4800" b="1" dirty="0">
              <a:solidFill>
                <a:schemeClr val="accent2"/>
              </a:solidFill>
              <a:effectLst>
                <a:outerShdw blurRad="38100" dist="38100" dir="2700000" algn="tl">
                  <a:srgbClr val="C0C0C0"/>
                </a:outerShdw>
              </a:effectLst>
            </a:endParaRPr>
          </a:p>
        </p:txBody>
      </p:sp>
      <p:sp>
        <p:nvSpPr>
          <p:cNvPr id="35846" name="Rectangle 6"/>
          <p:cNvSpPr>
            <a:spLocks noChangeArrowheads="1"/>
          </p:cNvSpPr>
          <p:nvPr/>
        </p:nvSpPr>
        <p:spPr bwMode="auto">
          <a:xfrm>
            <a:off x="4724400" y="3886200"/>
            <a:ext cx="3886200" cy="1600200"/>
          </a:xfrm>
          <a:prstGeom prst="rect">
            <a:avLst/>
          </a:prstGeom>
          <a:noFill/>
          <a:ln w="9525">
            <a:noFill/>
            <a:miter lim="800000"/>
            <a:headEnd/>
            <a:tailEnd/>
          </a:ln>
        </p:spPr>
        <p:txBody>
          <a:bodyPr/>
          <a:lstStyle/>
          <a:p>
            <a:pPr marL="342900" indent="-342900">
              <a:spcBef>
                <a:spcPct val="10000"/>
              </a:spcBef>
              <a:buClr>
                <a:schemeClr val="accent2"/>
              </a:buClr>
              <a:buFontTx/>
              <a:buChar char="•"/>
            </a:pPr>
            <a:r>
              <a:rPr lang="en-US" sz="2800" b="1" dirty="0">
                <a:solidFill>
                  <a:schemeClr val="accent2"/>
                </a:solidFill>
              </a:rPr>
              <a:t>Consumer</a:t>
            </a:r>
          </a:p>
          <a:p>
            <a:pPr marL="342900" indent="-342900">
              <a:spcBef>
                <a:spcPct val="10000"/>
              </a:spcBef>
              <a:buClr>
                <a:schemeClr val="accent2"/>
              </a:buClr>
              <a:buFontTx/>
              <a:buChar char="•"/>
            </a:pPr>
            <a:r>
              <a:rPr lang="en-US" sz="2800" b="1" dirty="0">
                <a:solidFill>
                  <a:schemeClr val="accent2"/>
                </a:solidFill>
              </a:rPr>
              <a:t>B-to-B</a:t>
            </a:r>
          </a:p>
          <a:p>
            <a:pPr marL="342900" indent="-342900">
              <a:spcBef>
                <a:spcPct val="10000"/>
              </a:spcBef>
              <a:buClr>
                <a:schemeClr val="accent2"/>
              </a:buClr>
              <a:buFontTx/>
              <a:buChar char="•"/>
            </a:pPr>
            <a:r>
              <a:rPr lang="en-US" sz="2800" b="1" dirty="0">
                <a:solidFill>
                  <a:schemeClr val="accent2"/>
                </a:solidFill>
              </a:rPr>
              <a:t>International</a:t>
            </a:r>
          </a:p>
        </p:txBody>
      </p:sp>
      <p:sp>
        <p:nvSpPr>
          <p:cNvPr id="35847" name="Text Box 7"/>
          <p:cNvSpPr txBox="1">
            <a:spLocks noChangeArrowheads="1"/>
          </p:cNvSpPr>
          <p:nvPr/>
        </p:nvSpPr>
        <p:spPr bwMode="auto">
          <a:xfrm>
            <a:off x="4800600" y="3200400"/>
            <a:ext cx="3505200" cy="641350"/>
          </a:xfrm>
          <a:prstGeom prst="rect">
            <a:avLst/>
          </a:prstGeom>
          <a:noFill/>
          <a:ln w="9525">
            <a:noFill/>
            <a:miter lim="800000"/>
            <a:headEnd/>
            <a:tailEnd/>
          </a:ln>
        </p:spPr>
        <p:txBody>
          <a:bodyPr>
            <a:spAutoFit/>
          </a:bodyPr>
          <a:lstStyle/>
          <a:p>
            <a:r>
              <a:rPr lang="en-US" sz="3600" b="1" dirty="0">
                <a:solidFill>
                  <a:schemeClr val="accent2"/>
                </a:solidFill>
              </a:rPr>
              <a:t>Markets</a:t>
            </a:r>
          </a:p>
        </p:txBody>
      </p:sp>
      <p:sp>
        <p:nvSpPr>
          <p:cNvPr id="35848" name="Text Box 8"/>
          <p:cNvSpPr txBox="1">
            <a:spLocks noChangeArrowheads="1"/>
          </p:cNvSpPr>
          <p:nvPr/>
        </p:nvSpPr>
        <p:spPr bwMode="auto">
          <a:xfrm>
            <a:off x="1295400" y="1752600"/>
            <a:ext cx="6943725" cy="946150"/>
          </a:xfrm>
          <a:prstGeom prst="rect">
            <a:avLst/>
          </a:prstGeom>
          <a:noFill/>
          <a:ln w="9525">
            <a:noFill/>
            <a:miter lim="800000"/>
            <a:headEnd/>
            <a:tailEnd/>
          </a:ln>
        </p:spPr>
        <p:txBody>
          <a:bodyPr wrap="none">
            <a:spAutoFit/>
          </a:bodyPr>
          <a:lstStyle/>
          <a:p>
            <a:pPr marL="457200" indent="-457200">
              <a:buFontTx/>
              <a:buAutoNum type="arabicPeriod"/>
            </a:pPr>
            <a:r>
              <a:rPr lang="en-US" sz="2800" b="1" dirty="0">
                <a:solidFill>
                  <a:schemeClr val="accent2"/>
                </a:solidFill>
              </a:rPr>
              <a:t>Relative to competition.</a:t>
            </a:r>
          </a:p>
          <a:p>
            <a:pPr marL="457200" indent="-457200">
              <a:buFontTx/>
              <a:buAutoNum type="arabicPeriod"/>
            </a:pPr>
            <a:r>
              <a:rPr lang="en-US" sz="2800" b="1" dirty="0">
                <a:solidFill>
                  <a:schemeClr val="accent2"/>
                </a:solidFill>
              </a:rPr>
              <a:t>Exists in the mind of the consumer.</a:t>
            </a:r>
          </a:p>
        </p:txBody>
      </p:sp>
      <p:sp>
        <p:nvSpPr>
          <p:cNvPr id="35850" name="Slide Number Placeholder 12"/>
          <p:cNvSpPr>
            <a:spLocks noGrp="1"/>
          </p:cNvSpPr>
          <p:nvPr>
            <p:ph type="sldNum" sz="quarter" idx="11"/>
          </p:nvPr>
        </p:nvSpPr>
        <p:spPr>
          <a:noFill/>
        </p:spPr>
        <p:txBody>
          <a:bodyPr/>
          <a:lstStyle/>
          <a:p>
            <a:r>
              <a:rPr lang="en-US"/>
              <a:t>2-</a:t>
            </a:r>
            <a:fld id="{D53B3452-1407-4C54-A25F-AED7664A23E3}"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33795" name="Rectangle 4"/>
          <p:cNvSpPr>
            <a:spLocks noGrp="1" noChangeArrowheads="1"/>
          </p:cNvSpPr>
          <p:nvPr>
            <p:ph type="title" idx="4294967295"/>
          </p:nvPr>
        </p:nvSpPr>
        <p:spPr>
          <a:xfrm>
            <a:off x="0" y="304800"/>
            <a:ext cx="9144000" cy="1143000"/>
          </a:xfrm>
          <a:noFill/>
        </p:spPr>
        <p:txBody>
          <a:bodyPr/>
          <a:lstStyle/>
          <a:p>
            <a:r>
              <a:rPr lang="en-US" dirty="0">
                <a:solidFill>
                  <a:schemeClr val="accent2"/>
                </a:solidFill>
              </a:rPr>
              <a:t>Packaging</a:t>
            </a:r>
          </a:p>
        </p:txBody>
      </p:sp>
      <p:sp>
        <p:nvSpPr>
          <p:cNvPr id="33797" name="Slide Number Placeholder 8"/>
          <p:cNvSpPr>
            <a:spLocks noGrp="1"/>
          </p:cNvSpPr>
          <p:nvPr>
            <p:ph type="sldNum" sz="quarter" idx="11"/>
          </p:nvPr>
        </p:nvSpPr>
        <p:spPr>
          <a:noFill/>
        </p:spPr>
        <p:txBody>
          <a:bodyPr/>
          <a:lstStyle/>
          <a:p>
            <a:r>
              <a:rPr lang="en-US"/>
              <a:t>2-</a:t>
            </a:r>
            <a:fld id="{6F03CA6D-3831-474D-9C02-B911AAE0EB87}" type="slidenum">
              <a:rPr lang="en-US"/>
              <a:pPr/>
              <a:t>28</a:t>
            </a:fld>
            <a:endParaRPr lang="en-US"/>
          </a:p>
        </p:txBody>
      </p:sp>
      <p:sp>
        <p:nvSpPr>
          <p:cNvPr id="11" name="Rectangle 3"/>
          <p:cNvSpPr txBox="1">
            <a:spLocks noChangeArrowheads="1"/>
          </p:cNvSpPr>
          <p:nvPr/>
        </p:nvSpPr>
        <p:spPr bwMode="auto">
          <a:xfrm>
            <a:off x="685800" y="1752600"/>
            <a:ext cx="7696200" cy="4495800"/>
          </a:xfrm>
          <a:prstGeom prst="rect">
            <a:avLst/>
          </a:prstGeom>
          <a:noFill/>
          <a:ln w="9525">
            <a:noFill/>
            <a:miter lim="800000"/>
            <a:headEnd/>
            <a:tailEnd/>
          </a:ln>
        </p:spPr>
        <p:txBody>
          <a:bodyPr/>
          <a:lstStyle/>
          <a:p>
            <a:pPr marL="342900" indent="-342900" eaLnBrk="0" hangingPunct="0">
              <a:lnSpc>
                <a:spcPts val="3300"/>
              </a:lnSpc>
              <a:spcBef>
                <a:spcPct val="10000"/>
              </a:spcBef>
              <a:buClr>
                <a:schemeClr val="accent2"/>
              </a:buClr>
              <a:buFontTx/>
              <a:buChar char="•"/>
              <a:tabLst>
                <a:tab pos="0" algn="l"/>
              </a:tabLst>
              <a:defRPr/>
            </a:pPr>
            <a:r>
              <a:rPr lang="en-US" sz="2800" b="1" kern="0" dirty="0">
                <a:solidFill>
                  <a:schemeClr val="accent2"/>
                </a:solidFill>
                <a:latin typeface="+mn-lt"/>
              </a:rPr>
              <a:t>Traditional elements</a:t>
            </a:r>
          </a:p>
          <a:p>
            <a:pPr marL="742950" lvl="1" indent="-285750" eaLnBrk="0" hangingPunct="0">
              <a:lnSpc>
                <a:spcPts val="3300"/>
              </a:lnSpc>
              <a:spcBef>
                <a:spcPct val="10000"/>
              </a:spcBef>
              <a:buClr>
                <a:schemeClr val="accent2"/>
              </a:buClr>
              <a:buFontTx/>
              <a:buChar char="•"/>
              <a:tabLst>
                <a:tab pos="0" algn="l"/>
              </a:tabLst>
              <a:defRPr/>
            </a:pPr>
            <a:r>
              <a:rPr lang="en-US" b="1" kern="0" dirty="0">
                <a:solidFill>
                  <a:schemeClr val="accent2"/>
                </a:solidFill>
                <a:latin typeface="+mn-lt"/>
              </a:rPr>
              <a:t>Protect the </a:t>
            </a:r>
            <a:r>
              <a:rPr lang="en-US" b="1" kern="0" dirty="0" smtClean="0">
                <a:solidFill>
                  <a:schemeClr val="accent2"/>
                </a:solidFill>
                <a:latin typeface="+mn-lt"/>
              </a:rPr>
              <a:t>product</a:t>
            </a:r>
            <a:endParaRPr lang="en-US" b="1" kern="0" dirty="0">
              <a:solidFill>
                <a:schemeClr val="accent2"/>
              </a:solidFill>
              <a:latin typeface="+mn-lt"/>
            </a:endParaRPr>
          </a:p>
          <a:p>
            <a:pPr marL="742950" lvl="1" indent="-285750" eaLnBrk="0" hangingPunct="0">
              <a:lnSpc>
                <a:spcPts val="3300"/>
              </a:lnSpc>
              <a:spcBef>
                <a:spcPct val="10000"/>
              </a:spcBef>
              <a:buClr>
                <a:schemeClr val="accent2"/>
              </a:buClr>
              <a:buFontTx/>
              <a:buChar char="•"/>
              <a:tabLst>
                <a:tab pos="0" algn="l"/>
              </a:tabLst>
              <a:defRPr/>
            </a:pPr>
            <a:r>
              <a:rPr lang="en-US" b="1" kern="0" dirty="0">
                <a:solidFill>
                  <a:schemeClr val="accent2"/>
                </a:solidFill>
                <a:latin typeface="+mn-lt"/>
              </a:rPr>
              <a:t>Provide for ease of </a:t>
            </a:r>
            <a:r>
              <a:rPr lang="en-US" b="1" kern="0" dirty="0" smtClean="0">
                <a:solidFill>
                  <a:schemeClr val="accent2"/>
                </a:solidFill>
                <a:latin typeface="+mn-lt"/>
              </a:rPr>
              <a:t>handling, placement</a:t>
            </a:r>
            <a:endParaRPr lang="en-US" b="1" kern="0" dirty="0">
              <a:solidFill>
                <a:schemeClr val="accent2"/>
              </a:solidFill>
              <a:latin typeface="+mn-lt"/>
            </a:endParaRPr>
          </a:p>
          <a:p>
            <a:pPr marL="742950" lvl="1" indent="-285750" eaLnBrk="0" hangingPunct="0">
              <a:lnSpc>
                <a:spcPts val="3300"/>
              </a:lnSpc>
              <a:spcBef>
                <a:spcPct val="10000"/>
              </a:spcBef>
              <a:buClr>
                <a:schemeClr val="accent2"/>
              </a:buClr>
              <a:buFontTx/>
              <a:buChar char="•"/>
              <a:tabLst>
                <a:tab pos="0" algn="l"/>
              </a:tabLst>
              <a:defRPr/>
            </a:pPr>
            <a:r>
              <a:rPr lang="en-US" b="1" kern="0" dirty="0">
                <a:solidFill>
                  <a:schemeClr val="accent2"/>
                </a:solidFill>
                <a:latin typeface="+mn-lt"/>
              </a:rPr>
              <a:t>Prevent or reduce </a:t>
            </a:r>
            <a:r>
              <a:rPr lang="en-US" b="1" kern="0" dirty="0" smtClean="0">
                <a:solidFill>
                  <a:schemeClr val="accent2"/>
                </a:solidFill>
                <a:latin typeface="+mn-lt"/>
              </a:rPr>
              <a:t>theft, tampering</a:t>
            </a:r>
            <a:endParaRPr lang="en-US" b="1" kern="0" dirty="0">
              <a:solidFill>
                <a:schemeClr val="accent2"/>
              </a:solidFill>
              <a:latin typeface="+mn-lt"/>
            </a:endParaRPr>
          </a:p>
          <a:p>
            <a:pPr marL="342900" indent="-342900" eaLnBrk="0" hangingPunct="0">
              <a:lnSpc>
                <a:spcPts val="3300"/>
              </a:lnSpc>
              <a:spcBef>
                <a:spcPct val="10000"/>
              </a:spcBef>
              <a:buClr>
                <a:schemeClr val="accent2"/>
              </a:buClr>
              <a:buFontTx/>
              <a:buChar char="•"/>
              <a:tabLst>
                <a:tab pos="0" algn="l"/>
              </a:tabLst>
              <a:defRPr/>
            </a:pPr>
            <a:r>
              <a:rPr lang="en-US" sz="2800" b="1" kern="0" dirty="0">
                <a:solidFill>
                  <a:schemeClr val="accent2"/>
                </a:solidFill>
                <a:latin typeface="+mn-lt"/>
              </a:rPr>
              <a:t>New trends</a:t>
            </a:r>
          </a:p>
          <a:p>
            <a:pPr marL="742950" lvl="1" indent="-285750" eaLnBrk="0" hangingPunct="0">
              <a:spcBef>
                <a:spcPct val="10000"/>
              </a:spcBef>
              <a:buClr>
                <a:schemeClr val="accent2"/>
              </a:buClr>
              <a:buFontTx/>
              <a:buChar char="•"/>
              <a:tabLst>
                <a:tab pos="0" algn="l"/>
              </a:tabLst>
              <a:defRPr/>
            </a:pPr>
            <a:r>
              <a:rPr lang="en-US" b="1" kern="0" dirty="0">
                <a:solidFill>
                  <a:schemeClr val="accent2"/>
                </a:solidFill>
                <a:latin typeface="+mn-lt"/>
              </a:rPr>
              <a:t>Meet consumer needs for speed, convenience, and portability</a:t>
            </a:r>
          </a:p>
          <a:p>
            <a:pPr marL="742950" lvl="1" indent="-285750" eaLnBrk="0" hangingPunct="0">
              <a:lnSpc>
                <a:spcPts val="3300"/>
              </a:lnSpc>
              <a:spcBef>
                <a:spcPct val="10000"/>
              </a:spcBef>
              <a:buClr>
                <a:schemeClr val="accent2"/>
              </a:buClr>
              <a:buFontTx/>
              <a:buChar char="•"/>
              <a:tabLst>
                <a:tab pos="0" algn="l"/>
              </a:tabLst>
              <a:defRPr/>
            </a:pPr>
            <a:r>
              <a:rPr lang="en-US" b="1" kern="0" dirty="0">
                <a:solidFill>
                  <a:schemeClr val="accent2"/>
                </a:solidFill>
                <a:latin typeface="+mn-lt"/>
              </a:rPr>
              <a:t>Must be contemporary and striking</a:t>
            </a:r>
          </a:p>
          <a:p>
            <a:pPr marL="742950" lvl="1" indent="-285750" eaLnBrk="0" hangingPunct="0">
              <a:lnSpc>
                <a:spcPts val="3300"/>
              </a:lnSpc>
              <a:spcBef>
                <a:spcPct val="10000"/>
              </a:spcBef>
              <a:buClr>
                <a:schemeClr val="accent2"/>
              </a:buClr>
              <a:buFontTx/>
              <a:buChar char="•"/>
              <a:tabLst>
                <a:tab pos="0" algn="l"/>
              </a:tabLst>
              <a:defRPr/>
            </a:pPr>
            <a:r>
              <a:rPr lang="en-US" b="1" kern="0" dirty="0">
                <a:solidFill>
                  <a:schemeClr val="accent2"/>
                </a:solidFill>
                <a:latin typeface="+mn-lt"/>
              </a:rPr>
              <a:t>Must be designed for ease of use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3"/>
          <p:cNvSpPr>
            <a:spLocks noGrp="1" noChangeArrowheads="1"/>
          </p:cNvSpPr>
          <p:nvPr>
            <p:ph type="body" idx="1"/>
          </p:nvPr>
        </p:nvSpPr>
        <p:spPr>
          <a:xfrm>
            <a:off x="457200" y="2057400"/>
            <a:ext cx="8229600" cy="3581400"/>
          </a:xfrm>
        </p:spPr>
        <p:txBody>
          <a:bodyPr/>
          <a:lstStyle/>
          <a:p>
            <a:pPr eaLnBrk="1" hangingPunct="1">
              <a:buClr>
                <a:schemeClr val="accent2"/>
              </a:buClr>
              <a:buSzTx/>
              <a:buFontTx/>
              <a:buChar char="•"/>
            </a:pPr>
            <a:r>
              <a:rPr lang="en-US" dirty="0" smtClean="0">
                <a:solidFill>
                  <a:schemeClr val="accent2"/>
                </a:solidFill>
              </a:rPr>
              <a:t>Final opportunity to make impression</a:t>
            </a:r>
          </a:p>
          <a:p>
            <a:pPr eaLnBrk="1" hangingPunct="1">
              <a:buClr>
                <a:schemeClr val="accent2"/>
              </a:buClr>
              <a:buSzTx/>
              <a:buFontTx/>
              <a:buChar char="•"/>
            </a:pPr>
            <a:r>
              <a:rPr lang="en-US" dirty="0" smtClean="0">
                <a:solidFill>
                  <a:schemeClr val="accent2"/>
                </a:solidFill>
              </a:rPr>
              <a:t>~2/3 of purchase decisions made in-store</a:t>
            </a:r>
          </a:p>
          <a:p>
            <a:pPr eaLnBrk="1" hangingPunct="1">
              <a:buClr>
                <a:schemeClr val="accent2"/>
              </a:buClr>
              <a:buSzTx/>
              <a:buFontTx/>
              <a:buChar char="•"/>
            </a:pPr>
            <a:r>
              <a:rPr lang="en-US" dirty="0" smtClean="0">
                <a:solidFill>
                  <a:schemeClr val="accent2"/>
                </a:solidFill>
              </a:rPr>
              <a:t>Have 3 seconds to catch attention</a:t>
            </a:r>
          </a:p>
          <a:p>
            <a:pPr eaLnBrk="1" hangingPunct="1">
              <a:buClr>
                <a:schemeClr val="accent2"/>
              </a:buClr>
              <a:buSzTx/>
              <a:buFontTx/>
              <a:buChar char="•"/>
            </a:pPr>
            <a:r>
              <a:rPr lang="en-US" dirty="0" smtClean="0">
                <a:solidFill>
                  <a:schemeClr val="accent2"/>
                </a:solidFill>
              </a:rPr>
              <a:t>Needs to stand out</a:t>
            </a:r>
          </a:p>
          <a:p>
            <a:pPr eaLnBrk="1" hangingPunct="1">
              <a:buClr>
                <a:schemeClr val="accent2"/>
              </a:buClr>
              <a:buSzTx/>
              <a:buFontTx/>
              <a:buChar char="•"/>
            </a:pPr>
            <a:r>
              <a:rPr lang="en-US" dirty="0" smtClean="0">
                <a:solidFill>
                  <a:schemeClr val="accent2"/>
                </a:solidFill>
              </a:rPr>
              <a:t>Tells customers what is inside</a:t>
            </a:r>
          </a:p>
        </p:txBody>
      </p:sp>
      <p:sp>
        <p:nvSpPr>
          <p:cNvPr id="11" name="Rectangle 4"/>
          <p:cNvSpPr>
            <a:spLocks noGrp="1" noChangeArrowheads="1"/>
          </p:cNvSpPr>
          <p:nvPr>
            <p:ph type="title" idx="4294967295"/>
          </p:nvPr>
        </p:nvSpPr>
        <p:spPr>
          <a:xfrm>
            <a:off x="0" y="304800"/>
            <a:ext cx="9144000" cy="1143000"/>
          </a:xfrm>
          <a:noFill/>
        </p:spPr>
        <p:txBody>
          <a:bodyPr/>
          <a:lstStyle/>
          <a:p>
            <a:r>
              <a:rPr lang="en-US" sz="6600" dirty="0">
                <a:solidFill>
                  <a:schemeClr val="bg1"/>
                </a:solidFill>
              </a:rPr>
              <a:t>Packaging</a:t>
            </a:r>
          </a:p>
        </p:txBody>
      </p:sp>
      <p:sp>
        <p:nvSpPr>
          <p:cNvPr id="5" name="Rectangle 2"/>
          <p:cNvSpPr>
            <a:spLocks noChangeArrowheads="1"/>
          </p:cNvSpPr>
          <p:nvPr/>
        </p:nvSpPr>
        <p:spPr bwMode="auto">
          <a:xfrm>
            <a:off x="146304" y="215319"/>
            <a:ext cx="8851392" cy="1216152"/>
          </a:xfrm>
          <a:prstGeom prst="rect">
            <a:avLst/>
          </a:prstGeom>
          <a:solidFill>
            <a:srgbClr val="FFC000">
              <a:alpha val="50000"/>
            </a:srgbClr>
          </a:solidFill>
          <a:ln w="9525">
            <a:noFill/>
            <a:miter lim="800000"/>
            <a:headEnd/>
            <a:tailEnd/>
          </a:ln>
        </p:spPr>
        <p:txBody>
          <a:bodyPr wrap="none" anchor="ctr"/>
          <a:lstStyle/>
          <a:p>
            <a:pPr algn="ctr"/>
            <a:r>
              <a:rPr lang="en-US" sz="4800" b="1" dirty="0" smtClean="0">
                <a:solidFill>
                  <a:schemeClr val="accent2"/>
                </a:solidFill>
              </a:rPr>
              <a:t>Packaging</a:t>
            </a:r>
            <a:endParaRPr lang="en-US" sz="48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29324" y="212271"/>
            <a:ext cx="8851392" cy="1159329"/>
          </a:xfrm>
          <a:prstGeom prst="rect">
            <a:avLst/>
          </a:prstGeom>
          <a:solidFill>
            <a:srgbClr val="FFC000">
              <a:alpha val="50000"/>
            </a:srgbClr>
          </a:solidFill>
          <a:ln w="9525">
            <a:noFill/>
            <a:miter lim="800000"/>
            <a:headEnd/>
            <a:tailEnd/>
          </a:ln>
        </p:spPr>
        <p:txBody>
          <a:bodyPr wrap="none" anchor="ctr"/>
          <a:lstStyle/>
          <a:p>
            <a:endParaRPr lang="en-US"/>
          </a:p>
        </p:txBody>
      </p:sp>
      <p:sp>
        <p:nvSpPr>
          <p:cNvPr id="17410" name="Rectangle 3"/>
          <p:cNvSpPr>
            <a:spLocks noGrp="1" noChangeArrowheads="1"/>
          </p:cNvSpPr>
          <p:nvPr>
            <p:ph type="body" idx="4294967295"/>
          </p:nvPr>
        </p:nvSpPr>
        <p:spPr>
          <a:xfrm>
            <a:off x="381000" y="1371600"/>
            <a:ext cx="4419600" cy="609600"/>
          </a:xfrm>
        </p:spPr>
        <p:txBody>
          <a:bodyPr/>
          <a:lstStyle/>
          <a:p>
            <a:pPr>
              <a:buNone/>
            </a:pPr>
            <a:r>
              <a:rPr lang="en-US" sz="2800" dirty="0">
                <a:solidFill>
                  <a:schemeClr val="accent2"/>
                </a:solidFill>
              </a:rPr>
              <a:t>Components of </a:t>
            </a:r>
            <a:r>
              <a:rPr lang="en-US" sz="2800" dirty="0" smtClean="0">
                <a:solidFill>
                  <a:schemeClr val="accent2"/>
                </a:solidFill>
              </a:rPr>
              <a:t>image</a:t>
            </a:r>
            <a:endParaRPr lang="en-US" sz="2800" dirty="0">
              <a:solidFill>
                <a:schemeClr val="accent2"/>
              </a:solidFill>
            </a:endParaRPr>
          </a:p>
        </p:txBody>
      </p:sp>
      <p:sp>
        <p:nvSpPr>
          <p:cNvPr id="17412" name="Slide Number Placeholder 7"/>
          <p:cNvSpPr>
            <a:spLocks noGrp="1"/>
          </p:cNvSpPr>
          <p:nvPr>
            <p:ph type="sldNum" sz="quarter" idx="11"/>
          </p:nvPr>
        </p:nvSpPr>
        <p:spPr>
          <a:noFill/>
        </p:spPr>
        <p:txBody>
          <a:bodyPr/>
          <a:lstStyle/>
          <a:p>
            <a:r>
              <a:rPr lang="en-US"/>
              <a:t>2-</a:t>
            </a:r>
            <a:fld id="{83DFFCAF-CE75-4E83-BC27-E524841B11F3}" type="slidenum">
              <a:rPr lang="en-US"/>
              <a:pPr/>
              <a:t>3</a:t>
            </a:fld>
            <a:endParaRPr lang="en-US"/>
          </a:p>
        </p:txBody>
      </p:sp>
      <p:sp>
        <p:nvSpPr>
          <p:cNvPr id="17413" name="Rectangle 2"/>
          <p:cNvSpPr>
            <a:spLocks noChangeArrowheads="1"/>
          </p:cNvSpPr>
          <p:nvPr/>
        </p:nvSpPr>
        <p:spPr bwMode="auto">
          <a:xfrm>
            <a:off x="304800" y="215900"/>
            <a:ext cx="8534400" cy="990600"/>
          </a:xfrm>
          <a:prstGeom prst="rect">
            <a:avLst/>
          </a:prstGeom>
          <a:noFill/>
          <a:ln w="9525">
            <a:noFill/>
            <a:miter lim="800000"/>
            <a:headEnd/>
            <a:tailEnd/>
          </a:ln>
        </p:spPr>
        <p:txBody>
          <a:bodyPr wrap="none" anchor="ctr"/>
          <a:lstStyle/>
          <a:p>
            <a:endParaRPr lang="en-US"/>
          </a:p>
        </p:txBody>
      </p:sp>
      <p:sp>
        <p:nvSpPr>
          <p:cNvPr id="9" name="Rectangle 4"/>
          <p:cNvSpPr>
            <a:spLocks noGrp="1" noChangeArrowheads="1"/>
          </p:cNvSpPr>
          <p:nvPr>
            <p:ph type="title" idx="4294967295"/>
          </p:nvPr>
        </p:nvSpPr>
        <p:spPr>
          <a:xfrm>
            <a:off x="0" y="152400"/>
            <a:ext cx="9144000" cy="1143000"/>
          </a:xfrm>
        </p:spPr>
        <p:txBody>
          <a:bodyPr/>
          <a:lstStyle/>
          <a:p>
            <a:r>
              <a:rPr lang="en-US" sz="4000" dirty="0">
                <a:solidFill>
                  <a:schemeClr val="accent2"/>
                </a:solidFill>
              </a:rPr>
              <a:t>Corporate Image</a:t>
            </a:r>
            <a:endParaRPr lang="en-US" sz="4000" dirty="0">
              <a:solidFill>
                <a:schemeClr val="accent2"/>
              </a:solidFill>
              <a:effectLst>
                <a:outerShdw blurRad="38100" dist="38100" dir="2700000" algn="tl">
                  <a:srgbClr val="C0C0C0"/>
                </a:outerShdw>
              </a:effectLst>
            </a:endParaRPr>
          </a:p>
        </p:txBody>
      </p:sp>
      <p:sp>
        <p:nvSpPr>
          <p:cNvPr id="6" name="Rectangle 4"/>
          <p:cNvSpPr>
            <a:spLocks noChangeArrowheads="1"/>
          </p:cNvSpPr>
          <p:nvPr/>
        </p:nvSpPr>
        <p:spPr bwMode="auto">
          <a:xfrm>
            <a:off x="1143000" y="1905000"/>
            <a:ext cx="6629400" cy="462307"/>
          </a:xfrm>
          <a:prstGeom prst="rect">
            <a:avLst/>
          </a:prstGeom>
          <a:noFill/>
          <a:ln w="9525">
            <a:noFill/>
            <a:miter lim="800000"/>
            <a:headEnd/>
            <a:tailEnd/>
          </a:ln>
        </p:spPr>
        <p:txBody>
          <a:bodyPr wrap="square" lIns="92075" tIns="46038" rIns="92075" bIns="46038">
            <a:spAutoFit/>
          </a:bodyPr>
          <a:lstStyle/>
          <a:p>
            <a:pPr eaLnBrk="0" hangingPunct="0"/>
            <a:r>
              <a:rPr lang="en-US" b="1" dirty="0" smtClean="0"/>
              <a:t>   </a:t>
            </a:r>
            <a:r>
              <a:rPr lang="en-US" b="1" dirty="0" smtClean="0">
                <a:solidFill>
                  <a:srgbClr val="00B050"/>
                </a:solidFill>
              </a:rPr>
              <a:t>Tangible		 	        Intangible </a:t>
            </a:r>
            <a:endParaRPr lang="en-US" b="1" dirty="0">
              <a:solidFill>
                <a:srgbClr val="00B050"/>
              </a:solidFill>
            </a:endParaRPr>
          </a:p>
        </p:txBody>
      </p:sp>
      <p:sp>
        <p:nvSpPr>
          <p:cNvPr id="8" name="Rectangle 6"/>
          <p:cNvSpPr>
            <a:spLocks noChangeArrowheads="1"/>
          </p:cNvSpPr>
          <p:nvPr/>
        </p:nvSpPr>
        <p:spPr bwMode="auto">
          <a:xfrm>
            <a:off x="304800" y="2514600"/>
            <a:ext cx="4343400" cy="2678298"/>
          </a:xfrm>
          <a:prstGeom prst="rect">
            <a:avLst/>
          </a:prstGeom>
          <a:noFill/>
          <a:ln w="9525">
            <a:noFill/>
            <a:miter lim="800000"/>
            <a:headEnd/>
            <a:tailEnd/>
          </a:ln>
        </p:spPr>
        <p:txBody>
          <a:bodyPr wrap="square" lIns="92075" tIns="46038" rIns="92075" bIns="46038">
            <a:spAutoFit/>
          </a:bodyPr>
          <a:lstStyle/>
          <a:p>
            <a:pPr marL="457200" indent="-457200" eaLnBrk="0" hangingPunct="0"/>
            <a:r>
              <a:rPr lang="en-US" b="1" dirty="0">
                <a:solidFill>
                  <a:schemeClr val="accent2"/>
                </a:solidFill>
              </a:rPr>
              <a:t>1. </a:t>
            </a:r>
            <a:r>
              <a:rPr lang="en-US" b="1" dirty="0" smtClean="0">
                <a:solidFill>
                  <a:schemeClr val="accent2"/>
                </a:solidFill>
              </a:rPr>
              <a:t>Product sold</a:t>
            </a:r>
            <a:endParaRPr lang="en-US" b="1" dirty="0">
              <a:solidFill>
                <a:schemeClr val="accent2"/>
              </a:solidFill>
            </a:endParaRPr>
          </a:p>
          <a:p>
            <a:pPr marL="457200" indent="-457200" eaLnBrk="0" hangingPunct="0"/>
            <a:r>
              <a:rPr lang="en-US" b="1" dirty="0">
                <a:solidFill>
                  <a:schemeClr val="accent2"/>
                </a:solidFill>
              </a:rPr>
              <a:t>2. </a:t>
            </a:r>
            <a:r>
              <a:rPr lang="en-US" b="1" dirty="0" smtClean="0">
                <a:solidFill>
                  <a:schemeClr val="accent2"/>
                </a:solidFill>
              </a:rPr>
              <a:t>Were sold</a:t>
            </a:r>
            <a:endParaRPr lang="en-US" b="1" dirty="0">
              <a:solidFill>
                <a:schemeClr val="accent2"/>
              </a:solidFill>
            </a:endParaRPr>
          </a:p>
          <a:p>
            <a:pPr marL="457200" indent="-457200" eaLnBrk="0" hangingPunct="0"/>
            <a:r>
              <a:rPr lang="en-US" b="1" dirty="0">
                <a:solidFill>
                  <a:schemeClr val="accent2"/>
                </a:solidFill>
              </a:rPr>
              <a:t>3. </a:t>
            </a:r>
            <a:r>
              <a:rPr lang="en-US" b="1" dirty="0" smtClean="0">
                <a:solidFill>
                  <a:schemeClr val="accent2"/>
                </a:solidFill>
              </a:rPr>
              <a:t>Where produced</a:t>
            </a:r>
            <a:endParaRPr lang="en-US" b="1" dirty="0">
              <a:solidFill>
                <a:schemeClr val="accent2"/>
              </a:solidFill>
            </a:endParaRPr>
          </a:p>
          <a:p>
            <a:pPr marL="457200" indent="-457200" eaLnBrk="0" hangingPunct="0"/>
            <a:r>
              <a:rPr lang="en-US" b="1" dirty="0">
                <a:solidFill>
                  <a:schemeClr val="accent2"/>
                </a:solidFill>
              </a:rPr>
              <a:t>4. </a:t>
            </a:r>
            <a:r>
              <a:rPr lang="en-US" b="1" dirty="0" smtClean="0">
                <a:solidFill>
                  <a:schemeClr val="accent2"/>
                </a:solidFill>
              </a:rPr>
              <a:t>All communications</a:t>
            </a:r>
            <a:endParaRPr lang="en-US" b="1" dirty="0">
              <a:solidFill>
                <a:schemeClr val="accent2"/>
              </a:solidFill>
            </a:endParaRPr>
          </a:p>
          <a:p>
            <a:pPr marL="457200" indent="-457200" eaLnBrk="0" hangingPunct="0"/>
            <a:r>
              <a:rPr lang="en-US" b="1" dirty="0">
                <a:solidFill>
                  <a:schemeClr val="accent2"/>
                </a:solidFill>
              </a:rPr>
              <a:t>5. </a:t>
            </a:r>
            <a:r>
              <a:rPr lang="en-US" b="1" dirty="0" smtClean="0">
                <a:solidFill>
                  <a:schemeClr val="accent2"/>
                </a:solidFill>
              </a:rPr>
              <a:t>Corp. </a:t>
            </a:r>
            <a:r>
              <a:rPr lang="en-US" b="1" dirty="0">
                <a:solidFill>
                  <a:schemeClr val="accent2"/>
                </a:solidFill>
              </a:rPr>
              <a:t>name and logo</a:t>
            </a:r>
          </a:p>
          <a:p>
            <a:pPr marL="457200" indent="-457200" eaLnBrk="0" hangingPunct="0"/>
            <a:r>
              <a:rPr lang="en-US" b="1" dirty="0">
                <a:solidFill>
                  <a:schemeClr val="accent2"/>
                </a:solidFill>
              </a:rPr>
              <a:t>6. Packages and labels</a:t>
            </a:r>
          </a:p>
          <a:p>
            <a:pPr marL="457200" indent="-457200" eaLnBrk="0" hangingPunct="0"/>
            <a:r>
              <a:rPr lang="en-US" b="1" dirty="0">
                <a:solidFill>
                  <a:schemeClr val="accent2"/>
                </a:solidFill>
              </a:rPr>
              <a:t>7. Employees</a:t>
            </a:r>
          </a:p>
        </p:txBody>
      </p:sp>
      <p:sp>
        <p:nvSpPr>
          <p:cNvPr id="10" name="Rectangle 7"/>
          <p:cNvSpPr>
            <a:spLocks noChangeArrowheads="1"/>
          </p:cNvSpPr>
          <p:nvPr/>
        </p:nvSpPr>
        <p:spPr bwMode="auto">
          <a:xfrm>
            <a:off x="4876800" y="2514600"/>
            <a:ext cx="3902075" cy="3416962"/>
          </a:xfrm>
          <a:prstGeom prst="rect">
            <a:avLst/>
          </a:prstGeom>
          <a:noFill/>
          <a:ln w="9525">
            <a:noFill/>
            <a:miter lim="800000"/>
            <a:headEnd/>
            <a:tailEnd/>
          </a:ln>
        </p:spPr>
        <p:txBody>
          <a:bodyPr wrap="square" lIns="92075" tIns="46038" rIns="92075" bIns="46038">
            <a:spAutoFit/>
          </a:bodyPr>
          <a:lstStyle/>
          <a:p>
            <a:pPr marL="400050" indent="-400050" eaLnBrk="0" hangingPunct="0"/>
            <a:r>
              <a:rPr lang="en-US" b="1" dirty="0">
                <a:solidFill>
                  <a:schemeClr val="accent2"/>
                </a:solidFill>
              </a:rPr>
              <a:t>1. Corporate, personnel, </a:t>
            </a:r>
            <a:r>
              <a:rPr lang="en-US" b="1" dirty="0" smtClean="0">
                <a:solidFill>
                  <a:schemeClr val="accent2"/>
                </a:solidFill>
              </a:rPr>
              <a:t>and environmental policies</a:t>
            </a:r>
            <a:endParaRPr lang="en-US" b="1" dirty="0">
              <a:solidFill>
                <a:schemeClr val="accent2"/>
              </a:solidFill>
            </a:endParaRPr>
          </a:p>
          <a:p>
            <a:pPr marL="338138" indent="-338138" eaLnBrk="0" hangingPunct="0"/>
            <a:r>
              <a:rPr lang="en-US" b="1" dirty="0">
                <a:solidFill>
                  <a:schemeClr val="accent2"/>
                </a:solidFill>
              </a:rPr>
              <a:t>2. Ideals and beliefs of </a:t>
            </a:r>
            <a:r>
              <a:rPr lang="en-US" b="1" dirty="0" smtClean="0">
                <a:solidFill>
                  <a:schemeClr val="accent2"/>
                </a:solidFill>
              </a:rPr>
              <a:t>corporate personnel</a:t>
            </a:r>
            <a:endParaRPr lang="en-US" b="1" dirty="0">
              <a:solidFill>
                <a:schemeClr val="accent2"/>
              </a:solidFill>
            </a:endParaRPr>
          </a:p>
          <a:p>
            <a:pPr marL="338138" indent="-338138" eaLnBrk="0" hangingPunct="0"/>
            <a:r>
              <a:rPr lang="en-US" b="1" dirty="0">
                <a:solidFill>
                  <a:schemeClr val="accent2"/>
                </a:solidFill>
              </a:rPr>
              <a:t>3. Culture of country and </a:t>
            </a:r>
            <a:r>
              <a:rPr lang="en-US" b="1" dirty="0" smtClean="0">
                <a:solidFill>
                  <a:schemeClr val="accent2"/>
                </a:solidFill>
              </a:rPr>
              <a:t>location </a:t>
            </a:r>
            <a:r>
              <a:rPr lang="en-US" b="1" dirty="0">
                <a:solidFill>
                  <a:schemeClr val="accent2"/>
                </a:solidFill>
              </a:rPr>
              <a:t>of the </a:t>
            </a:r>
            <a:r>
              <a:rPr lang="en-US" b="1" dirty="0" smtClean="0">
                <a:solidFill>
                  <a:schemeClr val="accent2"/>
                </a:solidFill>
              </a:rPr>
              <a:t>company</a:t>
            </a:r>
            <a:endParaRPr lang="en-US" b="1" dirty="0">
              <a:solidFill>
                <a:schemeClr val="accent2"/>
              </a:solidFill>
            </a:endParaRPr>
          </a:p>
          <a:p>
            <a:pPr eaLnBrk="0" hangingPunct="0"/>
            <a:r>
              <a:rPr lang="en-US" b="1" dirty="0">
                <a:solidFill>
                  <a:schemeClr val="accent2"/>
                </a:solidFill>
              </a:rPr>
              <a:t>4. Media </a:t>
            </a:r>
            <a:r>
              <a:rPr lang="en-US" b="1" dirty="0" smtClean="0">
                <a:solidFill>
                  <a:schemeClr val="accent2"/>
                </a:solidFill>
              </a:rPr>
              <a:t>reports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54276" name="Rectangle 2"/>
          <p:cNvSpPr>
            <a:spLocks noGrp="1" noChangeArrowheads="1"/>
          </p:cNvSpPr>
          <p:nvPr>
            <p:ph type="title"/>
          </p:nvPr>
        </p:nvSpPr>
        <p:spPr>
          <a:xfrm>
            <a:off x="304800" y="228600"/>
            <a:ext cx="8534400" cy="1143000"/>
          </a:xfrm>
          <a:noFill/>
        </p:spPr>
        <p:txBody>
          <a:bodyPr/>
          <a:lstStyle/>
          <a:p>
            <a:pPr algn="ctr" eaLnBrk="1" hangingPunct="1"/>
            <a:r>
              <a:rPr lang="en-US" b="1" dirty="0" smtClean="0">
                <a:solidFill>
                  <a:schemeClr val="accent2"/>
                </a:solidFill>
              </a:rPr>
              <a:t>Labels</a:t>
            </a:r>
          </a:p>
        </p:txBody>
      </p:sp>
      <p:sp>
        <p:nvSpPr>
          <p:cNvPr id="54277" name="Rectangle 3"/>
          <p:cNvSpPr>
            <a:spLocks noGrp="1" noChangeArrowheads="1"/>
          </p:cNvSpPr>
          <p:nvPr>
            <p:ph type="body" idx="1"/>
          </p:nvPr>
        </p:nvSpPr>
        <p:spPr>
          <a:xfrm>
            <a:off x="1905000" y="2209800"/>
            <a:ext cx="5181600" cy="2209800"/>
          </a:xfrm>
        </p:spPr>
        <p:txBody>
          <a:bodyPr/>
          <a:lstStyle/>
          <a:p>
            <a:pPr eaLnBrk="1" hangingPunct="1">
              <a:buClr>
                <a:schemeClr val="accent2"/>
              </a:buClr>
              <a:buFont typeface="Tahoma" pitchFamily="34" charset="0"/>
              <a:buChar char="•"/>
            </a:pPr>
            <a:r>
              <a:rPr lang="en-US" i="1" dirty="0" smtClean="0">
                <a:solidFill>
                  <a:schemeClr val="accent2"/>
                </a:solidFill>
              </a:rPr>
              <a:t>Must</a:t>
            </a:r>
            <a:r>
              <a:rPr lang="en-US" dirty="0" smtClean="0">
                <a:solidFill>
                  <a:schemeClr val="accent2"/>
                </a:solidFill>
              </a:rPr>
              <a:t> meet legal requirements</a:t>
            </a:r>
          </a:p>
          <a:p>
            <a:pPr eaLnBrk="1" hangingPunct="1">
              <a:buClr>
                <a:schemeClr val="accent2"/>
              </a:buClr>
              <a:buFont typeface="Tahoma" pitchFamily="34" charset="0"/>
              <a:buChar char="•"/>
            </a:pPr>
            <a:r>
              <a:rPr lang="en-US" dirty="0" smtClean="0">
                <a:solidFill>
                  <a:schemeClr val="accent2"/>
                </a:solidFill>
              </a:rPr>
              <a:t>Another marketing opportunity</a:t>
            </a:r>
          </a:p>
        </p:txBody>
      </p:sp>
      <p:pic>
        <p:nvPicPr>
          <p:cNvPr id="54281" name="Picture 10" descr="label"/>
          <p:cNvPicPr>
            <a:picLocks noChangeAspect="1" noChangeArrowheads="1"/>
          </p:cNvPicPr>
          <p:nvPr/>
        </p:nvPicPr>
        <p:blipFill>
          <a:blip r:embed="rId3" cstate="print"/>
          <a:srcRect/>
          <a:stretch>
            <a:fillRect/>
          </a:stretch>
        </p:blipFill>
        <p:spPr bwMode="auto">
          <a:xfrm>
            <a:off x="7434262" y="250177"/>
            <a:ext cx="1481138" cy="645542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36867" name="Rectangle 4"/>
          <p:cNvSpPr>
            <a:spLocks noGrp="1" noChangeArrowheads="1"/>
          </p:cNvSpPr>
          <p:nvPr>
            <p:ph type="title" idx="4294967295"/>
          </p:nvPr>
        </p:nvSpPr>
        <p:spPr>
          <a:xfrm>
            <a:off x="0" y="304800"/>
            <a:ext cx="9144000" cy="1143000"/>
          </a:xfrm>
          <a:noFill/>
        </p:spPr>
        <p:txBody>
          <a:bodyPr/>
          <a:lstStyle/>
          <a:p>
            <a:r>
              <a:rPr lang="en-US" dirty="0">
                <a:solidFill>
                  <a:schemeClr val="accent2"/>
                </a:solidFill>
              </a:rPr>
              <a:t>Ethical Issues</a:t>
            </a:r>
          </a:p>
        </p:txBody>
      </p:sp>
      <p:sp>
        <p:nvSpPr>
          <p:cNvPr id="36869" name="Slide Number Placeholder 8"/>
          <p:cNvSpPr>
            <a:spLocks noGrp="1"/>
          </p:cNvSpPr>
          <p:nvPr>
            <p:ph type="sldNum" sz="quarter" idx="11"/>
          </p:nvPr>
        </p:nvSpPr>
        <p:spPr>
          <a:noFill/>
        </p:spPr>
        <p:txBody>
          <a:bodyPr/>
          <a:lstStyle/>
          <a:p>
            <a:r>
              <a:rPr lang="en-US"/>
              <a:t>2-</a:t>
            </a:r>
            <a:fld id="{049EABB2-0FB1-4812-B1EE-067FDF635FBF}" type="slidenum">
              <a:rPr lang="en-US"/>
              <a:pPr/>
              <a:t>31</a:t>
            </a:fld>
            <a:endParaRPr lang="en-US"/>
          </a:p>
        </p:txBody>
      </p:sp>
      <p:sp>
        <p:nvSpPr>
          <p:cNvPr id="7" name="Rectangle 3"/>
          <p:cNvSpPr txBox="1">
            <a:spLocks noChangeArrowheads="1"/>
          </p:cNvSpPr>
          <p:nvPr/>
        </p:nvSpPr>
        <p:spPr bwMode="auto">
          <a:xfrm>
            <a:off x="381000" y="2438400"/>
            <a:ext cx="8458200" cy="2286000"/>
          </a:xfrm>
          <a:prstGeom prst="rect">
            <a:avLst/>
          </a:prstGeom>
          <a:noFill/>
          <a:ln w="9525">
            <a:noFill/>
            <a:miter lim="800000"/>
            <a:headEnd/>
            <a:tailEnd/>
          </a:ln>
        </p:spPr>
        <p:txBody>
          <a:bodyPr/>
          <a:lstStyle/>
          <a:p>
            <a:pPr marL="342900" indent="-342900" eaLnBrk="0" hangingPunct="0">
              <a:spcBef>
                <a:spcPct val="10000"/>
              </a:spcBef>
              <a:buClr>
                <a:schemeClr val="accent2"/>
              </a:buClr>
              <a:buFontTx/>
              <a:buChar char="•"/>
              <a:tabLst>
                <a:tab pos="0" algn="l"/>
              </a:tabLst>
              <a:defRPr/>
            </a:pPr>
            <a:r>
              <a:rPr lang="en-US" sz="3200" b="1" kern="0" dirty="0">
                <a:solidFill>
                  <a:schemeClr val="accent2"/>
                </a:solidFill>
                <a:latin typeface="+mn-lt"/>
              </a:rPr>
              <a:t>Brand infringement</a:t>
            </a:r>
          </a:p>
          <a:p>
            <a:pPr marL="342900" indent="-342900" eaLnBrk="0" hangingPunct="0">
              <a:spcBef>
                <a:spcPct val="10000"/>
              </a:spcBef>
              <a:buClr>
                <a:schemeClr val="accent2"/>
              </a:buClr>
              <a:buFontTx/>
              <a:buChar char="•"/>
              <a:tabLst>
                <a:tab pos="0" algn="l"/>
              </a:tabLst>
              <a:defRPr/>
            </a:pPr>
            <a:r>
              <a:rPr lang="en-US" sz="3200" b="1" kern="0" dirty="0">
                <a:solidFill>
                  <a:schemeClr val="accent2"/>
                </a:solidFill>
                <a:latin typeface="+mn-lt"/>
              </a:rPr>
              <a:t>Brand name becomes a generic term</a:t>
            </a:r>
          </a:p>
          <a:p>
            <a:pPr marL="342900" indent="-342900" eaLnBrk="0" hangingPunct="0">
              <a:spcBef>
                <a:spcPct val="10000"/>
              </a:spcBef>
              <a:buClr>
                <a:schemeClr val="accent2"/>
              </a:buClr>
              <a:buFontTx/>
              <a:buChar char="•"/>
              <a:tabLst>
                <a:tab pos="0" algn="l"/>
              </a:tabLst>
              <a:defRPr/>
            </a:pPr>
            <a:r>
              <a:rPr lang="en-US" sz="3200" b="1" kern="0" dirty="0">
                <a:solidFill>
                  <a:schemeClr val="accent2"/>
                </a:solidFill>
                <a:latin typeface="+mn-lt"/>
              </a:rPr>
              <a:t>Domain or cyber squatting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37890" name="Rectangle 2"/>
          <p:cNvSpPr>
            <a:spLocks noGrp="1" noChangeArrowheads="1"/>
          </p:cNvSpPr>
          <p:nvPr>
            <p:ph type="title" idx="4294967295"/>
          </p:nvPr>
        </p:nvSpPr>
        <p:spPr>
          <a:xfrm>
            <a:off x="304800" y="304800"/>
            <a:ext cx="8534400" cy="1219200"/>
          </a:xfrm>
          <a:noFill/>
        </p:spPr>
        <p:txBody>
          <a:bodyPr/>
          <a:lstStyle/>
          <a:p>
            <a:r>
              <a:rPr lang="en-US" sz="4000" dirty="0">
                <a:solidFill>
                  <a:schemeClr val="accent2"/>
                </a:solidFill>
              </a:rPr>
              <a:t>International Implications</a:t>
            </a:r>
          </a:p>
        </p:txBody>
      </p:sp>
      <p:sp>
        <p:nvSpPr>
          <p:cNvPr id="37892" name="Slide Number Placeholder 7"/>
          <p:cNvSpPr>
            <a:spLocks noGrp="1"/>
          </p:cNvSpPr>
          <p:nvPr>
            <p:ph type="sldNum" sz="quarter" idx="11"/>
          </p:nvPr>
        </p:nvSpPr>
        <p:spPr>
          <a:noFill/>
        </p:spPr>
        <p:txBody>
          <a:bodyPr/>
          <a:lstStyle/>
          <a:p>
            <a:r>
              <a:rPr lang="en-US"/>
              <a:t>2-</a:t>
            </a:r>
            <a:fld id="{442C61B0-7B49-4981-BE2B-77AE51E39085}" type="slidenum">
              <a:rPr lang="en-US"/>
              <a:pPr/>
              <a:t>32</a:t>
            </a:fld>
            <a:endParaRPr lang="en-US"/>
          </a:p>
        </p:txBody>
      </p:sp>
      <p:sp>
        <p:nvSpPr>
          <p:cNvPr id="9" name="Rectangle 3"/>
          <p:cNvSpPr txBox="1">
            <a:spLocks noChangeArrowheads="1"/>
          </p:cNvSpPr>
          <p:nvPr/>
        </p:nvSpPr>
        <p:spPr bwMode="auto">
          <a:xfrm>
            <a:off x="533400" y="1905000"/>
            <a:ext cx="8077200" cy="3962400"/>
          </a:xfrm>
          <a:prstGeom prst="rect">
            <a:avLst/>
          </a:prstGeom>
          <a:noFill/>
          <a:ln w="9525">
            <a:noFill/>
            <a:miter lim="800000"/>
            <a:headEnd/>
            <a:tailEnd/>
          </a:ln>
        </p:spPr>
        <p:txBody>
          <a:bodyPr/>
          <a:lstStyle/>
          <a:p>
            <a:pPr marL="342900" indent="-342900" eaLnBrk="0" hangingPunct="0">
              <a:spcBef>
                <a:spcPct val="10000"/>
              </a:spcBef>
              <a:buClr>
                <a:schemeClr val="accent2"/>
              </a:buClr>
              <a:buFontTx/>
              <a:buChar char="•"/>
              <a:tabLst>
                <a:tab pos="0" algn="l"/>
              </a:tabLst>
              <a:defRPr/>
            </a:pPr>
            <a:r>
              <a:rPr lang="en-US" sz="2800" b="1" kern="0" dirty="0">
                <a:solidFill>
                  <a:schemeClr val="accent2"/>
                </a:solidFill>
                <a:latin typeface="+mn-lt"/>
              </a:rPr>
              <a:t>Adaptation vs. standardization</a:t>
            </a:r>
          </a:p>
          <a:p>
            <a:pPr marL="342900" indent="-342900" eaLnBrk="0" hangingPunct="0">
              <a:spcBef>
                <a:spcPct val="10000"/>
              </a:spcBef>
              <a:buClr>
                <a:schemeClr val="accent2"/>
              </a:buClr>
              <a:buFontTx/>
              <a:buChar char="•"/>
              <a:tabLst>
                <a:tab pos="0" algn="l"/>
              </a:tabLst>
              <a:defRPr/>
            </a:pPr>
            <a:r>
              <a:rPr lang="en-US" sz="2800" b="1" kern="0" dirty="0">
                <a:solidFill>
                  <a:schemeClr val="accent2"/>
                </a:solidFill>
                <a:latin typeface="+mn-lt"/>
              </a:rPr>
              <a:t>Standardization reduces costs</a:t>
            </a:r>
          </a:p>
          <a:p>
            <a:pPr marL="342900" indent="-342900" eaLnBrk="0" hangingPunct="0">
              <a:spcBef>
                <a:spcPct val="10000"/>
              </a:spcBef>
              <a:buClr>
                <a:schemeClr val="accent2"/>
              </a:buClr>
              <a:buFontTx/>
              <a:buChar char="•"/>
              <a:tabLst>
                <a:tab pos="0" algn="l"/>
              </a:tabLst>
              <a:defRPr/>
            </a:pPr>
            <a:r>
              <a:rPr lang="en-US" sz="2800" b="1" kern="0" dirty="0">
                <a:solidFill>
                  <a:schemeClr val="accent2"/>
                </a:solidFill>
                <a:latin typeface="+mn-lt"/>
              </a:rPr>
              <a:t>Shrinking world </a:t>
            </a:r>
            <a:r>
              <a:rPr lang="en-US" sz="2800" b="1" kern="0" dirty="0">
                <a:solidFill>
                  <a:schemeClr val="accent2"/>
                </a:solidFill>
                <a:latin typeface="+mn-lt"/>
                <a:sym typeface="Wingdings" pitchFamily="2" charset="2"/>
              </a:rPr>
              <a:t> standardization</a:t>
            </a:r>
          </a:p>
          <a:p>
            <a:pPr marL="342900" indent="-342900" eaLnBrk="0" hangingPunct="0">
              <a:spcBef>
                <a:spcPct val="10000"/>
              </a:spcBef>
              <a:buClr>
                <a:schemeClr val="accent2"/>
              </a:buClr>
              <a:buFontTx/>
              <a:buChar char="•"/>
              <a:tabLst>
                <a:tab pos="0" algn="l"/>
              </a:tabLst>
              <a:defRPr/>
            </a:pPr>
            <a:r>
              <a:rPr lang="en-US" sz="2800" b="1" kern="0" dirty="0">
                <a:solidFill>
                  <a:schemeClr val="accent2"/>
                </a:solidFill>
                <a:latin typeface="+mn-lt"/>
                <a:sym typeface="Wingdings" pitchFamily="2" charset="2"/>
              </a:rPr>
              <a:t>High-profile, high-involvement – global brand</a:t>
            </a:r>
          </a:p>
          <a:p>
            <a:pPr marL="342900" indent="-342900" eaLnBrk="0" hangingPunct="0">
              <a:spcBef>
                <a:spcPct val="10000"/>
              </a:spcBef>
              <a:buClr>
                <a:schemeClr val="accent2"/>
              </a:buClr>
              <a:buFontTx/>
              <a:buChar char="•"/>
              <a:tabLst>
                <a:tab pos="0" algn="l"/>
              </a:tabLst>
              <a:defRPr/>
            </a:pPr>
            <a:r>
              <a:rPr lang="en-US" sz="2800" b="1" kern="0" dirty="0">
                <a:solidFill>
                  <a:schemeClr val="accent2"/>
                </a:solidFill>
                <a:latin typeface="+mn-lt"/>
                <a:sym typeface="Wingdings" pitchFamily="2" charset="2"/>
              </a:rPr>
              <a:t>Low-involvement products – local brand</a:t>
            </a:r>
          </a:p>
          <a:p>
            <a:pPr marL="342900" indent="-342900" eaLnBrk="0" hangingPunct="0">
              <a:spcBef>
                <a:spcPct val="10000"/>
              </a:spcBef>
              <a:buClr>
                <a:schemeClr val="accent2"/>
              </a:buClr>
              <a:buFontTx/>
              <a:buChar char="•"/>
              <a:tabLst>
                <a:tab pos="0" algn="l"/>
              </a:tabLst>
              <a:defRPr/>
            </a:pPr>
            <a:r>
              <a:rPr lang="en-US" sz="2800" b="1" kern="0" dirty="0">
                <a:solidFill>
                  <a:schemeClr val="accent2"/>
                </a:solidFill>
                <a:latin typeface="+mn-lt"/>
                <a:sym typeface="Wingdings" pitchFamily="2" charset="2"/>
              </a:rPr>
              <a:t>Packaging and labeling</a:t>
            </a:r>
          </a:p>
          <a:p>
            <a:pPr marL="342900" indent="-342900" eaLnBrk="0" hangingPunct="0">
              <a:spcBef>
                <a:spcPct val="10000"/>
              </a:spcBef>
              <a:buClr>
                <a:schemeClr val="accent2"/>
              </a:buClr>
              <a:buFontTx/>
              <a:buChar char="•"/>
              <a:tabLst>
                <a:tab pos="0" algn="l"/>
              </a:tabLst>
              <a:defRPr/>
            </a:pPr>
            <a:r>
              <a:rPr lang="en-US" sz="2800" b="1" kern="0" dirty="0">
                <a:solidFill>
                  <a:schemeClr val="accent2"/>
                </a:solidFill>
                <a:latin typeface="+mn-lt"/>
                <a:sym typeface="Wingdings" pitchFamily="2" charset="2"/>
              </a:rPr>
              <a:t>Image and positioning issues</a:t>
            </a:r>
            <a:endParaRPr lang="en-US" sz="2800" b="1" kern="0" dirty="0">
              <a:solidFill>
                <a:schemeClr val="accent2"/>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8434" name="Rectangle 2"/>
          <p:cNvSpPr>
            <a:spLocks noGrp="1" noChangeArrowheads="1"/>
          </p:cNvSpPr>
          <p:nvPr>
            <p:ph type="title" idx="4294967295"/>
          </p:nvPr>
        </p:nvSpPr>
        <p:spPr>
          <a:xfrm>
            <a:off x="304800" y="228600"/>
            <a:ext cx="8534400" cy="1295400"/>
          </a:xfrm>
          <a:noFill/>
        </p:spPr>
        <p:txBody>
          <a:bodyPr/>
          <a:lstStyle/>
          <a:p>
            <a:r>
              <a:rPr lang="en-US" sz="4000" dirty="0">
                <a:solidFill>
                  <a:schemeClr val="accent2"/>
                </a:solidFill>
              </a:rPr>
              <a:t>Consumer Perspective</a:t>
            </a:r>
          </a:p>
        </p:txBody>
      </p:sp>
      <p:sp>
        <p:nvSpPr>
          <p:cNvPr id="18435" name="Rectangle 13"/>
          <p:cNvSpPr>
            <a:spLocks noGrp="1" noChangeArrowheads="1"/>
          </p:cNvSpPr>
          <p:nvPr>
            <p:ph type="body" idx="4294967295"/>
          </p:nvPr>
        </p:nvSpPr>
        <p:spPr>
          <a:xfrm>
            <a:off x="838200" y="2209800"/>
            <a:ext cx="7924800" cy="2895600"/>
          </a:xfrm>
          <a:noFill/>
        </p:spPr>
        <p:txBody>
          <a:bodyPr/>
          <a:lstStyle/>
          <a:p>
            <a:pPr marL="465138" indent="-465138">
              <a:buClr>
                <a:schemeClr val="accent2"/>
              </a:buClr>
              <a:tabLst>
                <a:tab pos="465138" algn="l"/>
              </a:tabLst>
            </a:pPr>
            <a:r>
              <a:rPr lang="en-US" sz="2800" dirty="0">
                <a:solidFill>
                  <a:schemeClr val="accent2"/>
                </a:solidFill>
              </a:rPr>
              <a:t>Provide </a:t>
            </a:r>
            <a:r>
              <a:rPr lang="en-US" sz="2800" dirty="0" smtClean="0">
                <a:solidFill>
                  <a:schemeClr val="accent2"/>
                </a:solidFill>
              </a:rPr>
              <a:t>assurance, psychological reinforcement </a:t>
            </a:r>
            <a:endParaRPr lang="en-US" sz="2800" dirty="0">
              <a:solidFill>
                <a:schemeClr val="accent2"/>
              </a:solidFill>
            </a:endParaRPr>
          </a:p>
          <a:p>
            <a:pPr marL="1020763" lvl="1">
              <a:buClr>
                <a:schemeClr val="accent2"/>
              </a:buClr>
              <a:tabLst>
                <a:tab pos="465138" algn="l"/>
              </a:tabLst>
            </a:pPr>
            <a:r>
              <a:rPr lang="en-US" sz="2400" dirty="0">
                <a:solidFill>
                  <a:schemeClr val="accent2"/>
                </a:solidFill>
              </a:rPr>
              <a:t>Unfamiliar settings</a:t>
            </a:r>
          </a:p>
          <a:p>
            <a:pPr marL="1020763" lvl="1">
              <a:buClr>
                <a:schemeClr val="accent2"/>
              </a:buClr>
              <a:tabLst>
                <a:tab pos="465138" algn="l"/>
              </a:tabLst>
            </a:pPr>
            <a:r>
              <a:rPr lang="en-US" sz="2400" dirty="0">
                <a:solidFill>
                  <a:schemeClr val="accent2"/>
                </a:solidFill>
              </a:rPr>
              <a:t>Little or no previous experience</a:t>
            </a:r>
          </a:p>
          <a:p>
            <a:pPr marL="465138" indent="-465138">
              <a:buClr>
                <a:schemeClr val="accent2"/>
              </a:buClr>
              <a:tabLst>
                <a:tab pos="465138" algn="l"/>
              </a:tabLst>
            </a:pPr>
            <a:r>
              <a:rPr lang="en-US" sz="2800" dirty="0">
                <a:solidFill>
                  <a:schemeClr val="accent2"/>
                </a:solidFill>
              </a:rPr>
              <a:t>Reduce search time</a:t>
            </a:r>
          </a:p>
          <a:p>
            <a:pPr marL="465138" indent="-465138">
              <a:buClr>
                <a:schemeClr val="accent2"/>
              </a:buClr>
              <a:tabLst>
                <a:tab pos="465138" algn="l"/>
              </a:tabLst>
            </a:pPr>
            <a:r>
              <a:rPr lang="en-US" sz="2800" dirty="0" smtClean="0">
                <a:solidFill>
                  <a:schemeClr val="accent2"/>
                </a:solidFill>
              </a:rPr>
              <a:t>Provide</a:t>
            </a:r>
            <a:endParaRPr lang="en-US" sz="2800" dirty="0">
              <a:solidFill>
                <a:schemeClr val="accent2"/>
              </a:solidFill>
            </a:endParaRPr>
          </a:p>
          <a:p>
            <a:pPr marL="465138" indent="-465138">
              <a:buClr>
                <a:schemeClr val="accent2"/>
              </a:buClr>
              <a:tabLst>
                <a:tab pos="465138" algn="l"/>
              </a:tabLst>
            </a:pPr>
            <a:r>
              <a:rPr lang="en-US" sz="2800" dirty="0">
                <a:solidFill>
                  <a:schemeClr val="accent2"/>
                </a:solidFill>
              </a:rPr>
              <a:t>Provide social acceptance</a:t>
            </a:r>
          </a:p>
        </p:txBody>
      </p:sp>
      <p:sp>
        <p:nvSpPr>
          <p:cNvPr id="18437" name="Slide Number Placeholder 7"/>
          <p:cNvSpPr>
            <a:spLocks noGrp="1"/>
          </p:cNvSpPr>
          <p:nvPr>
            <p:ph type="sldNum" sz="quarter" idx="11"/>
          </p:nvPr>
        </p:nvSpPr>
        <p:spPr>
          <a:noFill/>
        </p:spPr>
        <p:txBody>
          <a:bodyPr/>
          <a:lstStyle/>
          <a:p>
            <a:r>
              <a:rPr lang="en-US"/>
              <a:t>2-</a:t>
            </a:r>
            <a:fld id="{08178529-C65F-4D33-81D7-78C8ABA0CF80}" type="slidenum">
              <a:rPr lang="en-US"/>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9458" name="Rectangle 2"/>
          <p:cNvSpPr>
            <a:spLocks noGrp="1" noChangeArrowheads="1"/>
          </p:cNvSpPr>
          <p:nvPr>
            <p:ph type="title" idx="4294967295"/>
          </p:nvPr>
        </p:nvSpPr>
        <p:spPr>
          <a:xfrm>
            <a:off x="304800" y="304800"/>
            <a:ext cx="8534400" cy="1143000"/>
          </a:xfrm>
          <a:noFill/>
        </p:spPr>
        <p:txBody>
          <a:bodyPr/>
          <a:lstStyle/>
          <a:p>
            <a:r>
              <a:rPr lang="en-US" sz="4000" dirty="0">
                <a:solidFill>
                  <a:schemeClr val="accent2"/>
                </a:solidFill>
              </a:rPr>
              <a:t>Company Perspective</a:t>
            </a:r>
          </a:p>
        </p:txBody>
      </p:sp>
      <p:sp>
        <p:nvSpPr>
          <p:cNvPr id="19459" name="Rectangle 3"/>
          <p:cNvSpPr>
            <a:spLocks noGrp="1" noChangeArrowheads="1"/>
          </p:cNvSpPr>
          <p:nvPr>
            <p:ph type="body" idx="4294967295"/>
          </p:nvPr>
        </p:nvSpPr>
        <p:spPr>
          <a:xfrm>
            <a:off x="647700" y="2209800"/>
            <a:ext cx="7848600" cy="3276600"/>
          </a:xfrm>
          <a:noFill/>
        </p:spPr>
        <p:txBody>
          <a:bodyPr/>
          <a:lstStyle/>
          <a:p>
            <a:pPr marL="465138" indent="-465138">
              <a:buClr>
                <a:schemeClr val="accent2"/>
              </a:buClr>
              <a:tabLst>
                <a:tab pos="465138" algn="l"/>
              </a:tabLst>
            </a:pPr>
            <a:r>
              <a:rPr lang="en-US" sz="2800" dirty="0">
                <a:solidFill>
                  <a:schemeClr val="accent2"/>
                </a:solidFill>
              </a:rPr>
              <a:t>Extension </a:t>
            </a:r>
            <a:r>
              <a:rPr lang="en-US" sz="2800" dirty="0" smtClean="0">
                <a:solidFill>
                  <a:schemeClr val="accent2"/>
                </a:solidFill>
              </a:rPr>
              <a:t>name </a:t>
            </a:r>
            <a:r>
              <a:rPr lang="en-US" sz="2800" dirty="0">
                <a:solidFill>
                  <a:schemeClr val="accent2"/>
                </a:solidFill>
              </a:rPr>
              <a:t>to new products.</a:t>
            </a:r>
          </a:p>
          <a:p>
            <a:pPr marL="465138" indent="-465138">
              <a:buClr>
                <a:schemeClr val="accent2"/>
              </a:buClr>
              <a:tabLst>
                <a:tab pos="465138" algn="l"/>
              </a:tabLst>
            </a:pPr>
            <a:r>
              <a:rPr lang="en-US" sz="2800" dirty="0">
                <a:solidFill>
                  <a:schemeClr val="accent2"/>
                </a:solidFill>
              </a:rPr>
              <a:t>Ability to charge more</a:t>
            </a:r>
          </a:p>
          <a:p>
            <a:pPr marL="465138" indent="-465138">
              <a:buClr>
                <a:schemeClr val="accent2"/>
              </a:buClr>
              <a:tabLst>
                <a:tab pos="465138" algn="l"/>
              </a:tabLst>
            </a:pPr>
            <a:r>
              <a:rPr lang="en-US" sz="2800" dirty="0">
                <a:solidFill>
                  <a:schemeClr val="accent2"/>
                </a:solidFill>
              </a:rPr>
              <a:t>Consumer loyalty</a:t>
            </a:r>
          </a:p>
          <a:p>
            <a:pPr marL="465138" indent="-465138">
              <a:buClr>
                <a:schemeClr val="accent2"/>
              </a:buClr>
              <a:tabLst>
                <a:tab pos="465138" algn="l"/>
              </a:tabLst>
            </a:pPr>
            <a:r>
              <a:rPr lang="en-US" sz="2800" dirty="0">
                <a:solidFill>
                  <a:schemeClr val="accent2"/>
                </a:solidFill>
              </a:rPr>
              <a:t>More frequent purchases by customers</a:t>
            </a:r>
          </a:p>
          <a:p>
            <a:pPr marL="465138" indent="-465138">
              <a:buClr>
                <a:schemeClr val="accent2"/>
              </a:buClr>
              <a:tabLst>
                <a:tab pos="465138" algn="l"/>
              </a:tabLst>
            </a:pPr>
            <a:r>
              <a:rPr lang="en-US" sz="2800" dirty="0">
                <a:solidFill>
                  <a:schemeClr val="accent2"/>
                </a:solidFill>
              </a:rPr>
              <a:t>Positive </a:t>
            </a:r>
            <a:r>
              <a:rPr lang="en-US" sz="2800" dirty="0" smtClean="0">
                <a:solidFill>
                  <a:schemeClr val="accent2"/>
                </a:solidFill>
              </a:rPr>
              <a:t>word-of-mouth</a:t>
            </a:r>
            <a:endParaRPr lang="en-US" sz="2800" dirty="0">
              <a:solidFill>
                <a:schemeClr val="accent2"/>
              </a:solidFill>
            </a:endParaRPr>
          </a:p>
          <a:p>
            <a:pPr marL="465138" indent="-465138">
              <a:buClr>
                <a:schemeClr val="accent2"/>
              </a:buClr>
              <a:tabLst>
                <a:tab pos="465138" algn="l"/>
              </a:tabLst>
            </a:pPr>
            <a:r>
              <a:rPr lang="en-US" sz="2800" dirty="0">
                <a:solidFill>
                  <a:schemeClr val="accent2"/>
                </a:solidFill>
              </a:rPr>
              <a:t>Attracts higher quality employees</a:t>
            </a:r>
          </a:p>
        </p:txBody>
      </p:sp>
      <p:sp>
        <p:nvSpPr>
          <p:cNvPr id="19461" name="Slide Number Placeholder 7"/>
          <p:cNvSpPr>
            <a:spLocks noGrp="1"/>
          </p:cNvSpPr>
          <p:nvPr>
            <p:ph type="sldNum" sz="quarter" idx="11"/>
          </p:nvPr>
        </p:nvSpPr>
        <p:spPr>
          <a:noFill/>
        </p:spPr>
        <p:txBody>
          <a:bodyPr/>
          <a:lstStyle/>
          <a:p>
            <a:r>
              <a:rPr lang="en-US"/>
              <a:t>2-</a:t>
            </a:r>
            <a:fld id="{00C83EFD-E5E9-4828-BE1C-B3CDF0EA490E}"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4580" name="Rectangle 2"/>
          <p:cNvSpPr>
            <a:spLocks noGrp="1" noChangeArrowheads="1"/>
          </p:cNvSpPr>
          <p:nvPr>
            <p:ph type="title"/>
          </p:nvPr>
        </p:nvSpPr>
        <p:spPr>
          <a:xfrm>
            <a:off x="228600" y="304800"/>
            <a:ext cx="8610600" cy="990600"/>
          </a:xfrm>
        </p:spPr>
        <p:txBody>
          <a:bodyPr/>
          <a:lstStyle/>
          <a:p>
            <a:pPr algn="ctr" eaLnBrk="1" hangingPunct="1"/>
            <a:r>
              <a:rPr lang="en-US" sz="4000" b="1" dirty="0" smtClean="0">
                <a:solidFill>
                  <a:schemeClr val="accent2"/>
                </a:solidFill>
              </a:rPr>
              <a:t>Top Corporate Global Brands</a:t>
            </a:r>
          </a:p>
        </p:txBody>
      </p:sp>
      <p:sp>
        <p:nvSpPr>
          <p:cNvPr id="13" name="Text Box 7"/>
          <p:cNvSpPr txBox="1">
            <a:spLocks noChangeArrowheads="1"/>
          </p:cNvSpPr>
          <p:nvPr/>
        </p:nvSpPr>
        <p:spPr bwMode="auto">
          <a:xfrm>
            <a:off x="304800" y="1752600"/>
            <a:ext cx="8458200" cy="4062651"/>
          </a:xfrm>
          <a:prstGeom prst="rect">
            <a:avLst/>
          </a:prstGeom>
          <a:noFill/>
          <a:ln w="9525">
            <a:noFill/>
            <a:miter lim="800000"/>
            <a:headEnd/>
            <a:tailEnd/>
          </a:ln>
          <a:effectLst/>
        </p:spPr>
        <p:txBody>
          <a:bodyPr wrap="square">
            <a:spAutoFit/>
          </a:bodyPr>
          <a:lstStyle/>
          <a:p>
            <a:r>
              <a:rPr lang="en-US" sz="2000" b="1" dirty="0">
                <a:solidFill>
                  <a:srgbClr val="00B050"/>
                </a:solidFill>
              </a:rPr>
              <a:t>Rank	Company	</a:t>
            </a:r>
            <a:r>
              <a:rPr lang="en-US" sz="2000" b="1" dirty="0" smtClean="0">
                <a:solidFill>
                  <a:srgbClr val="00B050"/>
                </a:solidFill>
              </a:rPr>
              <a:t>          Brand Value      Country </a:t>
            </a:r>
            <a:r>
              <a:rPr lang="en-US" sz="2000" b="1" dirty="0">
                <a:solidFill>
                  <a:srgbClr val="00B050"/>
                </a:solidFill>
              </a:rPr>
              <a:t>of Ownership</a:t>
            </a:r>
          </a:p>
          <a:p>
            <a:r>
              <a:rPr lang="en-US" sz="2000" b="1" dirty="0" smtClean="0">
                <a:solidFill>
                  <a:srgbClr val="00B050"/>
                </a:solidFill>
              </a:rPr>
              <a:t>				(billions)</a:t>
            </a:r>
            <a:endParaRPr lang="en-US" sz="2000" b="1" dirty="0">
              <a:solidFill>
                <a:srgbClr val="00B050"/>
              </a:solidFill>
            </a:endParaRPr>
          </a:p>
          <a:p>
            <a:r>
              <a:rPr lang="en-US" sz="1800" b="1" dirty="0"/>
              <a:t>   </a:t>
            </a:r>
            <a:endParaRPr lang="en-US" sz="1800" b="1" dirty="0" smtClean="0"/>
          </a:p>
          <a:p>
            <a:r>
              <a:rPr lang="en-US" sz="1800" b="1" dirty="0" smtClean="0"/>
              <a:t>    </a:t>
            </a:r>
            <a:r>
              <a:rPr lang="en-US" sz="1800" b="1" dirty="0" smtClean="0">
                <a:solidFill>
                  <a:schemeClr val="accent2"/>
                </a:solidFill>
              </a:rPr>
              <a:t>1</a:t>
            </a:r>
            <a:r>
              <a:rPr lang="en-US" sz="2000" b="1" dirty="0">
                <a:solidFill>
                  <a:schemeClr val="accent2"/>
                </a:solidFill>
              </a:rPr>
              <a:t>	</a:t>
            </a:r>
            <a:r>
              <a:rPr lang="en-US" sz="2000" b="1" dirty="0" smtClean="0">
                <a:solidFill>
                  <a:schemeClr val="accent2"/>
                </a:solidFill>
              </a:rPr>
              <a:t>Apple</a:t>
            </a:r>
            <a:r>
              <a:rPr lang="en-US" sz="2000" b="1" dirty="0">
                <a:solidFill>
                  <a:schemeClr val="accent2"/>
                </a:solidFill>
              </a:rPr>
              <a:t>		</a:t>
            </a:r>
            <a:r>
              <a:rPr lang="en-US" sz="2000" b="1" dirty="0" smtClean="0">
                <a:solidFill>
                  <a:schemeClr val="accent2"/>
                </a:solidFill>
              </a:rPr>
              <a:t>	$98.3</a:t>
            </a:r>
            <a:r>
              <a:rPr lang="en-US" sz="2000" b="1" dirty="0">
                <a:solidFill>
                  <a:schemeClr val="accent2"/>
                </a:solidFill>
              </a:rPr>
              <a:t>		United States</a:t>
            </a:r>
          </a:p>
          <a:p>
            <a:r>
              <a:rPr lang="en-US" sz="2000" b="1" dirty="0">
                <a:solidFill>
                  <a:schemeClr val="accent2"/>
                </a:solidFill>
              </a:rPr>
              <a:t>   </a:t>
            </a:r>
            <a:r>
              <a:rPr lang="en-US" sz="2000" b="1" dirty="0" smtClean="0">
                <a:solidFill>
                  <a:schemeClr val="accent2"/>
                </a:solidFill>
              </a:rPr>
              <a:t>2</a:t>
            </a:r>
            <a:r>
              <a:rPr lang="en-US" sz="2000" b="1" dirty="0">
                <a:solidFill>
                  <a:schemeClr val="accent2"/>
                </a:solidFill>
              </a:rPr>
              <a:t>	</a:t>
            </a:r>
            <a:r>
              <a:rPr lang="en-US" sz="2000" b="1" dirty="0" smtClean="0">
                <a:solidFill>
                  <a:schemeClr val="accent2"/>
                </a:solidFill>
              </a:rPr>
              <a:t>Google	</a:t>
            </a:r>
            <a:r>
              <a:rPr lang="en-US" sz="2000" b="1" dirty="0" smtClean="0">
                <a:solidFill>
                  <a:schemeClr val="accent2"/>
                </a:solidFill>
              </a:rPr>
              <a:t>		</a:t>
            </a:r>
            <a:r>
              <a:rPr lang="en-US" sz="2000" b="1" dirty="0" smtClean="0">
                <a:solidFill>
                  <a:schemeClr val="accent2"/>
                </a:solidFill>
              </a:rPr>
              <a:t>$93.3</a:t>
            </a:r>
            <a:r>
              <a:rPr lang="en-US" sz="2000" b="1" dirty="0">
                <a:solidFill>
                  <a:schemeClr val="accent2"/>
                </a:solidFill>
              </a:rPr>
              <a:t>		United States</a:t>
            </a:r>
          </a:p>
          <a:p>
            <a:r>
              <a:rPr lang="en-US" sz="2000" b="1" dirty="0">
                <a:solidFill>
                  <a:schemeClr val="accent2"/>
                </a:solidFill>
              </a:rPr>
              <a:t>   3	</a:t>
            </a:r>
            <a:r>
              <a:rPr lang="en-US" sz="2000" b="1" dirty="0" smtClean="0">
                <a:solidFill>
                  <a:schemeClr val="accent2"/>
                </a:solidFill>
              </a:rPr>
              <a:t>Coca-Cola</a:t>
            </a:r>
            <a:r>
              <a:rPr lang="en-US" sz="2000" b="1" dirty="0">
                <a:solidFill>
                  <a:schemeClr val="accent2"/>
                </a:solidFill>
              </a:rPr>
              <a:t>		</a:t>
            </a:r>
            <a:r>
              <a:rPr lang="en-US" sz="2000" b="1" dirty="0" smtClean="0">
                <a:solidFill>
                  <a:schemeClr val="accent2"/>
                </a:solidFill>
              </a:rPr>
              <a:t>$79.2</a:t>
            </a:r>
            <a:r>
              <a:rPr lang="en-US" sz="2000" b="1" dirty="0">
                <a:solidFill>
                  <a:schemeClr val="accent2"/>
                </a:solidFill>
              </a:rPr>
              <a:t>		United States</a:t>
            </a:r>
          </a:p>
          <a:p>
            <a:r>
              <a:rPr lang="en-US" sz="2000" b="1" dirty="0">
                <a:solidFill>
                  <a:schemeClr val="accent2"/>
                </a:solidFill>
              </a:rPr>
              <a:t>   4	</a:t>
            </a:r>
            <a:r>
              <a:rPr lang="en-US" sz="2000" b="1" dirty="0" smtClean="0">
                <a:solidFill>
                  <a:schemeClr val="accent2"/>
                </a:solidFill>
              </a:rPr>
              <a:t>IBM		</a:t>
            </a:r>
            <a:r>
              <a:rPr lang="en-US" sz="2000" b="1" dirty="0">
                <a:solidFill>
                  <a:schemeClr val="accent2"/>
                </a:solidFill>
              </a:rPr>
              <a:t>	</a:t>
            </a:r>
            <a:r>
              <a:rPr lang="en-US" sz="2000" b="1" dirty="0" smtClean="0">
                <a:solidFill>
                  <a:schemeClr val="accent2"/>
                </a:solidFill>
              </a:rPr>
              <a:t>$78.8</a:t>
            </a:r>
            <a:r>
              <a:rPr lang="en-US" sz="2000" b="1" dirty="0">
                <a:solidFill>
                  <a:schemeClr val="accent2"/>
                </a:solidFill>
              </a:rPr>
              <a:t>		United States</a:t>
            </a:r>
          </a:p>
          <a:p>
            <a:r>
              <a:rPr lang="en-US" sz="2000" b="1" dirty="0">
                <a:solidFill>
                  <a:schemeClr val="accent2"/>
                </a:solidFill>
              </a:rPr>
              <a:t>   5	</a:t>
            </a:r>
            <a:r>
              <a:rPr lang="en-US" sz="2000" b="1" dirty="0" smtClean="0">
                <a:solidFill>
                  <a:schemeClr val="accent2"/>
                </a:solidFill>
              </a:rPr>
              <a:t>Microsoft</a:t>
            </a:r>
            <a:r>
              <a:rPr lang="en-US" sz="2000" b="1" dirty="0">
                <a:solidFill>
                  <a:schemeClr val="accent2"/>
                </a:solidFill>
              </a:rPr>
              <a:t>		</a:t>
            </a:r>
            <a:r>
              <a:rPr lang="en-US" sz="2000" b="1" dirty="0" smtClean="0">
                <a:solidFill>
                  <a:schemeClr val="accent2"/>
                </a:solidFill>
              </a:rPr>
              <a:t>$59.5</a:t>
            </a:r>
            <a:r>
              <a:rPr lang="en-US" sz="2000" b="1" dirty="0">
                <a:solidFill>
                  <a:schemeClr val="accent2"/>
                </a:solidFill>
              </a:rPr>
              <a:t>		</a:t>
            </a:r>
            <a:r>
              <a:rPr lang="en-US" sz="2000" b="1" dirty="0" smtClean="0">
                <a:solidFill>
                  <a:schemeClr val="accent2"/>
                </a:solidFill>
              </a:rPr>
              <a:t>United States</a:t>
            </a:r>
            <a:endParaRPr lang="en-US" sz="2000" b="1" dirty="0">
              <a:solidFill>
                <a:schemeClr val="accent2"/>
              </a:solidFill>
            </a:endParaRPr>
          </a:p>
          <a:p>
            <a:r>
              <a:rPr lang="en-US" sz="2000" b="1" dirty="0">
                <a:solidFill>
                  <a:schemeClr val="accent2"/>
                </a:solidFill>
              </a:rPr>
              <a:t>   6	</a:t>
            </a:r>
            <a:r>
              <a:rPr lang="en-US" sz="2000" b="1" dirty="0" smtClean="0">
                <a:solidFill>
                  <a:schemeClr val="accent2"/>
                </a:solidFill>
              </a:rPr>
              <a:t>General Electric </a:t>
            </a:r>
            <a:r>
              <a:rPr lang="en-US" sz="2000" b="1" dirty="0">
                <a:solidFill>
                  <a:schemeClr val="accent2"/>
                </a:solidFill>
              </a:rPr>
              <a:t>	</a:t>
            </a:r>
            <a:r>
              <a:rPr lang="en-US" sz="2000" b="1" dirty="0" smtClean="0">
                <a:solidFill>
                  <a:schemeClr val="accent2"/>
                </a:solidFill>
              </a:rPr>
              <a:t>$46.9</a:t>
            </a:r>
            <a:r>
              <a:rPr lang="en-US" sz="2000" b="1" dirty="0">
                <a:solidFill>
                  <a:schemeClr val="accent2"/>
                </a:solidFill>
              </a:rPr>
              <a:t>		</a:t>
            </a:r>
            <a:r>
              <a:rPr lang="en-US" sz="2000" b="1" dirty="0" smtClean="0">
                <a:solidFill>
                  <a:schemeClr val="accent2"/>
                </a:solidFill>
              </a:rPr>
              <a:t>United States</a:t>
            </a:r>
            <a:endParaRPr lang="en-US" sz="2000" b="1" dirty="0">
              <a:solidFill>
                <a:schemeClr val="accent2"/>
              </a:solidFill>
            </a:endParaRPr>
          </a:p>
          <a:p>
            <a:r>
              <a:rPr lang="en-US" sz="2000" b="1" dirty="0">
                <a:solidFill>
                  <a:schemeClr val="accent2"/>
                </a:solidFill>
              </a:rPr>
              <a:t>   7	</a:t>
            </a:r>
            <a:r>
              <a:rPr lang="en-US" sz="2000" b="1" dirty="0" smtClean="0">
                <a:solidFill>
                  <a:schemeClr val="accent2"/>
                </a:solidFill>
              </a:rPr>
              <a:t>McDonald’s</a:t>
            </a:r>
            <a:r>
              <a:rPr lang="en-US" sz="2000" b="1" dirty="0">
                <a:solidFill>
                  <a:schemeClr val="accent2"/>
                </a:solidFill>
              </a:rPr>
              <a:t>		</a:t>
            </a:r>
            <a:r>
              <a:rPr lang="en-US" sz="2000" b="1" dirty="0" smtClean="0">
                <a:solidFill>
                  <a:schemeClr val="accent2"/>
                </a:solidFill>
              </a:rPr>
              <a:t>$41.9</a:t>
            </a:r>
            <a:r>
              <a:rPr lang="en-US" sz="2000" b="1" dirty="0">
                <a:solidFill>
                  <a:schemeClr val="accent2"/>
                </a:solidFill>
              </a:rPr>
              <a:t>		United States</a:t>
            </a:r>
          </a:p>
          <a:p>
            <a:r>
              <a:rPr lang="en-US" sz="2000" b="1" dirty="0">
                <a:solidFill>
                  <a:schemeClr val="accent2"/>
                </a:solidFill>
              </a:rPr>
              <a:t>   8	</a:t>
            </a:r>
            <a:r>
              <a:rPr lang="en-US" sz="2000" b="1" dirty="0" smtClean="0">
                <a:solidFill>
                  <a:schemeClr val="accent2"/>
                </a:solidFill>
              </a:rPr>
              <a:t>Samsung </a:t>
            </a:r>
            <a:r>
              <a:rPr lang="en-US" sz="2000" b="1" dirty="0">
                <a:solidFill>
                  <a:schemeClr val="accent2"/>
                </a:solidFill>
              </a:rPr>
              <a:t>		</a:t>
            </a:r>
            <a:r>
              <a:rPr lang="en-US" sz="2000" b="1" dirty="0" smtClean="0">
                <a:solidFill>
                  <a:schemeClr val="accent2"/>
                </a:solidFill>
              </a:rPr>
              <a:t>$</a:t>
            </a:r>
            <a:r>
              <a:rPr lang="en-US" sz="2000" b="1" dirty="0" smtClean="0">
                <a:solidFill>
                  <a:schemeClr val="accent2"/>
                </a:solidFill>
              </a:rPr>
              <a:t>39.6	</a:t>
            </a:r>
            <a:r>
              <a:rPr lang="en-US" sz="2000" b="1" dirty="0">
                <a:solidFill>
                  <a:schemeClr val="accent2"/>
                </a:solidFill>
              </a:rPr>
              <a:t>	</a:t>
            </a:r>
            <a:r>
              <a:rPr lang="en-US" sz="2000" b="1" dirty="0" smtClean="0">
                <a:solidFill>
                  <a:schemeClr val="accent2"/>
                </a:solidFill>
              </a:rPr>
              <a:t>South Korea</a:t>
            </a:r>
            <a:endParaRPr lang="en-US" sz="2000" b="1" dirty="0">
              <a:solidFill>
                <a:schemeClr val="accent2"/>
              </a:solidFill>
            </a:endParaRPr>
          </a:p>
          <a:p>
            <a:r>
              <a:rPr lang="en-US" sz="2000" b="1" dirty="0">
                <a:solidFill>
                  <a:schemeClr val="accent2"/>
                </a:solidFill>
              </a:rPr>
              <a:t>   9	</a:t>
            </a:r>
            <a:r>
              <a:rPr lang="en-US" sz="2000" b="1" dirty="0" smtClean="0">
                <a:solidFill>
                  <a:schemeClr val="accent2"/>
                </a:solidFill>
              </a:rPr>
              <a:t>Intel </a:t>
            </a:r>
            <a:r>
              <a:rPr lang="en-US" sz="2000" b="1" dirty="0">
                <a:solidFill>
                  <a:schemeClr val="accent2"/>
                </a:solidFill>
              </a:rPr>
              <a:t>			</a:t>
            </a:r>
            <a:r>
              <a:rPr lang="en-US" sz="2000" b="1" dirty="0" smtClean="0">
                <a:solidFill>
                  <a:schemeClr val="accent2"/>
                </a:solidFill>
              </a:rPr>
              <a:t>$</a:t>
            </a:r>
            <a:r>
              <a:rPr lang="en-US" sz="2000" b="1" dirty="0" smtClean="0">
                <a:solidFill>
                  <a:schemeClr val="accent2"/>
                </a:solidFill>
              </a:rPr>
              <a:t>37.3</a:t>
            </a:r>
            <a:r>
              <a:rPr lang="en-US" sz="2000" b="1" dirty="0" smtClean="0">
                <a:solidFill>
                  <a:schemeClr val="accent2"/>
                </a:solidFill>
              </a:rPr>
              <a:t>	</a:t>
            </a:r>
            <a:r>
              <a:rPr lang="en-US" sz="2000" b="1" dirty="0">
                <a:solidFill>
                  <a:schemeClr val="accent2"/>
                </a:solidFill>
              </a:rPr>
              <a:t>	United States</a:t>
            </a:r>
          </a:p>
          <a:p>
            <a:r>
              <a:rPr lang="en-US" sz="2000" b="1" dirty="0">
                <a:solidFill>
                  <a:schemeClr val="accent2"/>
                </a:solidFill>
              </a:rPr>
              <a:t> </a:t>
            </a:r>
            <a:r>
              <a:rPr lang="en-US" sz="2000" b="1" dirty="0" smtClean="0">
                <a:solidFill>
                  <a:schemeClr val="accent2"/>
                </a:solidFill>
              </a:rPr>
              <a:t>10</a:t>
            </a:r>
            <a:r>
              <a:rPr lang="en-US" sz="2000" b="1" dirty="0">
                <a:solidFill>
                  <a:schemeClr val="accent2"/>
                </a:solidFill>
              </a:rPr>
              <a:t>	</a:t>
            </a:r>
            <a:r>
              <a:rPr lang="en-US" sz="2000" b="1" dirty="0" smtClean="0">
                <a:solidFill>
                  <a:schemeClr val="accent2"/>
                </a:solidFill>
              </a:rPr>
              <a:t>Toyota </a:t>
            </a:r>
            <a:r>
              <a:rPr lang="en-US" sz="2000" b="1" dirty="0">
                <a:solidFill>
                  <a:schemeClr val="accent2"/>
                </a:solidFill>
              </a:rPr>
              <a:t>		</a:t>
            </a:r>
            <a:r>
              <a:rPr lang="en-US" sz="2000" b="1" dirty="0" smtClean="0">
                <a:solidFill>
                  <a:schemeClr val="accent2"/>
                </a:solidFill>
              </a:rPr>
              <a:t>$35.4</a:t>
            </a:r>
            <a:r>
              <a:rPr lang="en-US" sz="2000" b="1" dirty="0">
                <a:solidFill>
                  <a:schemeClr val="accent2"/>
                </a:solidFill>
              </a:rPr>
              <a:t>		</a:t>
            </a:r>
            <a:r>
              <a:rPr lang="en-US" sz="2000" b="1" dirty="0" smtClean="0">
                <a:solidFill>
                  <a:schemeClr val="accent2"/>
                </a:solidFill>
              </a:rPr>
              <a:t>Japan</a:t>
            </a:r>
            <a:endParaRPr lang="en-US" sz="2000" b="1" dirty="0">
              <a:solidFill>
                <a:schemeClr val="accent2"/>
              </a:solidFill>
            </a:endParaRPr>
          </a:p>
        </p:txBody>
      </p:sp>
      <p:sp>
        <p:nvSpPr>
          <p:cNvPr id="14" name="Text Box 8"/>
          <p:cNvSpPr txBox="1">
            <a:spLocks noChangeArrowheads="1"/>
          </p:cNvSpPr>
          <p:nvPr/>
        </p:nvSpPr>
        <p:spPr bwMode="auto">
          <a:xfrm>
            <a:off x="1447800" y="6200001"/>
            <a:ext cx="6864172" cy="276999"/>
          </a:xfrm>
          <a:prstGeom prst="rect">
            <a:avLst/>
          </a:prstGeom>
          <a:noFill/>
          <a:ln w="9525">
            <a:noFill/>
            <a:miter lim="800000"/>
            <a:headEnd/>
            <a:tailEnd/>
          </a:ln>
          <a:effectLst/>
        </p:spPr>
        <p:txBody>
          <a:bodyPr wrap="square">
            <a:spAutoFit/>
          </a:bodyPr>
          <a:lstStyle/>
          <a:p>
            <a:r>
              <a:rPr lang="en-US" sz="1200" dirty="0" smtClean="0"/>
              <a:t>Adopted from  http</a:t>
            </a:r>
            <a:r>
              <a:rPr lang="en-US" sz="1200" dirty="0" smtClean="0"/>
              <a:t>://</a:t>
            </a:r>
            <a:r>
              <a:rPr lang="en-US" sz="1200" dirty="0" smtClean="0"/>
              <a:t>www.interbrand.com/en/best-global-brands/2013</a:t>
            </a:r>
            <a:endParaRPr lang="en-US" sz="1200" dirty="0"/>
          </a:p>
        </p:txBody>
      </p:sp>
      <p:cxnSp>
        <p:nvCxnSpPr>
          <p:cNvPr id="16" name="Straight Connector 15"/>
          <p:cNvCxnSpPr/>
          <p:nvPr/>
        </p:nvCxnSpPr>
        <p:spPr bwMode="auto">
          <a:xfrm>
            <a:off x="381000" y="2438400"/>
            <a:ext cx="8153400" cy="0"/>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0482" name="Rectangle 3"/>
          <p:cNvSpPr>
            <a:spLocks noGrp="1" noChangeArrowheads="1"/>
          </p:cNvSpPr>
          <p:nvPr>
            <p:ph type="body" idx="4294967295"/>
          </p:nvPr>
        </p:nvSpPr>
        <p:spPr>
          <a:xfrm>
            <a:off x="1219200" y="2362200"/>
            <a:ext cx="6324600" cy="2819400"/>
          </a:xfrm>
          <a:noFill/>
        </p:spPr>
        <p:txBody>
          <a:bodyPr/>
          <a:lstStyle/>
          <a:p>
            <a:pPr marL="465138" indent="-465138">
              <a:buClr>
                <a:schemeClr val="accent2"/>
              </a:buClr>
              <a:tabLst>
                <a:tab pos="465138" algn="l"/>
              </a:tabLst>
            </a:pPr>
            <a:r>
              <a:rPr lang="en-US" dirty="0" smtClean="0">
                <a:solidFill>
                  <a:schemeClr val="accent2"/>
                </a:solidFill>
              </a:rPr>
              <a:t>Create, reinforce, or change image</a:t>
            </a:r>
            <a:endParaRPr lang="en-US" dirty="0">
              <a:solidFill>
                <a:schemeClr val="accent2"/>
              </a:solidFill>
            </a:endParaRPr>
          </a:p>
          <a:p>
            <a:pPr marL="465138" indent="-465138">
              <a:buClr>
                <a:schemeClr val="accent2"/>
              </a:buClr>
              <a:tabLst>
                <a:tab pos="465138" algn="l"/>
              </a:tabLst>
            </a:pPr>
            <a:r>
              <a:rPr lang="en-US" dirty="0" smtClean="0">
                <a:solidFill>
                  <a:schemeClr val="accent2"/>
                </a:solidFill>
              </a:rPr>
              <a:t>Overcome negative press</a:t>
            </a:r>
            <a:endParaRPr lang="en-US" dirty="0">
              <a:solidFill>
                <a:schemeClr val="accent2"/>
              </a:solidFill>
            </a:endParaRPr>
          </a:p>
        </p:txBody>
      </p:sp>
      <p:sp>
        <p:nvSpPr>
          <p:cNvPr id="20484" name="Rectangle 6"/>
          <p:cNvSpPr>
            <a:spLocks noGrp="1" noChangeArrowheads="1"/>
          </p:cNvSpPr>
          <p:nvPr>
            <p:ph type="title" idx="4294967295"/>
          </p:nvPr>
        </p:nvSpPr>
        <p:spPr>
          <a:xfrm>
            <a:off x="0" y="304800"/>
            <a:ext cx="9144000" cy="1143000"/>
          </a:xfrm>
          <a:noFill/>
        </p:spPr>
        <p:txBody>
          <a:bodyPr/>
          <a:lstStyle/>
          <a:p>
            <a:r>
              <a:rPr lang="en-US" sz="4000" dirty="0">
                <a:solidFill>
                  <a:schemeClr val="accent2"/>
                </a:solidFill>
              </a:rPr>
              <a:t>Corporate Image Development</a:t>
            </a:r>
          </a:p>
        </p:txBody>
      </p:sp>
      <p:sp>
        <p:nvSpPr>
          <p:cNvPr id="20486" name="Slide Number Placeholder 8"/>
          <p:cNvSpPr>
            <a:spLocks noGrp="1"/>
          </p:cNvSpPr>
          <p:nvPr>
            <p:ph type="sldNum" sz="quarter" idx="11"/>
          </p:nvPr>
        </p:nvSpPr>
        <p:spPr>
          <a:noFill/>
        </p:spPr>
        <p:txBody>
          <a:bodyPr/>
          <a:lstStyle/>
          <a:p>
            <a:r>
              <a:rPr lang="en-US"/>
              <a:t>2-</a:t>
            </a:r>
            <a:fld id="{2A72291B-5EF9-48DF-9156-76A876763838}"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5604" name="Rectangle 2"/>
          <p:cNvSpPr>
            <a:spLocks noGrp="1" noChangeArrowheads="1"/>
          </p:cNvSpPr>
          <p:nvPr>
            <p:ph type="title"/>
          </p:nvPr>
        </p:nvSpPr>
        <p:spPr>
          <a:xfrm>
            <a:off x="304800" y="228600"/>
            <a:ext cx="8534400" cy="1371600"/>
          </a:xfrm>
          <a:noFill/>
        </p:spPr>
        <p:txBody>
          <a:bodyPr/>
          <a:lstStyle/>
          <a:p>
            <a:pPr algn="ctr" eaLnBrk="1" hangingPunct="1"/>
            <a:r>
              <a:rPr lang="en-US" sz="4000" b="1" dirty="0" smtClean="0">
                <a:solidFill>
                  <a:schemeClr val="accent2"/>
                </a:solidFill>
              </a:rPr>
              <a:t>Identifying the Desired Image</a:t>
            </a:r>
          </a:p>
        </p:txBody>
      </p:sp>
      <p:sp>
        <p:nvSpPr>
          <p:cNvPr id="25605" name="Rectangle 3"/>
          <p:cNvSpPr>
            <a:spLocks noGrp="1" noChangeArrowheads="1"/>
          </p:cNvSpPr>
          <p:nvPr>
            <p:ph type="body" idx="1"/>
          </p:nvPr>
        </p:nvSpPr>
        <p:spPr>
          <a:xfrm>
            <a:off x="3810000" y="2057400"/>
            <a:ext cx="5334000" cy="3276600"/>
          </a:xfrm>
        </p:spPr>
        <p:txBody>
          <a:bodyPr anchor="ctr"/>
          <a:lstStyle/>
          <a:p>
            <a:pPr marL="688975" indent="-119063" eaLnBrk="1" hangingPunct="1">
              <a:spcBef>
                <a:spcPts val="0"/>
              </a:spcBef>
              <a:buClr>
                <a:schemeClr val="accent2"/>
              </a:buClr>
              <a:buSzTx/>
              <a:buFont typeface="Arial" pitchFamily="34" charset="0"/>
              <a:buChar char="•"/>
            </a:pPr>
            <a:r>
              <a:rPr lang="en-US" sz="2800" dirty="0" smtClean="0">
                <a:solidFill>
                  <a:schemeClr val="accent2"/>
                </a:solidFill>
              </a:rPr>
              <a:t>Evaluate current image</a:t>
            </a:r>
          </a:p>
          <a:p>
            <a:pPr marL="1089025" lvl="1" indent="-119063">
              <a:spcBef>
                <a:spcPts val="0"/>
              </a:spcBef>
              <a:buClr>
                <a:schemeClr val="accent2"/>
              </a:buClr>
              <a:buFont typeface="Arial" pitchFamily="34" charset="0"/>
              <a:buChar char="•"/>
            </a:pPr>
            <a:r>
              <a:rPr lang="en-US" dirty="0" smtClean="0">
                <a:solidFill>
                  <a:schemeClr val="accent2"/>
                </a:solidFill>
              </a:rPr>
              <a:t>Ask customers</a:t>
            </a:r>
          </a:p>
          <a:p>
            <a:pPr marL="1089025" lvl="2" indent="-119063">
              <a:spcBef>
                <a:spcPts val="0"/>
              </a:spcBef>
              <a:buClr>
                <a:schemeClr val="accent2"/>
              </a:buClr>
              <a:buFont typeface="Arial" pitchFamily="34" charset="0"/>
              <a:buChar char="•"/>
            </a:pPr>
            <a:r>
              <a:rPr lang="en-US" sz="2800" dirty="0" smtClean="0">
                <a:solidFill>
                  <a:schemeClr val="accent2"/>
                </a:solidFill>
              </a:rPr>
              <a:t>Ask non-customers</a:t>
            </a:r>
          </a:p>
          <a:p>
            <a:pPr marL="795338" indent="-185738" eaLnBrk="1" hangingPunct="1">
              <a:spcBef>
                <a:spcPts val="0"/>
              </a:spcBef>
              <a:buClr>
                <a:schemeClr val="accent2"/>
              </a:buClr>
              <a:buSzTx/>
              <a:buFont typeface="Arial" pitchFamily="34" charset="0"/>
              <a:buChar char="•"/>
              <a:tabLst>
                <a:tab pos="52388" algn="l"/>
              </a:tabLst>
            </a:pPr>
            <a:r>
              <a:rPr lang="en-US" sz="2800" dirty="0" smtClean="0">
                <a:solidFill>
                  <a:schemeClr val="accent2"/>
                </a:solidFill>
              </a:rPr>
              <a:t>Create strategic advantage</a:t>
            </a:r>
          </a:p>
        </p:txBody>
      </p:sp>
      <p:pic>
        <p:nvPicPr>
          <p:cNvPr id="2050" name="Picture 2"/>
          <p:cNvPicPr>
            <a:picLocks noChangeAspect="1" noChangeArrowheads="1"/>
          </p:cNvPicPr>
          <p:nvPr/>
        </p:nvPicPr>
        <p:blipFill>
          <a:blip r:embed="rId3" cstate="print"/>
          <a:srcRect/>
          <a:stretch>
            <a:fillRect/>
          </a:stretch>
        </p:blipFill>
        <p:spPr bwMode="auto">
          <a:xfrm>
            <a:off x="327992" y="1681509"/>
            <a:ext cx="3886200" cy="495120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0"/>
            <a:ext cx="8851392" cy="1311729"/>
          </a:xfrm>
          <a:prstGeom prst="rect">
            <a:avLst/>
          </a:prstGeom>
          <a:solidFill>
            <a:srgbClr val="FFC000">
              <a:alpha val="50000"/>
            </a:srgbClr>
          </a:solidFill>
          <a:ln w="9525">
            <a:noFill/>
            <a:miter lim="800000"/>
            <a:headEnd/>
            <a:tailEnd/>
          </a:ln>
        </p:spPr>
        <p:txBody>
          <a:bodyPr wrap="none" anchor="ctr"/>
          <a:lstStyle/>
          <a:p>
            <a:endParaRPr lang="en-US"/>
          </a:p>
        </p:txBody>
      </p:sp>
      <p:sp>
        <p:nvSpPr>
          <p:cNvPr id="24578" name="Rectangle 2"/>
          <p:cNvSpPr>
            <a:spLocks noGrp="1" noChangeArrowheads="1"/>
          </p:cNvSpPr>
          <p:nvPr>
            <p:ph type="title" idx="4294967295"/>
          </p:nvPr>
        </p:nvSpPr>
        <p:spPr>
          <a:xfrm>
            <a:off x="304800" y="190497"/>
            <a:ext cx="8534400" cy="1295400"/>
          </a:xfrm>
          <a:noFill/>
        </p:spPr>
        <p:txBody>
          <a:bodyPr/>
          <a:lstStyle/>
          <a:p>
            <a:r>
              <a:rPr lang="en-US" sz="4000" dirty="0" smtClean="0">
                <a:solidFill>
                  <a:schemeClr val="accent2"/>
                </a:solidFill>
              </a:rPr>
              <a:t>Logos - Benefits of </a:t>
            </a:r>
            <a:r>
              <a:rPr lang="en-US" sz="4000" dirty="0" err="1">
                <a:solidFill>
                  <a:schemeClr val="accent2"/>
                </a:solidFill>
              </a:rPr>
              <a:t>Recognizability</a:t>
            </a:r>
            <a:endParaRPr lang="en-US" sz="4000" dirty="0">
              <a:solidFill>
                <a:schemeClr val="accent2"/>
              </a:solidFill>
            </a:endParaRPr>
          </a:p>
        </p:txBody>
      </p:sp>
      <p:sp>
        <p:nvSpPr>
          <p:cNvPr id="24579" name="Rectangle 3"/>
          <p:cNvSpPr>
            <a:spLocks noGrp="1" noChangeArrowheads="1"/>
          </p:cNvSpPr>
          <p:nvPr>
            <p:ph type="body" idx="4294967295"/>
          </p:nvPr>
        </p:nvSpPr>
        <p:spPr>
          <a:xfrm>
            <a:off x="1524000" y="2209800"/>
            <a:ext cx="6172200" cy="2971800"/>
          </a:xfrm>
          <a:noFill/>
        </p:spPr>
        <p:txBody>
          <a:bodyPr/>
          <a:lstStyle/>
          <a:p>
            <a:pPr marL="465138" indent="-465138">
              <a:buClr>
                <a:schemeClr val="accent2"/>
              </a:buClr>
              <a:tabLst>
                <a:tab pos="465138" algn="l"/>
              </a:tabLst>
            </a:pPr>
            <a:r>
              <a:rPr lang="en-US" dirty="0">
                <a:solidFill>
                  <a:schemeClr val="accent2"/>
                </a:solidFill>
              </a:rPr>
              <a:t>Aids in recall</a:t>
            </a:r>
          </a:p>
          <a:p>
            <a:pPr marL="1020763" lvl="1">
              <a:buClr>
                <a:schemeClr val="accent2"/>
              </a:buClr>
              <a:tabLst>
                <a:tab pos="465138" algn="l"/>
              </a:tabLst>
            </a:pPr>
            <a:r>
              <a:rPr lang="en-US" sz="3200" dirty="0">
                <a:solidFill>
                  <a:schemeClr val="accent2"/>
                </a:solidFill>
              </a:rPr>
              <a:t>Specific brands</a:t>
            </a:r>
          </a:p>
          <a:p>
            <a:pPr marL="1020763" lvl="1">
              <a:buClr>
                <a:schemeClr val="accent2"/>
              </a:buClr>
              <a:tabLst>
                <a:tab pos="465138" algn="l"/>
              </a:tabLst>
            </a:pPr>
            <a:r>
              <a:rPr lang="en-US" sz="3200" dirty="0">
                <a:solidFill>
                  <a:schemeClr val="accent2"/>
                </a:solidFill>
              </a:rPr>
              <a:t>Advertisements</a:t>
            </a:r>
          </a:p>
          <a:p>
            <a:pPr marL="465138" indent="-465138">
              <a:buClr>
                <a:schemeClr val="accent2"/>
              </a:buClr>
              <a:tabLst>
                <a:tab pos="465138" algn="l"/>
              </a:tabLst>
            </a:pPr>
            <a:r>
              <a:rPr lang="en-US" dirty="0">
                <a:solidFill>
                  <a:schemeClr val="accent2"/>
                </a:solidFill>
              </a:rPr>
              <a:t>Reduces shopping effort</a:t>
            </a:r>
          </a:p>
          <a:p>
            <a:pPr marL="465138" indent="-465138">
              <a:buClr>
                <a:schemeClr val="accent2"/>
              </a:buClr>
              <a:tabLst>
                <a:tab pos="465138" algn="l"/>
              </a:tabLst>
            </a:pPr>
            <a:r>
              <a:rPr lang="en-US" dirty="0">
                <a:solidFill>
                  <a:schemeClr val="accent2"/>
                </a:solidFill>
              </a:rPr>
              <a:t>Reduces search time</a:t>
            </a:r>
          </a:p>
        </p:txBody>
      </p:sp>
      <p:sp>
        <p:nvSpPr>
          <p:cNvPr id="24581" name="Slide Number Placeholder 7"/>
          <p:cNvSpPr>
            <a:spLocks noGrp="1"/>
          </p:cNvSpPr>
          <p:nvPr>
            <p:ph type="sldNum" sz="quarter" idx="11"/>
          </p:nvPr>
        </p:nvSpPr>
        <p:spPr>
          <a:noFill/>
        </p:spPr>
        <p:txBody>
          <a:bodyPr/>
          <a:lstStyle/>
          <a:p>
            <a:r>
              <a:rPr lang="en-US"/>
              <a:t>2-</a:t>
            </a:r>
            <a:fld id="{A59C03F1-DCC5-455B-812D-03954986E8E5}" type="slidenum">
              <a:rPr lang="en-US"/>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6_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191966"/>
      </a:hlink>
      <a:folHlink>
        <a:srgbClr val="FF0000"/>
      </a:folHlink>
    </a:clrScheme>
    <a:fontScheme name="16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4223</TotalTime>
  <Words>1552</Words>
  <Application>Microsoft Office PowerPoint</Application>
  <PresentationFormat>On-screen Show (4:3)</PresentationFormat>
  <Paragraphs>239</Paragraphs>
  <Slides>32</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Tahoma</vt:lpstr>
      <vt:lpstr>Wingdings</vt:lpstr>
      <vt:lpstr>Book Antiqua</vt:lpstr>
      <vt:lpstr>16_Default Design</vt:lpstr>
      <vt:lpstr>Corporate Image and Brand Management</vt:lpstr>
      <vt:lpstr>Chapter Overview</vt:lpstr>
      <vt:lpstr>Corporate Image</vt:lpstr>
      <vt:lpstr>Consumer Perspective</vt:lpstr>
      <vt:lpstr>Company Perspective</vt:lpstr>
      <vt:lpstr>Top Corporate Global Brands</vt:lpstr>
      <vt:lpstr>Corporate Image Development</vt:lpstr>
      <vt:lpstr>Identifying the Desired Image</vt:lpstr>
      <vt:lpstr>Logos - Benefits of Recognizability</vt:lpstr>
      <vt:lpstr>What colors should you use in your logo?</vt:lpstr>
      <vt:lpstr>What colors should you use in your logo?</vt:lpstr>
      <vt:lpstr>What colors should you use in your logo?</vt:lpstr>
      <vt:lpstr>Slide 13</vt:lpstr>
      <vt:lpstr>Slide 14</vt:lpstr>
      <vt:lpstr>Slide 15</vt:lpstr>
      <vt:lpstr>Slide 16</vt:lpstr>
      <vt:lpstr>Slide 17</vt:lpstr>
      <vt:lpstr>Slide 18</vt:lpstr>
      <vt:lpstr>Slide 19</vt:lpstr>
      <vt:lpstr>Slide 20</vt:lpstr>
      <vt:lpstr>Developing Strong Brands</vt:lpstr>
      <vt:lpstr>Slide 22</vt:lpstr>
      <vt:lpstr>Slide 23</vt:lpstr>
      <vt:lpstr>Brand Loyalty</vt:lpstr>
      <vt:lpstr>Slide 25</vt:lpstr>
      <vt:lpstr>Slide 26</vt:lpstr>
      <vt:lpstr>Slide 27</vt:lpstr>
      <vt:lpstr>Packaging</vt:lpstr>
      <vt:lpstr>Packaging</vt:lpstr>
      <vt:lpstr>Labels</vt:lpstr>
      <vt:lpstr>Ethical Issues</vt:lpstr>
      <vt:lpstr>International Implications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R Vitale</cp:lastModifiedBy>
  <cp:revision>211</cp:revision>
  <dcterms:created xsi:type="dcterms:W3CDTF">2002-11-18T05:23:22Z</dcterms:created>
  <dcterms:modified xsi:type="dcterms:W3CDTF">2014-08-22T01:45:09Z</dcterms:modified>
</cp:coreProperties>
</file>