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9" r:id="rId1"/>
  </p:sldMasterIdLst>
  <p:notesMasterIdLst>
    <p:notesMasterId r:id="rId26"/>
  </p:notesMasterIdLst>
  <p:handoutMasterIdLst>
    <p:handoutMasterId r:id="rId27"/>
  </p:handoutMasterIdLst>
  <p:sldIdLst>
    <p:sldId id="347" r:id="rId2"/>
    <p:sldId id="346" r:id="rId3"/>
    <p:sldId id="350" r:id="rId4"/>
    <p:sldId id="392" r:id="rId5"/>
    <p:sldId id="386" r:id="rId6"/>
    <p:sldId id="387" r:id="rId7"/>
    <p:sldId id="389" r:id="rId8"/>
    <p:sldId id="393" r:id="rId9"/>
    <p:sldId id="391" r:id="rId10"/>
    <p:sldId id="395" r:id="rId11"/>
    <p:sldId id="385" r:id="rId12"/>
    <p:sldId id="356" r:id="rId13"/>
    <p:sldId id="357" r:id="rId14"/>
    <p:sldId id="358" r:id="rId15"/>
    <p:sldId id="359" r:id="rId16"/>
    <p:sldId id="360" r:id="rId17"/>
    <p:sldId id="361" r:id="rId18"/>
    <p:sldId id="362" r:id="rId19"/>
    <p:sldId id="363" r:id="rId20"/>
    <p:sldId id="365" r:id="rId21"/>
    <p:sldId id="366" r:id="rId22"/>
    <p:sldId id="380" r:id="rId23"/>
    <p:sldId id="367" r:id="rId24"/>
    <p:sldId id="381" r:id="rId25"/>
  </p:sldIdLst>
  <p:sldSz cx="9144000" cy="6858000" type="screen4x3"/>
  <p:notesSz cx="6858000" cy="9144000"/>
  <p:embeddedFontLst>
    <p:embeddedFont>
      <p:font typeface="Tahoma" pitchFamily="34" charset="0"/>
      <p:regular r:id="rId28"/>
      <p:bold r:id="rId29"/>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FF6600"/>
    <a:srgbClr val="FFCCCC"/>
    <a:srgbClr val="008000"/>
    <a:srgbClr val="A50021"/>
    <a:srgbClr val="FFFF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27" autoAdjust="0"/>
    <p:restoredTop sz="98058" autoAdjust="0"/>
  </p:normalViewPr>
  <p:slideViewPr>
    <p:cSldViewPr>
      <p:cViewPr varScale="1">
        <p:scale>
          <a:sx n="75" d="100"/>
          <a:sy n="75" d="100"/>
        </p:scale>
        <p:origin x="-475"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23.xml"/><Relationship Id="rId4"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05B1FE-C171-44BB-905E-BDFF64506EB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EF055C-ED12-4474-B3D9-4DC662C979F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FA643CE-D09D-4AD5-AAF9-E9034E93BEA8}"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A </a:t>
            </a:r>
            <a:r>
              <a:rPr lang="en-US" b="1" dirty="0" smtClean="0"/>
              <a:t>cognitive</a:t>
            </a:r>
            <a:r>
              <a:rPr lang="en-US" b="1" baseline="0" dirty="0" smtClean="0"/>
              <a:t> message strategy</a:t>
            </a:r>
            <a:r>
              <a:rPr lang="en-US" b="0" baseline="0" dirty="0" smtClean="0"/>
              <a:t> presents rational arguments or pieces of information to consumers. Cognitive message strategies are designed to influence the cognitive component of attitude, which deals with beliefs and knowledge. Cognitive message strategies can be divided into five types – generic, preemptive, unique selling proposition, hyperbole, and comparative.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A </a:t>
            </a:r>
            <a:r>
              <a:rPr lang="en-US" b="1" dirty="0" smtClean="0"/>
              <a:t>generic cognitive</a:t>
            </a:r>
            <a:r>
              <a:rPr lang="en-US" b="1" baseline="0" dirty="0" smtClean="0"/>
              <a:t> message </a:t>
            </a:r>
            <a:r>
              <a:rPr lang="en-US" baseline="0" dirty="0" smtClean="0"/>
              <a:t>strategy promotes a product’s attributes or benefits in a straight forward manner without any claims of superiority. This ad for Koestler Granite and Marble uses a generic strategy.  Generic message strategies can stimulate brand awareness. It can also strive to make the brand synonymous with the brand category.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A </a:t>
            </a:r>
            <a:r>
              <a:rPr lang="en-US" b="1" dirty="0" smtClean="0"/>
              <a:t>preemptive</a:t>
            </a:r>
            <a:r>
              <a:rPr lang="en-US" b="1" baseline="0" dirty="0" smtClean="0"/>
              <a:t> cognitive message </a:t>
            </a:r>
            <a:r>
              <a:rPr lang="en-US" baseline="0" dirty="0" smtClean="0"/>
              <a:t>strategy makes a claim of superiority based on a product’s specific attribute or benefit with the intent of preventing the competition from making the same claim. This advertisement for Waterfront Grill uses a preemptive message strategy. An effective preemptive message strategy can occur when a company is the first to state an advantage or benefit.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A </a:t>
            </a:r>
            <a:r>
              <a:rPr lang="en-US" b="1" dirty="0" smtClean="0"/>
              <a:t>comparative</a:t>
            </a:r>
            <a:r>
              <a:rPr lang="en-US" b="1" baseline="0" dirty="0" smtClean="0"/>
              <a:t> cognitive </a:t>
            </a:r>
            <a:r>
              <a:rPr lang="en-US" b="0" baseline="0" dirty="0" smtClean="0"/>
              <a:t>message strategy focuses on a direct or indirect comparison to a competing brand. The brand can be real, mentioned, or fictitious. The advantage of comparative ads is that they tend to capture attention. Brand awareness and message awareness tend to be higher. The negative is that they can be less believable and can create a negative attitude. This is most likely to occur when a negative comparison approach is used in the ad, downgrading the competing brand. If the consumer does not believe the ad, then </a:t>
            </a:r>
            <a:r>
              <a:rPr lang="en-US" b="1" baseline="0" dirty="0" smtClean="0"/>
              <a:t>spontaneous trait transference </a:t>
            </a:r>
            <a:r>
              <a:rPr lang="en-US" b="0" baseline="0" dirty="0" smtClean="0"/>
              <a:t>can occur, which is placing the negative trait on the advertised brand instead of the competitor. It is important to choose competitors wisely in making comparisons.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Advertisements that invoke</a:t>
            </a:r>
            <a:r>
              <a:rPr lang="en-US" baseline="0" dirty="0" smtClean="0"/>
              <a:t> feelings or emotions are </a:t>
            </a:r>
            <a:r>
              <a:rPr lang="en-US" b="1" baseline="0" dirty="0" smtClean="0"/>
              <a:t>affective message strategies</a:t>
            </a:r>
            <a:r>
              <a:rPr lang="en-US" b="0" baseline="0" dirty="0" smtClean="0"/>
              <a:t>.  These messages attempt to enhance the likeability of a product, recall of the message, and comprehension of the message. The two types of affective message strategies are resonance and emotional. </a:t>
            </a:r>
            <a:r>
              <a:rPr lang="en-US" b="1" baseline="0" dirty="0" smtClean="0"/>
              <a:t>Resonance advertising</a:t>
            </a:r>
            <a:r>
              <a:rPr lang="en-US" b="0" baseline="0" dirty="0" smtClean="0"/>
              <a:t> connects a product with a consumer’s experiences from the past in order to develop a bond with the brand. Often, advertisers will use music from that generation to create that emotional bond. </a:t>
            </a:r>
            <a:r>
              <a:rPr lang="en-US" b="1" baseline="0" dirty="0" smtClean="0"/>
              <a:t>Emotional messages </a:t>
            </a:r>
            <a:r>
              <a:rPr lang="en-US" b="0" baseline="0" dirty="0" smtClean="0"/>
              <a:t>attempt to elicit emotions that will lead to product recall and choice. Many different emotions can be connected with a product. Emotional messages are used in both consumer and business-to-business advertising. Affective message strategies help develop brand equity through creating an emotional bond with the brand.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This ad for</a:t>
            </a:r>
            <a:r>
              <a:rPr lang="en-US" baseline="0" dirty="0" smtClean="0"/>
              <a:t> Cheerios is an example of resonance advertising. It shows the emotion of a 3-generation family.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Advertisements that invoke</a:t>
            </a:r>
            <a:r>
              <a:rPr lang="en-US" baseline="0" dirty="0" smtClean="0"/>
              <a:t> feelings or emotions are </a:t>
            </a:r>
            <a:r>
              <a:rPr lang="en-US" b="1" baseline="0" dirty="0" smtClean="0"/>
              <a:t>affective message strategies</a:t>
            </a:r>
            <a:r>
              <a:rPr lang="en-US" b="0" baseline="0" dirty="0" smtClean="0"/>
              <a:t>.  These messages attempt to enhance the likeability of a product, recall of the message, and comprehension of the message. The two types of affective message strategies are resonance and emotional. </a:t>
            </a:r>
            <a:r>
              <a:rPr lang="en-US" b="1" baseline="0" dirty="0" smtClean="0"/>
              <a:t>Resonance advertising</a:t>
            </a:r>
            <a:r>
              <a:rPr lang="en-US" b="0" baseline="0" dirty="0" smtClean="0"/>
              <a:t> connects a product with a consumer’s experiences from the past in order to develop a bond with the brand. Often, advertisers will use music from that generation to create that emotional bond. </a:t>
            </a:r>
            <a:r>
              <a:rPr lang="en-US" b="1" baseline="0" dirty="0" smtClean="0"/>
              <a:t>Emotional messages </a:t>
            </a:r>
            <a:r>
              <a:rPr lang="en-US" b="0" baseline="0" dirty="0" smtClean="0"/>
              <a:t>attempt to elicit emotions that will lead to product recall and choice. Many different emotions can be connected with a product. Emotional messages are used in both consumer and business-to-business advertising. Affective message strategies help develop brand equity through creating an emotional bond with the brand.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65225" y="695325"/>
            <a:ext cx="4527550" cy="3395663"/>
          </a:xfrm>
          <a:ln/>
        </p:spPr>
      </p:sp>
      <p:sp>
        <p:nvSpPr>
          <p:cNvPr id="30723"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304800" y="292995"/>
            <a:ext cx="8534400" cy="640080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76200"/>
            <a:ext cx="9144000" cy="699516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p:nvSpPr>
        <p:spPr bwMode="auto">
          <a:xfrm>
            <a:off x="152400" y="121920"/>
            <a:ext cx="8823960" cy="658368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307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3077"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ahoma" pitchFamily="34" charset="0"/>
        </a:defRPr>
      </a:lvl2pPr>
      <a:lvl3pPr algn="ctr" rtl="0" eaLnBrk="0" fontAlgn="base" hangingPunct="0">
        <a:spcBef>
          <a:spcPct val="0"/>
        </a:spcBef>
        <a:spcAft>
          <a:spcPct val="0"/>
        </a:spcAft>
        <a:defRPr sz="4800" b="1">
          <a:solidFill>
            <a:schemeClr val="tx2"/>
          </a:solidFill>
          <a:latin typeface="Tahoma" pitchFamily="34" charset="0"/>
        </a:defRPr>
      </a:lvl3pPr>
      <a:lvl4pPr algn="ctr" rtl="0" eaLnBrk="0" fontAlgn="base" hangingPunct="0">
        <a:spcBef>
          <a:spcPct val="0"/>
        </a:spcBef>
        <a:spcAft>
          <a:spcPct val="0"/>
        </a:spcAft>
        <a:defRPr sz="4800" b="1">
          <a:solidFill>
            <a:schemeClr val="tx2"/>
          </a:solidFill>
          <a:latin typeface="Tahoma" pitchFamily="34" charset="0"/>
        </a:defRPr>
      </a:lvl4pPr>
      <a:lvl5pPr algn="ctr" rtl="0" eaLnBrk="0" fontAlgn="base" hangingPunct="0">
        <a:spcBef>
          <a:spcPct val="0"/>
        </a:spcBef>
        <a:spcAft>
          <a:spcPct val="0"/>
        </a:spcAft>
        <a:defRPr sz="4800" b="1">
          <a:solidFill>
            <a:schemeClr val="tx2"/>
          </a:solidFill>
          <a:latin typeface="Tahoma" pitchFamily="34" charset="0"/>
        </a:defRPr>
      </a:lvl5pPr>
      <a:lvl6pPr marL="457200" algn="ctr" rtl="0" fontAlgn="base">
        <a:spcBef>
          <a:spcPct val="0"/>
        </a:spcBef>
        <a:spcAft>
          <a:spcPct val="0"/>
        </a:spcAft>
        <a:defRPr sz="4800" b="1">
          <a:solidFill>
            <a:schemeClr val="tx2"/>
          </a:solidFill>
          <a:latin typeface="Tahoma" pitchFamily="34" charset="0"/>
        </a:defRPr>
      </a:lvl6pPr>
      <a:lvl7pPr marL="914400" algn="ctr" rtl="0" fontAlgn="base">
        <a:spcBef>
          <a:spcPct val="0"/>
        </a:spcBef>
        <a:spcAft>
          <a:spcPct val="0"/>
        </a:spcAft>
        <a:defRPr sz="4800" b="1">
          <a:solidFill>
            <a:schemeClr val="tx2"/>
          </a:solidFill>
          <a:latin typeface="Tahoma" pitchFamily="34" charset="0"/>
        </a:defRPr>
      </a:lvl7pPr>
      <a:lvl8pPr marL="1371600" algn="ctr" rtl="0" fontAlgn="base">
        <a:spcBef>
          <a:spcPct val="0"/>
        </a:spcBef>
        <a:spcAft>
          <a:spcPct val="0"/>
        </a:spcAft>
        <a:defRPr sz="4800" b="1">
          <a:solidFill>
            <a:schemeClr val="tx2"/>
          </a:solidFill>
          <a:latin typeface="Tahoma" pitchFamily="34" charset="0"/>
        </a:defRPr>
      </a:lvl8pPr>
      <a:lvl9pPr marL="1828800" algn="ctr" rtl="0" fontAlgn="base">
        <a:spcBef>
          <a:spcPct val="0"/>
        </a:spcBef>
        <a:spcAft>
          <a:spcPct val="0"/>
        </a:spcAft>
        <a:defRPr sz="4800" b="1">
          <a:solidFill>
            <a:schemeClr val="tx2"/>
          </a:solidFill>
          <a:latin typeface="Tahoma" pitchFamily="34" charset="0"/>
        </a:defRPr>
      </a:lvl9pPr>
    </p:titleStyle>
    <p:bodyStyle>
      <a:lvl1pPr marL="342900" indent="-342900" algn="l" rtl="0" eaLnBrk="0" fontAlgn="base" hangingPunct="0">
        <a:spcBef>
          <a:spcPct val="10000"/>
        </a:spcBef>
        <a:spcAft>
          <a:spcPct val="0"/>
        </a:spcAft>
        <a:buClr>
          <a:srgbClr val="000099"/>
        </a:buClr>
        <a:buChar char="•"/>
        <a:tabLst>
          <a:tab pos="0" algn="l"/>
        </a:tabLst>
        <a:defRPr sz="3200" b="1">
          <a:solidFill>
            <a:srgbClr val="000099"/>
          </a:solidFill>
          <a:latin typeface="+mn-lt"/>
          <a:ea typeface="+mn-ea"/>
          <a:cs typeface="+mn-cs"/>
        </a:defRPr>
      </a:lvl1pPr>
      <a:lvl2pPr marL="742950" indent="-285750" algn="l" rtl="0" eaLnBrk="0" fontAlgn="base" hangingPunct="0">
        <a:spcBef>
          <a:spcPct val="10000"/>
        </a:spcBef>
        <a:spcAft>
          <a:spcPct val="0"/>
        </a:spcAft>
        <a:buClr>
          <a:srgbClr val="000099"/>
        </a:buClr>
        <a:buFont typeface="Wingdings" pitchFamily="2" charset="2"/>
        <a:buChar char="§"/>
        <a:tabLst>
          <a:tab pos="0" algn="l"/>
        </a:tabLst>
        <a:defRPr sz="2800" b="1">
          <a:solidFill>
            <a:srgbClr val="000099"/>
          </a:solidFill>
          <a:latin typeface="+mn-lt"/>
        </a:defRPr>
      </a:lvl2pPr>
      <a:lvl3pPr marL="11430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3pPr>
      <a:lvl4pPr marL="16002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4pPr>
      <a:lvl5pPr marL="20574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5pPr>
      <a:lvl6pPr marL="2514600" indent="-228600" algn="l" rtl="0" fontAlgn="base">
        <a:spcBef>
          <a:spcPct val="5000"/>
        </a:spcBef>
        <a:spcAft>
          <a:spcPct val="0"/>
        </a:spcAft>
        <a:buClr>
          <a:srgbClr val="000099"/>
        </a:buClr>
        <a:buChar char="»"/>
        <a:tabLst>
          <a:tab pos="0" algn="l"/>
        </a:tabLst>
        <a:defRPr sz="2400" b="1">
          <a:solidFill>
            <a:schemeClr val="tx1"/>
          </a:solidFill>
          <a:latin typeface="+mn-lt"/>
        </a:defRPr>
      </a:lvl6pPr>
      <a:lvl7pPr marL="2971800" indent="-228600" algn="l" rtl="0" fontAlgn="base">
        <a:spcBef>
          <a:spcPct val="5000"/>
        </a:spcBef>
        <a:spcAft>
          <a:spcPct val="0"/>
        </a:spcAft>
        <a:buClr>
          <a:srgbClr val="000099"/>
        </a:buClr>
        <a:buChar char="»"/>
        <a:tabLst>
          <a:tab pos="0" algn="l"/>
        </a:tabLst>
        <a:defRPr sz="2400" b="1">
          <a:solidFill>
            <a:schemeClr val="tx1"/>
          </a:solidFill>
          <a:latin typeface="+mn-lt"/>
        </a:defRPr>
      </a:lvl7pPr>
      <a:lvl8pPr marL="3429000" indent="-228600" algn="l" rtl="0" fontAlgn="base">
        <a:spcBef>
          <a:spcPct val="5000"/>
        </a:spcBef>
        <a:spcAft>
          <a:spcPct val="0"/>
        </a:spcAft>
        <a:buClr>
          <a:srgbClr val="000099"/>
        </a:buClr>
        <a:buChar char="»"/>
        <a:tabLst>
          <a:tab pos="0" algn="l"/>
        </a:tabLst>
        <a:defRPr sz="2400" b="1">
          <a:solidFill>
            <a:schemeClr val="tx1"/>
          </a:solidFill>
          <a:latin typeface="+mn-lt"/>
        </a:defRPr>
      </a:lvl8pPr>
      <a:lvl9pPr marL="3886200" indent="-228600" algn="l" rtl="0" fontAlgn="base">
        <a:spcBef>
          <a:spcPct val="5000"/>
        </a:spcBef>
        <a:spcAft>
          <a:spcPct val="0"/>
        </a:spcAft>
        <a:buClr>
          <a:srgbClr val="000099"/>
        </a:buClr>
        <a:buChar char="»"/>
        <a:tabLst>
          <a:tab pos="0" algn="l"/>
        </a:tabLst>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file:///C:\Clow%205th%20Ed%20ppts\Clow%20IMC%20Ch07\Koestler%20Crystal%2030.mpg"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file:///C:\Clow%205th%20Ed%20ppts\Clow%20IMC%20Ch07\Waterfront.mpg"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95400"/>
            <a:ext cx="7772400" cy="2362200"/>
          </a:xfrm>
        </p:spPr>
        <p:txBody>
          <a:bodyPr/>
          <a:lstStyle/>
          <a:p>
            <a:r>
              <a:rPr lang="en-US" dirty="0" smtClean="0">
                <a:solidFill>
                  <a:schemeClr val="accent2"/>
                </a:solidFill>
                <a:latin typeface="Tahoma" pitchFamily="34" charset="0"/>
              </a:rPr>
              <a:t>Advertising Design:  Message Strategies and </a:t>
            </a:r>
            <a:r>
              <a:rPr lang="en-US" dirty="0" err="1" smtClean="0">
                <a:solidFill>
                  <a:schemeClr val="accent2"/>
                </a:solidFill>
                <a:latin typeface="Tahoma" pitchFamily="34" charset="0"/>
              </a:rPr>
              <a:t>Executional</a:t>
            </a:r>
            <a:r>
              <a:rPr lang="en-US" dirty="0" smtClean="0">
                <a:solidFill>
                  <a:schemeClr val="accent2"/>
                </a:solidFill>
                <a:latin typeface="Tahoma" pitchFamily="34" charset="0"/>
              </a:rPr>
              <a:t> Frameworks</a:t>
            </a:r>
          </a:p>
        </p:txBody>
      </p:sp>
      <p:sp>
        <p:nvSpPr>
          <p:cNvPr id="3075" name="Rectangle 3"/>
          <p:cNvSpPr>
            <a:spLocks noGrp="1" noChangeArrowheads="1"/>
          </p:cNvSpPr>
          <p:nvPr>
            <p:ph type="subTitle" idx="1"/>
          </p:nvPr>
        </p:nvSpPr>
        <p:spPr>
          <a:xfrm>
            <a:off x="0" y="4267200"/>
            <a:ext cx="9144000" cy="838200"/>
          </a:xfrm>
        </p:spPr>
        <p:txBody>
          <a:bodyPr/>
          <a:lstStyle/>
          <a:p>
            <a:r>
              <a:rPr lang="en-US" sz="6000" dirty="0" smtClean="0">
                <a:solidFill>
                  <a:srgbClr val="FF0000"/>
                </a:solidFill>
                <a:latin typeface="Tahoma" pitchFamily="34" charset="0"/>
              </a:rPr>
              <a:t>Chapter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4345" name="Line 8"/>
          <p:cNvSpPr>
            <a:spLocks noChangeShapeType="1"/>
          </p:cNvSpPr>
          <p:nvPr/>
        </p:nvSpPr>
        <p:spPr bwMode="auto">
          <a:xfrm flipH="1">
            <a:off x="6248400" y="2895600"/>
            <a:ext cx="990600" cy="609600"/>
          </a:xfrm>
          <a:prstGeom prst="line">
            <a:avLst/>
          </a:prstGeom>
          <a:noFill/>
          <a:ln w="57150">
            <a:solidFill>
              <a:srgbClr val="FFCC00"/>
            </a:solidFill>
            <a:round/>
            <a:headEnd type="none" w="sm" len="sm"/>
            <a:tailEnd type="triangle" w="med" len="med"/>
          </a:ln>
        </p:spPr>
        <p:txBody>
          <a:bodyPr/>
          <a:lstStyle/>
          <a:p>
            <a:endParaRPr lang="en-US" dirty="0"/>
          </a:p>
        </p:txBody>
      </p:sp>
      <p:grpSp>
        <p:nvGrpSpPr>
          <p:cNvPr id="2" name="Group 14"/>
          <p:cNvGrpSpPr/>
          <p:nvPr/>
        </p:nvGrpSpPr>
        <p:grpSpPr>
          <a:xfrm>
            <a:off x="506506" y="1752600"/>
            <a:ext cx="8082579" cy="1143000"/>
            <a:chOff x="527050" y="1524000"/>
            <a:chExt cx="8250966" cy="1143000"/>
          </a:xfrm>
          <a:solidFill>
            <a:srgbClr val="92D050">
              <a:alpha val="64000"/>
            </a:srgbClr>
          </a:solidFill>
        </p:grpSpPr>
        <p:sp>
          <p:nvSpPr>
            <p:cNvPr id="16" name="Rectangle 5"/>
            <p:cNvSpPr>
              <a:spLocks noChangeArrowheads="1"/>
            </p:cNvSpPr>
            <p:nvPr/>
          </p:nvSpPr>
          <p:spPr bwMode="auto">
            <a:xfrm>
              <a:off x="527050"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bg1">
                      <a:lumMod val="75000"/>
                    </a:schemeClr>
                  </a:solidFill>
                </a:rPr>
                <a:t>Cognitive</a:t>
              </a:r>
            </a:p>
          </p:txBody>
        </p:sp>
        <p:sp>
          <p:nvSpPr>
            <p:cNvPr id="17" name="Rectangle 16"/>
            <p:cNvSpPr>
              <a:spLocks noChangeArrowheads="1"/>
            </p:cNvSpPr>
            <p:nvPr/>
          </p:nvSpPr>
          <p:spPr bwMode="auto">
            <a:xfrm>
              <a:off x="3364006"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bg1">
                      <a:lumMod val="75000"/>
                    </a:schemeClr>
                  </a:solidFill>
                </a:rPr>
                <a:t>Affective</a:t>
              </a:r>
            </a:p>
          </p:txBody>
        </p:sp>
        <p:sp>
          <p:nvSpPr>
            <p:cNvPr id="18" name="Rectangle 17"/>
            <p:cNvSpPr>
              <a:spLocks noChangeArrowheads="1"/>
            </p:cNvSpPr>
            <p:nvPr/>
          </p:nvSpPr>
          <p:spPr bwMode="auto">
            <a:xfrm>
              <a:off x="6164356"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accent2"/>
                  </a:solidFill>
                </a:rPr>
                <a:t>Conative</a:t>
              </a:r>
            </a:p>
          </p:txBody>
        </p:sp>
      </p:grpSp>
      <p:sp>
        <p:nvSpPr>
          <p:cNvPr id="19" name="Rectangle 2"/>
          <p:cNvSpPr txBox="1">
            <a:spLocks noChangeArrowheads="1"/>
          </p:cNvSpPr>
          <p:nvPr/>
        </p:nvSpPr>
        <p:spPr bwMode="auto">
          <a:xfrm>
            <a:off x="304800" y="228601"/>
            <a:ext cx="853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Tahoma" pitchFamily="34" charset="0"/>
                <a:ea typeface="Tahoma" pitchFamily="34" charset="0"/>
                <a:cs typeface="Tahoma" pitchFamily="34" charset="0"/>
              </a:rPr>
              <a:t>Message Strategies</a:t>
            </a:r>
          </a:p>
        </p:txBody>
      </p:sp>
      <p:sp>
        <p:nvSpPr>
          <p:cNvPr id="12" name="Rectangle 3"/>
          <p:cNvSpPr txBox="1">
            <a:spLocks noChangeArrowheads="1"/>
          </p:cNvSpPr>
          <p:nvPr/>
        </p:nvSpPr>
        <p:spPr>
          <a:xfrm>
            <a:off x="2133600" y="3352800"/>
            <a:ext cx="4724400" cy="1676400"/>
          </a:xfrm>
          <a:prstGeom prst="rect">
            <a:avLst/>
          </a:prstGeom>
        </p:spPr>
        <p:txBody>
          <a:bodyPr/>
          <a:lstStyle/>
          <a:p>
            <a:pPr marL="342900" marR="0" lvl="0" indent="-342900" algn="l" defTabSz="914400" rtl="0" eaLnBrk="0" fontAlgn="base" latinLnBrk="0" hangingPunct="0">
              <a:lnSpc>
                <a:spcPct val="100000"/>
              </a:lnSpc>
              <a:spcBef>
                <a:spcPct val="10000"/>
              </a:spcBef>
              <a:spcAft>
                <a:spcPct val="0"/>
              </a:spcAft>
              <a:buClr>
                <a:schemeClr val="accent2"/>
              </a:buClr>
              <a:buSzTx/>
              <a:buFontTx/>
              <a:buChar char="•"/>
              <a:tabLst>
                <a:tab pos="0" algn="l"/>
              </a:tabLst>
              <a:defRPr/>
            </a:pPr>
            <a:r>
              <a:rPr kumimoji="0" lang="en-US" sz="3200" b="1" i="0" u="none" strike="noStrike" kern="0" cap="none" spc="0" normalizeH="0" baseline="0" noProof="0" dirty="0" smtClean="0">
                <a:ln>
                  <a:noFill/>
                </a:ln>
                <a:solidFill>
                  <a:schemeClr val="accent2"/>
                </a:solidFill>
                <a:effectLst/>
                <a:uLnTx/>
                <a:uFillTx/>
                <a:ea typeface="Tahoma" pitchFamily="34" charset="0"/>
                <a:cs typeface="Tahoma" pitchFamily="34" charset="0"/>
              </a:rPr>
              <a:t>Action-inducing</a:t>
            </a:r>
          </a:p>
          <a:p>
            <a:pPr marL="342900" marR="0" lvl="0" indent="-342900" algn="l" defTabSz="914400" rtl="0" eaLnBrk="0" fontAlgn="base" latinLnBrk="0" hangingPunct="0">
              <a:lnSpc>
                <a:spcPct val="100000"/>
              </a:lnSpc>
              <a:spcBef>
                <a:spcPct val="10000"/>
              </a:spcBef>
              <a:spcAft>
                <a:spcPct val="0"/>
              </a:spcAft>
              <a:buClr>
                <a:schemeClr val="accent2"/>
              </a:buClr>
              <a:buSzTx/>
              <a:buFontTx/>
              <a:buChar char="•"/>
              <a:tabLst>
                <a:tab pos="0" algn="l"/>
              </a:tabLst>
              <a:defRPr/>
            </a:pPr>
            <a:r>
              <a:rPr kumimoji="0" lang="en-US" sz="3200" b="1" i="0" u="none" strike="noStrike" kern="0" cap="none" spc="0" normalizeH="0" baseline="0" noProof="0" dirty="0" smtClean="0">
                <a:ln>
                  <a:noFill/>
                </a:ln>
                <a:solidFill>
                  <a:schemeClr val="accent2"/>
                </a:solidFill>
                <a:effectLst/>
                <a:uLnTx/>
                <a:uFillTx/>
                <a:ea typeface="Tahoma" pitchFamily="34" charset="0"/>
                <a:cs typeface="Tahoma" pitchFamily="34" charset="0"/>
              </a:rPr>
              <a:t>Promotional support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152400" y="76200"/>
            <a:ext cx="8839200" cy="15240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2" name="Text Box 11"/>
          <p:cNvSpPr txBox="1">
            <a:spLocks noChangeArrowheads="1"/>
          </p:cNvSpPr>
          <p:nvPr/>
        </p:nvSpPr>
        <p:spPr bwMode="auto">
          <a:xfrm>
            <a:off x="304800" y="163284"/>
            <a:ext cx="8534400" cy="1284516"/>
          </a:xfrm>
          <a:prstGeom prst="rect">
            <a:avLst/>
          </a:prstGeom>
          <a:noFill/>
          <a:ln w="9525">
            <a:noFill/>
            <a:miter lim="800000"/>
            <a:headEnd/>
            <a:tailEnd/>
          </a:ln>
        </p:spPr>
        <p:txBody>
          <a:bodyPr/>
          <a:lstStyle/>
          <a:p>
            <a:r>
              <a:rPr lang="en-US" sz="2800" b="1" dirty="0">
                <a:solidFill>
                  <a:schemeClr val="accent2"/>
                </a:solidFill>
              </a:rPr>
              <a:t>Message Strategies</a:t>
            </a:r>
          </a:p>
        </p:txBody>
      </p:sp>
      <p:sp>
        <p:nvSpPr>
          <p:cNvPr id="10243" name="Text Box 12"/>
          <p:cNvSpPr txBox="1">
            <a:spLocks noChangeArrowheads="1"/>
          </p:cNvSpPr>
          <p:nvPr/>
        </p:nvSpPr>
        <p:spPr bwMode="auto">
          <a:xfrm>
            <a:off x="1104900" y="685800"/>
            <a:ext cx="6934200" cy="701675"/>
          </a:xfrm>
          <a:prstGeom prst="rect">
            <a:avLst/>
          </a:prstGeom>
          <a:noFill/>
          <a:ln w="9525">
            <a:noFill/>
            <a:miter lim="800000"/>
            <a:headEnd/>
            <a:tailEnd/>
          </a:ln>
        </p:spPr>
        <p:txBody>
          <a:bodyPr>
            <a:spAutoFit/>
          </a:bodyPr>
          <a:lstStyle/>
          <a:p>
            <a:pPr algn="ctr"/>
            <a:r>
              <a:rPr lang="en-US" sz="4000" b="1" dirty="0">
                <a:solidFill>
                  <a:schemeClr val="accent2"/>
                </a:solidFill>
              </a:rPr>
              <a:t>Hierarchy of Effects Model</a:t>
            </a:r>
          </a:p>
        </p:txBody>
      </p:sp>
      <p:grpSp>
        <p:nvGrpSpPr>
          <p:cNvPr id="10245" name="Group 9"/>
          <p:cNvGrpSpPr>
            <a:grpSpLocks/>
          </p:cNvGrpSpPr>
          <p:nvPr/>
        </p:nvGrpSpPr>
        <p:grpSpPr bwMode="auto">
          <a:xfrm>
            <a:off x="609600" y="2147888"/>
            <a:ext cx="7991475" cy="3349810"/>
            <a:chOff x="923925" y="2147888"/>
            <a:chExt cx="7991476" cy="3349993"/>
          </a:xfrm>
        </p:grpSpPr>
        <p:sp>
          <p:nvSpPr>
            <p:cNvPr id="10246" name="Rectangle 3"/>
            <p:cNvSpPr>
              <a:spLocks noChangeArrowheads="1"/>
            </p:cNvSpPr>
            <p:nvPr/>
          </p:nvSpPr>
          <p:spPr bwMode="auto">
            <a:xfrm>
              <a:off x="1715467" y="2147888"/>
              <a:ext cx="884858" cy="462307"/>
            </a:xfrm>
            <a:prstGeom prst="rect">
              <a:avLst/>
            </a:prstGeom>
            <a:noFill/>
            <a:ln w="9525">
              <a:noFill/>
              <a:miter lim="800000"/>
              <a:headEnd/>
              <a:tailEnd/>
            </a:ln>
          </p:spPr>
          <p:txBody>
            <a:bodyPr wrap="none" lIns="92075" tIns="46038" rIns="92075" bIns="46038">
              <a:spAutoFit/>
            </a:bodyPr>
            <a:lstStyle/>
            <a:p>
              <a:r>
                <a:rPr lang="en-US" b="1" u="sng" dirty="0">
                  <a:solidFill>
                    <a:schemeClr val="accent2"/>
                  </a:solidFill>
                </a:rPr>
                <a:t>HEM</a:t>
              </a:r>
            </a:p>
          </p:txBody>
        </p:sp>
        <p:sp>
          <p:nvSpPr>
            <p:cNvPr id="10247" name="Rectangle 4"/>
            <p:cNvSpPr>
              <a:spLocks noChangeArrowheads="1"/>
            </p:cNvSpPr>
            <p:nvPr/>
          </p:nvSpPr>
          <p:spPr bwMode="auto">
            <a:xfrm>
              <a:off x="4810125" y="2147888"/>
              <a:ext cx="3191579" cy="462307"/>
            </a:xfrm>
            <a:prstGeom prst="rect">
              <a:avLst/>
            </a:prstGeom>
            <a:noFill/>
            <a:ln w="9525">
              <a:noFill/>
              <a:miter lim="800000"/>
              <a:headEnd/>
              <a:tailEnd/>
            </a:ln>
          </p:spPr>
          <p:txBody>
            <a:bodyPr wrap="none" lIns="92075" tIns="46038" rIns="92075" bIns="46038">
              <a:spAutoFit/>
            </a:bodyPr>
            <a:lstStyle/>
            <a:p>
              <a:r>
                <a:rPr lang="en-US" b="1" u="sng" dirty="0">
                  <a:solidFill>
                    <a:schemeClr val="accent2"/>
                  </a:solidFill>
                </a:rPr>
                <a:t>Message Strategies</a:t>
              </a:r>
            </a:p>
          </p:txBody>
        </p:sp>
        <p:sp>
          <p:nvSpPr>
            <p:cNvPr id="10248" name="Rectangle 5"/>
            <p:cNvSpPr>
              <a:spLocks noChangeArrowheads="1"/>
            </p:cNvSpPr>
            <p:nvPr/>
          </p:nvSpPr>
          <p:spPr bwMode="auto">
            <a:xfrm>
              <a:off x="923925" y="2819437"/>
              <a:ext cx="3339056" cy="2678444"/>
            </a:xfrm>
            <a:prstGeom prst="rect">
              <a:avLst/>
            </a:prstGeom>
            <a:noFill/>
            <a:ln w="9525">
              <a:noFill/>
              <a:miter lim="800000"/>
              <a:headEnd/>
              <a:tailEnd/>
            </a:ln>
          </p:spPr>
          <p:txBody>
            <a:bodyPr wrap="none" lIns="92075" tIns="46038" rIns="92075" bIns="46038">
              <a:spAutoFit/>
            </a:bodyPr>
            <a:lstStyle/>
            <a:p>
              <a:pPr>
                <a:buClr>
                  <a:schemeClr val="accent2"/>
                </a:buClr>
                <a:buFont typeface="Tahoma" pitchFamily="34" charset="0"/>
                <a:buChar char="•"/>
              </a:pPr>
              <a:r>
                <a:rPr lang="en-US" b="1" dirty="0">
                  <a:solidFill>
                    <a:srgbClr val="000099"/>
                  </a:solidFill>
                </a:rPr>
                <a:t> </a:t>
              </a:r>
              <a:r>
                <a:rPr lang="en-US" sz="2800" b="1" dirty="0">
                  <a:solidFill>
                    <a:schemeClr val="accent2"/>
                  </a:solidFill>
                </a:rPr>
                <a:t>Awareness</a:t>
              </a:r>
            </a:p>
            <a:p>
              <a:pPr>
                <a:buClr>
                  <a:schemeClr val="accent2"/>
                </a:buClr>
                <a:buFont typeface="Tahoma" pitchFamily="34" charset="0"/>
                <a:buChar char="•"/>
              </a:pPr>
              <a:r>
                <a:rPr lang="en-US" sz="2800" b="1" dirty="0">
                  <a:solidFill>
                    <a:schemeClr val="accent2"/>
                  </a:solidFill>
                </a:rPr>
                <a:t> Knowledge</a:t>
              </a:r>
            </a:p>
            <a:p>
              <a:pPr>
                <a:buClr>
                  <a:schemeClr val="accent2"/>
                </a:buClr>
                <a:buFont typeface="Tahoma" pitchFamily="34" charset="0"/>
                <a:buChar char="•"/>
              </a:pPr>
              <a:r>
                <a:rPr lang="en-US" sz="2800" b="1" dirty="0">
                  <a:solidFill>
                    <a:schemeClr val="accent2"/>
                  </a:solidFill>
                </a:rPr>
                <a:t> Liking</a:t>
              </a:r>
            </a:p>
            <a:p>
              <a:pPr>
                <a:buClr>
                  <a:schemeClr val="accent2"/>
                </a:buClr>
                <a:buFont typeface="Tahoma" pitchFamily="34" charset="0"/>
                <a:buChar char="•"/>
              </a:pPr>
              <a:r>
                <a:rPr lang="en-US" sz="2800" b="1" dirty="0">
                  <a:solidFill>
                    <a:schemeClr val="accent2"/>
                  </a:solidFill>
                </a:rPr>
                <a:t> Preference</a:t>
              </a:r>
            </a:p>
            <a:p>
              <a:pPr>
                <a:buClr>
                  <a:schemeClr val="accent2"/>
                </a:buClr>
                <a:buFont typeface="Tahoma" pitchFamily="34" charset="0"/>
                <a:buChar char="•"/>
              </a:pPr>
              <a:r>
                <a:rPr lang="en-US" sz="2800" b="1" dirty="0">
                  <a:solidFill>
                    <a:schemeClr val="accent2"/>
                  </a:solidFill>
                </a:rPr>
                <a:t> Conviction</a:t>
              </a:r>
            </a:p>
            <a:p>
              <a:pPr>
                <a:buClr>
                  <a:schemeClr val="accent2"/>
                </a:buClr>
                <a:buFont typeface="Tahoma" pitchFamily="34" charset="0"/>
                <a:buChar char="•"/>
              </a:pPr>
              <a:r>
                <a:rPr lang="en-US" sz="2800" b="1" dirty="0">
                  <a:solidFill>
                    <a:schemeClr val="accent2"/>
                  </a:solidFill>
                </a:rPr>
                <a:t> Actual purchase</a:t>
              </a:r>
            </a:p>
          </p:txBody>
        </p:sp>
        <p:sp>
          <p:nvSpPr>
            <p:cNvPr id="10249" name="Rectangle 6"/>
            <p:cNvSpPr>
              <a:spLocks noChangeArrowheads="1"/>
            </p:cNvSpPr>
            <p:nvPr/>
          </p:nvSpPr>
          <p:spPr bwMode="auto">
            <a:xfrm>
              <a:off x="5241924" y="2909888"/>
              <a:ext cx="3549048" cy="1201037"/>
            </a:xfrm>
            <a:prstGeom prst="rect">
              <a:avLst/>
            </a:prstGeom>
            <a:noFill/>
            <a:ln w="9525">
              <a:noFill/>
              <a:miter lim="800000"/>
              <a:headEnd/>
              <a:tailEnd/>
            </a:ln>
          </p:spPr>
          <p:txBody>
            <a:bodyPr wrap="none" lIns="92075" tIns="46038" rIns="92075" bIns="46038">
              <a:spAutoFit/>
            </a:bodyPr>
            <a:lstStyle/>
            <a:p>
              <a:pPr>
                <a:buClr>
                  <a:schemeClr val="accent2"/>
                </a:buClr>
                <a:buFont typeface="Monotype Sorts" charset="2"/>
                <a:buChar char="w"/>
              </a:pPr>
              <a:r>
                <a:rPr lang="en-US" b="1" dirty="0" smtClean="0">
                  <a:solidFill>
                    <a:srgbClr val="000099"/>
                  </a:solidFill>
                </a:rPr>
                <a:t> </a:t>
              </a:r>
              <a:r>
                <a:rPr lang="en-US" b="1" dirty="0" smtClean="0">
                  <a:solidFill>
                    <a:schemeClr val="accent2"/>
                  </a:solidFill>
                </a:rPr>
                <a:t>Cognitive strategies</a:t>
              </a:r>
            </a:p>
            <a:p>
              <a:pPr>
                <a:buClr>
                  <a:schemeClr val="accent2"/>
                </a:buClr>
                <a:buFont typeface="Monotype Sorts" charset="2"/>
                <a:buChar char="w"/>
              </a:pPr>
              <a:r>
                <a:rPr lang="en-US" b="1" dirty="0" smtClean="0">
                  <a:solidFill>
                    <a:schemeClr val="accent2"/>
                  </a:solidFill>
                </a:rPr>
                <a:t> Affective strategies</a:t>
              </a:r>
            </a:p>
            <a:p>
              <a:pPr>
                <a:buClr>
                  <a:schemeClr val="accent2"/>
                </a:buClr>
                <a:buFont typeface="Monotype Sorts" charset="2"/>
                <a:buChar char="w"/>
              </a:pPr>
              <a:r>
                <a:rPr lang="en-US" b="1" dirty="0" smtClean="0">
                  <a:solidFill>
                    <a:schemeClr val="accent2"/>
                  </a:solidFill>
                </a:rPr>
                <a:t> </a:t>
              </a:r>
              <a:r>
                <a:rPr lang="en-US" b="1" dirty="0" err="1" smtClean="0">
                  <a:solidFill>
                    <a:schemeClr val="accent2"/>
                  </a:solidFill>
                </a:rPr>
                <a:t>Conative</a:t>
              </a:r>
              <a:r>
                <a:rPr lang="en-US" b="1" dirty="0" smtClean="0">
                  <a:solidFill>
                    <a:schemeClr val="accent2"/>
                  </a:solidFill>
                </a:rPr>
                <a:t> strategies</a:t>
              </a:r>
              <a:endParaRPr lang="en-US" b="1" dirty="0">
                <a:solidFill>
                  <a:schemeClr val="accent2"/>
                </a:solidFill>
              </a:endParaRPr>
            </a:p>
          </p:txBody>
        </p:sp>
        <p:sp>
          <p:nvSpPr>
            <p:cNvPr id="10250" name="Rectangle 7"/>
            <p:cNvSpPr>
              <a:spLocks noChangeArrowheads="1"/>
            </p:cNvSpPr>
            <p:nvPr/>
          </p:nvSpPr>
          <p:spPr bwMode="auto">
            <a:xfrm>
              <a:off x="5638801" y="4814888"/>
              <a:ext cx="3276600" cy="462307"/>
            </a:xfrm>
            <a:prstGeom prst="rect">
              <a:avLst/>
            </a:prstGeom>
            <a:noFill/>
            <a:ln w="9525">
              <a:solidFill>
                <a:schemeClr val="accent2"/>
              </a:solidFill>
              <a:miter lim="800000"/>
              <a:headEnd/>
              <a:tailEnd/>
            </a:ln>
          </p:spPr>
          <p:txBody>
            <a:bodyPr lIns="92075" tIns="46038" rIns="92075" bIns="46038">
              <a:spAutoFit/>
            </a:bodyPr>
            <a:lstStyle/>
            <a:p>
              <a:pPr>
                <a:buClr>
                  <a:srgbClr val="000099"/>
                </a:buClr>
                <a:buFont typeface="Monotype Sorts" charset="2"/>
                <a:buChar char="u"/>
              </a:pPr>
              <a:r>
                <a:rPr lang="en-US" dirty="0"/>
                <a:t> </a:t>
              </a:r>
              <a:r>
                <a:rPr lang="en-US" b="1" dirty="0">
                  <a:solidFill>
                    <a:schemeClr val="accent2"/>
                  </a:solidFill>
                </a:rPr>
                <a:t>Brand strategies</a:t>
              </a:r>
            </a:p>
          </p:txBody>
        </p:sp>
        <p:sp>
          <p:nvSpPr>
            <p:cNvPr id="10251" name="Line 8"/>
            <p:cNvSpPr>
              <a:spLocks noChangeShapeType="1"/>
            </p:cNvSpPr>
            <p:nvPr/>
          </p:nvSpPr>
          <p:spPr bwMode="auto">
            <a:xfrm flipH="1">
              <a:off x="3505200" y="3124200"/>
              <a:ext cx="1828800" cy="0"/>
            </a:xfrm>
            <a:prstGeom prst="line">
              <a:avLst/>
            </a:prstGeom>
            <a:noFill/>
            <a:ln w="38100">
              <a:solidFill>
                <a:srgbClr val="C00000"/>
              </a:solidFill>
              <a:round/>
              <a:headEnd type="none" w="sm" len="sm"/>
              <a:tailEnd type="stealth" w="med" len="lg"/>
            </a:ln>
          </p:spPr>
          <p:txBody>
            <a:bodyPr wrap="none" anchor="ctr"/>
            <a:lstStyle/>
            <a:p>
              <a:endParaRPr lang="en-US"/>
            </a:p>
          </p:txBody>
        </p:sp>
        <p:sp>
          <p:nvSpPr>
            <p:cNvPr id="10252" name="Line 9"/>
            <p:cNvSpPr>
              <a:spLocks noChangeShapeType="1"/>
            </p:cNvSpPr>
            <p:nvPr/>
          </p:nvSpPr>
          <p:spPr bwMode="auto">
            <a:xfrm flipH="1">
              <a:off x="3362325" y="3164545"/>
              <a:ext cx="1985122" cy="416935"/>
            </a:xfrm>
            <a:prstGeom prst="line">
              <a:avLst/>
            </a:prstGeom>
            <a:noFill/>
            <a:ln w="38100">
              <a:solidFill>
                <a:srgbClr val="CC0000"/>
              </a:solidFill>
              <a:round/>
              <a:headEnd type="none" w="sm" len="sm"/>
              <a:tailEnd type="stealth" w="med" len="lg"/>
            </a:ln>
          </p:spPr>
          <p:txBody>
            <a:bodyPr wrap="none" anchor="ctr"/>
            <a:lstStyle/>
            <a:p>
              <a:endParaRPr lang="en-US"/>
            </a:p>
          </p:txBody>
        </p:sp>
        <p:sp>
          <p:nvSpPr>
            <p:cNvPr id="10253" name="Line 10"/>
            <p:cNvSpPr>
              <a:spLocks noChangeShapeType="1"/>
            </p:cNvSpPr>
            <p:nvPr/>
          </p:nvSpPr>
          <p:spPr bwMode="auto">
            <a:xfrm flipH="1">
              <a:off x="2600325" y="3505201"/>
              <a:ext cx="2733675" cy="533503"/>
            </a:xfrm>
            <a:prstGeom prst="line">
              <a:avLst/>
            </a:prstGeom>
            <a:noFill/>
            <a:ln w="38100">
              <a:solidFill>
                <a:srgbClr val="00B050"/>
              </a:solidFill>
              <a:round/>
              <a:headEnd type="none" w="sm" len="sm"/>
              <a:tailEnd type="stealth" w="med" len="lg"/>
            </a:ln>
          </p:spPr>
          <p:txBody>
            <a:bodyPr wrap="none" anchor="ctr"/>
            <a:lstStyle/>
            <a:p>
              <a:endParaRPr lang="en-US"/>
            </a:p>
          </p:txBody>
        </p:sp>
        <p:sp>
          <p:nvSpPr>
            <p:cNvPr id="10254" name="Line 11"/>
            <p:cNvSpPr>
              <a:spLocks noChangeShapeType="1"/>
            </p:cNvSpPr>
            <p:nvPr/>
          </p:nvSpPr>
          <p:spPr bwMode="auto">
            <a:xfrm flipH="1">
              <a:off x="3209925" y="3541056"/>
              <a:ext cx="2191310" cy="802464"/>
            </a:xfrm>
            <a:prstGeom prst="line">
              <a:avLst/>
            </a:prstGeom>
            <a:noFill/>
            <a:ln w="38100">
              <a:solidFill>
                <a:srgbClr val="00B050"/>
              </a:solidFill>
              <a:round/>
              <a:headEnd type="none" w="sm" len="sm"/>
              <a:tailEnd type="stealth" w="med" len="lg"/>
            </a:ln>
          </p:spPr>
          <p:txBody>
            <a:bodyPr wrap="none" anchor="ctr"/>
            <a:lstStyle/>
            <a:p>
              <a:endParaRPr lang="en-US"/>
            </a:p>
          </p:txBody>
        </p:sp>
        <p:sp>
          <p:nvSpPr>
            <p:cNvPr id="10255" name="Line 12"/>
            <p:cNvSpPr>
              <a:spLocks noChangeShapeType="1"/>
            </p:cNvSpPr>
            <p:nvPr/>
          </p:nvSpPr>
          <p:spPr bwMode="auto">
            <a:xfrm flipH="1">
              <a:off x="3286125" y="3576913"/>
              <a:ext cx="2088216" cy="1147628"/>
            </a:xfrm>
            <a:prstGeom prst="line">
              <a:avLst/>
            </a:prstGeom>
            <a:noFill/>
            <a:ln w="38100">
              <a:solidFill>
                <a:srgbClr val="00B050"/>
              </a:solidFill>
              <a:round/>
              <a:headEnd type="none" w="sm" len="sm"/>
              <a:tailEnd type="stealth" w="med" len="lg"/>
            </a:ln>
          </p:spPr>
          <p:txBody>
            <a:bodyPr wrap="none" anchor="ctr"/>
            <a:lstStyle/>
            <a:p>
              <a:endParaRPr lang="en-US"/>
            </a:p>
          </p:txBody>
        </p:sp>
        <p:sp>
          <p:nvSpPr>
            <p:cNvPr id="10256" name="Line 13"/>
            <p:cNvSpPr>
              <a:spLocks noChangeShapeType="1"/>
            </p:cNvSpPr>
            <p:nvPr/>
          </p:nvSpPr>
          <p:spPr bwMode="auto">
            <a:xfrm flipH="1">
              <a:off x="4124325" y="3922058"/>
              <a:ext cx="1236568" cy="1183504"/>
            </a:xfrm>
            <a:prstGeom prst="line">
              <a:avLst/>
            </a:prstGeom>
            <a:noFill/>
            <a:ln w="38100">
              <a:solidFill>
                <a:schemeClr val="accent2"/>
              </a:solidFill>
              <a:round/>
              <a:headEnd type="none" w="sm" len="sm"/>
              <a:tailEnd type="stealth" w="med" len="lg"/>
            </a:ln>
          </p:spPr>
          <p:txBody>
            <a:bodyPr wrap="none" anchor="ctr"/>
            <a:lstStyle/>
            <a:p>
              <a:endParaRPr lang="en-US"/>
            </a:p>
          </p:txBody>
        </p:sp>
        <p:sp>
          <p:nvSpPr>
            <p:cNvPr id="10257" name="Line 14"/>
            <p:cNvSpPr>
              <a:spLocks noChangeShapeType="1"/>
            </p:cNvSpPr>
            <p:nvPr/>
          </p:nvSpPr>
          <p:spPr bwMode="auto">
            <a:xfrm>
              <a:off x="5199995" y="5059180"/>
              <a:ext cx="609600" cy="0"/>
            </a:xfrm>
            <a:prstGeom prst="line">
              <a:avLst/>
            </a:prstGeom>
            <a:noFill/>
            <a:ln w="76200">
              <a:solidFill>
                <a:schemeClr val="accent2"/>
              </a:solidFill>
              <a:round/>
              <a:headEnd type="none" w="sm" len="sm"/>
              <a:tailEnd type="none" w="sm" len="sm"/>
            </a:ln>
          </p:spPr>
          <p:txBody>
            <a:bodyPr wrap="none" anchor="ctr"/>
            <a:lstStyle/>
            <a:p>
              <a:endParaRPr lang="en-US"/>
            </a:p>
          </p:txBody>
        </p:sp>
        <p:sp>
          <p:nvSpPr>
            <p:cNvPr id="10258" name="Line 15"/>
            <p:cNvSpPr>
              <a:spLocks noChangeShapeType="1"/>
            </p:cNvSpPr>
            <p:nvPr/>
          </p:nvSpPr>
          <p:spPr bwMode="auto">
            <a:xfrm flipH="1">
              <a:off x="4648200" y="5029200"/>
              <a:ext cx="533400" cy="228600"/>
            </a:xfrm>
            <a:prstGeom prst="line">
              <a:avLst/>
            </a:prstGeom>
            <a:noFill/>
            <a:ln w="12700">
              <a:solidFill>
                <a:schemeClr val="accent2"/>
              </a:solidFill>
              <a:round/>
              <a:headEnd type="none" w="sm" len="sm"/>
              <a:tailEnd type="stealth" w="med" len="med"/>
            </a:ln>
          </p:spPr>
          <p:txBody>
            <a:bodyPr wrap="none" anchor="ctr"/>
            <a:lstStyle/>
            <a:p>
              <a:endParaRPr lang="en-US"/>
            </a:p>
          </p:txBody>
        </p:sp>
        <p:sp>
          <p:nvSpPr>
            <p:cNvPr id="10259" name="Line 16"/>
            <p:cNvSpPr>
              <a:spLocks noChangeShapeType="1"/>
            </p:cNvSpPr>
            <p:nvPr/>
          </p:nvSpPr>
          <p:spPr bwMode="auto">
            <a:xfrm flipH="1">
              <a:off x="4648200" y="5029200"/>
              <a:ext cx="533400" cy="0"/>
            </a:xfrm>
            <a:prstGeom prst="line">
              <a:avLst/>
            </a:prstGeom>
            <a:noFill/>
            <a:ln w="12700">
              <a:solidFill>
                <a:schemeClr val="accent2"/>
              </a:solidFill>
              <a:round/>
              <a:headEnd type="none" w="sm" len="sm"/>
              <a:tailEnd type="stealth" w="med" len="med"/>
            </a:ln>
          </p:spPr>
          <p:txBody>
            <a:bodyPr wrap="none" anchor="ctr"/>
            <a:lstStyle/>
            <a:p>
              <a:endParaRPr lang="en-US"/>
            </a:p>
          </p:txBody>
        </p:sp>
        <p:sp>
          <p:nvSpPr>
            <p:cNvPr id="10260" name="Line 17"/>
            <p:cNvSpPr>
              <a:spLocks noChangeShapeType="1"/>
            </p:cNvSpPr>
            <p:nvPr/>
          </p:nvSpPr>
          <p:spPr bwMode="auto">
            <a:xfrm flipH="1" flipV="1">
              <a:off x="4800600" y="4800600"/>
              <a:ext cx="381000" cy="228600"/>
            </a:xfrm>
            <a:prstGeom prst="line">
              <a:avLst/>
            </a:prstGeom>
            <a:noFill/>
            <a:ln w="12700">
              <a:solidFill>
                <a:schemeClr val="accent2"/>
              </a:solidFill>
              <a:round/>
              <a:headEnd type="none" w="sm" len="sm"/>
              <a:tailEnd type="stealth"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492547" name="Rectangle 3"/>
          <p:cNvSpPr>
            <a:spLocks noGrp="1" noChangeArrowheads="1"/>
          </p:cNvSpPr>
          <p:nvPr>
            <p:ph type="ctrTitle"/>
          </p:nvPr>
        </p:nvSpPr>
        <p:spPr>
          <a:xfrm>
            <a:off x="0" y="0"/>
            <a:ext cx="9144000" cy="1371600"/>
          </a:xfrm>
        </p:spPr>
        <p:txBody>
          <a:bodyPr/>
          <a:lstStyle/>
          <a:p>
            <a:pPr>
              <a:defRPr/>
            </a:pPr>
            <a:r>
              <a:rPr lang="en-US" sz="4400" dirty="0" err="1" smtClean="0">
                <a:solidFill>
                  <a:schemeClr val="accent2"/>
                </a:solidFill>
                <a:latin typeface="Tahoma" pitchFamily="34" charset="0"/>
              </a:rPr>
              <a:t>Executional</a:t>
            </a:r>
            <a:r>
              <a:rPr lang="en-US" sz="4400" dirty="0" smtClean="0">
                <a:solidFill>
                  <a:schemeClr val="accent2"/>
                </a:solidFill>
                <a:latin typeface="Tahoma" pitchFamily="34" charset="0"/>
              </a:rPr>
              <a:t> Frameworks</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11268" name="Rectangle 5"/>
          <p:cNvSpPr>
            <a:spLocks noGrp="1" noChangeArrowheads="1"/>
          </p:cNvSpPr>
          <p:nvPr>
            <p:ph type="subTitle" idx="1"/>
          </p:nvPr>
        </p:nvSpPr>
        <p:spPr>
          <a:xfrm>
            <a:off x="2781300" y="1752600"/>
            <a:ext cx="3619500" cy="3886200"/>
          </a:xfrm>
          <a:noFill/>
        </p:spPr>
        <p:txBody>
          <a:bodyPr/>
          <a:lstStyle/>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Animation</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Slice of life</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Dramatization</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Testimonial</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Authoritative</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Demonstration</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Fantasy</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Informative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76200"/>
            <a:ext cx="8839200" cy="13716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2290" name="Rectangle 2"/>
          <p:cNvSpPr>
            <a:spLocks noGrp="1" noChangeArrowheads="1"/>
          </p:cNvSpPr>
          <p:nvPr>
            <p:ph type="ctrTitle"/>
          </p:nvPr>
        </p:nvSpPr>
        <p:spPr>
          <a:xfrm>
            <a:off x="228600" y="152400"/>
            <a:ext cx="8534400" cy="1371600"/>
          </a:xfrm>
          <a:noFill/>
        </p:spPr>
        <p:txBody>
          <a:bodyPr anchor="t"/>
          <a:lstStyle/>
          <a:p>
            <a:pPr algn="l"/>
            <a:r>
              <a:rPr lang="en-US" sz="2400" dirty="0" err="1" smtClean="0">
                <a:solidFill>
                  <a:schemeClr val="accent2"/>
                </a:solidFill>
                <a:latin typeface="Tahoma" pitchFamily="34" charset="0"/>
              </a:rPr>
              <a:t>Executional</a:t>
            </a:r>
            <a:r>
              <a:rPr lang="en-US" sz="2400" dirty="0" smtClean="0">
                <a:solidFill>
                  <a:schemeClr val="accent2"/>
                </a:solidFill>
                <a:latin typeface="Tahoma" pitchFamily="34" charset="0"/>
              </a:rPr>
              <a:t> Frameworks</a:t>
            </a:r>
          </a:p>
        </p:txBody>
      </p:sp>
      <p:sp>
        <p:nvSpPr>
          <p:cNvPr id="12291" name="Rectangle 3"/>
          <p:cNvSpPr>
            <a:spLocks noGrp="1" noChangeArrowheads="1"/>
          </p:cNvSpPr>
          <p:nvPr>
            <p:ph type="subTitle" idx="1"/>
          </p:nvPr>
        </p:nvSpPr>
        <p:spPr>
          <a:xfrm>
            <a:off x="1028700" y="2362200"/>
            <a:ext cx="7086600" cy="24384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Originally used by firms with small advertising budgets.</a:t>
            </a:r>
          </a:p>
          <a:p>
            <a:pPr marL="465138" indent="-465138" algn="l">
              <a:buClr>
                <a:schemeClr val="accent2"/>
              </a:buClr>
              <a:buFontTx/>
              <a:buChar char="•"/>
              <a:tabLst>
                <a:tab pos="465138" algn="l"/>
              </a:tabLst>
            </a:pPr>
            <a:r>
              <a:rPr lang="en-US" dirty="0" smtClean="0">
                <a:solidFill>
                  <a:schemeClr val="accent2"/>
                </a:solidFill>
                <a:latin typeface="Tahoma" pitchFamily="34" charset="0"/>
              </a:rPr>
              <a:t>Increased use due to advances in computer technology.</a:t>
            </a:r>
          </a:p>
        </p:txBody>
      </p:sp>
      <p:sp>
        <p:nvSpPr>
          <p:cNvPr id="492547" name="Rectangle 3"/>
          <p:cNvSpPr>
            <a:spLocks noChangeArrowheads="1"/>
          </p:cNvSpPr>
          <p:nvPr/>
        </p:nvSpPr>
        <p:spPr bwMode="auto">
          <a:xfrm>
            <a:off x="304800" y="304800"/>
            <a:ext cx="5486400" cy="609600"/>
          </a:xfrm>
          <a:prstGeom prst="rect">
            <a:avLst/>
          </a:prstGeom>
          <a:noFill/>
          <a:ln w="9525">
            <a:noFill/>
            <a:miter lim="800000"/>
            <a:headEnd/>
            <a:tailEnd/>
          </a:ln>
        </p:spPr>
        <p:txBody>
          <a:bodyPr/>
          <a:lstStyle/>
          <a:p>
            <a:pPr eaLnBrk="0" hangingPunct="0">
              <a:defRPr/>
            </a:pPr>
            <a:endParaRPr lang="en-US" sz="2800" b="1">
              <a:effectLst>
                <a:outerShdw blurRad="38100" dist="38100" dir="2700000" algn="tl">
                  <a:srgbClr val="C0C0C0"/>
                </a:outerShdw>
              </a:effectLst>
            </a:endParaRPr>
          </a:p>
        </p:txBody>
      </p:sp>
      <p:sp>
        <p:nvSpPr>
          <p:cNvPr id="12294" name="Text Box 9"/>
          <p:cNvSpPr txBox="1">
            <a:spLocks noChangeArrowheads="1"/>
          </p:cNvSpPr>
          <p:nvPr/>
        </p:nvSpPr>
        <p:spPr bwMode="auto">
          <a:xfrm>
            <a:off x="2162628" y="533400"/>
            <a:ext cx="4800600" cy="769441"/>
          </a:xfrm>
          <a:prstGeom prst="rect">
            <a:avLst/>
          </a:prstGeom>
          <a:noFill/>
          <a:ln w="9525">
            <a:noFill/>
            <a:miter lim="800000"/>
            <a:headEnd/>
            <a:tailEnd/>
          </a:ln>
        </p:spPr>
        <p:txBody>
          <a:bodyPr>
            <a:spAutoFit/>
          </a:bodyPr>
          <a:lstStyle/>
          <a:p>
            <a:pPr algn="ctr">
              <a:spcBef>
                <a:spcPct val="50000"/>
              </a:spcBef>
            </a:pPr>
            <a:r>
              <a:rPr lang="en-US" sz="4400" b="1" dirty="0">
                <a:solidFill>
                  <a:schemeClr val="accent2"/>
                </a:solidFill>
              </a:rPr>
              <a:t>Animation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9050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3317" name="Rectangle 2"/>
          <p:cNvSpPr>
            <a:spLocks noGrp="1" noChangeArrowheads="1"/>
          </p:cNvSpPr>
          <p:nvPr>
            <p:ph type="ctrTitle"/>
          </p:nvPr>
        </p:nvSpPr>
        <p:spPr>
          <a:xfrm>
            <a:off x="0" y="533400"/>
            <a:ext cx="9144000" cy="1447800"/>
          </a:xfrm>
        </p:spPr>
        <p:txBody>
          <a:bodyPr/>
          <a:lstStyle/>
          <a:p>
            <a:r>
              <a:rPr lang="en-US" sz="4400" dirty="0" smtClean="0">
                <a:solidFill>
                  <a:schemeClr val="accent2"/>
                </a:solidFill>
                <a:latin typeface="Tahoma" pitchFamily="34" charset="0"/>
              </a:rPr>
              <a:t>Slice of Life</a:t>
            </a:r>
            <a:br>
              <a:rPr lang="en-US" sz="4400" dirty="0" smtClean="0">
                <a:solidFill>
                  <a:schemeClr val="accent2"/>
                </a:solidFill>
                <a:latin typeface="Tahoma" pitchFamily="34" charset="0"/>
              </a:rPr>
            </a:br>
            <a:r>
              <a:rPr lang="en-US" sz="4400" dirty="0" smtClean="0">
                <a:solidFill>
                  <a:schemeClr val="accent2"/>
                </a:solidFill>
                <a:latin typeface="Tahoma" pitchFamily="34" charset="0"/>
              </a:rPr>
              <a:t>(Dramatization)</a:t>
            </a:r>
          </a:p>
        </p:txBody>
      </p:sp>
      <p:sp>
        <p:nvSpPr>
          <p:cNvPr id="13314" name="Rectangle 3"/>
          <p:cNvSpPr>
            <a:spLocks noGrp="1" noChangeArrowheads="1"/>
          </p:cNvSpPr>
          <p:nvPr>
            <p:ph type="subTitle" idx="1"/>
          </p:nvPr>
        </p:nvSpPr>
        <p:spPr>
          <a:xfrm>
            <a:off x="2933700" y="2438400"/>
            <a:ext cx="3276600" cy="21336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Encounter</a:t>
            </a:r>
          </a:p>
          <a:p>
            <a:pPr marL="465138" indent="-465138" algn="l">
              <a:buClr>
                <a:schemeClr val="accent2"/>
              </a:buClr>
              <a:buFontTx/>
              <a:buChar char="•"/>
              <a:tabLst>
                <a:tab pos="465138" algn="l"/>
              </a:tabLst>
            </a:pPr>
            <a:r>
              <a:rPr lang="en-US" dirty="0" smtClean="0">
                <a:solidFill>
                  <a:schemeClr val="accent2"/>
                </a:solidFill>
                <a:latin typeface="Tahoma" pitchFamily="34" charset="0"/>
              </a:rPr>
              <a:t>Problem</a:t>
            </a:r>
          </a:p>
          <a:p>
            <a:pPr marL="465138" indent="-465138" algn="l">
              <a:buClr>
                <a:schemeClr val="accent2"/>
              </a:buClr>
              <a:buFontTx/>
              <a:buChar char="•"/>
              <a:tabLst>
                <a:tab pos="465138" algn="l"/>
              </a:tabLst>
            </a:pPr>
            <a:r>
              <a:rPr lang="en-US" dirty="0" smtClean="0">
                <a:solidFill>
                  <a:schemeClr val="accent2"/>
                </a:solidFill>
                <a:latin typeface="Tahoma" pitchFamily="34" charset="0"/>
              </a:rPr>
              <a:t>Interaction</a:t>
            </a:r>
          </a:p>
          <a:p>
            <a:pPr marL="465138" indent="-465138" algn="l">
              <a:buClr>
                <a:schemeClr val="accent2"/>
              </a:buClr>
              <a:buFontTx/>
              <a:buChar char="•"/>
              <a:tabLst>
                <a:tab pos="465138" algn="l"/>
              </a:tabLst>
            </a:pPr>
            <a:r>
              <a:rPr lang="en-US" dirty="0" smtClean="0">
                <a:solidFill>
                  <a:schemeClr val="accent2"/>
                </a:solidFill>
                <a:latin typeface="Tahoma" pitchFamily="34" charset="0"/>
              </a:rPr>
              <a:t>Solution</a:t>
            </a:r>
          </a:p>
        </p:txBody>
      </p:sp>
      <p:sp>
        <p:nvSpPr>
          <p:cNvPr id="13316" name="Rectangle 2"/>
          <p:cNvSpPr>
            <a:spLocks noChangeArrowheads="1"/>
          </p:cNvSpPr>
          <p:nvPr/>
        </p:nvSpPr>
        <p:spPr bwMode="auto">
          <a:xfrm>
            <a:off x="304800" y="167640"/>
            <a:ext cx="8534400" cy="1737360"/>
          </a:xfrm>
          <a:prstGeom prst="rect">
            <a:avLst/>
          </a:prstGeom>
          <a:noFill/>
          <a:ln w="9525">
            <a:noFill/>
            <a:miter lim="800000"/>
            <a:headEnd/>
            <a:tailEnd/>
          </a:ln>
        </p:spPr>
        <p:txBody>
          <a:bodyPr/>
          <a:lstStyle/>
          <a:p>
            <a:pPr eaLnBrk="0" hangingPunct="0"/>
            <a:r>
              <a:rPr lang="en-US" b="1" dirty="0" err="1">
                <a:solidFill>
                  <a:schemeClr val="accent2"/>
                </a:solidFill>
              </a:rPr>
              <a:t>Executional</a:t>
            </a:r>
            <a:r>
              <a:rPr lang="en-US" b="1" dirty="0">
                <a:solidFill>
                  <a:schemeClr val="accent2"/>
                </a:solidFill>
              </a:rPr>
              <a:t> Frameworks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3716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4338" name="Rectangle 2"/>
          <p:cNvSpPr>
            <a:spLocks noChangeArrowheads="1"/>
          </p:cNvSpPr>
          <p:nvPr/>
        </p:nvSpPr>
        <p:spPr bwMode="auto">
          <a:xfrm>
            <a:off x="304800" y="152400"/>
            <a:ext cx="8534400" cy="1371600"/>
          </a:xfrm>
          <a:prstGeom prst="rect">
            <a:avLst/>
          </a:prstGeom>
          <a:noFill/>
          <a:ln w="9525">
            <a:noFill/>
            <a:miter lim="800000"/>
            <a:headEnd/>
            <a:tailEnd/>
          </a:ln>
        </p:spPr>
        <p:txBody>
          <a:bodyPr/>
          <a:lstStyle/>
          <a:p>
            <a:pPr eaLnBrk="0" hangingPunct="0"/>
            <a:r>
              <a:rPr lang="en-US" b="1" dirty="0" err="1">
                <a:solidFill>
                  <a:schemeClr val="accent2"/>
                </a:solidFill>
              </a:rPr>
              <a:t>Executional</a:t>
            </a:r>
            <a:r>
              <a:rPr lang="en-US" b="1" dirty="0">
                <a:solidFill>
                  <a:schemeClr val="accent2"/>
                </a:solidFill>
              </a:rPr>
              <a:t> Frameworks</a:t>
            </a:r>
          </a:p>
        </p:txBody>
      </p:sp>
      <p:sp>
        <p:nvSpPr>
          <p:cNvPr id="14339" name="Rectangle 2"/>
          <p:cNvSpPr>
            <a:spLocks noGrp="1" noChangeArrowheads="1"/>
          </p:cNvSpPr>
          <p:nvPr>
            <p:ph type="ctrTitle"/>
          </p:nvPr>
        </p:nvSpPr>
        <p:spPr>
          <a:xfrm>
            <a:off x="304800" y="685800"/>
            <a:ext cx="8458200" cy="762000"/>
          </a:xfrm>
        </p:spPr>
        <p:txBody>
          <a:bodyPr/>
          <a:lstStyle/>
          <a:p>
            <a:r>
              <a:rPr lang="en-US" sz="4400" dirty="0" smtClean="0">
                <a:solidFill>
                  <a:schemeClr val="accent2"/>
                </a:solidFill>
                <a:latin typeface="Tahoma" pitchFamily="34" charset="0"/>
              </a:rPr>
              <a:t>Testimonials</a:t>
            </a:r>
          </a:p>
        </p:txBody>
      </p:sp>
      <p:sp>
        <p:nvSpPr>
          <p:cNvPr id="14340" name="Rectangle 3"/>
          <p:cNvSpPr>
            <a:spLocks noGrp="1" noChangeArrowheads="1"/>
          </p:cNvSpPr>
          <p:nvPr>
            <p:ph type="subTitle" idx="1"/>
          </p:nvPr>
        </p:nvSpPr>
        <p:spPr>
          <a:xfrm>
            <a:off x="1600200" y="1828800"/>
            <a:ext cx="5943600" cy="35814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Business-to-business ads</a:t>
            </a:r>
          </a:p>
          <a:p>
            <a:pPr marL="465138" indent="-465138" algn="l">
              <a:buClr>
                <a:schemeClr val="accent2"/>
              </a:buClr>
              <a:buFontTx/>
              <a:buChar char="•"/>
              <a:tabLst>
                <a:tab pos="465138" algn="l"/>
              </a:tabLst>
            </a:pPr>
            <a:r>
              <a:rPr lang="en-US" dirty="0" smtClean="0">
                <a:solidFill>
                  <a:schemeClr val="accent2"/>
                </a:solidFill>
                <a:latin typeface="Tahoma" pitchFamily="34" charset="0"/>
              </a:rPr>
              <a:t>Service sector</a:t>
            </a:r>
          </a:p>
          <a:p>
            <a:pPr marL="465138" indent="-465138" algn="l">
              <a:buClr>
                <a:schemeClr val="accent2"/>
              </a:buClr>
              <a:buFontTx/>
              <a:buChar char="•"/>
              <a:tabLst>
                <a:tab pos="465138" algn="l"/>
              </a:tabLst>
            </a:pPr>
            <a:r>
              <a:rPr lang="en-US" dirty="0" smtClean="0">
                <a:solidFill>
                  <a:schemeClr val="accent2"/>
                </a:solidFill>
                <a:latin typeface="Tahoma" pitchFamily="34" charset="0"/>
              </a:rPr>
              <a:t>Enhance credibility</a:t>
            </a:r>
          </a:p>
          <a:p>
            <a:pPr marL="465138" indent="-465138" algn="l">
              <a:buClr>
                <a:schemeClr val="accent2"/>
              </a:buClr>
              <a:buFontTx/>
              <a:buChar char="•"/>
              <a:tabLst>
                <a:tab pos="465138" algn="l"/>
              </a:tabLst>
            </a:pPr>
            <a:r>
              <a:rPr lang="en-US" dirty="0" smtClean="0">
                <a:solidFill>
                  <a:schemeClr val="accent2"/>
                </a:solidFill>
                <a:latin typeface="Tahoma" pitchFamily="34" charset="0"/>
              </a:rPr>
              <a:t>Source</a:t>
            </a:r>
          </a:p>
          <a:p>
            <a:pPr marL="1020763" lvl="1" indent="-285750" algn="l">
              <a:buClr>
                <a:schemeClr val="accent2"/>
              </a:buClr>
              <a:buFont typeface="Wingdings" pitchFamily="2" charset="2"/>
              <a:buChar char="§"/>
              <a:tabLst>
                <a:tab pos="465138" algn="l"/>
              </a:tabLst>
            </a:pPr>
            <a:r>
              <a:rPr lang="en-US" dirty="0" smtClean="0">
                <a:solidFill>
                  <a:srgbClr val="00B050"/>
                </a:solidFill>
                <a:latin typeface="Tahoma" pitchFamily="34" charset="0"/>
              </a:rPr>
              <a:t>Customers</a:t>
            </a:r>
          </a:p>
          <a:p>
            <a:pPr marL="1020763" lvl="1" indent="-285750" algn="l">
              <a:buClr>
                <a:schemeClr val="accent2"/>
              </a:buClr>
              <a:buFont typeface="Wingdings" pitchFamily="2" charset="2"/>
              <a:buChar char="§"/>
              <a:tabLst>
                <a:tab pos="465138" algn="l"/>
              </a:tabLst>
            </a:pPr>
            <a:r>
              <a:rPr lang="en-US" dirty="0" smtClean="0">
                <a:solidFill>
                  <a:srgbClr val="00B050"/>
                </a:solidFill>
                <a:latin typeface="Tahoma" pitchFamily="34" charset="0"/>
              </a:rPr>
              <a:t>Paid actors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954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5365" name="Rectangle 2"/>
          <p:cNvSpPr>
            <a:spLocks noGrp="1" noChangeArrowheads="1"/>
          </p:cNvSpPr>
          <p:nvPr>
            <p:ph type="ctrTitle"/>
          </p:nvPr>
        </p:nvSpPr>
        <p:spPr>
          <a:xfrm>
            <a:off x="381000" y="685800"/>
            <a:ext cx="8382000" cy="609600"/>
          </a:xfrm>
        </p:spPr>
        <p:txBody>
          <a:bodyPr/>
          <a:lstStyle/>
          <a:p>
            <a:r>
              <a:rPr lang="en-US" sz="4400" dirty="0" smtClean="0">
                <a:solidFill>
                  <a:schemeClr val="accent2"/>
                </a:solidFill>
                <a:latin typeface="Tahoma" pitchFamily="34" charset="0"/>
              </a:rPr>
              <a:t>Authoritative</a:t>
            </a:r>
          </a:p>
        </p:txBody>
      </p:sp>
      <p:sp>
        <p:nvSpPr>
          <p:cNvPr id="15362" name="Rectangle 3"/>
          <p:cNvSpPr>
            <a:spLocks noGrp="1" noChangeArrowheads="1"/>
          </p:cNvSpPr>
          <p:nvPr>
            <p:ph type="subTitle" idx="1"/>
          </p:nvPr>
        </p:nvSpPr>
        <p:spPr>
          <a:xfrm>
            <a:off x="1562100" y="1981200"/>
            <a:ext cx="6057900" cy="32004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Expert, Scientific or survey authority</a:t>
            </a:r>
          </a:p>
          <a:p>
            <a:pPr marL="465138" indent="-465138" algn="l">
              <a:buClr>
                <a:schemeClr val="accent2"/>
              </a:buClr>
              <a:buFontTx/>
              <a:buChar char="•"/>
              <a:tabLst>
                <a:tab pos="465138" algn="l"/>
              </a:tabLst>
            </a:pPr>
            <a:r>
              <a:rPr lang="en-US" dirty="0" smtClean="0">
                <a:solidFill>
                  <a:schemeClr val="accent2"/>
                </a:solidFill>
                <a:latin typeface="Tahoma" pitchFamily="34" charset="0"/>
              </a:rPr>
              <a:t>Independent evidence</a:t>
            </a:r>
          </a:p>
          <a:p>
            <a:pPr marL="465138" indent="-465138" algn="l">
              <a:buClr>
                <a:schemeClr val="accent2"/>
              </a:buClr>
              <a:buFontTx/>
              <a:buChar char="•"/>
              <a:tabLst>
                <a:tab pos="465138" algn="l"/>
              </a:tabLst>
            </a:pPr>
            <a:r>
              <a:rPr lang="en-US" dirty="0" smtClean="0">
                <a:solidFill>
                  <a:schemeClr val="accent2"/>
                </a:solidFill>
                <a:latin typeface="Tahoma" pitchFamily="34" charset="0"/>
              </a:rPr>
              <a:t>Business-to-business ads</a:t>
            </a:r>
          </a:p>
          <a:p>
            <a:pPr marL="465138" indent="-465138" algn="l">
              <a:buClr>
                <a:schemeClr val="accent2"/>
              </a:buClr>
              <a:buFontTx/>
              <a:buChar char="•"/>
              <a:tabLst>
                <a:tab pos="465138" algn="l"/>
              </a:tabLst>
            </a:pPr>
            <a:r>
              <a:rPr lang="en-US" dirty="0" smtClean="0">
                <a:solidFill>
                  <a:schemeClr val="accent2"/>
                </a:solidFill>
                <a:latin typeface="Tahoma" pitchFamily="34" charset="0"/>
              </a:rPr>
              <a:t>Cognitive processing</a:t>
            </a:r>
          </a:p>
          <a:p>
            <a:pPr marL="465138" indent="-465138" algn="l">
              <a:buClr>
                <a:schemeClr val="accent2"/>
              </a:buClr>
              <a:buFontTx/>
              <a:buChar char="•"/>
              <a:tabLst>
                <a:tab pos="465138" algn="l"/>
              </a:tabLst>
            </a:pPr>
            <a:r>
              <a:rPr lang="en-US" dirty="0" smtClean="0">
                <a:solidFill>
                  <a:schemeClr val="accent2"/>
                </a:solidFill>
                <a:latin typeface="Tahoma" pitchFamily="34" charset="0"/>
              </a:rPr>
              <a:t>Specialty print media</a:t>
            </a:r>
          </a:p>
        </p:txBody>
      </p:sp>
      <p:sp>
        <p:nvSpPr>
          <p:cNvPr id="15364" name="Rectangle 2"/>
          <p:cNvSpPr>
            <a:spLocks noChangeArrowheads="1"/>
          </p:cNvSpPr>
          <p:nvPr/>
        </p:nvSpPr>
        <p:spPr bwMode="auto">
          <a:xfrm>
            <a:off x="304800" y="152400"/>
            <a:ext cx="8534400" cy="1371600"/>
          </a:xfrm>
          <a:prstGeom prst="rect">
            <a:avLst/>
          </a:prstGeom>
          <a:noFill/>
          <a:ln w="9525">
            <a:noFill/>
            <a:miter lim="800000"/>
            <a:headEnd/>
            <a:tailEnd/>
          </a:ln>
        </p:spPr>
        <p:txBody>
          <a:bodyPr/>
          <a:lstStyle/>
          <a:p>
            <a:pPr eaLnBrk="0" hangingPunct="0"/>
            <a:r>
              <a:rPr lang="en-US" b="1" dirty="0" err="1">
                <a:solidFill>
                  <a:schemeClr val="accent2"/>
                </a:solidFill>
              </a:rPr>
              <a:t>Executional</a:t>
            </a:r>
            <a:r>
              <a:rPr lang="en-US" b="1" dirty="0">
                <a:solidFill>
                  <a:schemeClr val="accent2"/>
                </a:solidFill>
              </a:rPr>
              <a:t> Frameworks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954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6386" name="Rectangle 2"/>
          <p:cNvSpPr>
            <a:spLocks noGrp="1" noChangeArrowheads="1"/>
          </p:cNvSpPr>
          <p:nvPr>
            <p:ph type="ctrTitle"/>
          </p:nvPr>
        </p:nvSpPr>
        <p:spPr>
          <a:xfrm>
            <a:off x="304800" y="291353"/>
            <a:ext cx="8534400" cy="1232647"/>
          </a:xfrm>
          <a:noFill/>
        </p:spPr>
        <p:txBody>
          <a:bodyPr bIns="228600" anchor="b"/>
          <a:lstStyle/>
          <a:p>
            <a:r>
              <a:rPr lang="en-US" sz="4400" dirty="0" smtClean="0">
                <a:solidFill>
                  <a:schemeClr val="accent2"/>
                </a:solidFill>
                <a:latin typeface="Tahoma" pitchFamily="34" charset="0"/>
              </a:rPr>
              <a:t>Demonstration</a:t>
            </a:r>
          </a:p>
        </p:txBody>
      </p:sp>
      <p:sp>
        <p:nvSpPr>
          <p:cNvPr id="16388" name="Rectangle 3"/>
          <p:cNvSpPr>
            <a:spLocks noGrp="1" noChangeArrowheads="1"/>
          </p:cNvSpPr>
          <p:nvPr>
            <p:ph type="subTitle" idx="1"/>
          </p:nvPr>
        </p:nvSpPr>
        <p:spPr>
          <a:xfrm>
            <a:off x="1219200" y="2438400"/>
            <a:ext cx="6705600" cy="19812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Shows product use</a:t>
            </a:r>
          </a:p>
          <a:p>
            <a:pPr marL="465138" indent="-465138" algn="l">
              <a:buClr>
                <a:schemeClr val="accent2"/>
              </a:buClr>
              <a:buFontTx/>
              <a:buChar char="•"/>
              <a:tabLst>
                <a:tab pos="465138" algn="l"/>
              </a:tabLst>
            </a:pPr>
            <a:r>
              <a:rPr lang="en-US" dirty="0" smtClean="0">
                <a:solidFill>
                  <a:schemeClr val="accent2"/>
                </a:solidFill>
                <a:latin typeface="Tahoma" pitchFamily="34" charset="0"/>
              </a:rPr>
              <a:t>Business-to-business sector</a:t>
            </a:r>
          </a:p>
          <a:p>
            <a:pPr marL="465138" indent="-465138" algn="l">
              <a:buClr>
                <a:schemeClr val="accent2"/>
              </a:buClr>
              <a:buFontTx/>
              <a:buChar char="•"/>
              <a:tabLst>
                <a:tab pos="465138" algn="l"/>
              </a:tabLst>
            </a:pPr>
            <a:r>
              <a:rPr lang="en-US" dirty="0" smtClean="0">
                <a:solidFill>
                  <a:schemeClr val="accent2"/>
                </a:solidFill>
                <a:latin typeface="Tahoma" pitchFamily="34" charset="0"/>
              </a:rPr>
              <a:t>Video/TV/Internet</a:t>
            </a:r>
          </a:p>
        </p:txBody>
      </p:sp>
      <p:sp>
        <p:nvSpPr>
          <p:cNvPr id="16387" name="Rectangle 2"/>
          <p:cNvSpPr>
            <a:spLocks noChangeArrowheads="1"/>
          </p:cNvSpPr>
          <p:nvPr/>
        </p:nvSpPr>
        <p:spPr bwMode="auto">
          <a:xfrm>
            <a:off x="304800" y="152400"/>
            <a:ext cx="8534400" cy="1371600"/>
          </a:xfrm>
          <a:prstGeom prst="rect">
            <a:avLst/>
          </a:prstGeom>
          <a:noFill/>
          <a:ln w="9525">
            <a:noFill/>
            <a:miter lim="800000"/>
            <a:headEnd/>
            <a:tailEnd/>
          </a:ln>
        </p:spPr>
        <p:txBody>
          <a:bodyPr/>
          <a:lstStyle/>
          <a:p>
            <a:pPr eaLnBrk="0" hangingPunct="0"/>
            <a:r>
              <a:rPr lang="en-US" b="1" dirty="0" err="1">
                <a:solidFill>
                  <a:schemeClr val="accent2"/>
                </a:solidFill>
              </a:rPr>
              <a:t>Executional</a:t>
            </a:r>
            <a:r>
              <a:rPr lang="en-US" b="1" dirty="0">
                <a:solidFill>
                  <a:schemeClr val="accent2"/>
                </a:solidFill>
              </a:rPr>
              <a:t> Frameworks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3716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7410" name="Rectangle 2"/>
          <p:cNvSpPr>
            <a:spLocks noGrp="1" noChangeArrowheads="1"/>
          </p:cNvSpPr>
          <p:nvPr>
            <p:ph type="ctrTitle"/>
          </p:nvPr>
        </p:nvSpPr>
        <p:spPr>
          <a:xfrm>
            <a:off x="304800" y="291353"/>
            <a:ext cx="8534400" cy="1232647"/>
          </a:xfrm>
          <a:noFill/>
        </p:spPr>
        <p:txBody>
          <a:bodyPr bIns="228600" anchor="b"/>
          <a:lstStyle/>
          <a:p>
            <a:r>
              <a:rPr lang="en-US" sz="4400" dirty="0" smtClean="0">
                <a:solidFill>
                  <a:schemeClr val="accent2"/>
                </a:solidFill>
                <a:latin typeface="Tahoma" pitchFamily="34" charset="0"/>
              </a:rPr>
              <a:t>Fantasy</a:t>
            </a:r>
          </a:p>
        </p:txBody>
      </p:sp>
      <p:sp>
        <p:nvSpPr>
          <p:cNvPr id="17411" name="Rectangle 3"/>
          <p:cNvSpPr>
            <a:spLocks noGrp="1" noChangeArrowheads="1"/>
          </p:cNvSpPr>
          <p:nvPr>
            <p:ph type="subTitle" idx="1"/>
          </p:nvPr>
        </p:nvSpPr>
        <p:spPr>
          <a:xfrm>
            <a:off x="990600" y="1905000"/>
            <a:ext cx="7543800" cy="2590800"/>
          </a:xfrm>
          <a:noFill/>
        </p:spPr>
        <p:txBody>
          <a:bodyPr/>
          <a:lstStyle/>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Beyond reality</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Common themes</a:t>
            </a:r>
          </a:p>
          <a:p>
            <a:pPr marL="1020763" lvl="1" indent="-285750" algn="l">
              <a:lnSpc>
                <a:spcPct val="90000"/>
              </a:lnSpc>
              <a:buClr>
                <a:schemeClr val="accent2"/>
              </a:buClr>
              <a:buFont typeface="Wingdings" pitchFamily="2" charset="2"/>
              <a:buChar char="§"/>
              <a:tabLst>
                <a:tab pos="465138" algn="l"/>
              </a:tabLst>
            </a:pPr>
            <a:r>
              <a:rPr lang="en-US" dirty="0" smtClean="0">
                <a:solidFill>
                  <a:schemeClr val="accent2"/>
                </a:solidFill>
                <a:latin typeface="Tahoma" pitchFamily="34" charset="0"/>
              </a:rPr>
              <a:t>Sex, Love, Romance</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Products such as perfume/cologne/personal grooming</a:t>
            </a:r>
          </a:p>
        </p:txBody>
      </p:sp>
      <p:sp>
        <p:nvSpPr>
          <p:cNvPr id="17413" name="Rectangle 2"/>
          <p:cNvSpPr>
            <a:spLocks noChangeArrowheads="1"/>
          </p:cNvSpPr>
          <p:nvPr/>
        </p:nvSpPr>
        <p:spPr bwMode="auto">
          <a:xfrm>
            <a:off x="292100" y="152400"/>
            <a:ext cx="8534400" cy="1371600"/>
          </a:xfrm>
          <a:prstGeom prst="rect">
            <a:avLst/>
          </a:prstGeom>
          <a:noFill/>
          <a:ln w="9525">
            <a:noFill/>
            <a:miter lim="800000"/>
            <a:headEnd/>
            <a:tailEnd/>
          </a:ln>
        </p:spPr>
        <p:txBody>
          <a:bodyPr/>
          <a:lstStyle/>
          <a:p>
            <a:pPr eaLnBrk="0" hangingPunct="0"/>
            <a:r>
              <a:rPr lang="en-US" b="1" dirty="0" err="1">
                <a:solidFill>
                  <a:schemeClr val="accent2"/>
                </a:solidFill>
              </a:rPr>
              <a:t>Executional</a:t>
            </a:r>
            <a:r>
              <a:rPr lang="en-US" b="1" dirty="0">
                <a:solidFill>
                  <a:schemeClr val="accent2"/>
                </a:solidFill>
              </a:rPr>
              <a:t> Frameworks</a:t>
            </a:r>
          </a:p>
        </p:txBody>
      </p:sp>
      <p:pic>
        <p:nvPicPr>
          <p:cNvPr id="6" name="Picture 5" descr="Ad ch07 - page 179 NKAP1002A Lifestyle Outdoor Jackpot.jpg"/>
          <p:cNvPicPr>
            <a:picLocks noChangeAspect="1"/>
          </p:cNvPicPr>
          <p:nvPr/>
        </p:nvPicPr>
        <p:blipFill>
          <a:blip r:embed="rId2" cstate="print"/>
          <a:stretch>
            <a:fillRect/>
          </a:stretch>
        </p:blipFill>
        <p:spPr>
          <a:xfrm>
            <a:off x="762000" y="4495800"/>
            <a:ext cx="7467600" cy="21780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954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4" name="Rectangle 2"/>
          <p:cNvSpPr>
            <a:spLocks noChangeArrowheads="1"/>
          </p:cNvSpPr>
          <p:nvPr/>
        </p:nvSpPr>
        <p:spPr bwMode="auto">
          <a:xfrm>
            <a:off x="304800" y="152400"/>
            <a:ext cx="8534400" cy="1371600"/>
          </a:xfrm>
          <a:prstGeom prst="rect">
            <a:avLst/>
          </a:prstGeom>
          <a:noFill/>
          <a:ln w="9525">
            <a:noFill/>
            <a:miter lim="800000"/>
            <a:headEnd/>
            <a:tailEnd/>
          </a:ln>
        </p:spPr>
        <p:txBody>
          <a:bodyPr/>
          <a:lstStyle/>
          <a:p>
            <a:r>
              <a:rPr lang="en-US" b="1" dirty="0" err="1">
                <a:solidFill>
                  <a:schemeClr val="accent2"/>
                </a:solidFill>
              </a:rPr>
              <a:t>Executional</a:t>
            </a:r>
            <a:r>
              <a:rPr lang="en-US" b="1" dirty="0">
                <a:solidFill>
                  <a:schemeClr val="accent2"/>
                </a:solidFill>
              </a:rPr>
              <a:t> Frameworks</a:t>
            </a:r>
            <a:endParaRPr lang="en-US" dirty="0">
              <a:solidFill>
                <a:schemeClr val="accent2"/>
              </a:solidFill>
            </a:endParaRPr>
          </a:p>
        </p:txBody>
      </p:sp>
      <p:sp>
        <p:nvSpPr>
          <p:cNvPr id="18435" name="Rectangle 2"/>
          <p:cNvSpPr>
            <a:spLocks noGrp="1" noChangeArrowheads="1"/>
          </p:cNvSpPr>
          <p:nvPr>
            <p:ph type="ctrTitle"/>
          </p:nvPr>
        </p:nvSpPr>
        <p:spPr>
          <a:xfrm>
            <a:off x="304800" y="609600"/>
            <a:ext cx="8534400" cy="914400"/>
          </a:xfrm>
        </p:spPr>
        <p:txBody>
          <a:bodyPr bIns="228600" anchor="b"/>
          <a:lstStyle/>
          <a:p>
            <a:r>
              <a:rPr lang="en-US" sz="4400" dirty="0" smtClean="0">
                <a:solidFill>
                  <a:schemeClr val="accent2"/>
                </a:solidFill>
                <a:latin typeface="Tahoma" pitchFamily="34" charset="0"/>
              </a:rPr>
              <a:t>Informative</a:t>
            </a:r>
          </a:p>
        </p:txBody>
      </p:sp>
      <p:sp>
        <p:nvSpPr>
          <p:cNvPr id="18436" name="Rectangle 3"/>
          <p:cNvSpPr>
            <a:spLocks noGrp="1" noChangeArrowheads="1"/>
          </p:cNvSpPr>
          <p:nvPr>
            <p:ph type="subTitle" idx="1"/>
          </p:nvPr>
        </p:nvSpPr>
        <p:spPr>
          <a:xfrm>
            <a:off x="1371600" y="2438400"/>
            <a:ext cx="6324600" cy="23622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Used extensively in radio</a:t>
            </a:r>
          </a:p>
          <a:p>
            <a:pPr marL="465138" indent="-465138" algn="l">
              <a:buClr>
                <a:schemeClr val="accent2"/>
              </a:buClr>
              <a:buFontTx/>
              <a:buChar char="•"/>
              <a:tabLst>
                <a:tab pos="465138" algn="l"/>
              </a:tabLst>
            </a:pPr>
            <a:r>
              <a:rPr lang="en-US" dirty="0" smtClean="0">
                <a:solidFill>
                  <a:schemeClr val="accent2"/>
                </a:solidFill>
                <a:latin typeface="Tahoma" pitchFamily="34" charset="0"/>
              </a:rPr>
              <a:t>Business-to-business usage</a:t>
            </a:r>
          </a:p>
          <a:p>
            <a:pPr marL="465138" indent="-465138" algn="l">
              <a:buClr>
                <a:schemeClr val="accent2"/>
              </a:buClr>
              <a:buFontTx/>
              <a:buChar char="•"/>
              <a:tabLst>
                <a:tab pos="465138" algn="l"/>
              </a:tabLst>
            </a:pPr>
            <a:r>
              <a:rPr lang="en-US" dirty="0" smtClean="0">
                <a:solidFill>
                  <a:schemeClr val="accent2"/>
                </a:solidFill>
                <a:latin typeface="Tahoma" pitchFamily="34" charset="0"/>
              </a:rPr>
              <a:t>Key is buying situation</a:t>
            </a:r>
          </a:p>
          <a:p>
            <a:pPr marL="465138" indent="-465138" algn="l">
              <a:buClr>
                <a:schemeClr val="accent2"/>
              </a:buClr>
              <a:buFontTx/>
              <a:buChar char="•"/>
              <a:tabLst>
                <a:tab pos="465138" algn="l"/>
              </a:tabLst>
            </a:pPr>
            <a:r>
              <a:rPr lang="en-US" dirty="0" smtClean="0">
                <a:solidFill>
                  <a:schemeClr val="accent2"/>
                </a:solidFill>
                <a:latin typeface="Tahoma" pitchFamily="34" charset="0"/>
              </a:rPr>
              <a:t>Level of involvement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433156" name="Rectangle 4"/>
          <p:cNvSpPr>
            <a:spLocks noGrp="1" noChangeArrowheads="1"/>
          </p:cNvSpPr>
          <p:nvPr>
            <p:ph type="ctrTitle"/>
          </p:nvPr>
        </p:nvSpPr>
        <p:spPr>
          <a:xfrm>
            <a:off x="0" y="152400"/>
            <a:ext cx="9144000" cy="990600"/>
          </a:xfrm>
        </p:spPr>
        <p:txBody>
          <a:bodyPr/>
          <a:lstStyle/>
          <a:p>
            <a:pPr>
              <a:defRPr/>
            </a:pPr>
            <a:r>
              <a:rPr lang="en-US" dirty="0" smtClean="0">
                <a:solidFill>
                  <a:schemeClr val="accent2"/>
                </a:solidFill>
                <a:latin typeface="Tahoma" pitchFamily="34" charset="0"/>
              </a:rPr>
              <a:t>Chapter</a:t>
            </a:r>
            <a:r>
              <a:rPr lang="en-US" sz="4400" dirty="0" smtClean="0">
                <a:solidFill>
                  <a:schemeClr val="accent2"/>
                </a:solidFill>
                <a:latin typeface="Tahoma" pitchFamily="34" charset="0"/>
              </a:rPr>
              <a:t> Overview</a:t>
            </a:r>
            <a:endParaRPr lang="en-US" sz="3600" dirty="0" smtClean="0">
              <a:solidFill>
                <a:schemeClr val="accent2"/>
              </a:solidFill>
              <a:effectLst>
                <a:outerShdw blurRad="38100" dist="38100" dir="2700000" algn="tl">
                  <a:srgbClr val="C0C0C0"/>
                </a:outerShdw>
              </a:effectLst>
              <a:latin typeface="Tahoma" pitchFamily="34" charset="0"/>
            </a:endParaRPr>
          </a:p>
        </p:txBody>
      </p:sp>
      <p:sp>
        <p:nvSpPr>
          <p:cNvPr id="433157" name="Rectangle 5"/>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
        <p:nvSpPr>
          <p:cNvPr id="4101" name="Rectangle 3"/>
          <p:cNvSpPr txBox="1">
            <a:spLocks noChangeArrowheads="1"/>
          </p:cNvSpPr>
          <p:nvPr/>
        </p:nvSpPr>
        <p:spPr bwMode="auto">
          <a:xfrm>
            <a:off x="990600" y="2133600"/>
            <a:ext cx="7162800" cy="2514600"/>
          </a:xfrm>
          <a:prstGeom prst="rect">
            <a:avLst/>
          </a:prstGeom>
          <a:noFill/>
          <a:ln w="9525">
            <a:noFill/>
            <a:miter lim="800000"/>
            <a:headEnd/>
            <a:tailEnd/>
          </a:ln>
        </p:spPr>
        <p:txBody>
          <a:bodyPr/>
          <a:lstStyle/>
          <a:p>
            <a:pPr marL="342900" indent="-342900" eaLnBrk="0" hangingPunct="0">
              <a:lnSpc>
                <a:spcPct val="90000"/>
              </a:lnSpc>
              <a:spcBef>
                <a:spcPct val="10000"/>
              </a:spcBef>
              <a:buClr>
                <a:schemeClr val="accent2"/>
              </a:buClr>
              <a:buFontTx/>
              <a:buChar char="•"/>
              <a:tabLst>
                <a:tab pos="0" algn="l"/>
              </a:tabLst>
            </a:pPr>
            <a:r>
              <a:rPr lang="en-US" sz="3200" b="1" dirty="0">
                <a:solidFill>
                  <a:schemeClr val="accent2"/>
                </a:solidFill>
              </a:rPr>
              <a:t>Message strategies</a:t>
            </a:r>
          </a:p>
          <a:p>
            <a:pPr marL="342900" indent="-342900" eaLnBrk="0" hangingPunct="0">
              <a:lnSpc>
                <a:spcPct val="90000"/>
              </a:lnSpc>
              <a:spcBef>
                <a:spcPct val="10000"/>
              </a:spcBef>
              <a:buClr>
                <a:schemeClr val="accent2"/>
              </a:buClr>
              <a:buFontTx/>
              <a:buChar char="•"/>
              <a:tabLst>
                <a:tab pos="0" algn="l"/>
              </a:tabLst>
            </a:pPr>
            <a:r>
              <a:rPr lang="en-US" sz="3200" b="1" dirty="0" err="1">
                <a:solidFill>
                  <a:schemeClr val="accent2"/>
                </a:solidFill>
              </a:rPr>
              <a:t>Executional</a:t>
            </a:r>
            <a:r>
              <a:rPr lang="en-US" sz="3200" b="1" dirty="0">
                <a:solidFill>
                  <a:schemeClr val="accent2"/>
                </a:solidFill>
              </a:rPr>
              <a:t> frameworks</a:t>
            </a:r>
          </a:p>
          <a:p>
            <a:pPr marL="342900" indent="-342900" eaLnBrk="0" hangingPunct="0">
              <a:lnSpc>
                <a:spcPct val="90000"/>
              </a:lnSpc>
              <a:spcBef>
                <a:spcPct val="10000"/>
              </a:spcBef>
              <a:buClr>
                <a:schemeClr val="accent2"/>
              </a:buClr>
              <a:buFontTx/>
              <a:buChar char="•"/>
              <a:tabLst>
                <a:tab pos="0" algn="l"/>
              </a:tabLst>
            </a:pPr>
            <a:r>
              <a:rPr lang="en-US" sz="3200" b="1" dirty="0">
                <a:solidFill>
                  <a:schemeClr val="accent2"/>
                </a:solidFill>
              </a:rPr>
              <a:t>Spokespersons and endorsers</a:t>
            </a:r>
          </a:p>
          <a:p>
            <a:pPr marL="342900" indent="-342900" eaLnBrk="0" hangingPunct="0">
              <a:lnSpc>
                <a:spcPct val="90000"/>
              </a:lnSpc>
              <a:spcBef>
                <a:spcPct val="10000"/>
              </a:spcBef>
              <a:buClr>
                <a:schemeClr val="accent2"/>
              </a:buClr>
              <a:buFontTx/>
              <a:buChar char="•"/>
              <a:tabLst>
                <a:tab pos="0" algn="l"/>
              </a:tabLst>
            </a:pPr>
            <a:r>
              <a:rPr lang="en-US" sz="3200" b="1" dirty="0">
                <a:solidFill>
                  <a:schemeClr val="accent2"/>
                </a:solidFill>
              </a:rPr>
              <a:t>Principles of effective advertising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50915" name="Rectangle 3"/>
          <p:cNvSpPr>
            <a:spLocks noGrp="1" noChangeArrowheads="1"/>
          </p:cNvSpPr>
          <p:nvPr>
            <p:ph type="ctrTitle"/>
          </p:nvPr>
        </p:nvSpPr>
        <p:spPr>
          <a:xfrm>
            <a:off x="0" y="304800"/>
            <a:ext cx="9144000" cy="838200"/>
          </a:xfrm>
        </p:spPr>
        <p:txBody>
          <a:bodyPr/>
          <a:lstStyle/>
          <a:p>
            <a:pPr>
              <a:defRPr/>
            </a:pPr>
            <a:r>
              <a:rPr lang="en-US" sz="4400" dirty="0" smtClean="0">
                <a:solidFill>
                  <a:schemeClr val="accent2"/>
                </a:solidFill>
                <a:latin typeface="Tahoma" pitchFamily="34" charset="0"/>
              </a:rPr>
              <a:t>Spokespersons</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19460" name="Rectangle 4"/>
          <p:cNvSpPr>
            <a:spLocks noGrp="1" noChangeArrowheads="1"/>
          </p:cNvSpPr>
          <p:nvPr>
            <p:ph type="subTitle" idx="1"/>
          </p:nvPr>
        </p:nvSpPr>
        <p:spPr>
          <a:xfrm>
            <a:off x="2552700" y="2362200"/>
            <a:ext cx="4076700" cy="2057400"/>
          </a:xfrm>
          <a:noFill/>
        </p:spPr>
        <p:txBody>
          <a:bodyPr/>
          <a:lstStyle/>
          <a:p>
            <a:pPr marL="465138" indent="-465138" algn="l">
              <a:lnSpc>
                <a:spcPct val="90000"/>
              </a:lnSpc>
              <a:buClr>
                <a:schemeClr val="accent2"/>
              </a:buClr>
              <a:buFontTx/>
              <a:buChar char="•"/>
              <a:tabLst>
                <a:tab pos="465138" algn="l"/>
              </a:tabLst>
            </a:pPr>
            <a:r>
              <a:rPr lang="en-US" dirty="0" smtClean="0">
                <a:solidFill>
                  <a:schemeClr val="accent2"/>
                </a:solidFill>
                <a:latin typeface="Tahoma" pitchFamily="34" charset="0"/>
              </a:rPr>
              <a:t>Celebrities</a:t>
            </a:r>
          </a:p>
          <a:p>
            <a:pPr marL="465138" indent="-465138" algn="l">
              <a:lnSpc>
                <a:spcPct val="90000"/>
              </a:lnSpc>
              <a:buClr>
                <a:schemeClr val="accent2"/>
              </a:buClr>
              <a:buFontTx/>
              <a:buChar char="•"/>
              <a:tabLst>
                <a:tab pos="465138" algn="l"/>
              </a:tabLst>
            </a:pPr>
            <a:r>
              <a:rPr lang="en-US" dirty="0" smtClean="0">
                <a:solidFill>
                  <a:schemeClr val="accent2"/>
                </a:solidFill>
                <a:latin typeface="Tahoma" pitchFamily="34" charset="0"/>
              </a:rPr>
              <a:t>CEOs</a:t>
            </a:r>
          </a:p>
          <a:p>
            <a:pPr marL="465138" indent="-465138" algn="l">
              <a:lnSpc>
                <a:spcPct val="90000"/>
              </a:lnSpc>
              <a:buClr>
                <a:schemeClr val="accent2"/>
              </a:buClr>
              <a:buFontTx/>
              <a:buChar char="•"/>
              <a:tabLst>
                <a:tab pos="465138" algn="l"/>
              </a:tabLst>
            </a:pPr>
            <a:r>
              <a:rPr lang="en-US" dirty="0" smtClean="0">
                <a:solidFill>
                  <a:schemeClr val="accent2"/>
                </a:solidFill>
                <a:latin typeface="Tahoma" pitchFamily="34" charset="0"/>
              </a:rPr>
              <a:t>Experts</a:t>
            </a:r>
          </a:p>
          <a:p>
            <a:pPr marL="465138" indent="-465138" algn="l">
              <a:lnSpc>
                <a:spcPct val="90000"/>
              </a:lnSpc>
              <a:buClr>
                <a:schemeClr val="accent2"/>
              </a:buClr>
              <a:buFontTx/>
              <a:buChar char="•"/>
              <a:tabLst>
                <a:tab pos="465138" algn="l"/>
              </a:tabLst>
            </a:pPr>
            <a:r>
              <a:rPr lang="en-US" dirty="0" smtClean="0">
                <a:solidFill>
                  <a:schemeClr val="accent2"/>
                </a:solidFill>
                <a:latin typeface="Tahoma" pitchFamily="34" charset="0"/>
              </a:rPr>
              <a:t>Typical persons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0482" name="Rectangle 2"/>
          <p:cNvSpPr>
            <a:spLocks noGrp="1" noChangeArrowheads="1"/>
          </p:cNvSpPr>
          <p:nvPr>
            <p:ph type="ctrTitle"/>
          </p:nvPr>
        </p:nvSpPr>
        <p:spPr>
          <a:xfrm>
            <a:off x="304800" y="255494"/>
            <a:ext cx="8534400" cy="1039906"/>
          </a:xfrm>
          <a:noFill/>
        </p:spPr>
        <p:txBody>
          <a:bodyPr/>
          <a:lstStyle/>
          <a:p>
            <a:r>
              <a:rPr lang="en-US" sz="4400" dirty="0" smtClean="0">
                <a:solidFill>
                  <a:schemeClr val="accent2"/>
                </a:solidFill>
                <a:latin typeface="Tahoma" pitchFamily="34" charset="0"/>
              </a:rPr>
              <a:t>Source Characteristics</a:t>
            </a:r>
          </a:p>
        </p:txBody>
      </p:sp>
      <p:sp>
        <p:nvSpPr>
          <p:cNvPr id="20484" name="Rectangle 6"/>
          <p:cNvSpPr>
            <a:spLocks noGrp="1" noChangeArrowheads="1"/>
          </p:cNvSpPr>
          <p:nvPr>
            <p:ph type="subTitle" idx="1"/>
          </p:nvPr>
        </p:nvSpPr>
        <p:spPr>
          <a:xfrm>
            <a:off x="4191000" y="2286000"/>
            <a:ext cx="4267200" cy="2438400"/>
          </a:xfrm>
          <a:noFill/>
        </p:spPr>
        <p:txBody>
          <a:bodyPr/>
          <a:lstStyle/>
          <a:p>
            <a:pPr marL="465138" indent="-465138" algn="l">
              <a:buClr>
                <a:schemeClr val="accent2"/>
              </a:buClr>
              <a:buFontTx/>
              <a:buChar char="•"/>
              <a:tabLst>
                <a:tab pos="465138" algn="l"/>
              </a:tabLst>
            </a:pPr>
            <a:r>
              <a:rPr lang="en-US" sz="2800" dirty="0" smtClean="0">
                <a:solidFill>
                  <a:schemeClr val="accent2"/>
                </a:solidFill>
                <a:latin typeface="Tahoma" pitchFamily="34" charset="0"/>
              </a:rPr>
              <a:t>Attractiveness</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Trustworthiness</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Similarity</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Expertise</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Likeability</a:t>
            </a:r>
          </a:p>
        </p:txBody>
      </p:sp>
      <p:sp>
        <p:nvSpPr>
          <p:cNvPr id="20483" name="Line 5"/>
          <p:cNvSpPr>
            <a:spLocks noChangeShapeType="1"/>
          </p:cNvSpPr>
          <p:nvPr/>
        </p:nvSpPr>
        <p:spPr bwMode="auto">
          <a:xfrm>
            <a:off x="3810000" y="1752600"/>
            <a:ext cx="0" cy="4343400"/>
          </a:xfrm>
          <a:prstGeom prst="line">
            <a:avLst/>
          </a:prstGeom>
          <a:noFill/>
          <a:ln w="38100">
            <a:solidFill>
              <a:srgbClr val="FFC000"/>
            </a:solidFill>
            <a:round/>
            <a:headEnd/>
            <a:tailEnd/>
          </a:ln>
        </p:spPr>
        <p:txBody>
          <a:bodyPr/>
          <a:lstStyle/>
          <a:p>
            <a:endParaRPr lang="en-US"/>
          </a:p>
        </p:txBody>
      </p:sp>
      <p:sp>
        <p:nvSpPr>
          <p:cNvPr id="20485" name="Text Box 8"/>
          <p:cNvSpPr txBox="1">
            <a:spLocks noChangeArrowheads="1"/>
          </p:cNvSpPr>
          <p:nvPr/>
        </p:nvSpPr>
        <p:spPr bwMode="auto">
          <a:xfrm>
            <a:off x="762000" y="3048000"/>
            <a:ext cx="2541588" cy="641350"/>
          </a:xfrm>
          <a:prstGeom prst="rect">
            <a:avLst/>
          </a:prstGeom>
          <a:noFill/>
          <a:ln w="9525">
            <a:noFill/>
            <a:miter lim="800000"/>
            <a:headEnd/>
            <a:tailEnd/>
          </a:ln>
        </p:spPr>
        <p:txBody>
          <a:bodyPr wrap="none">
            <a:spAutoFit/>
          </a:bodyPr>
          <a:lstStyle/>
          <a:p>
            <a:r>
              <a:rPr lang="en-US" sz="3600" b="1" dirty="0">
                <a:solidFill>
                  <a:srgbClr val="00B050"/>
                </a:solidFill>
              </a:rPr>
              <a:t>Credibility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3716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1506" name="Slide Number Placeholder 5"/>
          <p:cNvSpPr txBox="1">
            <a:spLocks noGrp="1"/>
          </p:cNvSpPr>
          <p:nvPr/>
        </p:nvSpPr>
        <p:spPr bwMode="auto">
          <a:xfrm>
            <a:off x="6934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pitchFamily="34" charset="0"/>
              </a:rPr>
              <a:t>7-</a:t>
            </a:r>
            <a:fld id="{122A1630-8E52-4FBA-8092-1CEFCD9EC115}" type="slidenum">
              <a:rPr lang="en-US" sz="1400">
                <a:latin typeface="Arial" pitchFamily="34" charset="0"/>
              </a:rPr>
              <a:pPr algn="r" eaLnBrk="0" hangingPunct="0"/>
              <a:t>22</a:t>
            </a:fld>
            <a:endParaRPr lang="en-US" sz="1400">
              <a:latin typeface="Arial" pitchFamily="34" charset="0"/>
            </a:endParaRPr>
          </a:p>
        </p:txBody>
      </p:sp>
      <p:sp>
        <p:nvSpPr>
          <p:cNvPr id="21508" name="Rectangle 6"/>
          <p:cNvSpPr>
            <a:spLocks noGrp="1" noChangeArrowheads="1"/>
          </p:cNvSpPr>
          <p:nvPr>
            <p:ph type="ctrTitle"/>
          </p:nvPr>
        </p:nvSpPr>
        <p:spPr>
          <a:xfrm>
            <a:off x="304800" y="228600"/>
            <a:ext cx="8534400" cy="1219200"/>
          </a:xfrm>
          <a:noFill/>
        </p:spPr>
        <p:txBody>
          <a:bodyPr lIns="92075" tIns="46038" rIns="92075" bIns="46038"/>
          <a:lstStyle/>
          <a:p>
            <a:r>
              <a:rPr lang="en-US" sz="4000" dirty="0" smtClean="0">
                <a:solidFill>
                  <a:schemeClr val="accent2"/>
                </a:solidFill>
                <a:latin typeface="Tahoma" pitchFamily="34" charset="0"/>
              </a:rPr>
              <a:t>Source Types</a:t>
            </a:r>
            <a:br>
              <a:rPr lang="en-US" sz="4000" dirty="0" smtClean="0">
                <a:solidFill>
                  <a:schemeClr val="accent2"/>
                </a:solidFill>
                <a:latin typeface="Tahoma" pitchFamily="34" charset="0"/>
              </a:rPr>
            </a:br>
            <a:r>
              <a:rPr lang="en-US" sz="4000" dirty="0" smtClean="0">
                <a:solidFill>
                  <a:schemeClr val="accent2"/>
                </a:solidFill>
                <a:latin typeface="Tahoma" pitchFamily="34" charset="0"/>
              </a:rPr>
              <a:t>and Characteristics</a:t>
            </a:r>
          </a:p>
        </p:txBody>
      </p:sp>
      <p:sp>
        <p:nvSpPr>
          <p:cNvPr id="21507" name="Rectangle 2"/>
          <p:cNvSpPr>
            <a:spLocks noGrp="1" noChangeArrowheads="1"/>
          </p:cNvSpPr>
          <p:nvPr>
            <p:ph type="subTitle" idx="1"/>
          </p:nvPr>
        </p:nvSpPr>
        <p:spPr>
          <a:xfrm>
            <a:off x="393700" y="1524000"/>
            <a:ext cx="8305800" cy="4800600"/>
          </a:xfrm>
        </p:spPr>
        <p:txBody>
          <a:bodyPr lIns="92075" tIns="46038" rIns="92075" bIns="46038"/>
          <a:lstStyle/>
          <a:p>
            <a:pPr lvl="1" algn="l">
              <a:buClr>
                <a:schemeClr val="accent2"/>
              </a:buClr>
            </a:pPr>
            <a:r>
              <a:rPr lang="en-US" sz="2400" dirty="0" smtClean="0">
                <a:solidFill>
                  <a:srgbClr val="00B050"/>
                </a:solidFill>
                <a:latin typeface="Tahoma" pitchFamily="34" charset="0"/>
              </a:rPr>
              <a:t>Celebrities</a:t>
            </a:r>
          </a:p>
          <a:p>
            <a:pPr lvl="2" algn="l">
              <a:buClr>
                <a:schemeClr val="accent2"/>
              </a:buClr>
              <a:buFont typeface="Tahoma" pitchFamily="34" charset="0"/>
              <a:buChar char="•"/>
            </a:pPr>
            <a:r>
              <a:rPr lang="en-US" dirty="0" smtClean="0">
                <a:solidFill>
                  <a:schemeClr val="accent2"/>
                </a:solidFill>
                <a:latin typeface="Tahoma" pitchFamily="34" charset="0"/>
              </a:rPr>
              <a:t> Tend to score high in credibility</a:t>
            </a:r>
          </a:p>
          <a:p>
            <a:pPr lvl="2" algn="l">
              <a:buClr>
                <a:schemeClr val="accent2"/>
              </a:buClr>
              <a:buFont typeface="Tahoma" pitchFamily="34" charset="0"/>
              <a:buChar char="•"/>
            </a:pPr>
            <a:r>
              <a:rPr lang="en-US" dirty="0" smtClean="0">
                <a:solidFill>
                  <a:schemeClr val="accent2"/>
                </a:solidFill>
                <a:latin typeface="Tahoma" pitchFamily="34" charset="0"/>
              </a:rPr>
              <a:t> Over exposure, Negative publicity</a:t>
            </a:r>
          </a:p>
          <a:p>
            <a:pPr lvl="1" algn="l">
              <a:buClr>
                <a:schemeClr val="accent2"/>
              </a:buClr>
            </a:pPr>
            <a:r>
              <a:rPr lang="en-US" sz="2400" dirty="0" smtClean="0">
                <a:solidFill>
                  <a:srgbClr val="00B050"/>
                </a:solidFill>
                <a:latin typeface="Tahoma" pitchFamily="34" charset="0"/>
              </a:rPr>
              <a:t>CEO</a:t>
            </a:r>
          </a:p>
          <a:p>
            <a:pPr lvl="2" algn="l">
              <a:buClr>
                <a:schemeClr val="accent2"/>
              </a:buClr>
              <a:buFont typeface="Tahoma" pitchFamily="34" charset="0"/>
              <a:buChar char="•"/>
            </a:pPr>
            <a:r>
              <a:rPr lang="en-US" dirty="0" smtClean="0">
                <a:solidFill>
                  <a:schemeClr val="accent2"/>
                </a:solidFill>
                <a:latin typeface="Tahoma" pitchFamily="34" charset="0"/>
              </a:rPr>
              <a:t> Trustworthy, expertise, and some credibility</a:t>
            </a:r>
          </a:p>
          <a:p>
            <a:pPr lvl="2" algn="l">
              <a:buClr>
                <a:schemeClr val="accent2"/>
              </a:buClr>
              <a:buFont typeface="Tahoma" pitchFamily="34" charset="0"/>
              <a:buChar char="•"/>
            </a:pPr>
            <a:r>
              <a:rPr lang="en-US" dirty="0" smtClean="0">
                <a:solidFill>
                  <a:schemeClr val="accent2"/>
                </a:solidFill>
                <a:latin typeface="Tahoma" pitchFamily="34" charset="0"/>
              </a:rPr>
              <a:t> Must exercise care in selection</a:t>
            </a:r>
          </a:p>
          <a:p>
            <a:pPr lvl="1" algn="l">
              <a:buClr>
                <a:schemeClr val="accent2"/>
              </a:buClr>
            </a:pPr>
            <a:r>
              <a:rPr lang="en-US" sz="2400" dirty="0" smtClean="0">
                <a:solidFill>
                  <a:srgbClr val="00B050"/>
                </a:solidFill>
                <a:latin typeface="Tahoma" pitchFamily="34" charset="0"/>
              </a:rPr>
              <a:t>Expert</a:t>
            </a:r>
          </a:p>
          <a:p>
            <a:pPr marL="1146175" lvl="2" indent="-231775" algn="l">
              <a:buClr>
                <a:schemeClr val="accent2"/>
              </a:buClr>
              <a:buFont typeface="Tahoma" pitchFamily="34" charset="0"/>
              <a:buChar char="•"/>
            </a:pPr>
            <a:r>
              <a:rPr lang="en-US" dirty="0" smtClean="0">
                <a:solidFill>
                  <a:schemeClr val="accent2"/>
                </a:solidFill>
                <a:latin typeface="Tahoma" pitchFamily="34" charset="0"/>
              </a:rPr>
              <a:t>Seek experts who are attractive, likable, trustworthy</a:t>
            </a:r>
          </a:p>
          <a:p>
            <a:pPr lvl="2" algn="l">
              <a:buClr>
                <a:schemeClr val="accent2"/>
              </a:buClr>
              <a:buFont typeface="Tahoma" pitchFamily="34" charset="0"/>
              <a:buChar char="•"/>
            </a:pPr>
            <a:r>
              <a:rPr lang="en-US" dirty="0" smtClean="0">
                <a:solidFill>
                  <a:schemeClr val="accent2"/>
                </a:solidFill>
                <a:latin typeface="Tahoma" pitchFamily="34" charset="0"/>
              </a:rPr>
              <a:t> Valid credentials important</a:t>
            </a:r>
          </a:p>
          <a:p>
            <a:pPr lvl="1" algn="l">
              <a:buClr>
                <a:schemeClr val="accent2"/>
              </a:buClr>
            </a:pPr>
            <a:r>
              <a:rPr lang="en-US" sz="2400" dirty="0" smtClean="0">
                <a:solidFill>
                  <a:srgbClr val="00B050"/>
                </a:solidFill>
                <a:latin typeface="Tahoma" pitchFamily="34" charset="0"/>
              </a:rPr>
              <a:t>Typical person</a:t>
            </a:r>
          </a:p>
          <a:p>
            <a:pPr lvl="2" algn="l">
              <a:buClr>
                <a:schemeClr val="accent2"/>
              </a:buClr>
              <a:buFont typeface="Tahoma" pitchFamily="34" charset="0"/>
              <a:buChar char="•"/>
            </a:pPr>
            <a:r>
              <a:rPr lang="en-US" dirty="0" smtClean="0">
                <a:solidFill>
                  <a:schemeClr val="accent2"/>
                </a:solidFill>
                <a:latin typeface="Tahoma" pitchFamily="34" charset="0"/>
              </a:rPr>
              <a:t> Real-person, Actor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4478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52963" name="Rectangle 3"/>
          <p:cNvSpPr>
            <a:spLocks noGrp="1" noChangeArrowheads="1"/>
          </p:cNvSpPr>
          <p:nvPr>
            <p:ph type="ctrTitle"/>
          </p:nvPr>
        </p:nvSpPr>
        <p:spPr>
          <a:xfrm>
            <a:off x="0" y="152400"/>
            <a:ext cx="9144000" cy="1295400"/>
          </a:xfrm>
        </p:spPr>
        <p:txBody>
          <a:bodyPr/>
          <a:lstStyle/>
          <a:p>
            <a:pPr>
              <a:defRPr/>
            </a:pPr>
            <a:r>
              <a:rPr lang="en-US" sz="4400" dirty="0" smtClean="0">
                <a:solidFill>
                  <a:schemeClr val="accent2"/>
                </a:solidFill>
                <a:latin typeface="Tahoma" pitchFamily="34" charset="0"/>
              </a:rPr>
              <a:t>Principles of </a:t>
            </a:r>
            <a:br>
              <a:rPr lang="en-US" sz="4400" dirty="0" smtClean="0">
                <a:solidFill>
                  <a:schemeClr val="accent2"/>
                </a:solidFill>
                <a:latin typeface="Tahoma" pitchFamily="34" charset="0"/>
              </a:rPr>
            </a:br>
            <a:r>
              <a:rPr lang="en-US" sz="4400" dirty="0" smtClean="0">
                <a:solidFill>
                  <a:schemeClr val="accent2"/>
                </a:solidFill>
                <a:latin typeface="Tahoma" pitchFamily="34" charset="0"/>
              </a:rPr>
              <a:t>Effective Advertising</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23556" name="Rectangle 4"/>
          <p:cNvSpPr>
            <a:spLocks noGrp="1" noChangeArrowheads="1"/>
          </p:cNvSpPr>
          <p:nvPr>
            <p:ph type="subTitle" idx="1"/>
          </p:nvPr>
        </p:nvSpPr>
        <p:spPr>
          <a:xfrm>
            <a:off x="1447800" y="1905000"/>
            <a:ext cx="6172200" cy="3048000"/>
          </a:xfrm>
          <a:noFill/>
        </p:spPr>
        <p:txBody>
          <a:bodyPr/>
          <a:lstStyle/>
          <a:p>
            <a:pPr marL="465138" indent="-465138" algn="l">
              <a:buClr>
                <a:schemeClr val="accent2"/>
              </a:buClr>
              <a:buFontTx/>
              <a:buChar char="•"/>
              <a:tabLst>
                <a:tab pos="465138" algn="l"/>
              </a:tabLst>
            </a:pPr>
            <a:r>
              <a:rPr lang="en-US" dirty="0" smtClean="0">
                <a:solidFill>
                  <a:schemeClr val="accent2"/>
                </a:solidFill>
                <a:latin typeface="Tahoma" pitchFamily="34" charset="0"/>
              </a:rPr>
              <a:t>Visual consistency</a:t>
            </a:r>
          </a:p>
          <a:p>
            <a:pPr marL="465138" indent="-465138" algn="l">
              <a:buClr>
                <a:schemeClr val="accent2"/>
              </a:buClr>
              <a:buFontTx/>
              <a:buChar char="•"/>
              <a:tabLst>
                <a:tab pos="465138" algn="l"/>
              </a:tabLst>
            </a:pPr>
            <a:r>
              <a:rPr lang="en-US" dirty="0" smtClean="0">
                <a:solidFill>
                  <a:schemeClr val="accent2"/>
                </a:solidFill>
                <a:latin typeface="Tahoma" pitchFamily="34" charset="0"/>
              </a:rPr>
              <a:t>Campaign duration</a:t>
            </a:r>
          </a:p>
          <a:p>
            <a:pPr marL="465138" indent="-465138" algn="l">
              <a:buClr>
                <a:schemeClr val="accent2"/>
              </a:buClr>
              <a:buFontTx/>
              <a:buChar char="•"/>
              <a:tabLst>
                <a:tab pos="465138" algn="l"/>
              </a:tabLst>
            </a:pPr>
            <a:r>
              <a:rPr lang="en-US" dirty="0" smtClean="0">
                <a:solidFill>
                  <a:schemeClr val="accent2"/>
                </a:solidFill>
                <a:latin typeface="Tahoma" pitchFamily="34" charset="0"/>
              </a:rPr>
              <a:t>Repeated tag lines</a:t>
            </a:r>
          </a:p>
          <a:p>
            <a:pPr marL="465138" indent="-465138" algn="l">
              <a:buClr>
                <a:schemeClr val="accent2"/>
              </a:buClr>
              <a:buFontTx/>
              <a:buChar char="•"/>
              <a:tabLst>
                <a:tab pos="465138" algn="l"/>
              </a:tabLst>
            </a:pPr>
            <a:r>
              <a:rPr lang="en-US" dirty="0" smtClean="0">
                <a:solidFill>
                  <a:schemeClr val="accent2"/>
                </a:solidFill>
                <a:latin typeface="Tahoma" pitchFamily="34" charset="0"/>
              </a:rPr>
              <a:t>Consistent positioning</a:t>
            </a:r>
          </a:p>
          <a:p>
            <a:pPr marL="465138" indent="-465138" algn="l">
              <a:buClr>
                <a:schemeClr val="accent2"/>
              </a:buClr>
              <a:buFontTx/>
              <a:buChar char="•"/>
              <a:tabLst>
                <a:tab pos="465138" algn="l"/>
              </a:tabLst>
            </a:pPr>
            <a:r>
              <a:rPr lang="en-US" dirty="0" smtClean="0">
                <a:solidFill>
                  <a:schemeClr val="accent2"/>
                </a:solidFill>
                <a:latin typeface="Tahoma" pitchFamily="34" charset="0"/>
              </a:rPr>
              <a:t>Simplicity</a:t>
            </a:r>
          </a:p>
          <a:p>
            <a:pPr marL="465138" indent="-465138" algn="l">
              <a:buClr>
                <a:schemeClr val="accent2"/>
              </a:buClr>
              <a:buFontTx/>
              <a:buChar char="•"/>
              <a:tabLst>
                <a:tab pos="465138" algn="l"/>
              </a:tabLst>
            </a:pPr>
            <a:r>
              <a:rPr lang="en-US" dirty="0" smtClean="0">
                <a:solidFill>
                  <a:schemeClr val="accent2"/>
                </a:solidFill>
                <a:latin typeface="Tahoma" pitchFamily="34" charset="0"/>
              </a:rPr>
              <a:t>Identifiable selling point</a:t>
            </a:r>
          </a:p>
          <a:p>
            <a:pPr marL="465138" indent="-465138" algn="l">
              <a:buClr>
                <a:schemeClr val="accent2"/>
              </a:buClr>
              <a:buFontTx/>
              <a:buChar char="•"/>
              <a:tabLst>
                <a:tab pos="465138" algn="l"/>
              </a:tabLst>
            </a:pPr>
            <a:r>
              <a:rPr lang="en-US" dirty="0" smtClean="0">
                <a:solidFill>
                  <a:schemeClr val="accent2"/>
                </a:solidFill>
                <a:latin typeface="Tahoma" pitchFamily="34" charset="0"/>
              </a:rPr>
              <a:t>Effective flow</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94344"/>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5602" name="Slide Number Placeholder 4"/>
          <p:cNvSpPr txBox="1">
            <a:spLocks noGrp="1"/>
          </p:cNvSpPr>
          <p:nvPr/>
        </p:nvSpPr>
        <p:spPr bwMode="auto">
          <a:xfrm>
            <a:off x="6934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pitchFamily="34" charset="0"/>
              </a:rPr>
              <a:t>7-</a:t>
            </a:r>
            <a:fld id="{C710AD18-BA08-48A2-99F3-8AE3EA80B1C0}" type="slidenum">
              <a:rPr lang="en-US" sz="1400">
                <a:latin typeface="Arial" pitchFamily="34" charset="0"/>
              </a:rPr>
              <a:pPr algn="r" eaLnBrk="0" hangingPunct="0"/>
              <a:t>24</a:t>
            </a:fld>
            <a:endParaRPr lang="en-US" sz="1400">
              <a:latin typeface="Arial" pitchFamily="34" charset="0"/>
            </a:endParaRPr>
          </a:p>
        </p:txBody>
      </p:sp>
      <p:sp>
        <p:nvSpPr>
          <p:cNvPr id="25604" name="Rectangle 33"/>
          <p:cNvSpPr>
            <a:spLocks noChangeArrowheads="1"/>
          </p:cNvSpPr>
          <p:nvPr/>
        </p:nvSpPr>
        <p:spPr bwMode="auto">
          <a:xfrm>
            <a:off x="304800" y="199572"/>
            <a:ext cx="8534400" cy="99060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rPr>
              <a:t>Elements of an Advertisement</a:t>
            </a:r>
          </a:p>
        </p:txBody>
      </p:sp>
      <p:pic>
        <p:nvPicPr>
          <p:cNvPr id="25605" name="Picture 36" descr="Fig07"/>
          <p:cNvPicPr>
            <a:picLocks noGrp="1" noChangeAspect="1" noChangeArrowheads="1"/>
          </p:cNvPicPr>
          <p:nvPr>
            <p:ph idx="4294967295"/>
          </p:nvPr>
        </p:nvPicPr>
        <p:blipFill>
          <a:blip r:embed="rId3" cstate="print"/>
          <a:srcRect/>
          <a:stretch>
            <a:fillRect/>
          </a:stretch>
        </p:blipFill>
        <p:spPr>
          <a:xfrm>
            <a:off x="762000" y="1447800"/>
            <a:ext cx="7620000" cy="4886325"/>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563880" y="1828800"/>
            <a:ext cx="8046720" cy="3505200"/>
            <a:chOff x="527050" y="1524000"/>
            <a:chExt cx="8214360" cy="3505200"/>
          </a:xfrm>
          <a:solidFill>
            <a:srgbClr val="92D050">
              <a:alpha val="64000"/>
            </a:srgbClr>
          </a:solidFill>
        </p:grpSpPr>
        <p:sp>
          <p:nvSpPr>
            <p:cNvPr id="9" name="Rectangle 8"/>
            <p:cNvSpPr>
              <a:spLocks noChangeArrowheads="1"/>
            </p:cNvSpPr>
            <p:nvPr/>
          </p:nvSpPr>
          <p:spPr bwMode="auto">
            <a:xfrm>
              <a:off x="6127750" y="3886200"/>
              <a:ext cx="2613660" cy="1143000"/>
            </a:xfrm>
            <a:prstGeom prst="rect">
              <a:avLst/>
            </a:prstGeom>
            <a:solidFill>
              <a:srgbClr val="FFFF00">
                <a:alpha val="36000"/>
              </a:srgbClr>
            </a:solidFill>
            <a:ln w="12700">
              <a:solidFill>
                <a:schemeClr val="tx1"/>
              </a:solidFill>
              <a:miter lim="800000"/>
              <a:headEnd type="none" w="sm" len="sm"/>
              <a:tailEnd type="none" w="sm" len="sm"/>
            </a:ln>
          </p:spPr>
          <p:txBody>
            <a:bodyPr wrap="none" anchor="ctr"/>
            <a:lstStyle/>
            <a:p>
              <a:pPr algn="ctr"/>
              <a:r>
                <a:rPr lang="en-US" sz="3600" b="1" dirty="0">
                  <a:solidFill>
                    <a:schemeClr val="accent2"/>
                  </a:solidFill>
                </a:rPr>
                <a:t>Conative</a:t>
              </a:r>
            </a:p>
          </p:txBody>
        </p:sp>
        <p:sp>
          <p:nvSpPr>
            <p:cNvPr id="8" name="Rectangle 7"/>
            <p:cNvSpPr>
              <a:spLocks noChangeArrowheads="1"/>
            </p:cNvSpPr>
            <p:nvPr/>
          </p:nvSpPr>
          <p:spPr bwMode="auto">
            <a:xfrm>
              <a:off x="3327400" y="2743200"/>
              <a:ext cx="2613660" cy="1143000"/>
            </a:xfrm>
            <a:prstGeom prst="rect">
              <a:avLst/>
            </a:prstGeom>
            <a:solidFill>
              <a:srgbClr val="FFFF00">
                <a:alpha val="36000"/>
              </a:srgbClr>
            </a:solidFill>
            <a:ln w="12700">
              <a:solidFill>
                <a:schemeClr val="tx1"/>
              </a:solidFill>
              <a:miter lim="800000"/>
              <a:headEnd type="none" w="sm" len="sm"/>
              <a:tailEnd type="none" w="sm" len="sm"/>
            </a:ln>
          </p:spPr>
          <p:txBody>
            <a:bodyPr wrap="none" anchor="ctr"/>
            <a:lstStyle/>
            <a:p>
              <a:pPr algn="ctr"/>
              <a:r>
                <a:rPr lang="en-US" sz="3600" b="1" dirty="0">
                  <a:solidFill>
                    <a:schemeClr val="accent2"/>
                  </a:solidFill>
                </a:rPr>
                <a:t>Affective</a:t>
              </a:r>
            </a:p>
          </p:txBody>
        </p:sp>
        <p:sp>
          <p:nvSpPr>
            <p:cNvPr id="7" name="Rectangle 5"/>
            <p:cNvSpPr>
              <a:spLocks noChangeArrowheads="1"/>
            </p:cNvSpPr>
            <p:nvPr/>
          </p:nvSpPr>
          <p:spPr bwMode="auto">
            <a:xfrm>
              <a:off x="527050" y="1524000"/>
              <a:ext cx="2613660" cy="1143000"/>
            </a:xfrm>
            <a:prstGeom prst="rect">
              <a:avLst/>
            </a:prstGeom>
            <a:solidFill>
              <a:srgbClr val="FFFF00">
                <a:alpha val="36000"/>
              </a:srgbClr>
            </a:solidFill>
            <a:ln w="12700">
              <a:solidFill>
                <a:schemeClr val="tx1"/>
              </a:solidFill>
              <a:miter lim="800000"/>
              <a:headEnd type="none" w="sm" len="sm"/>
              <a:tailEnd type="none" w="sm" len="sm"/>
            </a:ln>
          </p:spPr>
          <p:txBody>
            <a:bodyPr wrap="none" anchor="ctr"/>
            <a:lstStyle/>
            <a:p>
              <a:pPr algn="ctr"/>
              <a:r>
                <a:rPr lang="en-US" sz="3600" b="1" dirty="0">
                  <a:solidFill>
                    <a:schemeClr val="accent2"/>
                  </a:solidFill>
                </a:rPr>
                <a:t>Cognitive</a:t>
              </a:r>
            </a:p>
          </p:txBody>
        </p:sp>
      </p:grpSp>
      <p:sp>
        <p:nvSpPr>
          <p:cNvPr id="10"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38627" name="Rectangle 3"/>
          <p:cNvSpPr>
            <a:spLocks noGrp="1" noChangeArrowheads="1"/>
          </p:cNvSpPr>
          <p:nvPr>
            <p:ph type="ctrTitle"/>
          </p:nvPr>
        </p:nvSpPr>
        <p:spPr>
          <a:xfrm>
            <a:off x="0" y="152400"/>
            <a:ext cx="9144000" cy="1143000"/>
          </a:xfrm>
        </p:spPr>
        <p:txBody>
          <a:bodyPr/>
          <a:lstStyle/>
          <a:p>
            <a:pPr>
              <a:defRPr/>
            </a:pPr>
            <a:r>
              <a:rPr lang="en-US" sz="4400" dirty="0" smtClean="0">
                <a:solidFill>
                  <a:schemeClr val="accent2"/>
                </a:solidFill>
                <a:latin typeface="Tahoma" pitchFamily="34" charset="0"/>
              </a:rPr>
              <a:t>Message Strategies</a:t>
            </a:r>
            <a:endParaRPr lang="en-US" sz="4400" dirty="0" smtClean="0">
              <a:solidFill>
                <a:schemeClr val="accent2"/>
              </a:solidFill>
              <a:effectLst>
                <a:outerShdw blurRad="38100" dist="38100" dir="2700000" algn="tl">
                  <a:srgbClr val="C0C0C0"/>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4" name="Rectangle 2"/>
          <p:cNvSpPr>
            <a:spLocks noGrp="1" noChangeArrowheads="1"/>
          </p:cNvSpPr>
          <p:nvPr>
            <p:ph type="ctrTitle"/>
          </p:nvPr>
        </p:nvSpPr>
        <p:spPr>
          <a:xfrm>
            <a:off x="304800" y="166914"/>
            <a:ext cx="8534400" cy="990600"/>
          </a:xfrm>
          <a:noFill/>
        </p:spPr>
        <p:txBody>
          <a:bodyPr/>
          <a:lstStyle/>
          <a:p>
            <a:r>
              <a:rPr lang="en-US" sz="4400" dirty="0" smtClean="0">
                <a:solidFill>
                  <a:schemeClr val="accent2"/>
                </a:solidFill>
                <a:latin typeface="Tahoma" pitchFamily="34" charset="0"/>
                <a:ea typeface="Tahoma" pitchFamily="34" charset="0"/>
                <a:cs typeface="Tahoma" pitchFamily="34" charset="0"/>
              </a:rPr>
              <a:t>Message Strategies</a:t>
            </a:r>
          </a:p>
        </p:txBody>
      </p:sp>
      <p:sp>
        <p:nvSpPr>
          <p:cNvPr id="10245" name="Rectangle 4"/>
          <p:cNvSpPr>
            <a:spLocks noGrp="1" noChangeArrowheads="1"/>
          </p:cNvSpPr>
          <p:nvPr>
            <p:ph type="subTitle" idx="1"/>
          </p:nvPr>
        </p:nvSpPr>
        <p:spPr>
          <a:xfrm>
            <a:off x="1371600" y="3352800"/>
            <a:ext cx="6400800" cy="2590800"/>
          </a:xfrm>
        </p:spPr>
        <p:txBody>
          <a:bodyPr/>
          <a:lstStyle/>
          <a:p>
            <a:r>
              <a:rPr lang="en-US" sz="2800" dirty="0" smtClean="0">
                <a:solidFill>
                  <a:schemeClr val="accent2"/>
                </a:solidFill>
                <a:latin typeface="Tahoma" pitchFamily="34" charset="0"/>
                <a:ea typeface="Tahoma" pitchFamily="34" charset="0"/>
                <a:cs typeface="Tahoma" pitchFamily="34" charset="0"/>
              </a:rPr>
              <a:t>Generic</a:t>
            </a:r>
          </a:p>
          <a:p>
            <a:r>
              <a:rPr lang="en-US" sz="2800" dirty="0" smtClean="0">
                <a:solidFill>
                  <a:schemeClr val="accent2"/>
                </a:solidFill>
                <a:latin typeface="Tahoma" pitchFamily="34" charset="0"/>
                <a:ea typeface="Tahoma" pitchFamily="34" charset="0"/>
                <a:cs typeface="Tahoma" pitchFamily="34" charset="0"/>
              </a:rPr>
              <a:t>Preemptive</a:t>
            </a:r>
          </a:p>
          <a:p>
            <a:r>
              <a:rPr lang="en-US" sz="2800" dirty="0" smtClean="0">
                <a:solidFill>
                  <a:schemeClr val="accent2"/>
                </a:solidFill>
                <a:latin typeface="Tahoma" pitchFamily="34" charset="0"/>
                <a:ea typeface="Tahoma" pitchFamily="34" charset="0"/>
                <a:cs typeface="Tahoma" pitchFamily="34" charset="0"/>
              </a:rPr>
              <a:t>Unique Selling Proposition</a:t>
            </a:r>
          </a:p>
          <a:p>
            <a:r>
              <a:rPr lang="en-US" sz="2800" dirty="0" smtClean="0">
                <a:solidFill>
                  <a:schemeClr val="accent2"/>
                </a:solidFill>
                <a:latin typeface="Tahoma" pitchFamily="34" charset="0"/>
                <a:ea typeface="Tahoma" pitchFamily="34" charset="0"/>
                <a:cs typeface="Tahoma" pitchFamily="34" charset="0"/>
              </a:rPr>
              <a:t>Hyperbole</a:t>
            </a:r>
          </a:p>
          <a:p>
            <a:r>
              <a:rPr lang="en-US" sz="2800" dirty="0" smtClean="0">
                <a:solidFill>
                  <a:schemeClr val="accent2"/>
                </a:solidFill>
                <a:latin typeface="Tahoma" pitchFamily="34" charset="0"/>
                <a:ea typeface="Tahoma" pitchFamily="34" charset="0"/>
                <a:cs typeface="Tahoma" pitchFamily="34" charset="0"/>
              </a:rPr>
              <a:t>Comparative</a:t>
            </a:r>
          </a:p>
        </p:txBody>
      </p:sp>
      <p:sp>
        <p:nvSpPr>
          <p:cNvPr id="10249" name="Line 11"/>
          <p:cNvSpPr>
            <a:spLocks noChangeShapeType="1"/>
          </p:cNvSpPr>
          <p:nvPr/>
        </p:nvSpPr>
        <p:spPr bwMode="auto">
          <a:xfrm>
            <a:off x="2133600" y="2971800"/>
            <a:ext cx="990600" cy="685800"/>
          </a:xfrm>
          <a:prstGeom prst="line">
            <a:avLst/>
          </a:prstGeom>
          <a:noFill/>
          <a:ln w="57150">
            <a:solidFill>
              <a:srgbClr val="FFC000"/>
            </a:solidFill>
            <a:round/>
            <a:headEnd type="none" w="sm" len="sm"/>
            <a:tailEnd type="triangle" w="med" len="med"/>
          </a:ln>
        </p:spPr>
        <p:txBody>
          <a:bodyPr/>
          <a:lstStyle/>
          <a:p>
            <a:endParaRPr lang="en-US" dirty="0"/>
          </a:p>
        </p:txBody>
      </p:sp>
      <p:grpSp>
        <p:nvGrpSpPr>
          <p:cNvPr id="16" name="Group 15"/>
          <p:cNvGrpSpPr/>
          <p:nvPr/>
        </p:nvGrpSpPr>
        <p:grpSpPr>
          <a:xfrm>
            <a:off x="497541" y="1752600"/>
            <a:ext cx="8082579" cy="1143000"/>
            <a:chOff x="527050" y="1524000"/>
            <a:chExt cx="8250966" cy="1143000"/>
          </a:xfrm>
          <a:solidFill>
            <a:srgbClr val="92D050">
              <a:alpha val="64000"/>
            </a:srgbClr>
          </a:solidFill>
        </p:grpSpPr>
        <p:sp>
          <p:nvSpPr>
            <p:cNvPr id="17" name="Rectangle 5"/>
            <p:cNvSpPr>
              <a:spLocks noChangeArrowheads="1"/>
            </p:cNvSpPr>
            <p:nvPr/>
          </p:nvSpPr>
          <p:spPr bwMode="auto">
            <a:xfrm>
              <a:off x="527050"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accent2"/>
                  </a:solidFill>
                </a:rPr>
                <a:t>Cognitive</a:t>
              </a:r>
            </a:p>
          </p:txBody>
        </p:sp>
        <p:sp>
          <p:nvSpPr>
            <p:cNvPr id="18" name="Rectangle 17"/>
            <p:cNvSpPr>
              <a:spLocks noChangeArrowheads="1"/>
            </p:cNvSpPr>
            <p:nvPr/>
          </p:nvSpPr>
          <p:spPr bwMode="auto">
            <a:xfrm>
              <a:off x="3364006"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bg1">
                      <a:lumMod val="75000"/>
                    </a:schemeClr>
                  </a:solidFill>
                </a:rPr>
                <a:t>Affective</a:t>
              </a:r>
            </a:p>
          </p:txBody>
        </p:sp>
        <p:sp>
          <p:nvSpPr>
            <p:cNvPr id="19" name="Rectangle 18"/>
            <p:cNvSpPr>
              <a:spLocks noChangeArrowheads="1"/>
            </p:cNvSpPr>
            <p:nvPr/>
          </p:nvSpPr>
          <p:spPr bwMode="auto">
            <a:xfrm>
              <a:off x="6164356"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bg1">
                      <a:lumMod val="75000"/>
                    </a:schemeClr>
                  </a:solidFill>
                </a:rPr>
                <a:t>Conative</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1269" name="Text Box 7"/>
          <p:cNvSpPr txBox="1">
            <a:spLocks noChangeArrowheads="1"/>
          </p:cNvSpPr>
          <p:nvPr/>
        </p:nvSpPr>
        <p:spPr bwMode="auto">
          <a:xfrm>
            <a:off x="381000" y="2514600"/>
            <a:ext cx="3200400" cy="1938992"/>
          </a:xfrm>
          <a:prstGeom prst="rect">
            <a:avLst/>
          </a:prstGeom>
          <a:noFill/>
          <a:ln w="12700">
            <a:noFill/>
            <a:miter lim="800000"/>
            <a:headEnd type="none" w="sm" len="sm"/>
            <a:tailEnd type="none" w="sm" len="sm"/>
          </a:ln>
        </p:spPr>
        <p:txBody>
          <a:bodyPr>
            <a:spAutoFit/>
          </a:bodyPr>
          <a:lstStyle/>
          <a:p>
            <a:r>
              <a:rPr lang="en-US" b="1" dirty="0">
                <a:solidFill>
                  <a:schemeClr val="accent2"/>
                </a:solidFill>
              </a:rPr>
              <a:t>An ad for Koestler Granite &amp; Marble using a generic cognitive message strategy.</a:t>
            </a:r>
          </a:p>
        </p:txBody>
      </p:sp>
      <p:sp>
        <p:nvSpPr>
          <p:cNvPr id="11270" name="Text Box 8"/>
          <p:cNvSpPr txBox="1">
            <a:spLocks noChangeArrowheads="1"/>
          </p:cNvSpPr>
          <p:nvPr/>
        </p:nvSpPr>
        <p:spPr bwMode="auto">
          <a:xfrm>
            <a:off x="6537325" y="4637088"/>
            <a:ext cx="184150" cy="519112"/>
          </a:xfrm>
          <a:prstGeom prst="rect">
            <a:avLst/>
          </a:prstGeom>
          <a:noFill/>
          <a:ln w="12700">
            <a:noFill/>
            <a:miter lim="800000"/>
            <a:headEnd type="none" w="sm" len="sm"/>
            <a:tailEnd type="none" w="sm" len="sm"/>
          </a:ln>
        </p:spPr>
        <p:txBody>
          <a:bodyPr wrap="none">
            <a:spAutoFit/>
          </a:bodyPr>
          <a:lstStyle/>
          <a:p>
            <a:endParaRPr lang="en-US" dirty="0"/>
          </a:p>
        </p:txBody>
      </p:sp>
      <p:sp>
        <p:nvSpPr>
          <p:cNvPr id="11271" name="Text Box 9"/>
          <p:cNvSpPr txBox="1">
            <a:spLocks noChangeArrowheads="1"/>
          </p:cNvSpPr>
          <p:nvPr/>
        </p:nvSpPr>
        <p:spPr bwMode="auto">
          <a:xfrm>
            <a:off x="3810000" y="5562600"/>
            <a:ext cx="5105400" cy="304800"/>
          </a:xfrm>
          <a:prstGeom prst="rect">
            <a:avLst/>
          </a:prstGeom>
          <a:noFill/>
          <a:ln w="12700">
            <a:noFill/>
            <a:miter lim="800000"/>
            <a:headEnd type="none" w="sm" len="sm"/>
            <a:tailEnd type="none" w="sm" len="sm"/>
          </a:ln>
        </p:spPr>
        <p:txBody>
          <a:bodyPr wrap="square">
            <a:spAutoFit/>
          </a:bodyPr>
          <a:lstStyle/>
          <a:p>
            <a:pPr algn="ctr"/>
            <a:r>
              <a:rPr lang="en-US" sz="1400" b="1" dirty="0">
                <a:solidFill>
                  <a:schemeClr val="tx1"/>
                </a:solidFill>
              </a:rPr>
              <a:t>Click picture for video.</a:t>
            </a:r>
          </a:p>
        </p:txBody>
      </p:sp>
      <p:pic>
        <p:nvPicPr>
          <p:cNvPr id="83978" name="Koestler Crystal 30.mpg">
            <a:hlinkClick r:id="" action="ppaction://media"/>
          </p:cNvPr>
          <p:cNvPicPr>
            <a:picLocks noRot="1" noChangeAspect="1" noChangeArrowheads="1"/>
          </p:cNvPicPr>
          <p:nvPr>
            <a:videoFile r:link="rId1"/>
          </p:nvPr>
        </p:nvPicPr>
        <p:blipFill>
          <a:blip r:embed="rId4" cstate="print"/>
          <a:srcRect/>
          <a:stretch>
            <a:fillRect/>
          </a:stretch>
        </p:blipFill>
        <p:spPr bwMode="auto">
          <a:xfrm>
            <a:off x="3733800" y="2157412"/>
            <a:ext cx="5105400" cy="3481388"/>
          </a:xfrm>
          <a:prstGeom prst="rect">
            <a:avLst/>
          </a:prstGeom>
          <a:noFill/>
          <a:ln w="9525">
            <a:noFill/>
            <a:miter lim="800000"/>
            <a:headEnd/>
            <a:tailEnd/>
          </a:ln>
        </p:spPr>
      </p:pic>
      <p:sp>
        <p:nvSpPr>
          <p:cNvPr id="10" name="Rectangle 4"/>
          <p:cNvSpPr txBox="1">
            <a:spLocks noChangeArrowheads="1"/>
          </p:cNvSpPr>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Tahoma" pitchFamily="34" charset="0"/>
                <a:ea typeface="+mj-ea"/>
                <a:cs typeface="+mj-cs"/>
              </a:rPr>
              <a:t>Generic Cognitive Message</a:t>
            </a:r>
            <a:endParaRPr kumimoji="0" lang="en-US" sz="36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Tahoma" pitchFamily="34" charset="0"/>
              <a:ea typeface="+mj-ea"/>
              <a:cs typeface="+mj-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397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3978"/>
                                        </p:tgtEl>
                                      </p:cBhvr>
                                    </p:cmd>
                                  </p:childTnLst>
                                </p:cTn>
                              </p:par>
                            </p:childTnLst>
                          </p:cTn>
                        </p:par>
                      </p:childTnLst>
                    </p:cTn>
                  </p:par>
                </p:childTnLst>
              </p:cTn>
              <p:nextCondLst>
                <p:cond evt="onClick" delay="0">
                  <p:tgtEl>
                    <p:spTgt spid="83978"/>
                  </p:tgtEl>
                </p:cond>
              </p:nextCondLst>
            </p:seq>
            <p:video>
              <p:cMediaNode>
                <p:cTn id="7" fill="hold" display="0">
                  <p:stCondLst>
                    <p:cond delay="indefinite"/>
                  </p:stCondLst>
                  <p:endCondLst>
                    <p:cond evt="onNext" delay="0">
                      <p:tgtEl>
                        <p:sldTgt/>
                      </p:tgtEl>
                    </p:cond>
                    <p:cond evt="onPrev" delay="0">
                      <p:tgtEl>
                        <p:sldTgt/>
                      </p:tgtEl>
                    </p:cond>
                  </p:endCondLst>
                </p:cTn>
                <p:tgtEl>
                  <p:spTgt spid="8397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pic>
        <p:nvPicPr>
          <p:cNvPr id="84994" name="Waterfront.mpg">
            <a:hlinkClick r:id="" action="ppaction://media"/>
          </p:cNvPr>
          <p:cNvPicPr>
            <a:picLocks noRot="1" noChangeAspect="1" noChangeArrowheads="1"/>
          </p:cNvPicPr>
          <p:nvPr>
            <a:videoFile r:link="rId1"/>
          </p:nvPr>
        </p:nvPicPr>
        <p:blipFill>
          <a:blip r:embed="rId4" cstate="print"/>
          <a:srcRect/>
          <a:stretch>
            <a:fillRect/>
          </a:stretch>
        </p:blipFill>
        <p:spPr bwMode="auto">
          <a:xfrm>
            <a:off x="3886200" y="1905000"/>
            <a:ext cx="4953000" cy="3376613"/>
          </a:xfrm>
          <a:prstGeom prst="rect">
            <a:avLst/>
          </a:prstGeom>
          <a:noFill/>
          <a:ln w="9525">
            <a:noFill/>
            <a:miter lim="800000"/>
            <a:headEnd/>
            <a:tailEnd/>
          </a:ln>
        </p:spPr>
      </p:pic>
      <p:sp>
        <p:nvSpPr>
          <p:cNvPr id="12294" name="Text Box 4"/>
          <p:cNvSpPr txBox="1">
            <a:spLocks noChangeArrowheads="1"/>
          </p:cNvSpPr>
          <p:nvPr/>
        </p:nvSpPr>
        <p:spPr bwMode="auto">
          <a:xfrm>
            <a:off x="457200" y="2286000"/>
            <a:ext cx="3048000" cy="2677656"/>
          </a:xfrm>
          <a:prstGeom prst="rect">
            <a:avLst/>
          </a:prstGeom>
          <a:noFill/>
          <a:ln w="12700">
            <a:noFill/>
            <a:miter lim="800000"/>
            <a:headEnd type="none" w="sm" len="sm"/>
            <a:tailEnd type="none" w="sm" len="sm"/>
          </a:ln>
        </p:spPr>
        <p:txBody>
          <a:bodyPr>
            <a:spAutoFit/>
          </a:bodyPr>
          <a:lstStyle/>
          <a:p>
            <a:r>
              <a:rPr lang="en-US" b="1" dirty="0">
                <a:solidFill>
                  <a:schemeClr val="accent2"/>
                </a:solidFill>
              </a:rPr>
              <a:t>An ad for the Waterfront Grill created by Sartor Associates using a pre-emptive cognitive message strategy</a:t>
            </a:r>
            <a:r>
              <a:rPr lang="en-US" b="1" dirty="0">
                <a:solidFill>
                  <a:schemeClr val="tx1"/>
                </a:solidFill>
              </a:rPr>
              <a:t>.</a:t>
            </a:r>
          </a:p>
        </p:txBody>
      </p:sp>
      <p:sp>
        <p:nvSpPr>
          <p:cNvPr id="12295" name="Text Box 5"/>
          <p:cNvSpPr txBox="1">
            <a:spLocks noChangeArrowheads="1"/>
          </p:cNvSpPr>
          <p:nvPr/>
        </p:nvSpPr>
        <p:spPr bwMode="auto">
          <a:xfrm>
            <a:off x="6537325" y="4637088"/>
            <a:ext cx="184150" cy="519112"/>
          </a:xfrm>
          <a:prstGeom prst="rect">
            <a:avLst/>
          </a:prstGeom>
          <a:noFill/>
          <a:ln w="12700">
            <a:noFill/>
            <a:miter lim="800000"/>
            <a:headEnd type="none" w="sm" len="sm"/>
            <a:tailEnd type="none" w="sm" len="sm"/>
          </a:ln>
        </p:spPr>
        <p:txBody>
          <a:bodyPr wrap="none">
            <a:spAutoFit/>
          </a:bodyPr>
          <a:lstStyle/>
          <a:p>
            <a:endParaRPr lang="en-US" dirty="0"/>
          </a:p>
        </p:txBody>
      </p:sp>
      <p:sp>
        <p:nvSpPr>
          <p:cNvPr id="12296" name="Text Box 6"/>
          <p:cNvSpPr txBox="1">
            <a:spLocks noChangeArrowheads="1"/>
          </p:cNvSpPr>
          <p:nvPr/>
        </p:nvSpPr>
        <p:spPr bwMode="auto">
          <a:xfrm>
            <a:off x="5410200" y="5410200"/>
            <a:ext cx="2093913" cy="304800"/>
          </a:xfrm>
          <a:prstGeom prst="rect">
            <a:avLst/>
          </a:prstGeom>
          <a:noFill/>
          <a:ln w="12700">
            <a:noFill/>
            <a:miter lim="800000"/>
            <a:headEnd type="none" w="sm" len="sm"/>
            <a:tailEnd type="none" w="sm" len="sm"/>
          </a:ln>
        </p:spPr>
        <p:txBody>
          <a:bodyPr wrap="none">
            <a:spAutoFit/>
          </a:bodyPr>
          <a:lstStyle/>
          <a:p>
            <a:r>
              <a:rPr lang="en-US" sz="1400" b="1" dirty="0">
                <a:solidFill>
                  <a:schemeClr val="tx1"/>
                </a:solidFill>
              </a:rPr>
              <a:t>Click picture for video.</a:t>
            </a:r>
          </a:p>
        </p:txBody>
      </p:sp>
      <p:sp>
        <p:nvSpPr>
          <p:cNvPr id="10" name="Rectangle 2"/>
          <p:cNvSpPr>
            <a:spLocks noChangeArrowheads="1"/>
          </p:cNvSpPr>
          <p:nvPr/>
        </p:nvSpPr>
        <p:spPr bwMode="auto">
          <a:xfrm>
            <a:off x="304800" y="152400"/>
            <a:ext cx="8534400" cy="1066800"/>
          </a:xfrm>
          <a:prstGeom prst="rect">
            <a:avLst/>
          </a:prstGeom>
          <a:noFill/>
          <a:ln w="9525">
            <a:noFill/>
            <a:miter lim="800000"/>
            <a:headEnd/>
            <a:tailEnd/>
          </a:ln>
        </p:spPr>
        <p:txBody>
          <a:bodyPr wrap="none" anchor="ctr"/>
          <a:lstStyle/>
          <a:p>
            <a:pPr algn="ctr"/>
            <a:r>
              <a:rPr lang="en-US" sz="4000" b="1" dirty="0" smtClean="0">
                <a:solidFill>
                  <a:schemeClr val="accent2"/>
                </a:solidFill>
              </a:rPr>
              <a:t>Preemptive Cognitive Strategy</a:t>
            </a:r>
            <a:endParaRPr lang="en-US" sz="4000" b="1" dirty="0">
              <a:solidFill>
                <a:schemeClr val="accent2"/>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499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4994"/>
                                        </p:tgtEl>
                                      </p:cBhvr>
                                    </p:cmd>
                                  </p:childTnLst>
                                </p:cTn>
                              </p:par>
                            </p:childTnLst>
                          </p:cTn>
                        </p:par>
                      </p:childTnLst>
                    </p:cTn>
                  </p:par>
                </p:childTnLst>
              </p:cTn>
              <p:nextCondLst>
                <p:cond evt="onClick" delay="0">
                  <p:tgtEl>
                    <p:spTgt spid="84994"/>
                  </p:tgtEl>
                </p:cond>
              </p:nextCondLst>
            </p:seq>
            <p:video>
              <p:cMediaNode>
                <p:cTn id="7" fill="hold" display="0">
                  <p:stCondLst>
                    <p:cond delay="indefinite"/>
                  </p:stCondLst>
                  <p:endCondLst>
                    <p:cond evt="onNext" delay="0">
                      <p:tgtEl>
                        <p:sldTgt/>
                      </p:tgtEl>
                    </p:cond>
                    <p:cond evt="onPrev" delay="0">
                      <p:tgtEl>
                        <p:sldTgt/>
                      </p:tgtEl>
                    </p:cond>
                  </p:endCondLst>
                </p:cTn>
                <p:tgtEl>
                  <p:spTgt spid="8499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0" name="Content Placeholder 9"/>
          <p:cNvSpPr>
            <a:spLocks noGrp="1"/>
          </p:cNvSpPr>
          <p:nvPr>
            <p:ph type="subTitle" idx="1"/>
          </p:nvPr>
        </p:nvSpPr>
        <p:spPr>
          <a:xfrm>
            <a:off x="457200" y="1752600"/>
            <a:ext cx="8001000" cy="4114800"/>
          </a:xfrm>
        </p:spPr>
        <p:txBody>
          <a:bodyPr/>
          <a:lstStyle/>
          <a:p>
            <a:pPr marL="457200" indent="-457200" algn="l">
              <a:buClr>
                <a:schemeClr val="accent2"/>
              </a:buClr>
              <a:buFont typeface="Tahoma" pitchFamily="34" charset="0"/>
              <a:buChar char="•"/>
              <a:tabLst>
                <a:tab pos="457200" algn="l"/>
              </a:tabLst>
            </a:pPr>
            <a:r>
              <a:rPr lang="en-US" dirty="0" smtClean="0">
                <a:solidFill>
                  <a:schemeClr val="accent2"/>
                </a:solidFill>
                <a:latin typeface="Tahoma" pitchFamily="34" charset="0"/>
                <a:ea typeface="Tahoma" pitchFamily="34" charset="0"/>
                <a:cs typeface="Tahoma" pitchFamily="34" charset="0"/>
              </a:rPr>
              <a:t>Direct or indirect comparisons</a:t>
            </a:r>
          </a:p>
          <a:p>
            <a:pPr marL="457200" indent="-457200" algn="l">
              <a:buClr>
                <a:schemeClr val="accent2"/>
              </a:buClr>
              <a:buFont typeface="Tahoma" pitchFamily="34" charset="0"/>
              <a:buChar char="•"/>
            </a:pPr>
            <a:r>
              <a:rPr lang="en-US" dirty="0" smtClean="0">
                <a:solidFill>
                  <a:schemeClr val="accent2"/>
                </a:solidFill>
                <a:latin typeface="Tahoma" pitchFamily="34" charset="0"/>
                <a:ea typeface="Tahoma" pitchFamily="34" charset="0"/>
                <a:cs typeface="Tahoma" pitchFamily="34" charset="0"/>
              </a:rPr>
              <a:t>Real or fictitious competitor</a:t>
            </a:r>
          </a:p>
          <a:p>
            <a:pPr marL="914400" lvl="1" indent="-457200" algn="l">
              <a:buClr>
                <a:schemeClr val="accent2"/>
              </a:buClr>
              <a:buFont typeface="Wingdings" pitchFamily="2" charset="2"/>
              <a:buChar char="§"/>
            </a:pPr>
            <a:r>
              <a:rPr lang="en-US" sz="3200" dirty="0" smtClean="0">
                <a:solidFill>
                  <a:schemeClr val="accent2"/>
                </a:solidFill>
                <a:latin typeface="Tahoma" pitchFamily="34" charset="0"/>
                <a:ea typeface="Tahoma" pitchFamily="34" charset="0"/>
                <a:cs typeface="Tahoma" pitchFamily="34" charset="0"/>
              </a:rPr>
              <a:t>Captures attention</a:t>
            </a:r>
          </a:p>
          <a:p>
            <a:pPr marL="1654175" lvl="2" indent="-282575" algn="l">
              <a:buClr>
                <a:schemeClr val="accent2"/>
              </a:buClr>
              <a:buFont typeface="Wingdings" pitchFamily="2" charset="2"/>
              <a:buChar char="§"/>
            </a:pPr>
            <a:r>
              <a:rPr lang="en-US" sz="3200" dirty="0" smtClean="0">
                <a:solidFill>
                  <a:schemeClr val="accent2"/>
                </a:solidFill>
                <a:latin typeface="Tahoma" pitchFamily="34" charset="0"/>
                <a:ea typeface="Tahoma" pitchFamily="34" charset="0"/>
                <a:cs typeface="Tahoma" pitchFamily="34" charset="0"/>
              </a:rPr>
              <a:t>Brand awareness increases</a:t>
            </a:r>
          </a:p>
          <a:p>
            <a:pPr marL="1654175" lvl="2" indent="-282575" algn="l">
              <a:buClr>
                <a:schemeClr val="accent2"/>
              </a:buClr>
              <a:buFont typeface="Wingdings" pitchFamily="2" charset="2"/>
              <a:buChar char="§"/>
            </a:pPr>
            <a:r>
              <a:rPr lang="en-US" sz="3200" dirty="0" smtClean="0">
                <a:solidFill>
                  <a:schemeClr val="accent2"/>
                </a:solidFill>
                <a:latin typeface="Tahoma" pitchFamily="34" charset="0"/>
                <a:ea typeface="Tahoma" pitchFamily="34" charset="0"/>
                <a:cs typeface="Tahoma" pitchFamily="34" charset="0"/>
              </a:rPr>
              <a:t>Message awareness increases</a:t>
            </a:r>
          </a:p>
          <a:p>
            <a:pPr marL="457200" indent="-457200" algn="l">
              <a:buClr>
                <a:schemeClr val="accent2"/>
              </a:buClr>
              <a:buFont typeface="Tahoma" pitchFamily="34" charset="0"/>
              <a:buChar char="•"/>
              <a:tabLst>
                <a:tab pos="228600" algn="l"/>
              </a:tabLst>
            </a:pPr>
            <a:r>
              <a:rPr lang="en-US" dirty="0" smtClean="0">
                <a:solidFill>
                  <a:schemeClr val="accent2"/>
                </a:solidFill>
                <a:latin typeface="Tahoma" pitchFamily="34" charset="0"/>
                <a:ea typeface="Tahoma" pitchFamily="34" charset="0"/>
                <a:cs typeface="Tahoma" pitchFamily="34" charset="0"/>
              </a:rPr>
              <a:t>Choose comparisons carefully</a:t>
            </a:r>
          </a:p>
          <a:p>
            <a:pPr marL="914400" lvl="1" indent="-457200" algn="l">
              <a:buClr>
                <a:schemeClr val="accent2"/>
              </a:buClr>
              <a:buFont typeface="Wingdings" pitchFamily="2" charset="2"/>
              <a:buChar char="§"/>
              <a:tabLst>
                <a:tab pos="228600" algn="l"/>
              </a:tabLst>
            </a:pPr>
            <a:r>
              <a:rPr lang="en-US" sz="3200" dirty="0" smtClean="0">
                <a:solidFill>
                  <a:schemeClr val="accent2"/>
                </a:solidFill>
                <a:latin typeface="Tahoma" pitchFamily="34" charset="0"/>
                <a:ea typeface="Tahoma" pitchFamily="34" charset="0"/>
                <a:cs typeface="Tahoma" pitchFamily="34" charset="0"/>
              </a:rPr>
              <a:t>Less believable, negative attitude</a:t>
            </a:r>
          </a:p>
          <a:p>
            <a:pPr marL="457200" indent="-457200" algn="l">
              <a:buClr>
                <a:schemeClr val="accent2"/>
              </a:buClr>
              <a:tabLst>
                <a:tab pos="228600" algn="l"/>
              </a:tabLst>
            </a:pPr>
            <a:endParaRPr lang="en-US" dirty="0" smtClean="0">
              <a:solidFill>
                <a:schemeClr val="accent2"/>
              </a:solidFill>
              <a:latin typeface="Tahoma" pitchFamily="34" charset="0"/>
              <a:ea typeface="Tahoma" pitchFamily="34" charset="0"/>
              <a:cs typeface="Tahoma" pitchFamily="34" charset="0"/>
            </a:endParaRPr>
          </a:p>
        </p:txBody>
      </p:sp>
      <p:sp>
        <p:nvSpPr>
          <p:cNvPr id="8" name="Rectangle 3"/>
          <p:cNvSpPr txBox="1">
            <a:spLocks noChangeArrowheads="1"/>
          </p:cNvSpPr>
          <p:nvPr/>
        </p:nvSpPr>
        <p:spPr>
          <a:xfrm>
            <a:off x="304800" y="228600"/>
            <a:ext cx="8549640" cy="990600"/>
          </a:xfrm>
          <a:prstGeom prst="rect">
            <a:avLst/>
          </a:prstGeom>
          <a:noFill/>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ea typeface="Tahoma" pitchFamily="34" charset="0"/>
                <a:cs typeface="Tahoma" pitchFamily="34" charset="0"/>
              </a:rPr>
              <a:t>Comparative Cognitive Strategy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4341" name="Rectangle 3"/>
          <p:cNvSpPr>
            <a:spLocks noGrp="1" noChangeArrowheads="1"/>
          </p:cNvSpPr>
          <p:nvPr>
            <p:ph type="subTitle" idx="1"/>
          </p:nvPr>
        </p:nvSpPr>
        <p:spPr/>
        <p:txBody>
          <a:bodyPr/>
          <a:lstStyle/>
          <a:p>
            <a:r>
              <a:rPr lang="en-US" sz="3600" dirty="0" smtClean="0">
                <a:solidFill>
                  <a:schemeClr val="accent2"/>
                </a:solidFill>
              </a:rPr>
              <a:t>Resonance</a:t>
            </a:r>
          </a:p>
          <a:p>
            <a:r>
              <a:rPr lang="en-US" sz="3600" dirty="0" smtClean="0">
                <a:solidFill>
                  <a:schemeClr val="accent2"/>
                </a:solidFill>
              </a:rPr>
              <a:t>Emotional</a:t>
            </a:r>
          </a:p>
        </p:txBody>
      </p:sp>
      <p:sp>
        <p:nvSpPr>
          <p:cNvPr id="14345" name="Line 8"/>
          <p:cNvSpPr>
            <a:spLocks noChangeShapeType="1"/>
          </p:cNvSpPr>
          <p:nvPr/>
        </p:nvSpPr>
        <p:spPr bwMode="auto">
          <a:xfrm>
            <a:off x="4572000" y="2895600"/>
            <a:ext cx="0" cy="914400"/>
          </a:xfrm>
          <a:prstGeom prst="line">
            <a:avLst/>
          </a:prstGeom>
          <a:noFill/>
          <a:ln w="57150">
            <a:solidFill>
              <a:srgbClr val="FFCC00"/>
            </a:solidFill>
            <a:round/>
            <a:headEnd type="none" w="sm" len="sm"/>
            <a:tailEnd type="triangle" w="med" len="med"/>
          </a:ln>
        </p:spPr>
        <p:txBody>
          <a:bodyPr/>
          <a:lstStyle/>
          <a:p>
            <a:endParaRPr lang="en-US" dirty="0"/>
          </a:p>
        </p:txBody>
      </p:sp>
      <p:grpSp>
        <p:nvGrpSpPr>
          <p:cNvPr id="15" name="Group 14"/>
          <p:cNvGrpSpPr/>
          <p:nvPr/>
        </p:nvGrpSpPr>
        <p:grpSpPr>
          <a:xfrm>
            <a:off x="506506" y="1752600"/>
            <a:ext cx="8082579" cy="1143000"/>
            <a:chOff x="527050" y="1524000"/>
            <a:chExt cx="8250966" cy="1143000"/>
          </a:xfrm>
          <a:solidFill>
            <a:srgbClr val="92D050">
              <a:alpha val="64000"/>
            </a:srgbClr>
          </a:solidFill>
        </p:grpSpPr>
        <p:sp>
          <p:nvSpPr>
            <p:cNvPr id="16" name="Rectangle 5"/>
            <p:cNvSpPr>
              <a:spLocks noChangeArrowheads="1"/>
            </p:cNvSpPr>
            <p:nvPr/>
          </p:nvSpPr>
          <p:spPr bwMode="auto">
            <a:xfrm>
              <a:off x="527050"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bg1">
                      <a:lumMod val="75000"/>
                    </a:schemeClr>
                  </a:solidFill>
                </a:rPr>
                <a:t>Cognitive</a:t>
              </a:r>
            </a:p>
          </p:txBody>
        </p:sp>
        <p:sp>
          <p:nvSpPr>
            <p:cNvPr id="17" name="Rectangle 16"/>
            <p:cNvSpPr>
              <a:spLocks noChangeArrowheads="1"/>
            </p:cNvSpPr>
            <p:nvPr/>
          </p:nvSpPr>
          <p:spPr bwMode="auto">
            <a:xfrm>
              <a:off x="3364006"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accent2"/>
                  </a:solidFill>
                </a:rPr>
                <a:t>Affective</a:t>
              </a:r>
            </a:p>
          </p:txBody>
        </p:sp>
        <p:sp>
          <p:nvSpPr>
            <p:cNvPr id="18" name="Rectangle 17"/>
            <p:cNvSpPr>
              <a:spLocks noChangeArrowheads="1"/>
            </p:cNvSpPr>
            <p:nvPr/>
          </p:nvSpPr>
          <p:spPr bwMode="auto">
            <a:xfrm>
              <a:off x="6164356" y="1524000"/>
              <a:ext cx="2613660" cy="1143000"/>
            </a:xfrm>
            <a:prstGeom prst="rect">
              <a:avLst/>
            </a:prstGeom>
            <a:solidFill>
              <a:srgbClr val="FFFF00">
                <a:alpha val="36000"/>
              </a:srgbClr>
            </a:solidFill>
            <a:ln w="12700">
              <a:noFill/>
              <a:miter lim="800000"/>
              <a:headEnd type="none" w="sm" len="sm"/>
              <a:tailEnd type="none" w="sm" len="sm"/>
            </a:ln>
          </p:spPr>
          <p:txBody>
            <a:bodyPr wrap="none" anchor="ctr"/>
            <a:lstStyle/>
            <a:p>
              <a:pPr algn="ctr"/>
              <a:r>
                <a:rPr lang="en-US" sz="3600" b="1" dirty="0">
                  <a:solidFill>
                    <a:schemeClr val="bg1">
                      <a:lumMod val="75000"/>
                    </a:schemeClr>
                  </a:solidFill>
                </a:rPr>
                <a:t>Conative</a:t>
              </a:r>
            </a:p>
          </p:txBody>
        </p:sp>
      </p:grpSp>
      <p:sp>
        <p:nvSpPr>
          <p:cNvPr id="19" name="Rectangle 2"/>
          <p:cNvSpPr txBox="1">
            <a:spLocks noChangeArrowheads="1"/>
          </p:cNvSpPr>
          <p:nvPr/>
        </p:nvSpPr>
        <p:spPr bwMode="auto">
          <a:xfrm>
            <a:off x="304800" y="76200"/>
            <a:ext cx="8534400" cy="1241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Tahoma" pitchFamily="34" charset="0"/>
                <a:ea typeface="Tahoma" pitchFamily="34" charset="0"/>
                <a:cs typeface="Tahoma" pitchFamily="34" charset="0"/>
              </a:rPr>
              <a:t>Message Strategies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5364" name="Text Box 1027"/>
          <p:cNvSpPr txBox="1">
            <a:spLocks noChangeArrowheads="1"/>
          </p:cNvSpPr>
          <p:nvPr/>
        </p:nvSpPr>
        <p:spPr bwMode="auto">
          <a:xfrm>
            <a:off x="4419600" y="2819400"/>
            <a:ext cx="3825875" cy="1815882"/>
          </a:xfrm>
          <a:prstGeom prst="rect">
            <a:avLst/>
          </a:prstGeom>
          <a:noFill/>
          <a:ln w="12700">
            <a:noFill/>
            <a:miter lim="800000"/>
            <a:headEnd type="none" w="sm" len="sm"/>
            <a:tailEnd type="none" w="sm" len="sm"/>
          </a:ln>
        </p:spPr>
        <p:txBody>
          <a:bodyPr wrap="square">
            <a:spAutoFit/>
          </a:bodyPr>
          <a:lstStyle/>
          <a:p>
            <a:r>
              <a:rPr lang="en-US" sz="2800" b="1" dirty="0">
                <a:solidFill>
                  <a:schemeClr val="accent2"/>
                </a:solidFill>
              </a:rPr>
              <a:t>Advertisement by Cheerios using a resonance, affective message strategy.</a:t>
            </a:r>
          </a:p>
        </p:txBody>
      </p:sp>
      <p:pic>
        <p:nvPicPr>
          <p:cNvPr id="15365" name="Picture 1029" descr="clow+ex10-03"/>
          <p:cNvPicPr>
            <a:picLocks noChangeAspect="1" noChangeArrowheads="1"/>
          </p:cNvPicPr>
          <p:nvPr/>
        </p:nvPicPr>
        <p:blipFill>
          <a:blip r:embed="rId3" cstate="print"/>
          <a:srcRect/>
          <a:stretch>
            <a:fillRect/>
          </a:stretch>
        </p:blipFill>
        <p:spPr bwMode="auto">
          <a:xfrm>
            <a:off x="381000" y="1299030"/>
            <a:ext cx="3970955" cy="5334000"/>
          </a:xfrm>
          <a:prstGeom prst="rect">
            <a:avLst/>
          </a:prstGeom>
          <a:noFill/>
          <a:ln w="9525">
            <a:noFill/>
            <a:miter lim="800000"/>
            <a:headEnd/>
            <a:tailEnd/>
          </a:ln>
        </p:spPr>
      </p:pic>
      <p:sp>
        <p:nvSpPr>
          <p:cNvPr id="9" name="Rectangle 2"/>
          <p:cNvSpPr>
            <a:spLocks noChangeArrowheads="1"/>
          </p:cNvSpPr>
          <p:nvPr/>
        </p:nvSpPr>
        <p:spPr bwMode="auto">
          <a:xfrm>
            <a:off x="304800" y="90714"/>
            <a:ext cx="8534400" cy="1204686"/>
          </a:xfrm>
          <a:prstGeom prst="rect">
            <a:avLst/>
          </a:prstGeom>
          <a:noFill/>
          <a:ln w="9525">
            <a:noFill/>
            <a:miter lim="800000"/>
            <a:headEnd/>
            <a:tailEnd/>
          </a:ln>
        </p:spPr>
        <p:txBody>
          <a:bodyPr wrap="none" anchor="ctr"/>
          <a:lstStyle/>
          <a:p>
            <a:pPr algn="ctr"/>
            <a:r>
              <a:rPr lang="en-US" sz="4000" b="1" dirty="0" smtClean="0">
                <a:solidFill>
                  <a:schemeClr val="accent2"/>
                </a:solidFill>
              </a:rPr>
              <a:t>Resonance Affective Strategy</a:t>
            </a:r>
            <a:endParaRPr lang="en-US" sz="4000" b="1" dirty="0">
              <a:solidFill>
                <a:schemeClr val="accent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7">
      <a:dk1>
        <a:srgbClr val="000000"/>
      </a:dk1>
      <a:lt1>
        <a:srgbClr val="FFFFFF"/>
      </a:lt1>
      <a:dk2>
        <a:srgbClr val="000000"/>
      </a:dk2>
      <a:lt2>
        <a:srgbClr val="FFFFFF"/>
      </a:lt2>
      <a:accent1>
        <a:srgbClr val="FFC000"/>
      </a:accent1>
      <a:accent2>
        <a:srgbClr val="0000FF"/>
      </a:accent2>
      <a:accent3>
        <a:srgbClr val="0000FF"/>
      </a:accent3>
      <a:accent4>
        <a:srgbClr val="000000"/>
      </a:accent4>
      <a:accent5>
        <a:srgbClr val="FF0000"/>
      </a:accent5>
      <a:accent6>
        <a:srgbClr val="0000E7"/>
      </a:accent6>
      <a:hlink>
        <a:srgbClr val="CC00CC"/>
      </a:hlink>
      <a:folHlink>
        <a:srgbClr val="C0C0C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4636</TotalTime>
  <Words>975</Words>
  <Application>Microsoft Office PowerPoint</Application>
  <PresentationFormat>On-screen Show (4:3)</PresentationFormat>
  <Paragraphs>156</Paragraphs>
  <Slides>24</Slides>
  <Notes>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Tahoma</vt:lpstr>
      <vt:lpstr>Wingdings</vt:lpstr>
      <vt:lpstr>Monotype Sorts</vt:lpstr>
      <vt:lpstr>Default Design</vt:lpstr>
      <vt:lpstr>Advertising Design:  Message Strategies and Executional Frameworks</vt:lpstr>
      <vt:lpstr>Chapter Overview</vt:lpstr>
      <vt:lpstr>Message Strategies</vt:lpstr>
      <vt:lpstr>Message Strategies</vt:lpstr>
      <vt:lpstr>Slide 5</vt:lpstr>
      <vt:lpstr>Slide 6</vt:lpstr>
      <vt:lpstr>Slide 7</vt:lpstr>
      <vt:lpstr>Slide 8</vt:lpstr>
      <vt:lpstr>Slide 9</vt:lpstr>
      <vt:lpstr>Slide 10</vt:lpstr>
      <vt:lpstr>Slide 11</vt:lpstr>
      <vt:lpstr>Executional Frameworks</vt:lpstr>
      <vt:lpstr>Executional Frameworks</vt:lpstr>
      <vt:lpstr>Slice of Life (Dramatization)</vt:lpstr>
      <vt:lpstr>Testimonials</vt:lpstr>
      <vt:lpstr>Authoritative</vt:lpstr>
      <vt:lpstr>Demonstration</vt:lpstr>
      <vt:lpstr>Fantasy</vt:lpstr>
      <vt:lpstr>Informative</vt:lpstr>
      <vt:lpstr>Spokespersons</vt:lpstr>
      <vt:lpstr>Source Characteristics</vt:lpstr>
      <vt:lpstr>Source Types and Characteristics</vt:lpstr>
      <vt:lpstr>Principles of  Effective Advertising</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232</cp:revision>
  <dcterms:created xsi:type="dcterms:W3CDTF">2002-11-18T05:23:22Z</dcterms:created>
  <dcterms:modified xsi:type="dcterms:W3CDTF">2014-09-30T17:25:36Z</dcterms:modified>
</cp:coreProperties>
</file>