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32" r:id="rId1"/>
  </p:sldMasterIdLst>
  <p:notesMasterIdLst>
    <p:notesMasterId r:id="rId34"/>
  </p:notesMasterIdLst>
  <p:handoutMasterIdLst>
    <p:handoutMasterId r:id="rId35"/>
  </p:handoutMasterIdLst>
  <p:sldIdLst>
    <p:sldId id="347" r:id="rId2"/>
    <p:sldId id="346" r:id="rId3"/>
    <p:sldId id="457" r:id="rId4"/>
    <p:sldId id="350" r:id="rId5"/>
    <p:sldId id="396" r:id="rId6"/>
    <p:sldId id="352" r:id="rId7"/>
    <p:sldId id="397" r:id="rId8"/>
    <p:sldId id="354" r:id="rId9"/>
    <p:sldId id="353" r:id="rId10"/>
    <p:sldId id="452" r:id="rId11"/>
    <p:sldId id="453" r:id="rId12"/>
    <p:sldId id="398" r:id="rId13"/>
    <p:sldId id="355" r:id="rId14"/>
    <p:sldId id="357" r:id="rId15"/>
    <p:sldId id="360" r:id="rId16"/>
    <p:sldId id="364" r:id="rId17"/>
    <p:sldId id="366" r:id="rId18"/>
    <p:sldId id="369" r:id="rId19"/>
    <p:sldId id="399" r:id="rId20"/>
    <p:sldId id="401" r:id="rId21"/>
    <p:sldId id="458" r:id="rId22"/>
    <p:sldId id="376" r:id="rId23"/>
    <p:sldId id="381" r:id="rId24"/>
    <p:sldId id="383" r:id="rId25"/>
    <p:sldId id="384" r:id="rId26"/>
    <p:sldId id="386" r:id="rId27"/>
    <p:sldId id="402" r:id="rId28"/>
    <p:sldId id="451" r:id="rId29"/>
    <p:sldId id="390" r:id="rId30"/>
    <p:sldId id="405" r:id="rId31"/>
    <p:sldId id="406" r:id="rId32"/>
    <p:sldId id="391" r:id="rId33"/>
  </p:sldIdLst>
  <p:sldSz cx="9144000" cy="6858000" type="screen4x3"/>
  <p:notesSz cx="6858000" cy="9144000"/>
  <p:embeddedFontLst>
    <p:embeddedFont>
      <p:font typeface="Tahoma" pitchFamily="34" charset="0"/>
      <p:regular r:id="rId36"/>
      <p:bold r:id="rId3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6600"/>
    <a:srgbClr val="FFFF00"/>
    <a:srgbClr val="008000"/>
    <a:srgbClr val="A50021"/>
    <a:srgbClr val="7030A0"/>
    <a:srgbClr val="9933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8058" autoAdjust="0"/>
  </p:normalViewPr>
  <p:slideViewPr>
    <p:cSldViewPr>
      <p:cViewPr>
        <p:scale>
          <a:sx n="58" d="100"/>
          <a:sy n="58" d="100"/>
        </p:scale>
        <p:origin x="-811" y="-4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2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7" Type="http://schemas.openxmlformats.org/officeDocument/2006/relationships/slide" Target="slides/slide28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23.xml"/><Relationship Id="rId5" Type="http://schemas.openxmlformats.org/officeDocument/2006/relationships/slide" Target="slides/slide22.xml"/><Relationship Id="rId4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75E9F5-7079-442E-8956-394C93CF21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62AD26-0582-46B4-9845-94097AD0C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5D120-E242-44A6-8239-7282FF0D89F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2878"/>
            <a:ext cx="5486400" cy="41145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Coupons are used for a wide variety of products</a:t>
            </a:r>
            <a:r>
              <a:rPr lang="en-US" baseline="0" dirty="0" smtClean="0"/>
              <a:t>. This slide shows what percentage of these product category sales are with a coupon. For example, approximately 17% of all disposable diapers sold have a coupon redeemed. 15% of detergents sold have coupons.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6913"/>
            <a:ext cx="4522788" cy="3392487"/>
          </a:xfrm>
          <a:ln w="12700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2763"/>
            <a:ext cx="5029200" cy="4167187"/>
          </a:xfrm>
          <a:noFill/>
          <a:ln/>
        </p:spPr>
        <p:txBody>
          <a:bodyPr lIns="92075" tIns="46038" rIns="92075" bIns="4603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574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2057400"/>
            <a:ext cx="7620000" cy="45720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69653" y="194094"/>
            <a:ext cx="8823960" cy="6492240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574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 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8" r:id="rId5"/>
    <p:sldLayoutId id="2147483739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Clr>
          <a:srgbClr val="000099"/>
        </a:buClr>
        <a:buChar char="•"/>
        <a:tabLst>
          <a:tab pos="0" algn="l"/>
        </a:tabLst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tabLst>
          <a:tab pos="0" algn="l"/>
        </a:tabLst>
        <a:defRPr sz="2800" b="1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5000"/>
        </a:spcBef>
        <a:spcAft>
          <a:spcPct val="0"/>
        </a:spcAft>
        <a:buClr>
          <a:srgbClr val="000099"/>
        </a:buClr>
        <a:buChar char="•"/>
        <a:tabLst>
          <a:tab pos="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"/>
        </a:spcBef>
        <a:spcAft>
          <a:spcPct val="0"/>
        </a:spcAft>
        <a:buClr>
          <a:srgbClr val="000099"/>
        </a:buClr>
        <a:buChar char="–"/>
        <a:tabLst>
          <a:tab pos="0" algn="l"/>
        </a:tabLst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"/>
        </a:spcBef>
        <a:spcAft>
          <a:spcPct val="0"/>
        </a:spcAft>
        <a:buClr>
          <a:srgbClr val="000099"/>
        </a:buClr>
        <a:buChar char="»"/>
        <a:tabLst>
          <a:tab pos="0" algn="l"/>
        </a:tabLst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rgbClr val="000099"/>
        </a:buClr>
        <a:buChar char="»"/>
        <a:tabLst>
          <a:tab pos="0" algn="l"/>
        </a:tabLst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rgbClr val="000099"/>
        </a:buClr>
        <a:buChar char="»"/>
        <a:tabLst>
          <a:tab pos="0" algn="l"/>
        </a:tabLst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rgbClr val="000099"/>
        </a:buClr>
        <a:buChar char="»"/>
        <a:tabLst>
          <a:tab pos="0" algn="l"/>
        </a:tabLst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rgbClr val="000099"/>
        </a:buClr>
        <a:buChar char="»"/>
        <a:tabLst>
          <a:tab pos="0" algn="l"/>
        </a:tabLst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8534400" cy="2362200"/>
          </a:xfrm>
        </p:spPr>
        <p:txBody>
          <a:bodyPr/>
          <a:lstStyle/>
          <a:p>
            <a:r>
              <a:rPr lang="en-US" sz="6000" dirty="0" smtClean="0">
                <a:solidFill>
                  <a:schemeClr val="accent2"/>
                </a:solidFill>
                <a:latin typeface="Tahoma" pitchFamily="34" charset="0"/>
              </a:rPr>
              <a:t>Sales Promotions</a:t>
            </a:r>
            <a:endParaRPr lang="en-US" sz="4800" dirty="0" smtClean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14800"/>
            <a:ext cx="91440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  <a:latin typeface="Tahoma" pitchFamily="34" charset="0"/>
              </a:rPr>
              <a:t>Chapter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1066800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Coupon Distribution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1905000" y="1676400"/>
            <a:ext cx="5486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Print media (90%)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b="1" dirty="0">
                <a:solidFill>
                  <a:srgbClr val="00B050"/>
                </a:solidFill>
              </a:rPr>
              <a:t>FSI (88%)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Direct mail 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On- or in-package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In-store</a:t>
            </a:r>
          </a:p>
          <a:p>
            <a:pPr marL="800100" lvl="1" indent="-34290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Scanner-delivered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Digital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Employee/Sales staff</a:t>
            </a:r>
          </a:p>
          <a:p>
            <a:pPr marL="342900" indent="-342900" eaLnBrk="0" hangingPunct="0">
              <a:spcBef>
                <a:spcPct val="10000"/>
              </a:spcBef>
              <a:buClr>
                <a:srgbClr val="000099"/>
              </a:buClr>
              <a:buFontTx/>
              <a:buChar char="•"/>
              <a:tabLst>
                <a:tab pos="0" algn="l"/>
              </a:tabLst>
            </a:pP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1"/>
            <a:ext cx="8534400" cy="1066799"/>
          </a:xfrm>
          <a:noFill/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>Percentage of Sales with a Coupon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14600"/>
            <a:ext cx="7924800" cy="3305520"/>
          </a:xfr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Disposable diapers			~17%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	Detergents					~15%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Meal starters				~14%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Dough products (refrigerated)	~14%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Cereal					~13%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Wrapping materials, bags		~13%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Oral hygiene products			~12%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Household cleaners			~12%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838200" y="1670189"/>
            <a:ext cx="777488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accent2"/>
                </a:solidFill>
              </a:rPr>
              <a:t>Product category	 		    % of sales using </a:t>
            </a:r>
          </a:p>
          <a:p>
            <a:pPr eaLnBrk="0" hangingPunct="0"/>
            <a:r>
              <a:rPr lang="en-US" sz="2000" b="1" dirty="0">
                <a:solidFill>
                  <a:schemeClr val="accent2"/>
                </a:solidFill>
              </a:rPr>
              <a:t>					manufacturer’s coupon</a:t>
            </a:r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 flipH="1">
            <a:off x="685800" y="2362200"/>
            <a:ext cx="7848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1066800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  <a:t>Coupon Redemption Rates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571500" y="2133600"/>
            <a:ext cx="800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Instant redeemable				</a:t>
            </a:r>
            <a:r>
              <a:rPr lang="en-US" b="1" dirty="0" smtClean="0">
                <a:solidFill>
                  <a:schemeClr val="accent2"/>
                </a:solidFill>
              </a:rPr>
              <a:t>~39%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Bounce-back, In-Pack</a:t>
            </a:r>
            <a:r>
              <a:rPr lang="en-US" b="1" dirty="0">
                <a:solidFill>
                  <a:schemeClr val="accent2"/>
                </a:solidFill>
              </a:rPr>
              <a:t>			</a:t>
            </a:r>
            <a:r>
              <a:rPr lang="en-US" b="1" dirty="0" smtClean="0">
                <a:solidFill>
                  <a:schemeClr val="accent2"/>
                </a:solidFill>
              </a:rPr>
              <a:t>~23%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Electronic shelf					~18%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Instant </a:t>
            </a:r>
            <a:r>
              <a:rPr lang="en-US" b="1" dirty="0">
                <a:solidFill>
                  <a:schemeClr val="accent2"/>
                </a:solidFill>
              </a:rPr>
              <a:t>redeemable – cross ruff		</a:t>
            </a:r>
            <a:r>
              <a:rPr lang="en-US" b="1" dirty="0" smtClean="0">
                <a:solidFill>
                  <a:schemeClr val="accent2"/>
                </a:solidFill>
              </a:rPr>
              <a:t>~17%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On-pack</a:t>
            </a:r>
            <a:r>
              <a:rPr lang="en-US" b="1" dirty="0">
                <a:solidFill>
                  <a:schemeClr val="accent2"/>
                </a:solidFill>
              </a:rPr>
              <a:t>						  </a:t>
            </a:r>
            <a:r>
              <a:rPr lang="en-US" b="1" dirty="0" smtClean="0">
                <a:solidFill>
                  <a:schemeClr val="accent2"/>
                </a:solidFill>
              </a:rPr>
              <a:t>~5%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Direct mail					   </a:t>
            </a:r>
            <a:r>
              <a:rPr lang="en-US" b="1" dirty="0" smtClean="0">
                <a:solidFill>
                  <a:schemeClr val="accent2"/>
                </a:solidFill>
              </a:rPr>
              <a:t>~4%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Handout						   </a:t>
            </a:r>
            <a:r>
              <a:rPr lang="en-US" b="1" dirty="0" smtClean="0">
                <a:solidFill>
                  <a:schemeClr val="accent2"/>
                </a:solidFill>
              </a:rPr>
              <a:t>~3%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Free-standing inserts				   </a:t>
            </a:r>
            <a:r>
              <a:rPr lang="en-US" b="1" dirty="0" smtClean="0">
                <a:solidFill>
                  <a:schemeClr val="accent2"/>
                </a:solidFill>
              </a:rPr>
              <a:t>~1%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8153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1" u="sng" dirty="0">
                <a:solidFill>
                  <a:schemeClr val="accent2"/>
                </a:solidFill>
              </a:rPr>
              <a:t>Type of coupon</a:t>
            </a:r>
            <a:r>
              <a:rPr lang="en-US" b="1" dirty="0">
                <a:solidFill>
                  <a:schemeClr val="accent2"/>
                </a:solidFill>
              </a:rPr>
              <a:t>			     </a:t>
            </a:r>
            <a:r>
              <a:rPr lang="en-US" b="1" u="sng" dirty="0">
                <a:solidFill>
                  <a:schemeClr val="accent2"/>
                </a:solidFill>
              </a:rPr>
              <a:t>Percent Redeemed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6172200"/>
            <a:ext cx="28225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Source: Santella &amp; Associates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572500" cy="1143000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  <a:t>Problems with Coupons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1524000" y="2514600"/>
            <a:ext cx="586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spcAft>
                <a:spcPts val="1200"/>
              </a:spcAft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3200" b="1" dirty="0">
                <a:solidFill>
                  <a:schemeClr val="accent2"/>
                </a:solidFill>
              </a:rPr>
              <a:t>Reduced </a:t>
            </a:r>
            <a:r>
              <a:rPr lang="en-US" sz="3200" b="1" dirty="0" smtClean="0">
                <a:solidFill>
                  <a:schemeClr val="accent2"/>
                </a:solidFill>
              </a:rPr>
              <a:t>revenues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spcAft>
                <a:spcPts val="1200"/>
              </a:spcAft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3200" b="1" dirty="0" smtClean="0">
                <a:solidFill>
                  <a:schemeClr val="accent2"/>
                </a:solidFill>
              </a:rPr>
              <a:t>Used </a:t>
            </a:r>
            <a:r>
              <a:rPr lang="en-US" sz="3200" b="1" dirty="0">
                <a:solidFill>
                  <a:schemeClr val="accent2"/>
                </a:solidFill>
              </a:rPr>
              <a:t>by brand preference consumers (80</a:t>
            </a:r>
            <a:r>
              <a:rPr lang="en-US" sz="3200" b="1" dirty="0" smtClean="0">
                <a:solidFill>
                  <a:schemeClr val="accent2"/>
                </a:solidFill>
              </a:rPr>
              <a:t>%)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spcAft>
                <a:spcPts val="1200"/>
              </a:spcAft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3200" b="1" dirty="0" smtClean="0">
                <a:solidFill>
                  <a:schemeClr val="accent2"/>
                </a:solidFill>
              </a:rPr>
              <a:t>“</a:t>
            </a:r>
            <a:r>
              <a:rPr lang="en-US" sz="3200" b="1" dirty="0">
                <a:solidFill>
                  <a:schemeClr val="accent2"/>
                </a:solidFill>
              </a:rPr>
              <a:t>Necessary </a:t>
            </a:r>
            <a:r>
              <a:rPr lang="en-US" sz="3200" b="1" dirty="0" smtClean="0">
                <a:solidFill>
                  <a:schemeClr val="accent2"/>
                </a:solidFill>
              </a:rPr>
              <a:t>evil”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Premiums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514600"/>
            <a:ext cx="6400800" cy="3352800"/>
          </a:xfrm>
          <a:noFill/>
        </p:spPr>
        <p:txBody>
          <a:bodyPr/>
          <a:lstStyle/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Free-in-the-mail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In- or on-package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Store or manufacturer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Self-liquidating</a:t>
            </a:r>
          </a:p>
          <a:p>
            <a:pPr marL="922338" lvl="1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Don’t </a:t>
            </a: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expect premiums to increase short-term profits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endParaRPr lang="en-US" sz="3200" dirty="0" smtClean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Contests and Sweepstakes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752600"/>
            <a:ext cx="7391400" cy="3810000"/>
          </a:xfrm>
          <a:noFill/>
        </p:spPr>
        <p:txBody>
          <a:bodyPr/>
          <a:lstStyle/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3000" dirty="0" smtClean="0">
                <a:solidFill>
                  <a:schemeClr val="accent2"/>
                </a:solidFill>
                <a:latin typeface="Tahoma" pitchFamily="34" charset="0"/>
              </a:rPr>
              <a:t>Contests</a:t>
            </a:r>
          </a:p>
          <a:p>
            <a:pPr marL="1020763" lvl="1" indent="-285750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Require activity, skill</a:t>
            </a:r>
          </a:p>
          <a:p>
            <a:pPr marL="1020763" lvl="1" indent="-285750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Can require purchase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3000" dirty="0" smtClean="0">
                <a:solidFill>
                  <a:schemeClr val="accent2"/>
                </a:solidFill>
                <a:latin typeface="Tahoma" pitchFamily="34" charset="0"/>
              </a:rPr>
              <a:t>Sweepstakes</a:t>
            </a:r>
          </a:p>
          <a:p>
            <a:pPr marL="1020763" lvl="1" indent="-285750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Random chance</a:t>
            </a:r>
          </a:p>
          <a:p>
            <a:pPr marL="1020763" lvl="1" indent="-285750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Must publish odds</a:t>
            </a:r>
          </a:p>
          <a:p>
            <a:pPr marL="1020763" lvl="1" indent="-285750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Cannot require purchase</a:t>
            </a:r>
          </a:p>
          <a:p>
            <a:pPr marL="1020763" lvl="1" indent="-285750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Enter as many times as desired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Refunds and Rebates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1447800" y="1828800"/>
            <a:ext cx="62484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Refunds – soft goods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Rebates – hard goods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Hassle to redeem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Now expected by consumers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Redemption rates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30% overall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65% for rebates over $50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0" algn="l"/>
              </a:tabLst>
            </a:pPr>
            <a:endParaRPr lang="en-US" sz="28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Sampling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19300" y="2095500"/>
            <a:ext cx="5105400" cy="2667000"/>
          </a:xfrm>
          <a:noFill/>
        </p:spPr>
        <p:txBody>
          <a:bodyPr/>
          <a:lstStyle/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In-store distribution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Direct sampling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Response sampling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Cross-ruff sampling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Professional </a:t>
            </a: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sampling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800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00B050"/>
                </a:solidFill>
              </a:rPr>
              <a:t>33% who tried a sample made a purchase during same shopping trip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00B050"/>
                </a:solidFill>
              </a:rPr>
              <a:t>58% would buy product again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00B050"/>
                </a:solidFill>
              </a:rPr>
              <a:t>25% bought product instead of intended brand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1066800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Benefits of Sampling</a:t>
            </a: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1181100" y="1905000"/>
            <a:ext cx="6781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10000"/>
              </a:spcBef>
              <a:buClr>
                <a:schemeClr val="accent2"/>
              </a:buClr>
              <a:tabLst>
                <a:tab pos="0" algn="l"/>
              </a:tabLst>
            </a:pPr>
            <a:r>
              <a:rPr lang="en-US" sz="2800" b="1" i="1" dirty="0" smtClean="0">
                <a:solidFill>
                  <a:schemeClr val="accent2"/>
                </a:solidFill>
              </a:rPr>
              <a:t>Target specific markets/audience</a:t>
            </a:r>
            <a:r>
              <a:rPr lang="en-US" sz="2800" b="1" i="1" dirty="0" smtClean="0">
                <a:solidFill>
                  <a:schemeClr val="accent2"/>
                </a:solidFill>
              </a:rPr>
              <a:t>!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endParaRPr lang="en-US" sz="2800" b="1" dirty="0" smtClean="0">
              <a:solidFill>
                <a:schemeClr val="accent2"/>
              </a:solidFill>
            </a:endParaRPr>
          </a:p>
          <a:p>
            <a:pPr marL="800100" lvl="1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Introduce </a:t>
            </a:r>
            <a:r>
              <a:rPr lang="en-US" sz="2800" b="1" dirty="0">
                <a:solidFill>
                  <a:schemeClr val="accent2"/>
                </a:solidFill>
              </a:rPr>
              <a:t>new </a:t>
            </a:r>
            <a:r>
              <a:rPr lang="en-US" sz="2800" b="1" dirty="0" smtClean="0">
                <a:solidFill>
                  <a:schemeClr val="accent2"/>
                </a:solidFill>
              </a:rPr>
              <a:t>products</a:t>
            </a:r>
          </a:p>
          <a:p>
            <a:pPr marL="800100" lvl="1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Encourage trial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800100" lvl="1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Generate </a:t>
            </a:r>
            <a:r>
              <a:rPr lang="en-US" sz="2800" b="1" dirty="0">
                <a:solidFill>
                  <a:schemeClr val="accent2"/>
                </a:solidFill>
              </a:rPr>
              <a:t>leads</a:t>
            </a:r>
          </a:p>
          <a:p>
            <a:pPr marL="800100" lvl="1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Collect </a:t>
            </a:r>
            <a:r>
              <a:rPr lang="en-US" sz="2800" b="1" dirty="0" smtClean="0">
                <a:solidFill>
                  <a:schemeClr val="accent2"/>
                </a:solidFill>
              </a:rPr>
              <a:t>information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800100" lvl="1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Boost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Bonus Packs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676400"/>
            <a:ext cx="6629400" cy="2971800"/>
          </a:xfrm>
          <a:noFill/>
        </p:spPr>
        <p:txBody>
          <a:bodyPr/>
          <a:lstStyle/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Increase usage of product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Match or preempt competition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May lead to stockpiling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Develop customer loyalty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Attract new users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Encourage brand switching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5029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 algn="ctr"/>
            <a:r>
              <a:rPr lang="en-US" b="1" i="1" dirty="0" smtClean="0">
                <a:solidFill>
                  <a:srgbClr val="00B050"/>
                </a:solidFill>
              </a:rPr>
              <a:t>Typical bonus packs  are special multi-packs or packages with extra 20- 100 % of product.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Chapter Overview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33157" name="Rectangle 5"/>
          <p:cNvSpPr>
            <a:spLocks noChangeArrowheads="1"/>
          </p:cNvSpPr>
          <p:nvPr/>
        </p:nvSpPr>
        <p:spPr bwMode="auto">
          <a:xfrm>
            <a:off x="4419600" y="1981200"/>
            <a:ext cx="43434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15000"/>
              </a:spcBef>
              <a:buClr>
                <a:schemeClr val="tx1"/>
              </a:buClr>
              <a:defRPr/>
            </a:pPr>
            <a:endParaRPr lang="en-US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057400" lvl="4" indent="-228600">
              <a:spcBef>
                <a:spcPct val="20000"/>
              </a:spcBef>
              <a:buFontTx/>
              <a:buChar char="»"/>
              <a:defRPr/>
            </a:pP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Rectangle 4"/>
          <p:cNvSpPr txBox="1">
            <a:spLocks noChangeArrowheads="1"/>
          </p:cNvSpPr>
          <p:nvPr/>
        </p:nvSpPr>
        <p:spPr bwMode="auto">
          <a:xfrm>
            <a:off x="1028700" y="2057400"/>
            <a:ext cx="7086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Consumer promotions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Directed to individuals/ businesses </a:t>
            </a:r>
            <a:r>
              <a:rPr lang="en-US" sz="2800" b="1" dirty="0">
                <a:solidFill>
                  <a:schemeClr val="accent2"/>
                </a:solidFill>
              </a:rPr>
              <a:t>that use product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Trade promotions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Directed to channel </a:t>
            </a:r>
            <a:r>
              <a:rPr lang="en-US" sz="2800" b="1" dirty="0" smtClean="0">
                <a:solidFill>
                  <a:schemeClr val="accent2"/>
                </a:solidFill>
              </a:rPr>
              <a:t>members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Can </a:t>
            </a:r>
            <a:r>
              <a:rPr lang="en-US" sz="2800" b="1" dirty="0">
                <a:solidFill>
                  <a:schemeClr val="accent2"/>
                </a:solidFill>
              </a:rPr>
              <a:t>differentiate a brand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Use varies – product life 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Price-Offs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2532" name="Rectangle 3"/>
          <p:cNvSpPr txBox="1">
            <a:spLocks noChangeArrowheads="1"/>
          </p:cNvSpPr>
          <p:nvPr/>
        </p:nvSpPr>
        <p:spPr bwMode="auto">
          <a:xfrm>
            <a:off x="838200" y="1981200"/>
            <a:ext cx="7467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Benefits: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10000"/>
              </a:spcBef>
              <a:buClr>
                <a:srgbClr val="000099"/>
              </a:buClr>
              <a:buFont typeface="Arial" pitchFamily="34" charset="0"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Stimulate sales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10000"/>
              </a:spcBef>
              <a:buClr>
                <a:srgbClr val="000099"/>
              </a:buClr>
              <a:buFont typeface="Arial" pitchFamily="34" charset="0"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Entice </a:t>
            </a:r>
            <a:r>
              <a:rPr lang="en-US" b="1" dirty="0" smtClean="0">
                <a:solidFill>
                  <a:schemeClr val="accent2"/>
                </a:solidFill>
              </a:rPr>
              <a:t>trial</a:t>
            </a:r>
            <a:endParaRPr lang="en-US" b="1" dirty="0">
              <a:solidFill>
                <a:schemeClr val="accent2"/>
              </a:solidFill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10000"/>
              </a:spcBef>
              <a:buClr>
                <a:srgbClr val="000099"/>
              </a:buClr>
              <a:buFont typeface="Arial" pitchFamily="34" charset="0"/>
              <a:buChar char="•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Reduces </a:t>
            </a:r>
            <a:r>
              <a:rPr lang="en-US" b="1" dirty="0" smtClean="0">
                <a:solidFill>
                  <a:schemeClr val="accent2"/>
                </a:solidFill>
              </a:rPr>
              <a:t>customer financial risk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10000"/>
              </a:spcBef>
              <a:buClr>
                <a:srgbClr val="000099"/>
              </a:buClr>
              <a:buFont typeface="Arial" pitchFamily="34" charset="0"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Encourages brand switching, stockpiling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tx1"/>
              </a:buClr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Problems: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rgbClr val="000099"/>
              </a:buClr>
              <a:buSzPct val="100000"/>
              <a:buFont typeface="Arial" pitchFamily="34" charset="0"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Negative impact on profit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rgbClr val="000099"/>
              </a:buClr>
              <a:buSzPct val="100000"/>
              <a:buFont typeface="Arial" pitchFamily="34" charset="0"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Encourages price-sensitivity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rgbClr val="000099"/>
              </a:buClr>
              <a:buSzPct val="100000"/>
              <a:buFont typeface="Arial" pitchFamily="34" charset="0"/>
              <a:buChar char="•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Potential impact on brand image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rgbClr val="000099"/>
              </a:buClr>
              <a:buFontTx/>
              <a:buChar char="•"/>
              <a:tabLst>
                <a:tab pos="0" algn="l"/>
              </a:tabLst>
            </a:pPr>
            <a:endParaRPr lang="en-US" b="1" dirty="0" smtClean="0">
              <a:solidFill>
                <a:srgbClr val="000099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rgbClr val="000099"/>
              </a:buClr>
              <a:buFontTx/>
              <a:buChar char="•"/>
              <a:tabLst>
                <a:tab pos="0" algn="l"/>
              </a:tabLst>
            </a:pPr>
            <a:endParaRPr lang="en-US" b="1" dirty="0" smtClean="0">
              <a:solidFill>
                <a:srgbClr val="000099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rgbClr val="000099"/>
              </a:buClr>
              <a:buFontTx/>
              <a:buChar char="•"/>
              <a:tabLst>
                <a:tab pos="0" algn="l"/>
              </a:tabLst>
            </a:pPr>
            <a:endParaRPr lang="en-US" b="1" dirty="0" smtClean="0">
              <a:solidFill>
                <a:srgbClr val="000099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rgbClr val="000099"/>
              </a:buClr>
              <a:buFontTx/>
              <a:buChar char="•"/>
              <a:tabLst>
                <a:tab pos="0" algn="l"/>
              </a:tabLst>
            </a:pPr>
            <a:endParaRPr lang="en-US" b="1" dirty="0" smtClean="0">
              <a:solidFill>
                <a:srgbClr val="000099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rgbClr val="000099"/>
              </a:buClr>
              <a:buFontTx/>
              <a:buChar char="•"/>
              <a:tabLst>
                <a:tab pos="0" algn="l"/>
              </a:tabLst>
            </a:pP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4966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Temporary price reduction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86656"/>
            <a:ext cx="8534400" cy="1143000"/>
          </a:xfrm>
          <a:noFill/>
        </p:spPr>
        <p:txBody>
          <a:bodyPr/>
          <a:lstStyle/>
          <a:p>
            <a:pPr algn="r">
              <a:defRPr/>
            </a:pPr>
            <a: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  <a:t>Planning Consumer Promotions</a:t>
            </a:r>
            <a:b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</a:br>
            <a:r>
              <a:rPr lang="en-US" sz="2400" b="0" dirty="0" smtClean="0">
                <a:solidFill>
                  <a:schemeClr val="accent2"/>
                </a:solidFill>
                <a:latin typeface="Tahoma" pitchFamily="34" charset="0"/>
              </a:rPr>
              <a:t>(</a:t>
            </a:r>
            <a:r>
              <a:rPr lang="en-US" sz="2400" b="0" i="1" dirty="0" smtClean="0">
                <a:solidFill>
                  <a:schemeClr val="accent2"/>
                </a:solidFill>
                <a:latin typeface="Tahoma" pitchFamily="34" charset="0"/>
              </a:rPr>
              <a:t>Pull)</a:t>
            </a:r>
            <a:endParaRPr lang="en-US" sz="2400" b="0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467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10000"/>
              </a:spcBef>
              <a:buClr>
                <a:schemeClr val="tx1"/>
              </a:buClr>
              <a:tabLst>
                <a:tab pos="0" algn="l"/>
              </a:tabLst>
            </a:pPr>
            <a:r>
              <a:rPr lang="en-US" sz="28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Advertising vs. Sales Promotion</a:t>
            </a:r>
          </a:p>
          <a:p>
            <a:pPr lvl="2" eaLnBrk="0" hangingPunct="0">
              <a:spcBef>
                <a:spcPct val="10000"/>
              </a:spcBef>
              <a:buClr>
                <a:schemeClr val="tx1"/>
              </a:buClr>
              <a:tabLst>
                <a:tab pos="0" algn="l"/>
              </a:tabLst>
            </a:pPr>
            <a:endParaRPr lang="en-US" sz="2800" b="1" kern="0" dirty="0" smtClean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  <a:p>
            <a:pPr marL="798513" lvl="2" indent="-392113" eaLnBrk="0" hangingPunct="0">
              <a:spcBef>
                <a:spcPct val="10000"/>
              </a:spcBef>
              <a:buClr>
                <a:schemeClr val="accent2"/>
              </a:buClr>
              <a:buFont typeface="Arial" pitchFamily="34" charset="0"/>
              <a:buChar char="•"/>
              <a:tabLst>
                <a:tab pos="0" algn="l"/>
              </a:tabLst>
            </a:pPr>
            <a:r>
              <a:rPr lang="en-US" sz="28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Advertising more profitable, high growth, and premium priced brands.</a:t>
            </a:r>
          </a:p>
          <a:p>
            <a:pPr marL="798513" lvl="2" indent="-392113" eaLnBrk="0" hangingPunct="0">
              <a:spcBef>
                <a:spcPct val="10000"/>
              </a:spcBef>
              <a:buClr>
                <a:schemeClr val="accent2"/>
              </a:buClr>
              <a:buFont typeface="Arial" pitchFamily="34" charset="0"/>
              <a:buChar char="•"/>
              <a:tabLst>
                <a:tab pos="0" algn="l"/>
              </a:tabLst>
            </a:pPr>
            <a:r>
              <a:rPr lang="en-US" sz="28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Sales Promotion significant in less popular, low growth, mid to lower priced brands.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1143000"/>
          </a:xfrm>
          <a:noFill/>
        </p:spPr>
        <p:txBody>
          <a:bodyPr/>
          <a:lstStyle/>
          <a:p>
            <a:pPr algn="r">
              <a:defRPr/>
            </a:pPr>
            <a: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  <a:t>Planning Consumer Promotions</a:t>
            </a:r>
            <a:b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</a:br>
            <a:r>
              <a:rPr lang="en-US" sz="2400" b="0" i="1" dirty="0" smtClean="0">
                <a:solidFill>
                  <a:schemeClr val="accent2"/>
                </a:solidFill>
                <a:latin typeface="Tahoma" pitchFamily="34" charset="0"/>
              </a:rPr>
              <a:t>(Pull)</a:t>
            </a:r>
            <a:endParaRPr lang="en-US" sz="2400" b="0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209800"/>
            <a:ext cx="6477000" cy="3276600"/>
          </a:xfrm>
          <a:noFill/>
        </p:spPr>
        <p:txBody>
          <a:bodyPr/>
          <a:lstStyle/>
          <a:p>
            <a:pPr marL="53975" indent="-53975" algn="l">
              <a:lnSpc>
                <a:spcPct val="80000"/>
              </a:lnSpc>
              <a:buClr>
                <a:schemeClr val="accent2"/>
              </a:buClr>
            </a:pPr>
            <a:r>
              <a:rPr lang="en-US" sz="3600" dirty="0" smtClean="0">
                <a:solidFill>
                  <a:schemeClr val="accent2"/>
                </a:solidFill>
                <a:latin typeface="Tahoma" pitchFamily="34" charset="0"/>
              </a:rPr>
              <a:t>Retailers’ incentive to participate:</a:t>
            </a:r>
          </a:p>
          <a:p>
            <a:pPr marL="53975" indent="-53975" algn="l">
              <a:lnSpc>
                <a:spcPct val="80000"/>
              </a:lnSpc>
              <a:buClr>
                <a:schemeClr val="accent2"/>
              </a:buClr>
            </a:pPr>
            <a:endParaRPr lang="en-US" dirty="0" smtClean="0">
              <a:solidFill>
                <a:schemeClr val="accent2"/>
              </a:solidFill>
              <a:latin typeface="Tahoma" pitchFamily="34" charset="0"/>
            </a:endParaRPr>
          </a:p>
          <a:p>
            <a:pPr marL="1020763" lvl="1" indent="-285750" algn="l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Increase store traffic</a:t>
            </a:r>
          </a:p>
          <a:p>
            <a:pPr marL="1020763" lvl="1" indent="-285750" algn="l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Increase store sales</a:t>
            </a:r>
          </a:p>
          <a:p>
            <a:pPr marL="1020763" lvl="1" indent="-285750" algn="l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Attract new customers</a:t>
            </a:r>
          </a:p>
          <a:p>
            <a:pPr marL="1020763" lvl="1" indent="-285750" algn="l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Increase basket size</a:t>
            </a:r>
          </a:p>
          <a:p>
            <a:pPr marL="465138" indent="-465138" algn="l">
              <a:lnSpc>
                <a:spcPct val="80000"/>
              </a:lnSpc>
              <a:tabLst>
                <a:tab pos="465138" algn="l"/>
              </a:tabLst>
            </a:pPr>
            <a:endParaRPr lang="en-US" dirty="0" smtClean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  <a:t>Trade Promotions</a:t>
            </a:r>
            <a:b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</a:br>
            <a:r>
              <a:rPr lang="en-US" sz="2400" b="0" i="1" dirty="0" smtClean="0">
                <a:solidFill>
                  <a:schemeClr val="accent2"/>
                </a:solidFill>
                <a:latin typeface="Tahoma" pitchFamily="34" charset="0"/>
              </a:rPr>
              <a:t>(Push)</a:t>
            </a:r>
            <a:endParaRPr lang="en-US" sz="2400" b="0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05000"/>
            <a:ext cx="8382000" cy="4267200"/>
          </a:xfrm>
          <a:noFill/>
        </p:spPr>
        <p:txBody>
          <a:bodyPr/>
          <a:lstStyle/>
          <a:p>
            <a:pPr marL="465138" indent="-465138" algn="l">
              <a:lnSpc>
                <a:spcPct val="90000"/>
              </a:lnSpc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Types of trade promotions</a:t>
            </a:r>
          </a:p>
          <a:p>
            <a:pPr marL="865188" lvl="1" indent="-465138" algn="l">
              <a:lnSpc>
                <a:spcPct val="90000"/>
              </a:lnSpc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Trade allowances</a:t>
            </a:r>
          </a:p>
          <a:p>
            <a:pPr marL="865188" lvl="1" indent="-465138" algn="l">
              <a:lnSpc>
                <a:spcPct val="90000"/>
              </a:lnSpc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Trade contests</a:t>
            </a:r>
          </a:p>
          <a:p>
            <a:pPr marL="865188" lvl="1" indent="-465138" algn="l">
              <a:lnSpc>
                <a:spcPct val="90000"/>
              </a:lnSpc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Trade incentives</a:t>
            </a:r>
          </a:p>
          <a:p>
            <a:pPr marL="865188" lvl="1" indent="-465138" algn="l">
              <a:lnSpc>
                <a:spcPct val="90000"/>
              </a:lnSpc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Trade shows</a:t>
            </a:r>
          </a:p>
          <a:p>
            <a:pPr marL="865188" lvl="1" indent="-465138" algn="l">
              <a:lnSpc>
                <a:spcPct val="90000"/>
              </a:lnSpc>
              <a:buClr>
                <a:schemeClr val="accent2"/>
              </a:buClr>
              <a:tabLst>
                <a:tab pos="465138" algn="l"/>
              </a:tabLst>
            </a:pPr>
            <a:endParaRPr lang="en-US" dirty="0" smtClean="0">
              <a:solidFill>
                <a:schemeClr val="accent2"/>
              </a:solidFill>
              <a:latin typeface="Tahoma" pitchFamily="34" charset="0"/>
            </a:endParaRPr>
          </a:p>
          <a:p>
            <a:pPr marL="865188" lvl="1" indent="-465138" algn="l">
              <a:lnSpc>
                <a:spcPct val="90000"/>
              </a:lnSpc>
              <a:buClr>
                <a:schemeClr val="accent2"/>
              </a:buClr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For manufacturers, trade promotions</a:t>
            </a:r>
          </a:p>
          <a:p>
            <a:pPr marL="865188" lvl="1" indent="-465138" algn="l">
              <a:lnSpc>
                <a:spcPct val="90000"/>
              </a:lnSpc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2400" i="1" dirty="0" smtClean="0">
                <a:solidFill>
                  <a:schemeClr val="accent2"/>
                </a:solidFill>
                <a:latin typeface="Tahoma" pitchFamily="34" charset="0"/>
              </a:rPr>
              <a:t>Accounts for 70% of marketing budget</a:t>
            </a:r>
          </a:p>
          <a:p>
            <a:pPr marL="865188" lvl="1" indent="-465138" algn="l">
              <a:lnSpc>
                <a:spcPct val="90000"/>
              </a:lnSpc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2400" i="1" dirty="0" smtClean="0">
                <a:solidFill>
                  <a:schemeClr val="accent2"/>
                </a:solidFill>
                <a:latin typeface="Tahoma" pitchFamily="34" charset="0"/>
              </a:rPr>
              <a:t>Often 2</a:t>
            </a:r>
            <a:r>
              <a:rPr lang="en-US" sz="2400" i="1" baseline="30000" dirty="0" smtClean="0">
                <a:solidFill>
                  <a:schemeClr val="accent2"/>
                </a:solidFill>
                <a:latin typeface="Tahoma" pitchFamily="34" charset="0"/>
              </a:rPr>
              <a:t>nd</a:t>
            </a:r>
            <a:r>
              <a:rPr lang="en-US" sz="2400" i="1" dirty="0" smtClean="0">
                <a:solidFill>
                  <a:schemeClr val="accent2"/>
                </a:solidFill>
                <a:latin typeface="Tahoma" pitchFamily="34" charset="0"/>
              </a:rPr>
              <a:t> largest expense</a:t>
            </a:r>
          </a:p>
          <a:p>
            <a:pPr marL="865188" lvl="1" indent="-465138" algn="l">
              <a:lnSpc>
                <a:spcPct val="90000"/>
              </a:lnSpc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2400" i="1" dirty="0" smtClean="0">
                <a:solidFill>
                  <a:schemeClr val="accent2"/>
                </a:solidFill>
                <a:latin typeface="Tahoma" pitchFamily="34" charset="0"/>
              </a:rPr>
              <a:t>Accounts for 17.4% of gross sales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Trade Allowances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5562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Types: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Off-invoice allowance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742950" lvl="1" indent="-28575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Price discount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35% of all trade dollars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Slotting fees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Exit fees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735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Trade allowances: financial incentives to channel members – may be passed on to other members of channel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1066800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Slotting &amp; Exit Fees</a:t>
            </a:r>
          </a:p>
        </p:txBody>
      </p:sp>
      <p:sp>
        <p:nvSpPr>
          <p:cNvPr id="27651" name="Content Placeholder 11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77200" cy="4191000"/>
          </a:xfrm>
        </p:spPr>
        <p:txBody>
          <a:bodyPr/>
          <a:lstStyle/>
          <a:p>
            <a:pPr marL="342900" indent="-342900" algn="l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Retailer justification</a:t>
            </a:r>
          </a:p>
          <a:p>
            <a:pPr marL="742950" lvl="1" indent="-285750" algn="l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</a:rPr>
              <a:t>Cost to add new products to inventory</a:t>
            </a:r>
          </a:p>
          <a:p>
            <a:pPr marL="742950" lvl="1" indent="-285750" algn="l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</a:rPr>
              <a:t>Requires shelf space</a:t>
            </a:r>
          </a:p>
          <a:p>
            <a:pPr marL="742950" lvl="1" indent="-285750" algn="l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</a:rPr>
              <a:t>Simplifies decision about new products</a:t>
            </a:r>
          </a:p>
          <a:p>
            <a:pPr marL="742950" lvl="1" indent="-285750" algn="l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</a:rPr>
              <a:t>Adds to bottom line</a:t>
            </a:r>
          </a:p>
          <a:p>
            <a:pPr marL="342900" indent="-342900" algn="l"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Manufacturer objections</a:t>
            </a:r>
          </a:p>
          <a:p>
            <a:pPr marL="742950" lvl="1" indent="-285750" algn="l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</a:rPr>
              <a:t>Form of extortion</a:t>
            </a:r>
          </a:p>
          <a:p>
            <a:pPr marL="742950" lvl="1" indent="-285750" algn="l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</a:rPr>
              <a:t>Divert money from advertising and marketing</a:t>
            </a:r>
          </a:p>
          <a:p>
            <a:pPr marL="742950" lvl="1" indent="-285750" algn="l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</a:rPr>
              <a:t>Detrimental to small manufacturers</a:t>
            </a:r>
          </a:p>
          <a:p>
            <a:pPr marL="742950" lvl="1" indent="-285750" algn="l">
              <a:buFont typeface="Wingdings" pitchFamily="2" charset="2"/>
              <a:buChar char="§"/>
            </a:pPr>
            <a:endParaRPr lang="en-US" sz="2000" dirty="0" smtClean="0">
              <a:latin typeface="Tahoma" pitchFamily="34" charset="0"/>
            </a:endParaRPr>
          </a:p>
          <a:p>
            <a:pPr marL="742950" lvl="1" indent="-285750" algn="l">
              <a:buFont typeface="Wingdings" pitchFamily="2" charset="2"/>
              <a:buChar char="§"/>
            </a:pPr>
            <a:endParaRPr lang="en-US" sz="2000" dirty="0" smtClean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867400"/>
            <a:ext cx="814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4% of retailers use exit fees, 82% use slotting fees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5240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1371600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  <a:t>Trade Allowance</a:t>
            </a:r>
            <a:b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  <a:t>Complications</a:t>
            </a:r>
          </a:p>
        </p:txBody>
      </p:sp>
      <p:sp>
        <p:nvSpPr>
          <p:cNvPr id="28675" name="Rectangle 3"/>
          <p:cNvSpPr txBox="1">
            <a:spLocks noChangeArrowheads="1"/>
          </p:cNvSpPr>
          <p:nvPr/>
        </p:nvSpPr>
        <p:spPr bwMode="auto">
          <a:xfrm>
            <a:off x="533400" y="1981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Failure to pass allowances on to retail customers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Only occurs 52% of the time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Retailers like only one brand on-deal at a time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Forward </a:t>
            </a:r>
            <a:r>
              <a:rPr lang="en-US" sz="2800" b="1" dirty="0">
                <a:solidFill>
                  <a:schemeClr val="accent2"/>
                </a:solidFill>
              </a:rPr>
              <a:t>buying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Pass savings on or pocket higher margin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Additional carrying costs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Diversion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Segmentation strategy nullified</a:t>
            </a:r>
            <a:endParaRPr lang="en-US" b="1" dirty="0">
              <a:solidFill>
                <a:schemeClr val="accent2"/>
              </a:solidFill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Additional shipping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Trade Contests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700" name="Rectangle 1027"/>
          <p:cNvSpPr txBox="1">
            <a:spLocks noChangeArrowheads="1"/>
          </p:cNvSpPr>
          <p:nvPr/>
        </p:nvSpPr>
        <p:spPr bwMode="auto">
          <a:xfrm>
            <a:off x="609600" y="19050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/>
          <a:p>
            <a:pPr marL="342900" indent="-342900" eaLnBrk="0" hangingPunct="0">
              <a:lnSpc>
                <a:spcPts val="37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Used to achieve </a:t>
            </a:r>
            <a:r>
              <a:rPr lang="en-US" sz="2800" b="1" dirty="0" smtClean="0">
                <a:solidFill>
                  <a:schemeClr val="accent2"/>
                </a:solidFill>
              </a:rPr>
              <a:t>specific sales </a:t>
            </a:r>
            <a:r>
              <a:rPr lang="en-US" sz="2800" b="1" dirty="0">
                <a:solidFill>
                  <a:schemeClr val="accent2"/>
                </a:solidFill>
              </a:rPr>
              <a:t>targets.</a:t>
            </a:r>
          </a:p>
          <a:p>
            <a:pPr marL="342900" indent="-342900" eaLnBrk="0" hangingPunct="0">
              <a:lnSpc>
                <a:spcPts val="37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Funds known as “spiff money.”</a:t>
            </a:r>
          </a:p>
          <a:p>
            <a:pPr marL="342900" indent="-342900" eaLnBrk="0" hangingPunct="0">
              <a:lnSpc>
                <a:spcPts val="37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Rewards can be prizes or cash.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Can be designed for various channel members.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Some </a:t>
            </a:r>
            <a:r>
              <a:rPr lang="en-US" sz="2800" b="1" dirty="0" smtClean="0">
                <a:solidFill>
                  <a:schemeClr val="accent2"/>
                </a:solidFill>
              </a:rPr>
              <a:t>channel members do </a:t>
            </a:r>
            <a:r>
              <a:rPr lang="en-US" sz="2800" b="1" dirty="0">
                <a:solidFill>
                  <a:schemeClr val="accent2"/>
                </a:solidFill>
              </a:rPr>
              <a:t>not allow trade contests because of possible conflict of interests.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12573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cs typeface="Arial" charset="0"/>
              </a:rPr>
              <a:t>Trade </a:t>
            </a:r>
            <a:r>
              <a:rPr lang="en-US" sz="4400" b="1" dirty="0">
                <a:solidFill>
                  <a:schemeClr val="accent2"/>
                </a:solidFill>
                <a:cs typeface="Arial" charset="0"/>
              </a:rPr>
              <a:t>Incentives</a:t>
            </a:r>
          </a:p>
        </p:txBody>
      </p:sp>
      <p:sp>
        <p:nvSpPr>
          <p:cNvPr id="30724" name="Slide Number Placeholder 11"/>
          <p:cNvSpPr txBox="1">
            <a:spLocks noGrp="1"/>
          </p:cNvSpPr>
          <p:nvPr/>
        </p:nvSpPr>
        <p:spPr bwMode="auto">
          <a:xfrm>
            <a:off x="70104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eaLnBrk="0" hangingPunct="0"/>
            <a:r>
              <a:rPr lang="en-US" sz="1400">
                <a:latin typeface="Arial" charset="0"/>
              </a:rPr>
              <a:t>12-</a:t>
            </a:r>
            <a:fld id="{E903C9A4-7D6E-4D9A-AA6C-A593FA4AF819}" type="slidenum">
              <a:rPr lang="en-US" sz="1400">
                <a:latin typeface="Arial" charset="0"/>
              </a:rPr>
              <a:pPr algn="r" eaLnBrk="0" hangingPunct="0"/>
              <a:t>28</a:t>
            </a:fld>
            <a:endParaRPr lang="en-US" sz="1400">
              <a:latin typeface="Arial" charset="0"/>
            </a:endParaRPr>
          </a:p>
        </p:txBody>
      </p:sp>
      <p:sp>
        <p:nvSpPr>
          <p:cNvPr id="30725" name="Rectangle 3"/>
          <p:cNvSpPr txBox="1">
            <a:spLocks noChangeArrowheads="1"/>
          </p:cNvSpPr>
          <p:nvPr/>
        </p:nvSpPr>
        <p:spPr bwMode="auto">
          <a:xfrm>
            <a:off x="4343400" y="2209800"/>
            <a:ext cx="4495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Cooperative merchandising agreement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endParaRPr lang="en-US" b="1" dirty="0">
              <a:solidFill>
                <a:schemeClr val="accent2"/>
              </a:solidFill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Premium or bonus pack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b="1" dirty="0">
              <a:solidFill>
                <a:schemeClr val="accent2"/>
              </a:solidFill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Co-op advertising programs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966083" y="3048000"/>
            <a:ext cx="20826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cs typeface="Arial" charset="0"/>
              </a:rPr>
              <a:t>Trade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cs typeface="Arial" charset="0"/>
              </a:rPr>
              <a:t>Incentives</a:t>
            </a:r>
            <a:endParaRPr lang="en-US" sz="2800" b="1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 flipV="1">
            <a:off x="2971800" y="2514600"/>
            <a:ext cx="13716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6"/>
          <p:cNvSpPr>
            <a:spLocks noChangeShapeType="1"/>
          </p:cNvSpPr>
          <p:nvPr/>
        </p:nvSpPr>
        <p:spPr bwMode="auto">
          <a:xfrm>
            <a:off x="2971800" y="3505200"/>
            <a:ext cx="13716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Line 7"/>
          <p:cNvSpPr>
            <a:spLocks noChangeShapeType="1"/>
          </p:cNvSpPr>
          <p:nvPr/>
        </p:nvSpPr>
        <p:spPr bwMode="auto">
          <a:xfrm>
            <a:off x="2971800" y="3505200"/>
            <a:ext cx="1371600" cy="1371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5240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1371600"/>
          </a:xfrm>
          <a:noFill/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  <a:latin typeface="Tahoma" pitchFamily="34" charset="0"/>
              </a:rPr>
              <a:t>Cooperative Merchandising</a:t>
            </a:r>
            <a:br>
              <a:rPr lang="en-US" sz="3600" dirty="0" smtClean="0">
                <a:solidFill>
                  <a:schemeClr val="accent2"/>
                </a:solidFill>
                <a:latin typeface="Tahoma" pitchFamily="34" charset="0"/>
              </a:rPr>
            </a:br>
            <a:r>
              <a:rPr lang="en-US" sz="3600" dirty="0" smtClean="0">
                <a:solidFill>
                  <a:schemeClr val="accent2"/>
                </a:solidFill>
                <a:latin typeface="Tahoma" pitchFamily="34" charset="0"/>
              </a:rPr>
              <a:t> Agreement</a:t>
            </a:r>
            <a:endParaRPr lang="en-US" sz="1000" dirty="0" smtClean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54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3200" b="1" kern="0" dirty="0">
                <a:solidFill>
                  <a:schemeClr val="accent2"/>
                </a:solidFill>
                <a:latin typeface="+mn-lt"/>
              </a:rPr>
              <a:t>Formal agreement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3200" b="1" kern="0" dirty="0">
                <a:solidFill>
                  <a:schemeClr val="accent2"/>
                </a:solidFill>
                <a:latin typeface="+mn-lt"/>
              </a:rPr>
              <a:t>Popular with manufacturers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Retailer must perform marketing functions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Manufacturer maintains control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Longer-term commitments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3200" b="1" kern="0" dirty="0">
                <a:solidFill>
                  <a:schemeClr val="accent2"/>
                </a:solidFill>
                <a:latin typeface="+mn-lt"/>
              </a:rPr>
              <a:t>Benefit retailers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Schedule calendar promotions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U-Turn Arrow 25"/>
          <p:cNvSpPr/>
          <p:nvPr/>
        </p:nvSpPr>
        <p:spPr>
          <a:xfrm rot="16200000" flipH="1">
            <a:off x="956290" y="3179540"/>
            <a:ext cx="3886202" cy="1086111"/>
          </a:xfrm>
          <a:prstGeom prst="uturnArrow">
            <a:avLst>
              <a:gd name="adj1" fmla="val 25000"/>
              <a:gd name="adj2" fmla="val 19008"/>
              <a:gd name="adj3" fmla="val 36983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534400" cy="1219200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Push/Pull Promotions</a:t>
            </a:r>
            <a:endParaRPr lang="en-US" sz="44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191000"/>
            <a:ext cx="2057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Pull:</a:t>
            </a:r>
          </a:p>
          <a:p>
            <a:r>
              <a:rPr lang="en-US" sz="2200" b="1" dirty="0" smtClean="0">
                <a:solidFill>
                  <a:schemeClr val="accent2"/>
                </a:solidFill>
              </a:rPr>
              <a:t>aimed at consumers – </a:t>
            </a:r>
            <a:r>
              <a:rPr lang="en-US" b="1" i="1" u="sng" dirty="0" smtClean="0">
                <a:solidFill>
                  <a:schemeClr val="accent1">
                    <a:lumMod val="75000"/>
                  </a:schemeClr>
                </a:solidFill>
              </a:rPr>
              <a:t>consumer promotions</a:t>
            </a:r>
            <a:endParaRPr lang="en-US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1524000"/>
            <a:ext cx="216410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Push:</a:t>
            </a:r>
          </a:p>
          <a:p>
            <a:r>
              <a:rPr lang="en-US" sz="2200" b="1" dirty="0" smtClean="0">
                <a:solidFill>
                  <a:schemeClr val="accent2"/>
                </a:solidFill>
              </a:rPr>
              <a:t>aimed at channel members – </a:t>
            </a:r>
            <a:r>
              <a:rPr lang="en-US" b="1" i="1" u="sng" dirty="0" smtClean="0">
                <a:solidFill>
                  <a:srgbClr val="FF0000"/>
                </a:solidFill>
              </a:rPr>
              <a:t>trade promotions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2828" y="1748118"/>
            <a:ext cx="2076325" cy="40011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99"/>
                </a:solidFill>
              </a:rPr>
              <a:t>Manufacturer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2590800"/>
            <a:ext cx="1828800" cy="707886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Wholesaler/ distributors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4800600"/>
            <a:ext cx="2209800" cy="40011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99"/>
                </a:solidFill>
              </a:rPr>
              <a:t>Consumers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0786" y="3790890"/>
            <a:ext cx="1330814" cy="40011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solidFill>
              <a:srgbClr val="000099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Retailers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5562600" y="1981200"/>
            <a:ext cx="609600" cy="1063752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 rot="665781">
            <a:off x="5910831" y="2138056"/>
            <a:ext cx="803203" cy="2113057"/>
          </a:xfrm>
          <a:prstGeom prst="curvedLeftArrow">
            <a:avLst>
              <a:gd name="adj1" fmla="val 25000"/>
              <a:gd name="adj2" fmla="val 52515"/>
              <a:gd name="adj3" fmla="val 25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>
            <a:off x="5410200" y="3124200"/>
            <a:ext cx="533400" cy="914400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3738282" y="5257800"/>
            <a:ext cx="304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4267200" y="5257800"/>
            <a:ext cx="304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800600" y="5257800"/>
            <a:ext cx="304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990600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Cooperative Advertising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8288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Manufacturer pays part of retailer’s </a:t>
            </a:r>
            <a:r>
              <a:rPr lang="en-US" sz="2800" b="1" kern="0" dirty="0" smtClean="0">
                <a:solidFill>
                  <a:schemeClr val="accent2"/>
                </a:solidFill>
                <a:latin typeface="+mn-lt"/>
              </a:rPr>
              <a:t>costs</a:t>
            </a:r>
            <a:endParaRPr lang="en-US" sz="2800" b="1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Retailer must follow specific guidelines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b="1" i="1" kern="0" dirty="0">
                <a:solidFill>
                  <a:schemeClr val="accent2"/>
                </a:solidFill>
                <a:latin typeface="+mn-lt"/>
              </a:rPr>
              <a:t>No competing brands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Retailers accrue monies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b="1" i="1" kern="0" dirty="0">
                <a:solidFill>
                  <a:schemeClr val="accent2"/>
                </a:solidFill>
                <a:latin typeface="+mn-lt"/>
              </a:rPr>
              <a:t>Amount is based on sales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Allows retailers to expand advertising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Manufacturers gain exposure in local markets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Trade Shows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92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32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Business to Business venue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8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Consumer &amp; </a:t>
            </a:r>
            <a:r>
              <a:rPr lang="en-US" sz="2800" b="1" kern="0" dirty="0" err="1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BtB</a:t>
            </a:r>
            <a:r>
              <a:rPr lang="en-US" sz="28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 goods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32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Few </a:t>
            </a:r>
            <a:r>
              <a:rPr lang="en-US" sz="3200" b="1" kern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deals </a:t>
            </a:r>
            <a:r>
              <a:rPr lang="en-US" sz="32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finalized</a:t>
            </a:r>
            <a:endParaRPr lang="en-US" sz="3200" b="1" kern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32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Increase </a:t>
            </a:r>
            <a:r>
              <a:rPr lang="en-US" sz="3200" b="1" kern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in international </a:t>
            </a:r>
            <a:r>
              <a:rPr lang="en-US" sz="32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shows</a:t>
            </a:r>
            <a:endParaRPr lang="en-US" sz="3200" b="1" kern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3200" b="1" kern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National shows being replaced by regional and niche shows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3200" b="1" kern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Niche </a:t>
            </a:r>
            <a:r>
              <a:rPr lang="en-US" sz="32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shows</a:t>
            </a:r>
          </a:p>
          <a:p>
            <a:pPr marL="1257300" lvl="2" indent="-342900" eaLnBrk="0" hangingPunct="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800" b="1" kern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better prospects, Lower </a:t>
            </a:r>
            <a:r>
              <a:rPr lang="en-US" sz="2800" b="1" kern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9906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Trade Shows -  Attendees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133600"/>
            <a:ext cx="6019800" cy="3276600"/>
          </a:xfrm>
          <a:noFill/>
        </p:spPr>
        <p:txBody>
          <a:bodyPr/>
          <a:lstStyle/>
          <a:p>
            <a:pPr marL="465138" indent="-465138" algn="l"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Education seekers</a:t>
            </a:r>
          </a:p>
          <a:p>
            <a:pPr marL="465138" indent="-465138" algn="l"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Reinforcement seekers</a:t>
            </a:r>
          </a:p>
          <a:p>
            <a:pPr marL="465138" indent="-465138" algn="l"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Solution seekers</a:t>
            </a:r>
          </a:p>
          <a:p>
            <a:pPr marL="465138" indent="-465138" algn="l"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Buying teams</a:t>
            </a:r>
          </a:p>
          <a:p>
            <a:pPr marL="465138" indent="-465138" algn="l"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Power buyers</a:t>
            </a:r>
          </a:p>
          <a:p>
            <a:pPr marL="465138" indent="-465138" algn="l">
              <a:buClr>
                <a:schemeClr val="accent2"/>
              </a:buClr>
              <a:buFont typeface="Tahoma" pitchFamily="34" charset="0"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Competitive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Consumer Promotions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133600"/>
            <a:ext cx="7315200" cy="3810000"/>
          </a:xfrm>
          <a:noFill/>
        </p:spPr>
        <p:txBody>
          <a:bodyPr/>
          <a:lstStyle/>
          <a:p>
            <a:pPr marL="465138" indent="-465138" algn="l">
              <a:lnSpc>
                <a:spcPct val="90000"/>
              </a:lnSpc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Coupons</a:t>
            </a:r>
          </a:p>
          <a:p>
            <a:pPr marL="465138" indent="-465138" algn="l">
              <a:lnSpc>
                <a:spcPct val="90000"/>
              </a:lnSpc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Premiums</a:t>
            </a:r>
          </a:p>
          <a:p>
            <a:pPr marL="465138" indent="-465138" algn="l">
              <a:lnSpc>
                <a:spcPct val="90000"/>
              </a:lnSpc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Contests and sweepstakes</a:t>
            </a:r>
          </a:p>
          <a:p>
            <a:pPr marL="465138" indent="-465138" algn="l">
              <a:lnSpc>
                <a:spcPct val="90000"/>
              </a:lnSpc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Refunds and rebates</a:t>
            </a:r>
          </a:p>
          <a:p>
            <a:pPr marL="465138" indent="-465138" algn="l">
              <a:lnSpc>
                <a:spcPct val="90000"/>
              </a:lnSpc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Sampling</a:t>
            </a:r>
          </a:p>
          <a:p>
            <a:pPr marL="465138" indent="-465138" algn="l">
              <a:lnSpc>
                <a:spcPct val="90000"/>
              </a:lnSpc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Bonus packs</a:t>
            </a:r>
          </a:p>
          <a:p>
            <a:pPr marL="465138" indent="-465138" algn="l">
              <a:lnSpc>
                <a:spcPct val="90000"/>
              </a:lnSpc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Price-offs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Coupons</a:t>
            </a:r>
            <a:endParaRPr lang="en-US" sz="4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1828800" y="2438400"/>
            <a:ext cx="6019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 smtClean="0">
                <a:solidFill>
                  <a:schemeClr val="accent2"/>
                </a:solidFill>
                <a:latin typeface="+mn-lt"/>
              </a:rPr>
              <a:t>Over 188 </a:t>
            </a: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billion distributed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 smtClean="0">
                <a:solidFill>
                  <a:schemeClr val="accent2"/>
                </a:solidFill>
                <a:latin typeface="+mn-lt"/>
              </a:rPr>
              <a:t>Less than 1% redeemed </a:t>
            </a: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 smtClean="0">
                <a:solidFill>
                  <a:schemeClr val="accent2"/>
                </a:solidFill>
                <a:latin typeface="+mn-lt"/>
              </a:rPr>
              <a:t>Average </a:t>
            </a: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value </a:t>
            </a:r>
            <a:r>
              <a:rPr lang="en-US" sz="2800" b="1" kern="0" dirty="0" smtClean="0">
                <a:solidFill>
                  <a:schemeClr val="accent2"/>
                </a:solidFill>
                <a:latin typeface="+mn-lt"/>
              </a:rPr>
              <a:t>~ $1.50</a:t>
            </a:r>
            <a:endParaRPr lang="en-US" sz="2800" b="1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Savings of </a:t>
            </a:r>
            <a:r>
              <a:rPr lang="en-US" sz="2800" b="1" kern="0" dirty="0" smtClean="0">
                <a:solidFill>
                  <a:schemeClr val="accent2"/>
                </a:solidFill>
                <a:latin typeface="+mn-lt"/>
              </a:rPr>
              <a:t>$2.25 </a:t>
            </a:r>
            <a:r>
              <a:rPr lang="en-US" sz="2800" b="1" kern="0" dirty="0" smtClean="0">
                <a:solidFill>
                  <a:schemeClr val="accent2"/>
                </a:solidFill>
                <a:latin typeface="+mn-lt"/>
              </a:rPr>
              <a:t>billion</a:t>
            </a:r>
            <a:endParaRPr lang="en-US" b="1" kern="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28600"/>
            <a:ext cx="8572500" cy="1143000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Coupon Usage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5029200" cy="2286000"/>
          </a:xfrm>
          <a:noFill/>
        </p:spPr>
        <p:txBody>
          <a:bodyPr/>
          <a:lstStyle/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Always ~ 21%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Sometimes ~ 37%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Rarely ~ 17%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Tahoma" pitchFamily="34" charset="0"/>
              </a:rPr>
              <a:t>Never ~ 25%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1723918"/>
            <a:ext cx="66294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  <a:defRPr/>
            </a:pPr>
            <a:r>
              <a:rPr lang="en-US" sz="2800" b="1" kern="0" dirty="0" smtClean="0">
                <a:solidFill>
                  <a:schemeClr val="accent2"/>
                </a:solidFill>
              </a:rPr>
              <a:t>Coupon usage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800" b="1" kern="0" dirty="0" smtClean="0">
                <a:solidFill>
                  <a:schemeClr val="accent2"/>
                </a:solidFill>
              </a:rPr>
              <a:t>80% of households use</a:t>
            </a:r>
          </a:p>
          <a:p>
            <a:pPr marL="742950" lvl="1" indent="-285750" eaLnBrk="0" hangingPunct="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800" b="1" kern="0" dirty="0" smtClean="0">
                <a:solidFill>
                  <a:schemeClr val="accent2"/>
                </a:solidFill>
              </a:rPr>
              <a:t>67% willing to switch brands</a:t>
            </a:r>
            <a:endParaRPr lang="en-US" sz="2800" b="1" kern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47100" cy="1066800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  <a:latin typeface="Tahoma" pitchFamily="34" charset="0"/>
              </a:rPr>
              <a:t>Influencing Brand Purchases</a:t>
            </a:r>
          </a:p>
        </p:txBody>
      </p:sp>
      <p:sp>
        <p:nvSpPr>
          <p:cNvPr id="8195" name="Rectangle 3075"/>
          <p:cNvSpPr txBox="1">
            <a:spLocks noChangeArrowheads="1"/>
          </p:cNvSpPr>
          <p:nvPr/>
        </p:nvSpPr>
        <p:spPr bwMode="auto">
          <a:xfrm>
            <a:off x="876300" y="3200400"/>
            <a:ext cx="7391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Sampling			</a:t>
            </a:r>
            <a:r>
              <a:rPr lang="en-US" sz="2800" b="1" dirty="0" smtClean="0">
                <a:solidFill>
                  <a:schemeClr val="accent2"/>
                </a:solidFill>
              </a:rPr>
              <a:t>7.8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Word-of-mouth		</a:t>
            </a:r>
            <a:r>
              <a:rPr lang="en-US" sz="2800" b="1" dirty="0" smtClean="0">
                <a:solidFill>
                  <a:schemeClr val="accent2"/>
                </a:solidFill>
              </a:rPr>
              <a:t>7.2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Coupons			</a:t>
            </a:r>
            <a:r>
              <a:rPr lang="en-US" sz="2800" b="1" dirty="0" smtClean="0">
                <a:solidFill>
                  <a:schemeClr val="accent2"/>
                </a:solidFill>
              </a:rPr>
              <a:t>5.9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Advertising			</a:t>
            </a:r>
            <a:r>
              <a:rPr lang="en-US" sz="2800" b="1" dirty="0" smtClean="0">
                <a:solidFill>
                  <a:schemeClr val="accent2"/>
                </a:solidFill>
              </a:rPr>
              <a:t>5.6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342900" indent="-342900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tabLst>
                <a:tab pos="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Contests			</a:t>
            </a:r>
            <a:r>
              <a:rPr lang="en-US" sz="2800" b="1" dirty="0" smtClean="0">
                <a:solidFill>
                  <a:schemeClr val="accent2"/>
                </a:solidFill>
              </a:rPr>
              <a:t>1.2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8196" name="Text Box 3077"/>
          <p:cNvSpPr txBox="1">
            <a:spLocks noChangeArrowheads="1"/>
          </p:cNvSpPr>
          <p:nvPr/>
        </p:nvSpPr>
        <p:spPr bwMode="auto">
          <a:xfrm>
            <a:off x="762000" y="1535113"/>
            <a:ext cx="7772400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accent2"/>
                </a:solidFill>
              </a:rPr>
              <a:t>On a scale of 1 to 10, the following are the top five influences on the brand purchased by a consumer.</a:t>
            </a:r>
          </a:p>
        </p:txBody>
      </p:sp>
      <p:sp>
        <p:nvSpPr>
          <p:cNvPr id="8197" name="Text Box 3078"/>
          <p:cNvSpPr txBox="1">
            <a:spLocks noChangeArrowheads="1"/>
          </p:cNvSpPr>
          <p:nvPr/>
        </p:nvSpPr>
        <p:spPr bwMode="auto">
          <a:xfrm>
            <a:off x="1219200" y="5943600"/>
            <a:ext cx="7178675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/>
              <a:t>Source: The Second Annual Survey of Consumer Preferences for Product Sampling, Santella &amp; Associates (Http://www.santella.com/marketing.htm).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1066800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Types of Coupons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209800"/>
            <a:ext cx="7391400" cy="3886200"/>
          </a:xfrm>
          <a:noFill/>
        </p:spPr>
        <p:txBody>
          <a:bodyPr/>
          <a:lstStyle/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Instant redemption</a:t>
            </a:r>
          </a:p>
          <a:p>
            <a:pPr marL="922338" lvl="1" indent="-465138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Lead to trial purchase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Bounce back</a:t>
            </a:r>
          </a:p>
          <a:p>
            <a:pPr marL="922338" lvl="1" indent="-465138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Encourage repeat purchase</a:t>
            </a:r>
          </a:p>
          <a:p>
            <a:pPr marL="465138" indent="-465138" algn="l">
              <a:buClr>
                <a:schemeClr val="accent2"/>
              </a:buClr>
              <a:buFontTx/>
              <a:buChar char="•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Scanner-delivered</a:t>
            </a:r>
          </a:p>
          <a:p>
            <a:pPr marL="922338" lvl="1" indent="-465138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Encourage brand switching</a:t>
            </a:r>
          </a:p>
          <a:p>
            <a:pPr marL="465138" indent="-465138" algn="l">
              <a:buClr>
                <a:schemeClr val="accent2"/>
              </a:buClr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sz="3200" dirty="0" smtClean="0">
                <a:solidFill>
                  <a:schemeClr val="accent2"/>
                </a:solidFill>
                <a:latin typeface="Tahoma" pitchFamily="34" charset="0"/>
              </a:rPr>
              <a:t>Cross-</a:t>
            </a:r>
            <a:r>
              <a:rPr lang="en-US" sz="3200" dirty="0" err="1" smtClean="0">
                <a:solidFill>
                  <a:schemeClr val="accent2"/>
                </a:solidFill>
                <a:latin typeface="Tahoma" pitchFamily="34" charset="0"/>
              </a:rPr>
              <a:t>ruffing</a:t>
            </a:r>
            <a:endParaRPr lang="en-US" sz="3200" dirty="0" smtClean="0">
              <a:solidFill>
                <a:schemeClr val="accent2"/>
              </a:solidFill>
              <a:latin typeface="Tahoma" pitchFamily="34" charset="0"/>
            </a:endParaRPr>
          </a:p>
          <a:p>
            <a:pPr marL="465138" indent="-465138" algn="l">
              <a:tabLst>
                <a:tab pos="465138" algn="l"/>
              </a:tabLst>
            </a:pPr>
            <a:endParaRPr lang="en-US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12192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1066800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  <a:latin typeface="Tahoma" pitchFamily="34" charset="0"/>
              </a:rPr>
              <a:t>Coupon Distribution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77200" cy="35052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indent="282575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Manufacturers issue about 80%</a:t>
            </a:r>
          </a:p>
          <a:p>
            <a:pPr indent="282575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Freestanding inserts – 88%</a:t>
            </a:r>
          </a:p>
          <a:p>
            <a:pPr indent="282575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Freestanding and print most popular</a:t>
            </a:r>
          </a:p>
          <a:p>
            <a:pPr lvl="1" indent="282575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/>
                </a:solidFill>
              </a:rPr>
              <a:t>Create </a:t>
            </a:r>
            <a:r>
              <a:rPr lang="en-US" sz="2800" b="1" dirty="0">
                <a:solidFill>
                  <a:schemeClr val="accent2"/>
                </a:solidFill>
              </a:rPr>
              <a:t>brand </a:t>
            </a:r>
            <a:r>
              <a:rPr lang="en-US" sz="2800" b="1" dirty="0" smtClean="0">
                <a:solidFill>
                  <a:schemeClr val="accent2"/>
                </a:solidFill>
              </a:rPr>
              <a:t>awareness</a:t>
            </a:r>
          </a:p>
          <a:p>
            <a:pPr lvl="1" indent="282575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/>
                </a:solidFill>
              </a:rPr>
              <a:t>Encourage next trip purchase </a:t>
            </a:r>
            <a:endParaRPr lang="en-US" sz="2800" b="1" dirty="0">
              <a:solidFill>
                <a:schemeClr val="accent2"/>
              </a:solidFill>
            </a:endParaRPr>
          </a:p>
          <a:p>
            <a:pPr indent="282575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Digital coupons growing</a:t>
            </a:r>
          </a:p>
          <a:p>
            <a:pPr lvl="1" indent="282575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/>
                </a:solidFill>
              </a:rPr>
              <a:t>Users </a:t>
            </a:r>
            <a:r>
              <a:rPr lang="en-US" sz="2800" b="1" dirty="0">
                <a:solidFill>
                  <a:schemeClr val="accent2"/>
                </a:solidFill>
              </a:rPr>
              <a:t>more affluent, better </a:t>
            </a:r>
            <a:r>
              <a:rPr lang="en-US" sz="2800" b="1" dirty="0" smtClean="0">
                <a:solidFill>
                  <a:schemeClr val="accent2"/>
                </a:solidFill>
              </a:rPr>
              <a:t>educated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00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4728</TotalTime>
  <Words>927</Words>
  <Application>Microsoft Office PowerPoint</Application>
  <PresentationFormat>On-screen Show (4:3)</PresentationFormat>
  <Paragraphs>260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Tahoma</vt:lpstr>
      <vt:lpstr>Wingdings</vt:lpstr>
      <vt:lpstr>Default Design</vt:lpstr>
      <vt:lpstr>Sales Promotions</vt:lpstr>
      <vt:lpstr>Chapter Overview</vt:lpstr>
      <vt:lpstr>Push/Pull Promotions</vt:lpstr>
      <vt:lpstr>Consumer Promotions</vt:lpstr>
      <vt:lpstr>Coupons</vt:lpstr>
      <vt:lpstr>Coupon Usage</vt:lpstr>
      <vt:lpstr>Influencing Brand Purchases</vt:lpstr>
      <vt:lpstr>Types of Coupons</vt:lpstr>
      <vt:lpstr>Coupon Distribution</vt:lpstr>
      <vt:lpstr>Coupon Distribution</vt:lpstr>
      <vt:lpstr>Percentage of Sales with a Coupon</vt:lpstr>
      <vt:lpstr>Coupon Redemption Rates</vt:lpstr>
      <vt:lpstr>Problems with Coupons</vt:lpstr>
      <vt:lpstr>Premiums</vt:lpstr>
      <vt:lpstr>Contests and Sweepstakes</vt:lpstr>
      <vt:lpstr>Refunds and Rebates</vt:lpstr>
      <vt:lpstr>Sampling</vt:lpstr>
      <vt:lpstr>Benefits of Sampling</vt:lpstr>
      <vt:lpstr>Bonus Packs</vt:lpstr>
      <vt:lpstr>Price-Offs</vt:lpstr>
      <vt:lpstr>Planning Consumer Promotions (Pull)</vt:lpstr>
      <vt:lpstr>Planning Consumer Promotions (Pull)</vt:lpstr>
      <vt:lpstr>Trade Promotions (Push)</vt:lpstr>
      <vt:lpstr>Trade Allowances</vt:lpstr>
      <vt:lpstr>Slotting &amp; Exit Fees</vt:lpstr>
      <vt:lpstr>Trade Allowance Complications</vt:lpstr>
      <vt:lpstr>Trade Contests</vt:lpstr>
      <vt:lpstr>Slide 28</vt:lpstr>
      <vt:lpstr>Cooperative Merchandising  Agreement</vt:lpstr>
      <vt:lpstr>Cooperative Advertising</vt:lpstr>
      <vt:lpstr>Trade Shows</vt:lpstr>
      <vt:lpstr>Trade Shows -  Attendees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R Vitale</cp:lastModifiedBy>
  <cp:revision>302</cp:revision>
  <dcterms:created xsi:type="dcterms:W3CDTF">2002-11-18T05:23:22Z</dcterms:created>
  <dcterms:modified xsi:type="dcterms:W3CDTF">2014-09-02T18:22:37Z</dcterms:modified>
</cp:coreProperties>
</file>