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31"/>
  </p:notesMasterIdLst>
  <p:handoutMasterIdLst>
    <p:handoutMasterId r:id="rId32"/>
  </p:handoutMasterIdLst>
  <p:sldIdLst>
    <p:sldId id="350" r:id="rId2"/>
    <p:sldId id="384" r:id="rId3"/>
    <p:sldId id="346" r:id="rId4"/>
    <p:sldId id="353" r:id="rId5"/>
    <p:sldId id="354" r:id="rId6"/>
    <p:sldId id="355" r:id="rId7"/>
    <p:sldId id="386" r:id="rId8"/>
    <p:sldId id="387" r:id="rId9"/>
    <p:sldId id="390" r:id="rId10"/>
    <p:sldId id="408" r:id="rId11"/>
    <p:sldId id="409" r:id="rId12"/>
    <p:sldId id="410" r:id="rId13"/>
    <p:sldId id="411" r:id="rId14"/>
    <p:sldId id="412" r:id="rId15"/>
    <p:sldId id="413" r:id="rId16"/>
    <p:sldId id="394" r:id="rId17"/>
    <p:sldId id="392" r:id="rId18"/>
    <p:sldId id="393" r:id="rId19"/>
    <p:sldId id="405" r:id="rId20"/>
    <p:sldId id="395" r:id="rId21"/>
    <p:sldId id="403" r:id="rId22"/>
    <p:sldId id="407" r:id="rId23"/>
    <p:sldId id="368" r:id="rId24"/>
    <p:sldId id="401" r:id="rId25"/>
    <p:sldId id="402" r:id="rId26"/>
    <p:sldId id="378" r:id="rId27"/>
    <p:sldId id="373" r:id="rId28"/>
    <p:sldId id="374" r:id="rId29"/>
    <p:sldId id="375" r:id="rId30"/>
  </p:sldIdLst>
  <p:sldSz cx="9144000" cy="6858000" type="screen4x3"/>
  <p:notesSz cx="6858000" cy="9144000"/>
  <p:embeddedFontLst>
    <p:embeddedFont>
      <p:font typeface="Tahoma" pitchFamily="34" charset="0"/>
      <p:regular r:id="rId33"/>
      <p:bold r:id="rId34"/>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99"/>
    <a:srgbClr val="CC0000"/>
    <a:srgbClr val="A50021"/>
    <a:srgbClr val="008000"/>
    <a:srgbClr val="FFFF00"/>
    <a:srgbClr val="00CC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027" autoAdjust="0"/>
    <p:restoredTop sz="98058" autoAdjust="0"/>
  </p:normalViewPr>
  <p:slideViewPr>
    <p:cSldViewPr>
      <p:cViewPr varScale="1">
        <p:scale>
          <a:sx n="75" d="100"/>
          <a:sy n="75" d="100"/>
        </p:scale>
        <p:origin x="-475" y="-8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9326"/>
    </p:cViewPr>
  </p:sorterViewPr>
  <p:notesViewPr>
    <p:cSldViewPr>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3" Type="http://schemas.openxmlformats.org/officeDocument/2006/relationships/slide" Target="slides/slide6.xml"/><Relationship Id="rId7" Type="http://schemas.openxmlformats.org/officeDocument/2006/relationships/slide" Target="slides/slide2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7.xml"/><Relationship Id="rId9"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2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2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72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48A59E9-C2EF-4646-B5A7-CA01A9FCFD7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6837B94-681E-4F77-B01E-0A03FBF3C60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24351A3-BB05-4E72-B208-76B6B3AD1F6A}" type="slidenum">
              <a:rPr lang="en-US" smtClean="0"/>
              <a:pPr/>
              <a:t>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Advertising is very difficult to evaluate</a:t>
            </a:r>
            <a:r>
              <a:rPr lang="en-US" baseline="0" dirty="0" smtClean="0"/>
              <a:t> for a number of reasons: 1) Other factors can influence sales, not just advertising 2) The impact of advertising is delayed. It seldom will have an immediate impact. Further, advertisers really can’t predict how long that delay will last. 3) Consumers can change their mind. An ad can influence the brand choice, but once in the store the consumer may choose a different brand. 4) If the brand is in the consumer’s evoked set, they are more likely to purchase it. If not, then it is unlikely one ad will move the brand into the evoked set. 5) Because of brand parity, consumers have a set of brands they choose from, not just one.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There are a number of responses</a:t>
            </a:r>
            <a:r>
              <a:rPr lang="en-US" baseline="0" dirty="0" smtClean="0"/>
              <a:t> in marketing that can be tracked. Sales, of course is easy to measure. Telephone inquiries, response cards, Internet inquires, direct mailing responses, and redemption rates on sales promotion can all be tracked. The key is make sure codes are put on ads or promotions so the responses can be tracked and marketers know the source.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017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r>
              <a:rPr lang="en-US" dirty="0" smtClean="0"/>
              <a:t>Currently,</a:t>
            </a:r>
            <a:r>
              <a:rPr lang="en-US" baseline="0" dirty="0" smtClean="0"/>
              <a:t> message evaluations are conducted through advertising tracking research or copytesting. The future of advertising evaluation may be in cognitive neuroscience.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A common method of evaluation</a:t>
            </a:r>
            <a:r>
              <a:rPr lang="en-US" baseline="0" dirty="0" smtClean="0"/>
              <a:t> involves tracking an advertisement by one of the advertising research firms, such as Nielsen IAG or Millward Brown. These tracking services monitor an ad’s performance and measure its effectiveness. Tests can be performed at specific times or continuously. Nielsen IAG, for instance, offers a syndicated database of real-time brand and ad performance based on more than 210,00 television program episodes and 250,000 commercials. Nielsen conducts thousands of surveys daily measuring viewer engagement with TV programs and effectiveness of ads.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Copytesting</a:t>
            </a:r>
            <a:r>
              <a:rPr lang="en-US" baseline="0" dirty="0" smtClean="0"/>
              <a:t> can occur during the final stages of development or after an ad is finished. The purpose of copytesting is to evaluate the main message and format of the ad. Portfolio tests are used with print ads and theater tests with TV ads. Because of costs, many advertising research firms are moving to some type of online copytests. It is also quicker. Consumers pay more attention to ads when copytesting is done online. Thus, it really measures the ads potential since it has the full attention of the consumer.</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This graph shows the emotional reaction to</a:t>
            </a:r>
            <a:r>
              <a:rPr lang="en-US" baseline="0" dirty="0" smtClean="0"/>
              <a:t> a 30-second TV ad. Although the emotional reaction was different for the target audience versus the total audience, it does provide good information. Especially important is the one point in the ad where negative emotions occurred.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Cognitive</a:t>
            </a:r>
            <a:r>
              <a:rPr lang="en-US" baseline="0" dirty="0" smtClean="0"/>
              <a:t> neuroscience measures brainwave activity and is the latest advance in advertising research. It is a better indicator of a person’s true reaction since it does not rely on self-reporting. A number of companies are experimenting with cognitive neuroscience. Frito-Lay used cognitive neuroscience to examine a particular ad that was rated inappropriate by a focus group. The neuroscience research showed women loved the ad. The power of neuroscience is that it reveals physiological reactions. It provides information on where the information is being processed in the brain and what consumers do with the information they receive. Instead of rely on self-reporting, cognitive neuroscience hopes to measure reactions accurately.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Sands Research,</a:t>
            </a:r>
            <a:r>
              <a:rPr lang="en-US" baseline="0" dirty="0" smtClean="0"/>
              <a:t> Inc. is one of the companies that is on the leading edge in a new science, neuromarketing which uses brain waves and neuroscience to study marketing and advertising. This new approach has been partially driven by the need for tangible evidence that advertising works. Neuromarketing is based on the work of Dr. Steve Sands and uses EEG sensors. It measures brainwave activity, which allows for an understanding of what is happening in the brain when a person views an ad. Cognitive neuroscience is able to measure 3 memory structures – knowledge memories, emotional or episodic memories, and action or procedural memories, because each of these occur in different parts of the brain.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The online environment</a:t>
            </a:r>
            <a:r>
              <a:rPr lang="en-US" baseline="0" dirty="0" smtClean="0"/>
              <a:t> provides a number of metrics that cannot be obtained with other media, especially so quickly. Web metrics can be obtained in almost real-time. The primary measure of online ads is </a:t>
            </a:r>
            <a:r>
              <a:rPr lang="en-US" b="1" baseline="0" dirty="0" smtClean="0"/>
              <a:t>click-throughs</a:t>
            </a:r>
            <a:r>
              <a:rPr lang="en-US" baseline="0" dirty="0" smtClean="0"/>
              <a:t>, which is the number of people who click on the ad and go to the Web site. </a:t>
            </a:r>
            <a:r>
              <a:rPr lang="en-US" b="1" baseline="0" dirty="0" smtClean="0"/>
              <a:t>Length of engagement </a:t>
            </a:r>
            <a:r>
              <a:rPr lang="en-US" baseline="0" dirty="0" smtClean="0"/>
              <a:t>is a newer metric that measures how long a person stays at a Web site, regardless of where they are on the site. Dwell rate measures the proportion of ad impressions that result in users engaging with an ad. Dwell time measures the amount of time users spend engaged with a particular ad. Redemption rates and response rates can be used to measure ad effectiveness, as well as sales. Companies can also monitor Web chatter to see how many times the brand name is being mentioned and what is being said about the brand.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Behavioral evaluations focus on behaviors of consumers</a:t>
            </a:r>
            <a:r>
              <a:rPr lang="en-US" baseline="0" dirty="0" smtClean="0"/>
              <a:t> and results of marketing efforts</a:t>
            </a:r>
            <a:r>
              <a:rPr lang="en-US" dirty="0" smtClean="0"/>
              <a:t>.</a:t>
            </a:r>
            <a:r>
              <a:rPr lang="en-US" baseline="0" dirty="0" smtClean="0"/>
              <a:t> For some, sales is the only legitimate measure of advertising and marketing. The difficulty with that view is that not all communication objectives are measurable and not all are designed to produce sales, at least in the short-term. Also, promotions are easier to measure than advertising. Unless consumers mentioned to Flair that they saw this ad, Flair would have no way of measuring its impact on sales.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52400"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152400"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57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152400"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146304" y="152400"/>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6" name="Rectangle 2"/>
          <p:cNvSpPr>
            <a:spLocks noChangeArrowheads="1"/>
          </p:cNvSpPr>
          <p:nvPr userDrawn="1"/>
        </p:nvSpPr>
        <p:spPr bwMode="auto">
          <a:xfrm>
            <a:off x="163284" y="167088"/>
            <a:ext cx="8851392" cy="1216152"/>
          </a:xfrm>
          <a:prstGeom prst="rect">
            <a:avLst/>
          </a:prstGeom>
          <a:solidFill>
            <a:srgbClr val="FFC000">
              <a:alpha val="50000"/>
            </a:srgbClr>
          </a:solidFill>
          <a:ln w="9525">
            <a:noFill/>
            <a:miter lim="800000"/>
            <a:headEnd/>
            <a:tailEnd/>
          </a:ln>
        </p:spPr>
        <p:txBody>
          <a:bodyPr wrap="none" anchor="ctr"/>
          <a:lstStyle/>
          <a:p>
            <a:endParaRPr lang="en-US"/>
          </a:p>
        </p:txBody>
      </p:sp>
      <p:sp>
        <p:nvSpPr>
          <p:cNvPr id="1032" name="Rectangle 8"/>
          <p:cNvSpPr>
            <a:spLocks noChangeArrowheads="1"/>
          </p:cNvSpPr>
          <p:nvPr userDrawn="1"/>
        </p:nvSpPr>
        <p:spPr bwMode="auto">
          <a:xfrm>
            <a:off x="0" y="2"/>
            <a:ext cx="9144000" cy="6858000"/>
          </a:xfrm>
          <a:prstGeom prst="rect">
            <a:avLst/>
          </a:prstGeom>
          <a:solidFill>
            <a:srgbClr val="000099"/>
          </a:solidFill>
          <a:ln w="38100">
            <a:noFill/>
            <a:miter lim="800000"/>
            <a:headEnd/>
            <a:tailEnd/>
          </a:ln>
        </p:spPr>
        <p:txBody>
          <a:bodyPr wrap="none" anchor="ctr"/>
          <a:lstStyle/>
          <a:p>
            <a:pPr algn="ctr">
              <a:defRPr/>
            </a:pPr>
            <a:endParaRPr lang="en-US" dirty="0">
              <a:solidFill>
                <a:srgbClr val="CC0000"/>
              </a:solidFill>
            </a:endParaRPr>
          </a:p>
        </p:txBody>
      </p:sp>
      <p:sp>
        <p:nvSpPr>
          <p:cNvPr id="1034" name="Rectangle 10"/>
          <p:cNvSpPr>
            <a:spLocks noChangeArrowheads="1"/>
          </p:cNvSpPr>
          <p:nvPr userDrawn="1"/>
        </p:nvSpPr>
        <p:spPr bwMode="auto">
          <a:xfrm>
            <a:off x="152400" y="179940"/>
            <a:ext cx="8823960" cy="649224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1029" name="Rectangle 3"/>
          <p:cNvSpPr>
            <a:spLocks noGrp="1" noChangeArrowheads="1"/>
          </p:cNvSpPr>
          <p:nvPr>
            <p:ph type="body" idx="1"/>
          </p:nvPr>
        </p:nvSpPr>
        <p:spPr bwMode="auto">
          <a:xfrm>
            <a:off x="838200" y="2057400"/>
            <a:ext cx="7620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a:t>
            </a:r>
            <a:br>
              <a:rPr lang="en-US" dirty="0" smtClean="0"/>
            </a:br>
            <a:r>
              <a:rPr lang="en-US" dirty="0" smtClean="0"/>
              <a:t>Master title style</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7" r:id="rId3"/>
    <p:sldLayoutId id="2147483770" r:id="rId4"/>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p:titleStyle>
    <p:bodyStyle>
      <a:lvl1pPr marL="342900" indent="-342900" algn="l" rtl="0" eaLnBrk="0" fontAlgn="base" hangingPunct="0">
        <a:spcBef>
          <a:spcPct val="10000"/>
        </a:spcBef>
        <a:spcAft>
          <a:spcPct val="0"/>
        </a:spcAft>
        <a:buClr>
          <a:schemeClr val="accent2"/>
        </a:buClr>
        <a:buChar char="•"/>
        <a:tabLst>
          <a:tab pos="0" algn="l"/>
        </a:tabLst>
        <a:defRPr sz="3200" b="1">
          <a:solidFill>
            <a:schemeClr val="accent2"/>
          </a:solidFill>
          <a:latin typeface="+mn-lt"/>
          <a:ea typeface="+mn-ea"/>
          <a:cs typeface="+mn-cs"/>
        </a:defRPr>
      </a:lvl1pPr>
      <a:lvl2pPr marL="742950" indent="-285750" algn="l" rtl="0" eaLnBrk="0" fontAlgn="base" hangingPunct="0">
        <a:spcBef>
          <a:spcPct val="10000"/>
        </a:spcBef>
        <a:spcAft>
          <a:spcPct val="0"/>
        </a:spcAft>
        <a:buClr>
          <a:schemeClr val="accent2"/>
        </a:buClr>
        <a:buFont typeface="Wingdings" pitchFamily="2" charset="2"/>
        <a:buChar char="§"/>
        <a:tabLst>
          <a:tab pos="0" algn="l"/>
        </a:tabLst>
        <a:defRPr sz="2800" b="1">
          <a:solidFill>
            <a:schemeClr val="accent2"/>
          </a:solidFill>
          <a:latin typeface="+mn-lt"/>
        </a:defRPr>
      </a:lvl2pPr>
      <a:lvl3pPr marL="1143000" indent="-228600" algn="l" rtl="0" eaLnBrk="0" fontAlgn="base" hangingPunct="0">
        <a:spcBef>
          <a:spcPct val="5000"/>
        </a:spcBef>
        <a:spcAft>
          <a:spcPct val="0"/>
        </a:spcAft>
        <a:buClr>
          <a:schemeClr val="accent2"/>
        </a:buClr>
        <a:buChar char="•"/>
        <a:tabLst>
          <a:tab pos="0" algn="l"/>
        </a:tabLst>
        <a:defRPr sz="2400" b="1">
          <a:solidFill>
            <a:schemeClr val="accent2"/>
          </a:solidFill>
          <a:latin typeface="+mn-lt"/>
        </a:defRPr>
      </a:lvl3pPr>
      <a:lvl4pPr marL="1600200" indent="-228600" algn="l" rtl="0" eaLnBrk="0" fontAlgn="base" hangingPunct="0">
        <a:spcBef>
          <a:spcPct val="5000"/>
        </a:spcBef>
        <a:spcAft>
          <a:spcPct val="0"/>
        </a:spcAft>
        <a:buClr>
          <a:schemeClr val="accent2"/>
        </a:buClr>
        <a:buChar char="–"/>
        <a:tabLst>
          <a:tab pos="0" algn="l"/>
        </a:tabLst>
        <a:defRPr sz="2400" b="1">
          <a:solidFill>
            <a:schemeClr val="accent2"/>
          </a:solidFill>
          <a:latin typeface="+mn-lt"/>
        </a:defRPr>
      </a:lvl4pPr>
      <a:lvl5pPr marL="2057400" indent="-228600" algn="l" rtl="0" eaLnBrk="0" fontAlgn="base" hangingPunct="0">
        <a:spcBef>
          <a:spcPct val="5000"/>
        </a:spcBef>
        <a:spcAft>
          <a:spcPct val="0"/>
        </a:spcAft>
        <a:buClr>
          <a:schemeClr val="accent2"/>
        </a:buClr>
        <a:buChar char="»"/>
        <a:tabLst>
          <a:tab pos="0" algn="l"/>
        </a:tabLst>
        <a:defRPr sz="2400" b="1">
          <a:solidFill>
            <a:schemeClr val="accent2"/>
          </a:solidFill>
          <a:latin typeface="+mn-lt"/>
        </a:defRPr>
      </a:lvl5pPr>
      <a:lvl6pPr marL="2514600" indent="-228600" algn="l" rtl="0" fontAlgn="base">
        <a:spcBef>
          <a:spcPct val="5000"/>
        </a:spcBef>
        <a:spcAft>
          <a:spcPct val="0"/>
        </a:spcAft>
        <a:buClr>
          <a:srgbClr val="000099"/>
        </a:buClr>
        <a:buChar char="»"/>
        <a:tabLst>
          <a:tab pos="0" algn="l"/>
        </a:tabLst>
        <a:defRPr sz="2400" b="1">
          <a:solidFill>
            <a:srgbClr val="CC0000"/>
          </a:solidFill>
          <a:latin typeface="+mn-lt"/>
        </a:defRPr>
      </a:lvl6pPr>
      <a:lvl7pPr marL="2971800" indent="-228600" algn="l" rtl="0" fontAlgn="base">
        <a:spcBef>
          <a:spcPct val="5000"/>
        </a:spcBef>
        <a:spcAft>
          <a:spcPct val="0"/>
        </a:spcAft>
        <a:buClr>
          <a:srgbClr val="000099"/>
        </a:buClr>
        <a:buChar char="»"/>
        <a:tabLst>
          <a:tab pos="0" algn="l"/>
        </a:tabLst>
        <a:defRPr sz="2400" b="1">
          <a:solidFill>
            <a:srgbClr val="CC0000"/>
          </a:solidFill>
          <a:latin typeface="+mn-lt"/>
        </a:defRPr>
      </a:lvl7pPr>
      <a:lvl8pPr marL="3429000" indent="-228600" algn="l" rtl="0" fontAlgn="base">
        <a:spcBef>
          <a:spcPct val="5000"/>
        </a:spcBef>
        <a:spcAft>
          <a:spcPct val="0"/>
        </a:spcAft>
        <a:buClr>
          <a:srgbClr val="000099"/>
        </a:buClr>
        <a:buChar char="»"/>
        <a:tabLst>
          <a:tab pos="0" algn="l"/>
        </a:tabLst>
        <a:defRPr sz="2400" b="1">
          <a:solidFill>
            <a:srgbClr val="CC0000"/>
          </a:solidFill>
          <a:latin typeface="+mn-lt"/>
        </a:defRPr>
      </a:lvl8pPr>
      <a:lvl9pPr marL="3886200" indent="-228600" algn="l" rtl="0" fontAlgn="base">
        <a:spcBef>
          <a:spcPct val="5000"/>
        </a:spcBef>
        <a:spcAft>
          <a:spcPct val="0"/>
        </a:spcAft>
        <a:buClr>
          <a:srgbClr val="000099"/>
        </a:buClr>
        <a:buChar char="»"/>
        <a:tabLst>
          <a:tab pos="0" algn="l"/>
        </a:tabLst>
        <a:defRPr sz="2400" b="1">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990600"/>
            <a:ext cx="8001000" cy="2971800"/>
          </a:xfrm>
        </p:spPr>
        <p:txBody>
          <a:bodyPr/>
          <a:lstStyle/>
          <a:p>
            <a:r>
              <a:rPr lang="en-US" sz="4800" dirty="0" smtClean="0"/>
              <a:t>Evaluating an Integrated Communications Program</a:t>
            </a:r>
          </a:p>
        </p:txBody>
      </p:sp>
      <p:sp>
        <p:nvSpPr>
          <p:cNvPr id="13315" name="Rectangle 3"/>
          <p:cNvSpPr>
            <a:spLocks noGrp="1" noChangeArrowheads="1"/>
          </p:cNvSpPr>
          <p:nvPr>
            <p:ph type="subTitle" idx="1"/>
          </p:nvPr>
        </p:nvSpPr>
        <p:spPr>
          <a:xfrm>
            <a:off x="0" y="4191000"/>
            <a:ext cx="9144000" cy="838200"/>
          </a:xfrm>
        </p:spPr>
        <p:txBody>
          <a:bodyPr/>
          <a:lstStyle/>
          <a:p>
            <a:r>
              <a:rPr lang="en-US" sz="5400" dirty="0" smtClean="0">
                <a:solidFill>
                  <a:srgbClr val="FF0000"/>
                </a:solidFill>
              </a:rPr>
              <a:t>Chapter 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50800" y="279400"/>
            <a:ext cx="9144000" cy="939800"/>
          </a:xfrm>
        </p:spPr>
        <p:txBody>
          <a:bodyPr/>
          <a:lstStyle/>
          <a:p>
            <a:r>
              <a:rPr lang="en-US" sz="4400" dirty="0" smtClean="0"/>
              <a:t>Recall Tests</a:t>
            </a:r>
            <a:endParaRPr lang="en-US" sz="4400" dirty="0" smtClean="0">
              <a:effectLst>
                <a:outerShdw blurRad="38100" dist="38100" dir="2700000" algn="tl">
                  <a:srgbClr val="C0C0C0"/>
                </a:outerShdw>
              </a:effectLst>
            </a:endParaRPr>
          </a:p>
        </p:txBody>
      </p:sp>
      <p:sp>
        <p:nvSpPr>
          <p:cNvPr id="23554" name="Rectangle 3"/>
          <p:cNvSpPr>
            <a:spLocks noGrp="1" noChangeArrowheads="1"/>
          </p:cNvSpPr>
          <p:nvPr>
            <p:ph idx="1"/>
          </p:nvPr>
        </p:nvSpPr>
        <p:spPr>
          <a:xfrm>
            <a:off x="914400" y="2286000"/>
            <a:ext cx="7239000" cy="2819400"/>
          </a:xfrm>
          <a:noFill/>
        </p:spPr>
        <p:txBody>
          <a:bodyPr/>
          <a:lstStyle/>
          <a:p>
            <a:pPr marL="465138" indent="-465138">
              <a:tabLst>
                <a:tab pos="465138" algn="l"/>
              </a:tabLst>
            </a:pPr>
            <a:r>
              <a:rPr lang="en-US" sz="2800" dirty="0" smtClean="0"/>
              <a:t>Day-after-recall (DAR)</a:t>
            </a:r>
          </a:p>
          <a:p>
            <a:pPr marL="465138" indent="-465138">
              <a:tabLst>
                <a:tab pos="465138" algn="l"/>
              </a:tabLst>
            </a:pPr>
            <a:r>
              <a:rPr lang="en-US" sz="2800" dirty="0" smtClean="0"/>
              <a:t>Unaided recall</a:t>
            </a:r>
          </a:p>
          <a:p>
            <a:pPr marL="465138" indent="-465138">
              <a:tabLst>
                <a:tab pos="465138" algn="l"/>
              </a:tabLst>
            </a:pPr>
            <a:r>
              <a:rPr lang="en-US" sz="2800" dirty="0" smtClean="0"/>
              <a:t>Aided recall</a:t>
            </a:r>
          </a:p>
          <a:p>
            <a:pPr marL="465138" indent="-465138">
              <a:tabLst>
                <a:tab pos="465138" algn="l"/>
              </a:tabLst>
            </a:pPr>
            <a:r>
              <a:rPr lang="en-US" sz="2800" dirty="0" smtClean="0"/>
              <a:t>Incorrect answers</a:t>
            </a:r>
          </a:p>
          <a:p>
            <a:pPr marL="465138" indent="-465138">
              <a:tabLst>
                <a:tab pos="465138" algn="l"/>
              </a:tabLst>
            </a:pPr>
            <a:r>
              <a:rPr lang="en-US" sz="2800" dirty="0" smtClean="0"/>
              <a:t>Used primarily after ads launched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304800"/>
            <a:ext cx="8534400" cy="990600"/>
          </a:xfrm>
          <a:noFill/>
        </p:spPr>
        <p:txBody>
          <a:bodyPr/>
          <a:lstStyle/>
          <a:p>
            <a:r>
              <a:rPr lang="en-US" sz="4000" dirty="0" smtClean="0"/>
              <a:t>Items Tested for Recall</a:t>
            </a:r>
          </a:p>
        </p:txBody>
      </p:sp>
      <p:sp>
        <p:nvSpPr>
          <p:cNvPr id="24579" name="Rectangle 3"/>
          <p:cNvSpPr>
            <a:spLocks noGrp="1" noChangeArrowheads="1"/>
          </p:cNvSpPr>
          <p:nvPr>
            <p:ph idx="1"/>
          </p:nvPr>
        </p:nvSpPr>
        <p:spPr>
          <a:xfrm>
            <a:off x="990600" y="1752600"/>
            <a:ext cx="7162800" cy="4267200"/>
          </a:xfrm>
          <a:noFill/>
        </p:spPr>
        <p:txBody>
          <a:bodyPr/>
          <a:lstStyle/>
          <a:p>
            <a:pPr marL="465138" indent="-465138">
              <a:lnSpc>
                <a:spcPct val="90000"/>
              </a:lnSpc>
              <a:tabLst>
                <a:tab pos="465138" algn="l"/>
              </a:tabLst>
            </a:pPr>
            <a:r>
              <a:rPr lang="en-US" sz="2800" dirty="0" smtClean="0"/>
              <a:t>Product name or brand</a:t>
            </a:r>
          </a:p>
          <a:p>
            <a:pPr marL="465138" indent="-465138">
              <a:lnSpc>
                <a:spcPct val="90000"/>
              </a:lnSpc>
              <a:tabLst>
                <a:tab pos="465138" algn="l"/>
              </a:tabLst>
            </a:pPr>
            <a:r>
              <a:rPr lang="en-US" sz="2800" dirty="0" smtClean="0"/>
              <a:t>Firm name</a:t>
            </a:r>
          </a:p>
          <a:p>
            <a:pPr marL="465138" indent="-465138">
              <a:lnSpc>
                <a:spcPct val="90000"/>
              </a:lnSpc>
              <a:tabLst>
                <a:tab pos="465138" algn="l"/>
              </a:tabLst>
            </a:pPr>
            <a:r>
              <a:rPr lang="en-US" sz="2800" dirty="0" smtClean="0"/>
              <a:t>Company location</a:t>
            </a:r>
          </a:p>
          <a:p>
            <a:pPr marL="465138" indent="-465138">
              <a:lnSpc>
                <a:spcPct val="90000"/>
              </a:lnSpc>
              <a:tabLst>
                <a:tab pos="465138" algn="l"/>
              </a:tabLst>
            </a:pPr>
            <a:r>
              <a:rPr lang="en-US" sz="2800" dirty="0" smtClean="0"/>
              <a:t>Theme music</a:t>
            </a:r>
          </a:p>
          <a:p>
            <a:pPr marL="465138" indent="-465138">
              <a:lnSpc>
                <a:spcPct val="90000"/>
              </a:lnSpc>
              <a:tabLst>
                <a:tab pos="465138" algn="l"/>
              </a:tabLst>
            </a:pPr>
            <a:r>
              <a:rPr lang="en-US" sz="2800" dirty="0" smtClean="0"/>
              <a:t>Spokesperson</a:t>
            </a:r>
          </a:p>
          <a:p>
            <a:pPr marL="465138" indent="-465138">
              <a:lnSpc>
                <a:spcPct val="90000"/>
              </a:lnSpc>
              <a:tabLst>
                <a:tab pos="465138" algn="l"/>
              </a:tabLst>
            </a:pPr>
            <a:r>
              <a:rPr lang="en-US" sz="2800" dirty="0" smtClean="0"/>
              <a:t>Tagline</a:t>
            </a:r>
          </a:p>
          <a:p>
            <a:pPr marL="465138" indent="-465138">
              <a:lnSpc>
                <a:spcPct val="90000"/>
              </a:lnSpc>
              <a:tabLst>
                <a:tab pos="465138" algn="l"/>
              </a:tabLst>
            </a:pPr>
            <a:r>
              <a:rPr lang="en-US" sz="2800" dirty="0" smtClean="0"/>
              <a:t>Incentive being offered</a:t>
            </a:r>
          </a:p>
          <a:p>
            <a:pPr marL="465138" indent="-465138">
              <a:lnSpc>
                <a:spcPct val="90000"/>
              </a:lnSpc>
              <a:tabLst>
                <a:tab pos="465138" algn="l"/>
              </a:tabLst>
            </a:pPr>
            <a:r>
              <a:rPr lang="en-US" sz="2800" dirty="0" smtClean="0"/>
              <a:t>Product attributes</a:t>
            </a:r>
          </a:p>
          <a:p>
            <a:pPr marL="465138" indent="-465138">
              <a:lnSpc>
                <a:spcPct val="90000"/>
              </a:lnSpc>
              <a:tabLst>
                <a:tab pos="465138" algn="l"/>
              </a:tabLst>
            </a:pPr>
            <a:r>
              <a:rPr lang="en-US" sz="2800" dirty="0" smtClean="0"/>
              <a:t>Marketing/advertising selling point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304800" y="290286"/>
            <a:ext cx="8534400" cy="1085850"/>
          </a:xfrm>
          <a:noFill/>
        </p:spPr>
        <p:txBody>
          <a:bodyPr lIns="92075" tIns="46038" rIns="92075" bIns="46038" anchor="b"/>
          <a:lstStyle/>
          <a:p>
            <a:r>
              <a:rPr lang="en-US" sz="4000" dirty="0" smtClean="0"/>
              <a:t>Sample DAR Test</a:t>
            </a:r>
            <a:r>
              <a:rPr lang="en-US" dirty="0" smtClean="0"/>
              <a:t/>
            </a:r>
            <a:br>
              <a:rPr lang="en-US" dirty="0" smtClean="0"/>
            </a:br>
            <a:r>
              <a:rPr lang="en-US" sz="2400" dirty="0" smtClean="0"/>
              <a:t>30-Second TV Advertisement for Pet Food</a:t>
            </a:r>
          </a:p>
        </p:txBody>
      </p:sp>
      <p:sp>
        <p:nvSpPr>
          <p:cNvPr id="59396" name="Line 6"/>
          <p:cNvSpPr>
            <a:spLocks noChangeShapeType="1"/>
          </p:cNvSpPr>
          <p:nvPr/>
        </p:nvSpPr>
        <p:spPr bwMode="auto">
          <a:xfrm>
            <a:off x="1905000" y="4114800"/>
            <a:ext cx="0" cy="0"/>
          </a:xfrm>
          <a:prstGeom prst="line">
            <a:avLst/>
          </a:prstGeom>
          <a:noFill/>
          <a:ln w="12700">
            <a:solidFill>
              <a:schemeClr val="tx1"/>
            </a:solidFill>
            <a:round/>
            <a:headEnd type="none" w="sm" len="sm"/>
            <a:tailEnd type="none" w="sm" len="sm"/>
          </a:ln>
        </p:spPr>
        <p:txBody>
          <a:bodyPr/>
          <a:lstStyle/>
          <a:p>
            <a:endParaRPr lang="en-US"/>
          </a:p>
        </p:txBody>
      </p:sp>
      <p:graphicFrame>
        <p:nvGraphicFramePr>
          <p:cNvPr id="59397" name="Object 2"/>
          <p:cNvGraphicFramePr>
            <a:graphicFrameLocks noChangeAspect="1"/>
          </p:cNvGraphicFramePr>
          <p:nvPr/>
        </p:nvGraphicFramePr>
        <p:xfrm>
          <a:off x="381000" y="1600200"/>
          <a:ext cx="8291513" cy="4667250"/>
        </p:xfrm>
        <a:graphic>
          <a:graphicData uri="http://schemas.openxmlformats.org/presentationml/2006/ole">
            <p:oleObj spid="_x0000_s104450" name="Worksheet" r:id="rId3" imgW="6039002" imgH="3314700" progId="Excel.Sheet.8">
              <p:embed/>
            </p:oleObj>
          </a:graphicData>
        </a:graphic>
      </p:graphicFrame>
      <p:sp>
        <p:nvSpPr>
          <p:cNvPr id="59398" name="Line 7"/>
          <p:cNvSpPr>
            <a:spLocks noChangeShapeType="1"/>
          </p:cNvSpPr>
          <p:nvPr/>
        </p:nvSpPr>
        <p:spPr bwMode="auto">
          <a:xfrm>
            <a:off x="1981200" y="3962400"/>
            <a:ext cx="6477000" cy="0"/>
          </a:xfrm>
          <a:prstGeom prst="line">
            <a:avLst/>
          </a:prstGeom>
          <a:noFill/>
          <a:ln w="28575">
            <a:solidFill>
              <a:srgbClr val="FF0000"/>
            </a:solidFill>
            <a:round/>
            <a:headEnd type="none" w="sm" len="sm"/>
            <a:tailEnd type="none" w="sm" len="sm"/>
          </a:ln>
        </p:spPr>
        <p:txBody>
          <a:bodyPr/>
          <a:lstStyle/>
          <a:p>
            <a:endParaRPr lang="en-US"/>
          </a:p>
        </p:txBody>
      </p:sp>
      <p:sp>
        <p:nvSpPr>
          <p:cNvPr id="59404" name="Slide Number Placeholder 12"/>
          <p:cNvSpPr txBox="1">
            <a:spLocks noGrp="1"/>
          </p:cNvSpPr>
          <p:nvPr/>
        </p:nvSpPr>
        <p:spPr bwMode="auto">
          <a:xfrm>
            <a:off x="6934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Times New Roman" pitchFamily="18" charset="0"/>
              </a:rPr>
              <a:t>15-</a:t>
            </a:r>
            <a:fld id="{FD7A9A4A-1A9D-42CE-B780-B8E17EEA9742}" type="slidenum">
              <a:rPr lang="en-US" sz="1400">
                <a:latin typeface="Times New Roman" pitchFamily="18" charset="0"/>
              </a:rPr>
              <a:pPr algn="r" eaLnBrk="0" hangingPunct="0"/>
              <a:t>12</a:t>
            </a:fld>
            <a:endParaRPr lang="en-US" sz="1400">
              <a:latin typeface="Times New Roman" pitchFamily="18" charset="0"/>
            </a:endParaRPr>
          </a:p>
        </p:txBody>
      </p:sp>
      <p:sp>
        <p:nvSpPr>
          <p:cNvPr id="59405" name="AutoShape 13"/>
          <p:cNvSpPr>
            <a:spLocks noChangeArrowheads="1"/>
          </p:cNvSpPr>
          <p:nvPr/>
        </p:nvSpPr>
        <p:spPr bwMode="auto">
          <a:xfrm rot="10800000">
            <a:off x="1828800" y="1905000"/>
            <a:ext cx="1524000" cy="762000"/>
          </a:xfrm>
          <a:prstGeom prst="wedgeRoundRectCallout">
            <a:avLst>
              <a:gd name="adj1" fmla="val 25657"/>
              <a:gd name="adj2" fmla="val -199132"/>
              <a:gd name="adj3" fmla="val 16667"/>
            </a:avLst>
          </a:prstGeom>
          <a:solidFill>
            <a:srgbClr val="FFFF99"/>
          </a:solidFill>
          <a:ln w="9525">
            <a:solidFill>
              <a:schemeClr val="tx1"/>
            </a:solidFill>
            <a:miter lim="800000"/>
            <a:headEnd/>
            <a:tailEnd/>
          </a:ln>
          <a:effectLst/>
        </p:spPr>
        <p:txBody>
          <a:bodyPr rot="10800000"/>
          <a:lstStyle/>
          <a:p>
            <a:pPr algn="ctr"/>
            <a:endParaRPr lang="en-US"/>
          </a:p>
        </p:txBody>
      </p:sp>
      <p:sp>
        <p:nvSpPr>
          <p:cNvPr id="59403" name="Text Box 9"/>
          <p:cNvSpPr txBox="1">
            <a:spLocks noChangeArrowheads="1"/>
          </p:cNvSpPr>
          <p:nvPr/>
        </p:nvSpPr>
        <p:spPr bwMode="auto">
          <a:xfrm>
            <a:off x="1796142" y="1984830"/>
            <a:ext cx="1625600" cy="584775"/>
          </a:xfrm>
          <a:prstGeom prst="rect">
            <a:avLst/>
          </a:prstGeom>
          <a:noFill/>
          <a:ln w="12700">
            <a:noFill/>
            <a:miter lim="800000"/>
            <a:headEnd type="none" w="sm" len="sm"/>
            <a:tailEnd type="none" w="sm" len="sm"/>
          </a:ln>
        </p:spPr>
        <p:txBody>
          <a:bodyPr wrap="square">
            <a:spAutoFit/>
          </a:bodyPr>
          <a:lstStyle/>
          <a:p>
            <a:pPr algn="ctr"/>
            <a:r>
              <a:rPr lang="en-US" sz="1600" b="1" dirty="0">
                <a:solidFill>
                  <a:srgbClr val="FF0000"/>
                </a:solidFill>
              </a:rPr>
              <a:t>Overall Recall 12.9%</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Line 3"/>
          <p:cNvSpPr>
            <a:spLocks noChangeShapeType="1"/>
          </p:cNvSpPr>
          <p:nvPr/>
        </p:nvSpPr>
        <p:spPr bwMode="auto">
          <a:xfrm>
            <a:off x="1905000" y="4114800"/>
            <a:ext cx="0" cy="0"/>
          </a:xfrm>
          <a:prstGeom prst="line">
            <a:avLst/>
          </a:prstGeom>
          <a:noFill/>
          <a:ln w="12700">
            <a:solidFill>
              <a:schemeClr val="tx1"/>
            </a:solidFill>
            <a:round/>
            <a:headEnd type="none" w="sm" len="sm"/>
            <a:tailEnd type="none" w="sm" len="sm"/>
          </a:ln>
        </p:spPr>
        <p:txBody>
          <a:bodyPr/>
          <a:lstStyle/>
          <a:p>
            <a:endParaRPr lang="en-US"/>
          </a:p>
        </p:txBody>
      </p:sp>
      <p:graphicFrame>
        <p:nvGraphicFramePr>
          <p:cNvPr id="58372" name="Object 2"/>
          <p:cNvGraphicFramePr>
            <a:graphicFrameLocks noChangeAspect="1"/>
          </p:cNvGraphicFramePr>
          <p:nvPr/>
        </p:nvGraphicFramePr>
        <p:xfrm>
          <a:off x="457200" y="1371600"/>
          <a:ext cx="8229600" cy="5078413"/>
        </p:xfrm>
        <a:graphic>
          <a:graphicData uri="http://schemas.openxmlformats.org/presentationml/2006/ole">
            <p:oleObj spid="_x0000_s105474" name="Worksheet" r:id="rId3" imgW="6286500" imgH="3543300" progId="Excel.Sheet.8">
              <p:embed/>
            </p:oleObj>
          </a:graphicData>
        </a:graphic>
      </p:graphicFrame>
      <p:sp>
        <p:nvSpPr>
          <p:cNvPr id="58375" name="Rectangle 0"/>
          <p:cNvSpPr>
            <a:spLocks noChangeArrowheads="1"/>
          </p:cNvSpPr>
          <p:nvPr/>
        </p:nvSpPr>
        <p:spPr bwMode="auto">
          <a:xfrm>
            <a:off x="304800" y="304800"/>
            <a:ext cx="8534400" cy="1085850"/>
          </a:xfrm>
          <a:prstGeom prst="rect">
            <a:avLst/>
          </a:prstGeom>
          <a:noFill/>
          <a:ln w="9525">
            <a:noFill/>
            <a:miter lim="800000"/>
            <a:headEnd/>
            <a:tailEnd/>
          </a:ln>
        </p:spPr>
        <p:txBody>
          <a:bodyPr lIns="92075" tIns="46038" rIns="92075" bIns="46038" anchor="b"/>
          <a:lstStyle/>
          <a:p>
            <a:pPr algn="ctr" eaLnBrk="0" hangingPunct="0"/>
            <a:r>
              <a:rPr lang="en-US" sz="3600" b="1" dirty="0">
                <a:solidFill>
                  <a:schemeClr val="accent2"/>
                </a:solidFill>
              </a:rPr>
              <a:t>Sample DAR Test</a:t>
            </a:r>
            <a:br>
              <a:rPr lang="en-US" sz="3600" b="1" dirty="0">
                <a:solidFill>
                  <a:schemeClr val="accent2"/>
                </a:solidFill>
              </a:rPr>
            </a:br>
            <a:r>
              <a:rPr lang="en-US" sz="2800" b="1" dirty="0">
                <a:solidFill>
                  <a:schemeClr val="accent2"/>
                </a:solidFill>
              </a:rPr>
              <a:t>30-Second TV Advertisement for Pet Food</a:t>
            </a:r>
          </a:p>
        </p:txBody>
      </p:sp>
      <p:sp>
        <p:nvSpPr>
          <p:cNvPr id="58376" name="Slide Number Placeholder 8"/>
          <p:cNvSpPr txBox="1">
            <a:spLocks noGrp="1"/>
          </p:cNvSpPr>
          <p:nvPr/>
        </p:nvSpPr>
        <p:spPr bwMode="auto">
          <a:xfrm>
            <a:off x="6934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Times New Roman" pitchFamily="18" charset="0"/>
              </a:rPr>
              <a:t>15-</a:t>
            </a:r>
            <a:fld id="{A7CD2F6D-CCBE-4F23-AC11-1427FDD84798}" type="slidenum">
              <a:rPr lang="en-US" sz="1400">
                <a:latin typeface="Times New Roman" pitchFamily="18" charset="0"/>
              </a:rPr>
              <a:pPr algn="r" eaLnBrk="0" hangingPunct="0"/>
              <a:t>13</a:t>
            </a:fld>
            <a:endParaRPr lang="en-US" sz="1400">
              <a:latin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304800" y="228600"/>
            <a:ext cx="8534400" cy="1162050"/>
          </a:xfrm>
          <a:noFill/>
        </p:spPr>
        <p:txBody>
          <a:bodyPr lIns="92075" tIns="46038" rIns="92075" bIns="46038" anchor="b"/>
          <a:lstStyle/>
          <a:p>
            <a:r>
              <a:rPr lang="en-US" sz="3600" dirty="0" smtClean="0"/>
              <a:t>Recall Decay</a:t>
            </a:r>
            <a:br>
              <a:rPr lang="en-US" sz="3600" dirty="0" smtClean="0"/>
            </a:br>
            <a:r>
              <a:rPr lang="en-US" sz="3600" dirty="0" smtClean="0"/>
              <a:t>Magazine Ad vs. Television Ad</a:t>
            </a:r>
          </a:p>
        </p:txBody>
      </p:sp>
      <p:sp>
        <p:nvSpPr>
          <p:cNvPr id="60420" name="Line 3"/>
          <p:cNvSpPr>
            <a:spLocks noChangeShapeType="1"/>
          </p:cNvSpPr>
          <p:nvPr/>
        </p:nvSpPr>
        <p:spPr bwMode="auto">
          <a:xfrm>
            <a:off x="1905000" y="4114800"/>
            <a:ext cx="0" cy="0"/>
          </a:xfrm>
          <a:prstGeom prst="line">
            <a:avLst/>
          </a:prstGeom>
          <a:noFill/>
          <a:ln w="12700">
            <a:solidFill>
              <a:schemeClr val="tx1"/>
            </a:solidFill>
            <a:round/>
            <a:headEnd type="none" w="sm" len="sm"/>
            <a:tailEnd type="none" w="sm" len="sm"/>
          </a:ln>
        </p:spPr>
        <p:txBody>
          <a:bodyPr/>
          <a:lstStyle/>
          <a:p>
            <a:endParaRPr lang="en-US"/>
          </a:p>
        </p:txBody>
      </p:sp>
      <p:sp>
        <p:nvSpPr>
          <p:cNvPr id="60421" name="Text Box 5"/>
          <p:cNvSpPr txBox="1">
            <a:spLocks noChangeArrowheads="1"/>
          </p:cNvSpPr>
          <p:nvPr/>
        </p:nvSpPr>
        <p:spPr bwMode="auto">
          <a:xfrm>
            <a:off x="1050925" y="6310313"/>
            <a:ext cx="4368800" cy="336550"/>
          </a:xfrm>
          <a:prstGeom prst="rect">
            <a:avLst/>
          </a:prstGeom>
          <a:noFill/>
          <a:ln w="12700">
            <a:noFill/>
            <a:miter lim="800000"/>
            <a:headEnd type="none" w="sm" len="sm"/>
            <a:tailEnd type="none" w="sm" len="sm"/>
          </a:ln>
        </p:spPr>
        <p:txBody>
          <a:bodyPr wrap="none">
            <a:spAutoFit/>
          </a:bodyPr>
          <a:lstStyle/>
          <a:p>
            <a:r>
              <a:rPr lang="en-US" sz="1600"/>
              <a:t>Source: Magazines Canada’s Research Archive</a:t>
            </a:r>
            <a:r>
              <a:rPr lang="en-US" sz="1600">
                <a:latin typeface="Times New Roman" pitchFamily="18" charset="0"/>
              </a:rPr>
              <a:t> </a:t>
            </a:r>
          </a:p>
        </p:txBody>
      </p:sp>
      <p:graphicFrame>
        <p:nvGraphicFramePr>
          <p:cNvPr id="60422" name="Object 7"/>
          <p:cNvGraphicFramePr>
            <a:graphicFrameLocks noChangeAspect="1"/>
          </p:cNvGraphicFramePr>
          <p:nvPr/>
        </p:nvGraphicFramePr>
        <p:xfrm>
          <a:off x="150018" y="1524000"/>
          <a:ext cx="8843963" cy="4875213"/>
        </p:xfrm>
        <a:graphic>
          <a:graphicData uri="http://schemas.openxmlformats.org/presentationml/2006/ole">
            <p:oleObj spid="_x0000_s106498" name="Worksheet" r:id="rId3" imgW="6057900" imgH="3219602" progId="Excel.Sheet.8">
              <p:embed/>
            </p:oleObj>
          </a:graphicData>
        </a:graphic>
      </p:graphicFrame>
      <p:sp>
        <p:nvSpPr>
          <p:cNvPr id="60426" name="Slide Number Placeholder 10"/>
          <p:cNvSpPr txBox="1">
            <a:spLocks noGrp="1"/>
          </p:cNvSpPr>
          <p:nvPr/>
        </p:nvSpPr>
        <p:spPr bwMode="auto">
          <a:xfrm>
            <a:off x="6934200" y="6553200"/>
            <a:ext cx="1905000" cy="457200"/>
          </a:xfrm>
          <a:prstGeom prst="rect">
            <a:avLst/>
          </a:prstGeom>
          <a:noFill/>
          <a:ln w="9525">
            <a:noFill/>
            <a:miter lim="800000"/>
            <a:headEnd/>
            <a:tailEnd/>
          </a:ln>
        </p:spPr>
        <p:txBody>
          <a:bodyPr wrap="none" lIns="92075" tIns="46038" rIns="92075" bIns="46038" anchor="ctr"/>
          <a:lstStyle/>
          <a:p>
            <a:pPr algn="r" eaLnBrk="0" hangingPunct="0"/>
            <a:r>
              <a:rPr lang="en-US" sz="1400">
                <a:latin typeface="Times New Roman" pitchFamily="18" charset="0"/>
              </a:rPr>
              <a:t>15-</a:t>
            </a:r>
            <a:fld id="{5379C289-2714-4F65-B707-30BC0977A4DA}" type="slidenum">
              <a:rPr lang="en-US" sz="1400">
                <a:latin typeface="Times New Roman" pitchFamily="18" charset="0"/>
              </a:rPr>
              <a:pPr algn="r" eaLnBrk="0" hangingPunct="0"/>
              <a:t>14</a:t>
            </a:fld>
            <a:endParaRPr lang="en-US" sz="1400">
              <a:latin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228600" y="76200"/>
            <a:ext cx="8534400" cy="1447800"/>
          </a:xfrm>
          <a:noFill/>
        </p:spPr>
        <p:txBody>
          <a:bodyPr/>
          <a:lstStyle/>
          <a:p>
            <a:r>
              <a:rPr lang="en-US" dirty="0" smtClean="0"/>
              <a:t>Factors That Influence</a:t>
            </a:r>
            <a:br>
              <a:rPr lang="en-US" dirty="0" smtClean="0"/>
            </a:br>
            <a:r>
              <a:rPr lang="en-US" dirty="0" smtClean="0"/>
              <a:t>Recall Test Scores</a:t>
            </a:r>
          </a:p>
        </p:txBody>
      </p:sp>
      <p:sp>
        <p:nvSpPr>
          <p:cNvPr id="7" name="Rectangle 3"/>
          <p:cNvSpPr txBox="1">
            <a:spLocks noChangeArrowheads="1"/>
          </p:cNvSpPr>
          <p:nvPr/>
        </p:nvSpPr>
        <p:spPr bwMode="auto">
          <a:xfrm>
            <a:off x="1066800" y="2057400"/>
            <a:ext cx="7010400" cy="2743200"/>
          </a:xfrm>
          <a:prstGeom prst="rect">
            <a:avLst/>
          </a:prstGeom>
          <a:noFill/>
          <a:ln w="9525">
            <a:noFill/>
            <a:miter lim="800000"/>
            <a:headEnd/>
            <a:tailEnd/>
          </a:ln>
        </p:spPr>
        <p:txBody>
          <a:bodyPr/>
          <a:lstStyle/>
          <a:p>
            <a:pPr marL="342900" indent="-342900" eaLnBrk="0" hangingPunct="0">
              <a:spcBef>
                <a:spcPct val="10000"/>
              </a:spcBef>
              <a:buClr>
                <a:schemeClr val="accent2"/>
              </a:buClr>
              <a:buFontTx/>
              <a:buChar char="•"/>
              <a:tabLst>
                <a:tab pos="0" algn="l"/>
              </a:tabLst>
            </a:pPr>
            <a:r>
              <a:rPr lang="en-US" sz="3200" b="1" dirty="0">
                <a:solidFill>
                  <a:schemeClr val="accent2"/>
                </a:solidFill>
              </a:rPr>
              <a:t>Attitude towards advertising</a:t>
            </a:r>
          </a:p>
          <a:p>
            <a:pPr marL="342900" indent="-342900" eaLnBrk="0" hangingPunct="0">
              <a:spcBef>
                <a:spcPct val="10000"/>
              </a:spcBef>
              <a:buClr>
                <a:schemeClr val="accent2"/>
              </a:buClr>
              <a:buFontTx/>
              <a:buChar char="•"/>
              <a:tabLst>
                <a:tab pos="0" algn="l"/>
              </a:tabLst>
            </a:pPr>
            <a:r>
              <a:rPr lang="en-US" sz="3200" b="1" dirty="0">
                <a:solidFill>
                  <a:schemeClr val="accent2"/>
                </a:solidFill>
              </a:rPr>
              <a:t>Prominence of brand name</a:t>
            </a:r>
          </a:p>
          <a:p>
            <a:pPr marL="742950" lvl="1" indent="-285750" eaLnBrk="0" hangingPunct="0">
              <a:spcBef>
                <a:spcPct val="10000"/>
              </a:spcBef>
              <a:buClr>
                <a:schemeClr val="accent2"/>
              </a:buClr>
              <a:buFont typeface="Wingdings" pitchFamily="2" charset="2"/>
              <a:buChar char="§"/>
              <a:tabLst>
                <a:tab pos="0" algn="l"/>
              </a:tabLst>
            </a:pPr>
            <a:r>
              <a:rPr lang="en-US" sz="2800" b="1" dirty="0">
                <a:solidFill>
                  <a:schemeClr val="accent2"/>
                </a:solidFill>
              </a:rPr>
              <a:t>Brand used by respondent</a:t>
            </a:r>
          </a:p>
          <a:p>
            <a:pPr marL="742950" lvl="1" indent="-285750" eaLnBrk="0" hangingPunct="0">
              <a:spcBef>
                <a:spcPct val="10000"/>
              </a:spcBef>
              <a:buClr>
                <a:schemeClr val="accent2"/>
              </a:buClr>
              <a:buFont typeface="Wingdings" pitchFamily="2" charset="2"/>
              <a:buChar char="§"/>
              <a:tabLst>
                <a:tab pos="0" algn="l"/>
              </a:tabLst>
            </a:pPr>
            <a:r>
              <a:rPr lang="en-US" sz="2800" b="1" dirty="0">
                <a:solidFill>
                  <a:schemeClr val="accent2"/>
                </a:solidFill>
              </a:rPr>
              <a:t>Institutional ads</a:t>
            </a:r>
          </a:p>
          <a:p>
            <a:pPr marL="342900" indent="-342900" eaLnBrk="0" hangingPunct="0">
              <a:spcBef>
                <a:spcPct val="10000"/>
              </a:spcBef>
              <a:buClr>
                <a:schemeClr val="accent2"/>
              </a:buClr>
              <a:buFontTx/>
              <a:buChar char="•"/>
              <a:tabLst>
                <a:tab pos="0" algn="l"/>
              </a:tabLst>
            </a:pPr>
            <a:r>
              <a:rPr lang="en-US" sz="3200" b="1" dirty="0">
                <a:solidFill>
                  <a:schemeClr val="accent2"/>
                </a:solidFill>
              </a:rPr>
              <a:t>Respondent’s age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a:xfrm>
            <a:off x="0" y="152400"/>
            <a:ext cx="9144000" cy="1143000"/>
          </a:xfrm>
        </p:spPr>
        <p:txBody>
          <a:bodyPr/>
          <a:lstStyle/>
          <a:p>
            <a:r>
              <a:rPr lang="en-US" sz="4400" dirty="0" smtClean="0"/>
              <a:t>Emotional Reaction Tests</a:t>
            </a:r>
            <a:endParaRPr lang="en-US" sz="4400" dirty="0" smtClean="0">
              <a:effectLst>
                <a:outerShdw blurRad="38100" dist="38100" dir="2700000" algn="tl">
                  <a:srgbClr val="C0C0C0"/>
                </a:outerShdw>
              </a:effectLst>
            </a:endParaRPr>
          </a:p>
        </p:txBody>
      </p:sp>
      <p:sp>
        <p:nvSpPr>
          <p:cNvPr id="29698" name="Rectangle 3"/>
          <p:cNvSpPr>
            <a:spLocks noGrp="1" noChangeArrowheads="1"/>
          </p:cNvSpPr>
          <p:nvPr>
            <p:ph idx="1"/>
          </p:nvPr>
        </p:nvSpPr>
        <p:spPr>
          <a:xfrm>
            <a:off x="838200" y="1905000"/>
            <a:ext cx="7467600" cy="3581400"/>
          </a:xfrm>
          <a:noFill/>
        </p:spPr>
        <p:txBody>
          <a:bodyPr/>
          <a:lstStyle/>
          <a:p>
            <a:pPr marL="465138" indent="-465138">
              <a:lnSpc>
                <a:spcPct val="90000"/>
              </a:lnSpc>
              <a:spcBef>
                <a:spcPct val="25000"/>
              </a:spcBef>
              <a:tabLst>
                <a:tab pos="465138" algn="l"/>
              </a:tabLst>
            </a:pPr>
            <a:r>
              <a:rPr lang="en-US" sz="2800" dirty="0" smtClean="0"/>
              <a:t>Affective advertisements.</a:t>
            </a:r>
          </a:p>
          <a:p>
            <a:pPr marL="465138" indent="-465138">
              <a:lnSpc>
                <a:spcPct val="90000"/>
              </a:lnSpc>
              <a:spcBef>
                <a:spcPct val="25000"/>
              </a:spcBef>
              <a:tabLst>
                <a:tab pos="465138" algn="l"/>
              </a:tabLst>
            </a:pPr>
            <a:r>
              <a:rPr lang="en-US" sz="2800" dirty="0" smtClean="0"/>
              <a:t>Used for material designed to impact emotions.</a:t>
            </a:r>
          </a:p>
          <a:p>
            <a:pPr marL="465138" indent="-465138">
              <a:lnSpc>
                <a:spcPct val="90000"/>
              </a:lnSpc>
              <a:spcBef>
                <a:spcPct val="25000"/>
              </a:spcBef>
              <a:tabLst>
                <a:tab pos="465138" algn="l"/>
              </a:tabLst>
            </a:pPr>
            <a:r>
              <a:rPr lang="en-US" sz="2800" dirty="0" smtClean="0"/>
              <a:t>Difficult to measure emotions with questions.</a:t>
            </a:r>
          </a:p>
          <a:p>
            <a:pPr marL="465138" indent="-465138">
              <a:lnSpc>
                <a:spcPct val="90000"/>
              </a:lnSpc>
              <a:spcBef>
                <a:spcPct val="25000"/>
              </a:spcBef>
              <a:tabLst>
                <a:tab pos="465138" algn="l"/>
              </a:tabLst>
            </a:pPr>
            <a:r>
              <a:rPr lang="en-US" sz="2800" dirty="0" smtClean="0"/>
              <a:t>Warmth monitor</a:t>
            </a:r>
          </a:p>
          <a:p>
            <a:pPr marL="465138" indent="-465138">
              <a:lnSpc>
                <a:spcPct val="90000"/>
              </a:lnSpc>
              <a:spcBef>
                <a:spcPct val="25000"/>
              </a:spcBef>
              <a:tabLst>
                <a:tab pos="465138" algn="l"/>
              </a:tabLst>
            </a:pPr>
            <a:r>
              <a:rPr lang="en-US" sz="2800" dirty="0" smtClean="0"/>
              <a:t>Emotional reaction tests are self-reported instruments.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050"/>
          <p:cNvSpPr>
            <a:spLocks noGrp="1" noChangeArrowheads="1"/>
          </p:cNvSpPr>
          <p:nvPr>
            <p:ph type="title"/>
          </p:nvPr>
        </p:nvSpPr>
        <p:spPr>
          <a:xfrm>
            <a:off x="307848" y="283024"/>
            <a:ext cx="8531352" cy="1097280"/>
          </a:xfrm>
          <a:noFill/>
        </p:spPr>
        <p:txBody>
          <a:bodyPr/>
          <a:lstStyle/>
          <a:p>
            <a:pPr algn="ctr"/>
            <a:r>
              <a:rPr lang="en-US" dirty="0" smtClean="0"/>
              <a:t>Sample Graph from a Warmth Meter</a:t>
            </a:r>
          </a:p>
        </p:txBody>
      </p:sp>
      <p:graphicFrame>
        <p:nvGraphicFramePr>
          <p:cNvPr id="4098" name="Object 2052"/>
          <p:cNvGraphicFramePr>
            <a:graphicFrameLocks noChangeAspect="1"/>
          </p:cNvGraphicFramePr>
          <p:nvPr/>
        </p:nvGraphicFramePr>
        <p:xfrm>
          <a:off x="685800" y="1447800"/>
          <a:ext cx="7924800" cy="5106988"/>
        </p:xfrm>
        <a:graphic>
          <a:graphicData uri="http://schemas.openxmlformats.org/presentationml/2006/ole">
            <p:oleObj spid="_x0000_s98306" name="Harvard Graphics Slide(s)" r:id="rId4" imgW="5394960" imgH="4056840" progId="">
              <p:embed/>
            </p:oleObj>
          </a:graphicData>
        </a:graphic>
      </p:graphicFrame>
      <p:sp>
        <p:nvSpPr>
          <p:cNvPr id="4102" name="Text Box 2055"/>
          <p:cNvSpPr txBox="1">
            <a:spLocks noChangeArrowheads="1"/>
          </p:cNvSpPr>
          <p:nvPr/>
        </p:nvSpPr>
        <p:spPr bwMode="auto">
          <a:xfrm>
            <a:off x="1524000" y="2819400"/>
            <a:ext cx="5257800" cy="381000"/>
          </a:xfrm>
          <a:prstGeom prst="rect">
            <a:avLst/>
          </a:prstGeom>
          <a:noFill/>
          <a:ln w="12700">
            <a:noFill/>
            <a:miter lim="800000"/>
            <a:headEnd type="none" w="sm" len="sm"/>
            <a:tailEnd type="none" w="sm" len="sm"/>
          </a:ln>
        </p:spPr>
        <p:txBody>
          <a:bodyPr wrap="square">
            <a:spAutoFit/>
          </a:bodyPr>
          <a:lstStyle/>
          <a:p>
            <a:r>
              <a:rPr lang="en-US" sz="1800" b="1" dirty="0">
                <a:solidFill>
                  <a:schemeClr val="accent2"/>
                </a:solidFill>
              </a:rPr>
              <a:t>Ad section that elicited negative emotions</a:t>
            </a:r>
          </a:p>
        </p:txBody>
      </p:sp>
      <p:sp>
        <p:nvSpPr>
          <p:cNvPr id="4103" name="Line 2056"/>
          <p:cNvSpPr>
            <a:spLocks noChangeShapeType="1"/>
          </p:cNvSpPr>
          <p:nvPr/>
        </p:nvSpPr>
        <p:spPr bwMode="auto">
          <a:xfrm flipH="1">
            <a:off x="3810000" y="3200400"/>
            <a:ext cx="0" cy="762000"/>
          </a:xfrm>
          <a:prstGeom prst="line">
            <a:avLst/>
          </a:prstGeom>
          <a:noFill/>
          <a:ln w="38100">
            <a:solidFill>
              <a:schemeClr val="accent2"/>
            </a:solidFill>
            <a:round/>
            <a:headEnd type="none" w="sm" len="sm"/>
            <a:tailEnd type="triangle" w="med" len="med"/>
          </a:ln>
        </p:spPr>
        <p:txBody>
          <a:bodyPr/>
          <a:lstStyle/>
          <a:p>
            <a:endParaRPr lang="en-US" dirty="0"/>
          </a:p>
        </p:txBody>
      </p:sp>
      <p:sp>
        <p:nvSpPr>
          <p:cNvPr id="14" name="TextBox 13"/>
          <p:cNvSpPr txBox="1"/>
          <p:nvPr/>
        </p:nvSpPr>
        <p:spPr>
          <a:xfrm>
            <a:off x="2209800" y="1676400"/>
            <a:ext cx="4669868" cy="461665"/>
          </a:xfrm>
          <a:prstGeom prst="rect">
            <a:avLst/>
          </a:prstGeom>
          <a:solidFill>
            <a:schemeClr val="bg1"/>
          </a:solidFill>
        </p:spPr>
        <p:txBody>
          <a:bodyPr wrap="none" rtlCol="0">
            <a:spAutoFit/>
          </a:bodyPr>
          <a:lstStyle/>
          <a:p>
            <a:r>
              <a:rPr lang="en-US" b="1" dirty="0" smtClean="0">
                <a:solidFill>
                  <a:schemeClr val="accent2"/>
                </a:solidFill>
              </a:rPr>
              <a:t>30-Second TV Advertisement</a:t>
            </a:r>
            <a:endParaRPr lang="en-US" b="1" dirty="0">
              <a:solidFill>
                <a:schemeClr val="accent2"/>
              </a:solidFill>
            </a:endParaRPr>
          </a:p>
        </p:txBody>
      </p:sp>
      <p:sp>
        <p:nvSpPr>
          <p:cNvPr id="9" name="TextBox 8"/>
          <p:cNvSpPr txBox="1"/>
          <p:nvPr/>
        </p:nvSpPr>
        <p:spPr>
          <a:xfrm>
            <a:off x="3537902" y="2133600"/>
            <a:ext cx="2068195" cy="400110"/>
          </a:xfrm>
          <a:prstGeom prst="rect">
            <a:avLst/>
          </a:prstGeom>
          <a:solidFill>
            <a:schemeClr val="bg1"/>
          </a:solidFill>
        </p:spPr>
        <p:txBody>
          <a:bodyPr wrap="none" rtlCol="0">
            <a:spAutoFit/>
          </a:bodyPr>
          <a:lstStyle/>
          <a:p>
            <a:r>
              <a:rPr lang="en-US" sz="2000" b="1" dirty="0" smtClean="0">
                <a:solidFill>
                  <a:schemeClr val="accent2"/>
                </a:solidFill>
              </a:rPr>
              <a:t>Warmth meter</a:t>
            </a:r>
            <a:endParaRPr lang="en-US" sz="2000" b="1" dirty="0">
              <a:solidFill>
                <a:schemeClr val="accent2"/>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04800" y="304800"/>
            <a:ext cx="8531352" cy="1005840"/>
          </a:xfrm>
          <a:noFill/>
        </p:spPr>
        <p:txBody>
          <a:bodyPr/>
          <a:lstStyle/>
          <a:p>
            <a:pPr algn="ctr"/>
            <a:r>
              <a:rPr lang="en-US" sz="4400" dirty="0" smtClean="0"/>
              <a:t>Cognitive Neuroscience</a:t>
            </a:r>
          </a:p>
        </p:txBody>
      </p:sp>
      <p:sp>
        <p:nvSpPr>
          <p:cNvPr id="19459" name="Rectangle 3"/>
          <p:cNvSpPr>
            <a:spLocks noGrp="1" noChangeArrowheads="1"/>
          </p:cNvSpPr>
          <p:nvPr>
            <p:ph idx="1"/>
          </p:nvPr>
        </p:nvSpPr>
        <p:spPr>
          <a:xfrm>
            <a:off x="914400" y="1752600"/>
            <a:ext cx="7620000" cy="4648200"/>
          </a:xfrm>
        </p:spPr>
        <p:txBody>
          <a:bodyPr/>
          <a:lstStyle/>
          <a:p>
            <a:pPr>
              <a:defRPr/>
            </a:pPr>
            <a:r>
              <a:rPr lang="en-US" sz="2800" dirty="0" smtClean="0"/>
              <a:t>Measures brainwave activity</a:t>
            </a:r>
          </a:p>
          <a:p>
            <a:pPr>
              <a:defRPr/>
            </a:pPr>
            <a:r>
              <a:rPr lang="en-US" sz="2800" dirty="0" smtClean="0"/>
              <a:t>Does not rely on self-reporting</a:t>
            </a:r>
          </a:p>
          <a:p>
            <a:pPr>
              <a:defRPr/>
            </a:pPr>
            <a:r>
              <a:rPr lang="en-US" sz="2800" dirty="0" smtClean="0"/>
              <a:t>Power of cognitive neuroscience</a:t>
            </a:r>
          </a:p>
          <a:p>
            <a:pPr lvl="1">
              <a:defRPr/>
            </a:pPr>
            <a:r>
              <a:rPr lang="en-US" sz="2400" dirty="0" smtClean="0"/>
              <a:t>Reveals physiological reactions</a:t>
            </a:r>
          </a:p>
          <a:p>
            <a:pPr lvl="1">
              <a:defRPr/>
            </a:pPr>
            <a:r>
              <a:rPr lang="en-US" sz="2400" dirty="0" smtClean="0"/>
              <a:t>Understand how information is being processed</a:t>
            </a:r>
          </a:p>
          <a:p>
            <a:pPr>
              <a:defRPr/>
            </a:pPr>
            <a:r>
              <a:rPr lang="en-US" sz="2800" dirty="0" smtClean="0"/>
              <a:t>Companies experimenting with neuroscience</a:t>
            </a:r>
          </a:p>
          <a:p>
            <a:pPr lvl="1">
              <a:defRPr/>
            </a:pPr>
            <a:r>
              <a:rPr lang="en-US" sz="2400" dirty="0" err="1" smtClean="0"/>
              <a:t>EmSense</a:t>
            </a:r>
            <a:r>
              <a:rPr lang="en-US" sz="2400" dirty="0" smtClean="0"/>
              <a:t>, </a:t>
            </a:r>
            <a:r>
              <a:rPr lang="en-US" sz="2400" dirty="0" err="1" smtClean="0"/>
              <a:t>NeureoFocus</a:t>
            </a:r>
            <a:r>
              <a:rPr lang="en-US" sz="2400" dirty="0" smtClean="0"/>
              <a:t>, Sands Research</a:t>
            </a:r>
          </a:p>
          <a:p>
            <a:pPr lvl="1">
              <a:defRPr/>
            </a:pPr>
            <a:r>
              <a:rPr lang="en-US" sz="2400" dirty="0" smtClean="0"/>
              <a:t>Frito-Lay</a:t>
            </a:r>
          </a:p>
          <a:p>
            <a:pPr>
              <a:defRPr/>
            </a:pPr>
            <a:endParaRPr lang="en-US" sz="2800" dirty="0" smtClean="0"/>
          </a:p>
        </p:txBody>
      </p:sp>
      <p:pic>
        <p:nvPicPr>
          <p:cNvPr id="32777" name="Picture 9" descr="M15_CLOW9423_04_SE_C19.jpg"/>
          <p:cNvPicPr>
            <a:picLocks noChangeAspect="1"/>
          </p:cNvPicPr>
          <p:nvPr/>
        </p:nvPicPr>
        <p:blipFill>
          <a:blip r:embed="rId3" cstate="print"/>
          <a:srcRect/>
          <a:stretch>
            <a:fillRect/>
          </a:stretch>
        </p:blipFill>
        <p:spPr bwMode="auto">
          <a:xfrm>
            <a:off x="4565650" y="3422650"/>
            <a:ext cx="12700" cy="12700"/>
          </a:xfrm>
          <a:prstGeom prst="rect">
            <a:avLst/>
          </a:prstGeom>
          <a:noFill/>
          <a:ln w="9525">
            <a:noFill/>
            <a:miter lim="800000"/>
            <a:headEnd/>
            <a:tailEnd/>
          </a:ln>
        </p:spPr>
      </p:pic>
      <p:pic>
        <p:nvPicPr>
          <p:cNvPr id="32778" name="Picture 10" descr="M15_CLOW9423_04_SE_C19.jpg"/>
          <p:cNvPicPr>
            <a:picLocks noChangeAspect="1"/>
          </p:cNvPicPr>
          <p:nvPr/>
        </p:nvPicPr>
        <p:blipFill>
          <a:blip r:embed="rId3" cstate="print"/>
          <a:srcRect/>
          <a:stretch>
            <a:fillRect/>
          </a:stretch>
        </p:blipFill>
        <p:spPr bwMode="auto">
          <a:xfrm>
            <a:off x="4565650" y="3422650"/>
            <a:ext cx="12700" cy="12700"/>
          </a:xfrm>
          <a:prstGeom prst="rect">
            <a:avLst/>
          </a:prstGeom>
          <a:noFill/>
          <a:ln w="9525">
            <a:noFill/>
            <a:miter lim="800000"/>
            <a:headEnd/>
            <a:tailEnd/>
          </a:ln>
        </p:spPr>
      </p:pic>
      <p:pic>
        <p:nvPicPr>
          <p:cNvPr id="32779" name="Picture 11" descr="M15_CLOW9423_04_SE_C19.jpg"/>
          <p:cNvPicPr>
            <a:picLocks noChangeAspect="1"/>
          </p:cNvPicPr>
          <p:nvPr/>
        </p:nvPicPr>
        <p:blipFill>
          <a:blip r:embed="rId3" cstate="print"/>
          <a:srcRect/>
          <a:stretch>
            <a:fillRect/>
          </a:stretch>
        </p:blipFill>
        <p:spPr bwMode="auto">
          <a:xfrm>
            <a:off x="4565650" y="3422650"/>
            <a:ext cx="12700" cy="12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6"/>
          <p:cNvSpPr>
            <a:spLocks noGrp="1" noChangeArrowheads="1"/>
          </p:cNvSpPr>
          <p:nvPr>
            <p:ph type="title"/>
          </p:nvPr>
        </p:nvSpPr>
        <p:spPr>
          <a:xfrm>
            <a:off x="307848" y="304800"/>
            <a:ext cx="8531352" cy="914400"/>
          </a:xfrm>
          <a:noFill/>
        </p:spPr>
        <p:txBody>
          <a:bodyPr/>
          <a:lstStyle/>
          <a:p>
            <a:pPr algn="ctr"/>
            <a:r>
              <a:rPr lang="en-US" sz="4000" dirty="0" smtClean="0"/>
              <a:t>Sands Research, Inc.</a:t>
            </a:r>
          </a:p>
        </p:txBody>
      </p:sp>
      <p:sp>
        <p:nvSpPr>
          <p:cNvPr id="26627" name="Rectangle 1027"/>
          <p:cNvSpPr>
            <a:spLocks noGrp="1" noChangeArrowheads="1"/>
          </p:cNvSpPr>
          <p:nvPr>
            <p:ph idx="1"/>
          </p:nvPr>
        </p:nvSpPr>
        <p:spPr>
          <a:xfrm>
            <a:off x="3429000" y="1524000"/>
            <a:ext cx="5410200" cy="4724400"/>
          </a:xfrm>
        </p:spPr>
        <p:txBody>
          <a:bodyPr/>
          <a:lstStyle/>
          <a:p>
            <a:pPr>
              <a:lnSpc>
                <a:spcPts val="3000"/>
              </a:lnSpc>
              <a:spcBef>
                <a:spcPts val="0"/>
              </a:spcBef>
              <a:defRPr/>
            </a:pPr>
            <a:r>
              <a:rPr lang="en-US" sz="2000" dirty="0" smtClean="0"/>
              <a:t>Tangible evidence advertising works</a:t>
            </a:r>
          </a:p>
          <a:p>
            <a:pPr>
              <a:lnSpc>
                <a:spcPts val="3000"/>
              </a:lnSpc>
              <a:spcBef>
                <a:spcPts val="0"/>
              </a:spcBef>
              <a:defRPr/>
            </a:pPr>
            <a:r>
              <a:rPr lang="en-US" sz="2000" dirty="0" smtClean="0"/>
              <a:t>Neuromarketing – Dr. Steve Sands</a:t>
            </a:r>
          </a:p>
          <a:p>
            <a:pPr>
              <a:lnSpc>
                <a:spcPts val="3000"/>
              </a:lnSpc>
              <a:spcBef>
                <a:spcPts val="0"/>
              </a:spcBef>
              <a:defRPr/>
            </a:pPr>
            <a:r>
              <a:rPr lang="en-US" sz="2000" dirty="0" smtClean="0"/>
              <a:t>Cognitive neuroscience technology</a:t>
            </a:r>
          </a:p>
          <a:p>
            <a:pPr>
              <a:lnSpc>
                <a:spcPts val="3000"/>
              </a:lnSpc>
              <a:spcBef>
                <a:spcPts val="0"/>
              </a:spcBef>
              <a:defRPr/>
            </a:pPr>
            <a:r>
              <a:rPr lang="en-US" sz="2000" dirty="0" smtClean="0"/>
              <a:t>EEG sensors - measure brainwave activity</a:t>
            </a:r>
          </a:p>
          <a:p>
            <a:pPr>
              <a:lnSpc>
                <a:spcPts val="3000"/>
              </a:lnSpc>
              <a:spcBef>
                <a:spcPts val="0"/>
              </a:spcBef>
              <a:defRPr/>
            </a:pPr>
            <a:r>
              <a:rPr lang="en-US" sz="2000" dirty="0" smtClean="0"/>
              <a:t>Measure impact of advertising</a:t>
            </a:r>
          </a:p>
          <a:p>
            <a:pPr>
              <a:lnSpc>
                <a:spcPts val="3000"/>
              </a:lnSpc>
              <a:spcBef>
                <a:spcPts val="0"/>
              </a:spcBef>
              <a:defRPr/>
            </a:pPr>
            <a:r>
              <a:rPr lang="en-US" sz="2000" dirty="0" smtClean="0">
                <a:solidFill>
                  <a:srgbClr val="00B050"/>
                </a:solidFill>
              </a:rPr>
              <a:t>Three memory structures</a:t>
            </a:r>
          </a:p>
          <a:p>
            <a:pPr lvl="1">
              <a:lnSpc>
                <a:spcPts val="3000"/>
              </a:lnSpc>
              <a:spcBef>
                <a:spcPts val="0"/>
              </a:spcBef>
              <a:defRPr/>
            </a:pPr>
            <a:r>
              <a:rPr lang="en-US" sz="2000" dirty="0" smtClean="0">
                <a:solidFill>
                  <a:srgbClr val="00B050"/>
                </a:solidFill>
              </a:rPr>
              <a:t>Knowledge memories</a:t>
            </a:r>
          </a:p>
          <a:p>
            <a:pPr lvl="1">
              <a:lnSpc>
                <a:spcPts val="3000"/>
              </a:lnSpc>
              <a:spcBef>
                <a:spcPts val="0"/>
              </a:spcBef>
              <a:defRPr/>
            </a:pPr>
            <a:r>
              <a:rPr lang="en-US" sz="2000" dirty="0" smtClean="0">
                <a:solidFill>
                  <a:srgbClr val="00B050"/>
                </a:solidFill>
              </a:rPr>
              <a:t>Emotion or episodic memories</a:t>
            </a:r>
          </a:p>
          <a:p>
            <a:pPr lvl="1">
              <a:lnSpc>
                <a:spcPts val="3000"/>
              </a:lnSpc>
              <a:spcBef>
                <a:spcPts val="0"/>
              </a:spcBef>
              <a:defRPr/>
            </a:pPr>
            <a:r>
              <a:rPr lang="en-US" sz="2000" dirty="0" smtClean="0">
                <a:solidFill>
                  <a:srgbClr val="00B050"/>
                </a:solidFill>
              </a:rPr>
              <a:t>Action or procedural memories</a:t>
            </a:r>
            <a:endParaRPr lang="en-US" sz="1600" dirty="0" smtClean="0">
              <a:solidFill>
                <a:srgbClr val="00B050"/>
              </a:solidFill>
            </a:endParaRPr>
          </a:p>
          <a:p>
            <a:pPr>
              <a:lnSpc>
                <a:spcPct val="150000"/>
              </a:lnSpc>
              <a:spcBef>
                <a:spcPts val="0"/>
              </a:spcBef>
              <a:defRPr/>
            </a:pPr>
            <a:endParaRPr lang="en-US" sz="2000" dirty="0" smtClean="0"/>
          </a:p>
          <a:p>
            <a:pPr>
              <a:lnSpc>
                <a:spcPct val="150000"/>
              </a:lnSpc>
              <a:spcBef>
                <a:spcPts val="0"/>
              </a:spcBef>
              <a:defRPr/>
            </a:pPr>
            <a:endParaRPr lang="en-US" sz="2000" dirty="0" smtClean="0"/>
          </a:p>
        </p:txBody>
      </p:sp>
      <p:pic>
        <p:nvPicPr>
          <p:cNvPr id="25601" name="Picture 1"/>
          <p:cNvPicPr>
            <a:picLocks noChangeAspect="1" noChangeArrowheads="1"/>
          </p:cNvPicPr>
          <p:nvPr/>
        </p:nvPicPr>
        <p:blipFill>
          <a:blip r:embed="rId3" cstate="print"/>
          <a:srcRect/>
          <a:stretch>
            <a:fillRect/>
          </a:stretch>
        </p:blipFill>
        <p:spPr bwMode="auto">
          <a:xfrm>
            <a:off x="304800" y="2133600"/>
            <a:ext cx="2971800" cy="2463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0" y="228600"/>
            <a:ext cx="9144000" cy="1143000"/>
          </a:xfrm>
        </p:spPr>
        <p:txBody>
          <a:bodyPr/>
          <a:lstStyle/>
          <a:p>
            <a:r>
              <a:rPr lang="en-US" sz="4400" dirty="0" smtClean="0"/>
              <a:t>Chapter Overview</a:t>
            </a:r>
            <a:endParaRPr lang="en-US" sz="4400" dirty="0" smtClean="0">
              <a:effectLst>
                <a:outerShdw blurRad="38100" dist="38100" dir="2700000" algn="tl">
                  <a:srgbClr val="C0C0C0"/>
                </a:outerShdw>
              </a:effectLst>
            </a:endParaRPr>
          </a:p>
        </p:txBody>
      </p:sp>
      <p:sp>
        <p:nvSpPr>
          <p:cNvPr id="5" name="TextBox 4"/>
          <p:cNvSpPr txBox="1"/>
          <p:nvPr/>
        </p:nvSpPr>
        <p:spPr>
          <a:xfrm>
            <a:off x="914400" y="2362200"/>
            <a:ext cx="7153950" cy="3276600"/>
          </a:xfrm>
          <a:prstGeom prst="rect">
            <a:avLst/>
          </a:prstGeom>
          <a:noFill/>
        </p:spPr>
        <p:txBody>
          <a:bodyPr wrap="square" rtlCol="0">
            <a:noAutofit/>
          </a:bodyPr>
          <a:lstStyle/>
          <a:p>
            <a:r>
              <a:rPr lang="en-US" sz="3200" b="1" i="1" dirty="0" smtClean="0">
                <a:solidFill>
                  <a:schemeClr val="accent2"/>
                </a:solidFill>
              </a:rPr>
              <a:t>“I know half the money I spend on advertising is wasted, but I can never find out which half.”</a:t>
            </a:r>
          </a:p>
          <a:p>
            <a:endParaRPr lang="en-US" dirty="0" smtClean="0">
              <a:solidFill>
                <a:schemeClr val="accent2"/>
              </a:solidFill>
            </a:endParaRPr>
          </a:p>
          <a:p>
            <a:endParaRPr lang="en-US" dirty="0" smtClean="0">
              <a:solidFill>
                <a:schemeClr val="accent2"/>
              </a:solidFill>
            </a:endParaRPr>
          </a:p>
          <a:p>
            <a:pPr algn="r"/>
            <a:r>
              <a:rPr lang="en-US" dirty="0" smtClean="0">
                <a:solidFill>
                  <a:schemeClr val="accent2"/>
                </a:solidFill>
              </a:rPr>
              <a:t>John Wanamaker</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04800" y="304800"/>
            <a:ext cx="8531352" cy="1005840"/>
          </a:xfrm>
          <a:noFill/>
        </p:spPr>
        <p:txBody>
          <a:bodyPr/>
          <a:lstStyle/>
          <a:p>
            <a:pPr algn="ctr"/>
            <a:r>
              <a:rPr lang="en-US" sz="4400" dirty="0" smtClean="0"/>
              <a:t>Online Evaluation Metrics</a:t>
            </a:r>
          </a:p>
        </p:txBody>
      </p:sp>
      <p:sp>
        <p:nvSpPr>
          <p:cNvPr id="19459" name="Rectangle 3"/>
          <p:cNvSpPr>
            <a:spLocks noGrp="1" noChangeArrowheads="1"/>
          </p:cNvSpPr>
          <p:nvPr>
            <p:ph idx="1"/>
          </p:nvPr>
        </p:nvSpPr>
        <p:spPr>
          <a:xfrm>
            <a:off x="838200" y="1905000"/>
            <a:ext cx="7620000" cy="3810000"/>
          </a:xfrm>
        </p:spPr>
        <p:txBody>
          <a:bodyPr/>
          <a:lstStyle/>
          <a:p>
            <a:pPr>
              <a:defRPr/>
            </a:pPr>
            <a:r>
              <a:rPr lang="en-US" sz="2800" i="1" dirty="0" smtClean="0"/>
              <a:t>Click-throughs</a:t>
            </a:r>
            <a:r>
              <a:rPr lang="en-US" sz="2800" dirty="0" smtClean="0"/>
              <a:t> primary measurement, but validity is questioned </a:t>
            </a:r>
          </a:p>
          <a:p>
            <a:pPr>
              <a:defRPr/>
            </a:pPr>
            <a:r>
              <a:rPr lang="en-US" sz="2800" dirty="0" smtClean="0"/>
              <a:t>Length of engagement</a:t>
            </a:r>
          </a:p>
          <a:p>
            <a:pPr>
              <a:defRPr/>
            </a:pPr>
            <a:r>
              <a:rPr lang="en-US" sz="2800" dirty="0" smtClean="0"/>
              <a:t>Dwell rate &amp; time</a:t>
            </a:r>
          </a:p>
          <a:p>
            <a:pPr>
              <a:defRPr/>
            </a:pPr>
            <a:r>
              <a:rPr lang="en-US" sz="2800" dirty="0" smtClean="0"/>
              <a:t>Redemption rates</a:t>
            </a:r>
          </a:p>
          <a:p>
            <a:pPr>
              <a:defRPr/>
            </a:pPr>
            <a:r>
              <a:rPr lang="en-US" sz="2800" dirty="0" smtClean="0"/>
              <a:t>Response rates</a:t>
            </a:r>
          </a:p>
          <a:p>
            <a:pPr>
              <a:defRPr/>
            </a:pPr>
            <a:r>
              <a:rPr lang="en-US" sz="2800" dirty="0" smtClean="0"/>
              <a:t>Sales</a:t>
            </a:r>
          </a:p>
          <a:p>
            <a:pPr>
              <a:defRPr/>
            </a:pPr>
            <a:r>
              <a:rPr lang="en-US" sz="2800" dirty="0" smtClean="0"/>
              <a:t>Web chatter</a:t>
            </a:r>
          </a:p>
          <a:p>
            <a:pPr>
              <a:buNone/>
              <a:defRPr/>
            </a:pPr>
            <a:endParaRPr lang="en-US" sz="2800" dirty="0" smtClean="0"/>
          </a:p>
          <a:p>
            <a:pPr>
              <a:defRPr/>
            </a:pPr>
            <a:endParaRPr lang="en-US" dirty="0" smtClean="0"/>
          </a:p>
        </p:txBody>
      </p:sp>
      <p:pic>
        <p:nvPicPr>
          <p:cNvPr id="32777" name="Picture 9" descr="M15_CLOW9423_04_SE_C19.jpg"/>
          <p:cNvPicPr>
            <a:picLocks noChangeAspect="1"/>
          </p:cNvPicPr>
          <p:nvPr/>
        </p:nvPicPr>
        <p:blipFill>
          <a:blip r:embed="rId3" cstate="print"/>
          <a:srcRect/>
          <a:stretch>
            <a:fillRect/>
          </a:stretch>
        </p:blipFill>
        <p:spPr bwMode="auto">
          <a:xfrm>
            <a:off x="4565650" y="3422650"/>
            <a:ext cx="12700" cy="12700"/>
          </a:xfrm>
          <a:prstGeom prst="rect">
            <a:avLst/>
          </a:prstGeom>
          <a:noFill/>
          <a:ln w="9525">
            <a:noFill/>
            <a:miter lim="800000"/>
            <a:headEnd/>
            <a:tailEnd/>
          </a:ln>
        </p:spPr>
      </p:pic>
      <p:pic>
        <p:nvPicPr>
          <p:cNvPr id="32778" name="Picture 10" descr="M15_CLOW9423_04_SE_C19.jpg"/>
          <p:cNvPicPr>
            <a:picLocks noChangeAspect="1"/>
          </p:cNvPicPr>
          <p:nvPr/>
        </p:nvPicPr>
        <p:blipFill>
          <a:blip r:embed="rId3" cstate="print"/>
          <a:srcRect/>
          <a:stretch>
            <a:fillRect/>
          </a:stretch>
        </p:blipFill>
        <p:spPr bwMode="auto">
          <a:xfrm>
            <a:off x="4565650" y="3422650"/>
            <a:ext cx="12700" cy="12700"/>
          </a:xfrm>
          <a:prstGeom prst="rect">
            <a:avLst/>
          </a:prstGeom>
          <a:noFill/>
          <a:ln w="9525">
            <a:noFill/>
            <a:miter lim="800000"/>
            <a:headEnd/>
            <a:tailEnd/>
          </a:ln>
        </p:spPr>
      </p:pic>
      <p:pic>
        <p:nvPicPr>
          <p:cNvPr id="32779" name="Picture 11" descr="M15_CLOW9423_04_SE_C19.jpg"/>
          <p:cNvPicPr>
            <a:picLocks noChangeAspect="1"/>
          </p:cNvPicPr>
          <p:nvPr/>
        </p:nvPicPr>
        <p:blipFill>
          <a:blip r:embed="rId3" cstate="print"/>
          <a:srcRect/>
          <a:stretch>
            <a:fillRect/>
          </a:stretch>
        </p:blipFill>
        <p:spPr bwMode="auto">
          <a:xfrm>
            <a:off x="4565650" y="3422650"/>
            <a:ext cx="12700" cy="12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304800"/>
            <a:ext cx="8534400" cy="1066800"/>
          </a:xfrm>
          <a:noFill/>
        </p:spPr>
        <p:txBody>
          <a:bodyPr/>
          <a:lstStyle/>
          <a:p>
            <a:r>
              <a:rPr lang="en-US" sz="4400" dirty="0" smtClean="0"/>
              <a:t>Online Metrics</a:t>
            </a:r>
          </a:p>
        </p:txBody>
      </p:sp>
      <p:sp>
        <p:nvSpPr>
          <p:cNvPr id="7" name="Rectangle 3"/>
          <p:cNvSpPr txBox="1">
            <a:spLocks noChangeArrowheads="1"/>
          </p:cNvSpPr>
          <p:nvPr/>
        </p:nvSpPr>
        <p:spPr bwMode="auto">
          <a:xfrm>
            <a:off x="609600" y="1981200"/>
            <a:ext cx="8001000" cy="2743200"/>
          </a:xfrm>
          <a:prstGeom prst="rect">
            <a:avLst/>
          </a:prstGeom>
          <a:noFill/>
          <a:ln w="9525">
            <a:noFill/>
            <a:miter lim="800000"/>
            <a:headEnd/>
            <a:tailEnd/>
          </a:ln>
        </p:spPr>
        <p:txBody>
          <a:bodyPr/>
          <a:lstStyle/>
          <a:p>
            <a:pPr marL="342900" indent="-342900" eaLnBrk="0" hangingPunct="0">
              <a:spcBef>
                <a:spcPct val="10000"/>
              </a:spcBef>
              <a:buClr>
                <a:schemeClr val="accent2"/>
              </a:buClr>
              <a:buFontTx/>
              <a:buChar char="•"/>
              <a:tabLst>
                <a:tab pos="0" algn="l"/>
              </a:tabLst>
            </a:pPr>
            <a:r>
              <a:rPr lang="en-US" sz="2800" b="1" dirty="0" smtClean="0">
                <a:solidFill>
                  <a:schemeClr val="accent2"/>
                </a:solidFill>
              </a:rPr>
              <a:t>Audience </a:t>
            </a:r>
            <a:r>
              <a:rPr lang="en-US" sz="2800" b="1" dirty="0">
                <a:solidFill>
                  <a:schemeClr val="accent2"/>
                </a:solidFill>
              </a:rPr>
              <a:t>demographics</a:t>
            </a:r>
          </a:p>
          <a:p>
            <a:pPr marL="742950" lvl="1" indent="-285750" eaLnBrk="0" hangingPunct="0">
              <a:spcBef>
                <a:spcPct val="10000"/>
              </a:spcBef>
              <a:buClr>
                <a:schemeClr val="accent2"/>
              </a:buClr>
              <a:buFont typeface="Wingdings" pitchFamily="2" charset="2"/>
              <a:buChar char="§"/>
              <a:tabLst>
                <a:tab pos="0" algn="l"/>
              </a:tabLst>
            </a:pPr>
            <a:r>
              <a:rPr lang="en-US" b="1" dirty="0" err="1">
                <a:solidFill>
                  <a:schemeClr val="accent2"/>
                </a:solidFill>
              </a:rPr>
              <a:t>MediaMetrix</a:t>
            </a:r>
            <a:r>
              <a:rPr lang="en-US" b="1" dirty="0">
                <a:solidFill>
                  <a:schemeClr val="accent2"/>
                </a:solidFill>
              </a:rPr>
              <a:t> – basic demographics</a:t>
            </a:r>
          </a:p>
          <a:p>
            <a:pPr marL="742950" lvl="1" indent="-285750" eaLnBrk="0" hangingPunct="0">
              <a:spcBef>
                <a:spcPct val="10000"/>
              </a:spcBef>
              <a:buClr>
                <a:schemeClr val="accent2"/>
              </a:buClr>
              <a:buFont typeface="Wingdings" pitchFamily="2" charset="2"/>
              <a:buChar char="§"/>
              <a:tabLst>
                <a:tab pos="0" algn="l"/>
              </a:tabLst>
            </a:pPr>
            <a:r>
              <a:rPr lang="en-US" b="1" dirty="0" err="1">
                <a:solidFill>
                  <a:schemeClr val="accent2"/>
                </a:solidFill>
              </a:rPr>
              <a:t>NetRatings</a:t>
            </a:r>
            <a:r>
              <a:rPr lang="en-US" b="1" dirty="0">
                <a:solidFill>
                  <a:schemeClr val="accent2"/>
                </a:solidFill>
              </a:rPr>
              <a:t> – GRP and other rating instruments</a:t>
            </a:r>
          </a:p>
          <a:p>
            <a:pPr marL="742950" lvl="1" indent="-285750" eaLnBrk="0" hangingPunct="0">
              <a:spcBef>
                <a:spcPct val="10000"/>
              </a:spcBef>
              <a:buClr>
                <a:schemeClr val="accent2"/>
              </a:buClr>
              <a:buFont typeface="Wingdings" pitchFamily="2" charset="2"/>
              <a:buChar char="§"/>
              <a:tabLst>
                <a:tab pos="0" algn="l"/>
              </a:tabLst>
            </a:pPr>
            <a:r>
              <a:rPr lang="en-US" b="1" dirty="0">
                <a:solidFill>
                  <a:schemeClr val="accent2"/>
                </a:solidFill>
              </a:rPr>
              <a:t>SRI Consulting – Psychographic information</a:t>
            </a:r>
          </a:p>
          <a:p>
            <a:pPr marL="742950" lvl="1" indent="-285750" eaLnBrk="0" hangingPunct="0">
              <a:spcBef>
                <a:spcPct val="10000"/>
              </a:spcBef>
              <a:buClr>
                <a:schemeClr val="accent2"/>
              </a:buClr>
              <a:buFont typeface="Wingdings" pitchFamily="2" charset="2"/>
              <a:buChar char="§"/>
              <a:tabLst>
                <a:tab pos="0" algn="l"/>
              </a:tabLst>
            </a:pPr>
            <a:r>
              <a:rPr lang="en-US" b="1" dirty="0" err="1">
                <a:solidFill>
                  <a:schemeClr val="accent2"/>
                </a:solidFill>
              </a:rPr>
              <a:t>NetGuide</a:t>
            </a:r>
            <a:r>
              <a:rPr lang="en-US" b="1" dirty="0">
                <a:solidFill>
                  <a:schemeClr val="accent2"/>
                </a:solidFill>
              </a:rPr>
              <a:t> – Web site ratings and </a:t>
            </a:r>
            <a:r>
              <a:rPr lang="en-US" b="1" dirty="0" err="1">
                <a:solidFill>
                  <a:schemeClr val="accent2"/>
                </a:solidFill>
              </a:rPr>
              <a:t>descriptives</a:t>
            </a:r>
            <a:endParaRPr lang="en-US" b="1" dirty="0">
              <a:solidFill>
                <a:schemeClr val="accent2"/>
              </a:solidFill>
            </a:endParaRPr>
          </a:p>
          <a:p>
            <a:pPr marL="742950" lvl="1" indent="-285750" eaLnBrk="0" hangingPunct="0">
              <a:spcBef>
                <a:spcPct val="10000"/>
              </a:spcBef>
              <a:buClr>
                <a:schemeClr val="accent2"/>
              </a:buClr>
              <a:buFont typeface="Wingdings" pitchFamily="2" charset="2"/>
              <a:buChar char="§"/>
              <a:tabLst>
                <a:tab pos="0" algn="l"/>
              </a:tabLst>
            </a:pPr>
            <a:r>
              <a:rPr lang="en-US" b="1" dirty="0">
                <a:solidFill>
                  <a:schemeClr val="accent2"/>
                </a:solidFill>
              </a:rPr>
              <a:t>BPA Interactive – Web traffic audit data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04800" y="304800"/>
            <a:ext cx="8531352" cy="1005840"/>
          </a:xfrm>
          <a:noFill/>
        </p:spPr>
        <p:txBody>
          <a:bodyPr/>
          <a:lstStyle/>
          <a:p>
            <a:pPr algn="ctr"/>
            <a:r>
              <a:rPr lang="en-US" sz="4400" dirty="0" smtClean="0"/>
              <a:t>Behavioral Evaluations</a:t>
            </a:r>
          </a:p>
        </p:txBody>
      </p:sp>
      <p:sp>
        <p:nvSpPr>
          <p:cNvPr id="19459" name="Rectangle 3"/>
          <p:cNvSpPr>
            <a:spLocks noGrp="1" noChangeArrowheads="1"/>
          </p:cNvSpPr>
          <p:nvPr>
            <p:ph idx="1"/>
          </p:nvPr>
        </p:nvSpPr>
        <p:spPr>
          <a:xfrm>
            <a:off x="685800" y="1981200"/>
            <a:ext cx="7696200" cy="3429000"/>
          </a:xfrm>
        </p:spPr>
        <p:txBody>
          <a:bodyPr/>
          <a:lstStyle/>
          <a:p>
            <a:pPr>
              <a:defRPr/>
            </a:pPr>
            <a:r>
              <a:rPr lang="en-US" dirty="0" smtClean="0"/>
              <a:t>Only evaluation – sales</a:t>
            </a:r>
          </a:p>
          <a:p>
            <a:pPr>
              <a:defRPr/>
            </a:pPr>
            <a:r>
              <a:rPr lang="en-US" dirty="0" smtClean="0"/>
              <a:t>Measures results</a:t>
            </a:r>
          </a:p>
          <a:p>
            <a:pPr>
              <a:defRPr/>
            </a:pPr>
            <a:r>
              <a:rPr lang="en-US" dirty="0" smtClean="0"/>
              <a:t>Not all communications objectives measurable</a:t>
            </a:r>
          </a:p>
          <a:p>
            <a:pPr>
              <a:defRPr/>
            </a:pPr>
            <a:r>
              <a:rPr lang="en-US" dirty="0" smtClean="0"/>
              <a:t>Promotions easier to measure than advertising</a:t>
            </a:r>
          </a:p>
          <a:p>
            <a:pPr>
              <a:defRPr/>
            </a:pPr>
            <a:endParaRPr lang="en-US" sz="2000" dirty="0" smtClean="0"/>
          </a:p>
          <a:p>
            <a:pPr>
              <a:defRPr/>
            </a:pPr>
            <a:endParaRPr lang="en-US" sz="2400" dirty="0" smtClean="0"/>
          </a:p>
        </p:txBody>
      </p:sp>
      <p:pic>
        <p:nvPicPr>
          <p:cNvPr id="32777" name="Picture 9" descr="M15_CLOW9423_04_SE_C19.jpg"/>
          <p:cNvPicPr>
            <a:picLocks noChangeAspect="1"/>
          </p:cNvPicPr>
          <p:nvPr/>
        </p:nvPicPr>
        <p:blipFill>
          <a:blip r:embed="rId3" cstate="print"/>
          <a:srcRect/>
          <a:stretch>
            <a:fillRect/>
          </a:stretch>
        </p:blipFill>
        <p:spPr bwMode="auto">
          <a:xfrm>
            <a:off x="4565650" y="3422650"/>
            <a:ext cx="12700" cy="12700"/>
          </a:xfrm>
          <a:prstGeom prst="rect">
            <a:avLst/>
          </a:prstGeom>
          <a:noFill/>
          <a:ln w="9525">
            <a:noFill/>
            <a:miter lim="800000"/>
            <a:headEnd/>
            <a:tailEnd/>
          </a:ln>
        </p:spPr>
      </p:pic>
      <p:pic>
        <p:nvPicPr>
          <p:cNvPr id="32778" name="Picture 10" descr="M15_CLOW9423_04_SE_C19.jpg"/>
          <p:cNvPicPr>
            <a:picLocks noChangeAspect="1"/>
          </p:cNvPicPr>
          <p:nvPr/>
        </p:nvPicPr>
        <p:blipFill>
          <a:blip r:embed="rId3" cstate="print"/>
          <a:srcRect/>
          <a:stretch>
            <a:fillRect/>
          </a:stretch>
        </p:blipFill>
        <p:spPr bwMode="auto">
          <a:xfrm>
            <a:off x="4565650" y="3422650"/>
            <a:ext cx="12700" cy="12700"/>
          </a:xfrm>
          <a:prstGeom prst="rect">
            <a:avLst/>
          </a:prstGeom>
          <a:noFill/>
          <a:ln w="9525">
            <a:noFill/>
            <a:miter lim="800000"/>
            <a:headEnd/>
            <a:tailEnd/>
          </a:ln>
        </p:spPr>
      </p:pic>
      <p:pic>
        <p:nvPicPr>
          <p:cNvPr id="32779" name="Picture 11" descr="M15_CLOW9423_04_SE_C19.jpg"/>
          <p:cNvPicPr>
            <a:picLocks noChangeAspect="1"/>
          </p:cNvPicPr>
          <p:nvPr/>
        </p:nvPicPr>
        <p:blipFill>
          <a:blip r:embed="rId3" cstate="print"/>
          <a:srcRect/>
          <a:stretch>
            <a:fillRect/>
          </a:stretch>
        </p:blipFill>
        <p:spPr bwMode="auto">
          <a:xfrm>
            <a:off x="4565650" y="3422650"/>
            <a:ext cx="12700" cy="12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28600"/>
            <a:ext cx="8534400" cy="1143000"/>
          </a:xfrm>
          <a:noFill/>
        </p:spPr>
        <p:txBody>
          <a:bodyPr/>
          <a:lstStyle/>
          <a:p>
            <a:r>
              <a:rPr lang="en-US" sz="4400" dirty="0" smtClean="0"/>
              <a:t>Sales and Response Rates</a:t>
            </a:r>
          </a:p>
        </p:txBody>
      </p:sp>
      <p:sp>
        <p:nvSpPr>
          <p:cNvPr id="33795" name="Rectangle 3"/>
          <p:cNvSpPr>
            <a:spLocks noGrp="1" noChangeArrowheads="1"/>
          </p:cNvSpPr>
          <p:nvPr>
            <p:ph idx="1"/>
          </p:nvPr>
        </p:nvSpPr>
        <p:spPr>
          <a:xfrm>
            <a:off x="2362200" y="2133600"/>
            <a:ext cx="4419600" cy="2590800"/>
          </a:xfrm>
          <a:noFill/>
        </p:spPr>
        <p:txBody>
          <a:bodyPr/>
          <a:lstStyle/>
          <a:p>
            <a:pPr marL="465138" indent="-465138">
              <a:tabLst>
                <a:tab pos="465138" algn="l"/>
              </a:tabLst>
            </a:pPr>
            <a:r>
              <a:rPr lang="en-US" sz="2800" dirty="0" smtClean="0"/>
              <a:t>UPC codes</a:t>
            </a:r>
          </a:p>
          <a:p>
            <a:pPr marL="465138" indent="-465138">
              <a:tabLst>
                <a:tab pos="465138" algn="l"/>
              </a:tabLst>
            </a:pPr>
            <a:r>
              <a:rPr lang="en-US" sz="2800" dirty="0" smtClean="0"/>
              <a:t>Scanner data</a:t>
            </a:r>
          </a:p>
          <a:p>
            <a:pPr marL="1020763" lvl="1">
              <a:tabLst>
                <a:tab pos="465138" algn="l"/>
              </a:tabLst>
            </a:pPr>
            <a:r>
              <a:rPr lang="en-US" sz="2400" dirty="0" smtClean="0">
                <a:solidFill>
                  <a:srgbClr val="00B050"/>
                </a:solidFill>
              </a:rPr>
              <a:t>Retailers</a:t>
            </a:r>
          </a:p>
          <a:p>
            <a:pPr marL="1020763" lvl="1">
              <a:tabLst>
                <a:tab pos="465138" algn="l"/>
              </a:tabLst>
            </a:pPr>
            <a:r>
              <a:rPr lang="en-US" sz="2400" dirty="0" smtClean="0">
                <a:solidFill>
                  <a:srgbClr val="00B050"/>
                </a:solidFill>
              </a:rPr>
              <a:t>Manufacturers</a:t>
            </a:r>
          </a:p>
          <a:p>
            <a:pPr marL="465138" indent="-465138">
              <a:tabLst>
                <a:tab pos="465138" algn="l"/>
              </a:tabLst>
            </a:pPr>
            <a:r>
              <a:rPr lang="en-US" sz="2800" dirty="0" smtClean="0"/>
              <a:t>Changes in sales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295400" y="2209800"/>
            <a:ext cx="6553200" cy="2514600"/>
          </a:xfrm>
        </p:spPr>
        <p:txBody>
          <a:bodyPr/>
          <a:lstStyle/>
          <a:p>
            <a:pPr>
              <a:defRPr/>
            </a:pPr>
            <a:r>
              <a:rPr lang="en-US" sz="2800" dirty="0" smtClean="0"/>
              <a:t>Influence of other factors</a:t>
            </a:r>
          </a:p>
          <a:p>
            <a:pPr>
              <a:defRPr/>
            </a:pPr>
            <a:r>
              <a:rPr lang="en-US" sz="2800" dirty="0" smtClean="0"/>
              <a:t>Delayed impact of advertising</a:t>
            </a:r>
          </a:p>
          <a:p>
            <a:pPr>
              <a:defRPr/>
            </a:pPr>
            <a:r>
              <a:rPr lang="en-US" sz="2800" dirty="0" smtClean="0"/>
              <a:t>Consumers changing their minds</a:t>
            </a:r>
          </a:p>
          <a:p>
            <a:pPr>
              <a:defRPr/>
            </a:pPr>
            <a:r>
              <a:rPr lang="en-US" sz="2800" dirty="0" smtClean="0"/>
              <a:t>Brand in consumer’s evoked set</a:t>
            </a:r>
          </a:p>
          <a:p>
            <a:pPr>
              <a:defRPr/>
            </a:pPr>
            <a:r>
              <a:rPr lang="en-US" sz="2800" dirty="0" smtClean="0"/>
              <a:t>Level of brand parity</a:t>
            </a:r>
          </a:p>
        </p:txBody>
      </p:sp>
      <p:sp>
        <p:nvSpPr>
          <p:cNvPr id="36873" name="Text Box 9"/>
          <p:cNvSpPr txBox="1">
            <a:spLocks noChangeArrowheads="1"/>
          </p:cNvSpPr>
          <p:nvPr/>
        </p:nvSpPr>
        <p:spPr bwMode="auto">
          <a:xfrm>
            <a:off x="6781800" y="5791200"/>
            <a:ext cx="1295400" cy="400110"/>
          </a:xfrm>
          <a:prstGeom prst="rect">
            <a:avLst/>
          </a:prstGeom>
          <a:noFill/>
          <a:ln w="12700">
            <a:noFill/>
            <a:miter lim="800000"/>
            <a:headEnd type="none" w="sm" len="sm"/>
            <a:tailEnd type="none" w="sm" len="sm"/>
          </a:ln>
        </p:spPr>
        <p:txBody>
          <a:bodyPr wrap="square">
            <a:spAutoFit/>
          </a:bodyPr>
          <a:lstStyle/>
          <a:p>
            <a:r>
              <a:rPr lang="en-US" sz="2000" dirty="0" smtClean="0">
                <a:solidFill>
                  <a:schemeClr val="accent2"/>
                </a:solidFill>
                <a:latin typeface="+mn-lt"/>
              </a:rPr>
              <a:t>Fig 15-5</a:t>
            </a:r>
            <a:endParaRPr lang="en-US" sz="2000" dirty="0">
              <a:solidFill>
                <a:schemeClr val="accent2"/>
              </a:solidFill>
              <a:latin typeface="+mn-lt"/>
            </a:endParaRPr>
          </a:p>
        </p:txBody>
      </p:sp>
      <p:sp>
        <p:nvSpPr>
          <p:cNvPr id="36874" name="Rectangle 10"/>
          <p:cNvSpPr>
            <a:spLocks noChangeArrowheads="1"/>
          </p:cNvSpPr>
          <p:nvPr/>
        </p:nvSpPr>
        <p:spPr bwMode="auto">
          <a:xfrm>
            <a:off x="304800" y="304800"/>
            <a:ext cx="8531352" cy="1005840"/>
          </a:xfrm>
          <a:prstGeom prst="rect">
            <a:avLst/>
          </a:prstGeom>
          <a:noFill/>
          <a:ln w="9525">
            <a:noFill/>
            <a:miter lim="800000"/>
            <a:headEnd/>
            <a:tailEnd/>
          </a:ln>
        </p:spPr>
        <p:txBody>
          <a:bodyPr lIns="92075" tIns="46038" rIns="92075" bIns="46038" anchor="ctr"/>
          <a:lstStyle/>
          <a:p>
            <a:pPr algn="ctr" eaLnBrk="0" hangingPunct="0"/>
            <a:r>
              <a:rPr lang="en-US" sz="3600" b="1" dirty="0" smtClean="0">
                <a:solidFill>
                  <a:schemeClr val="accent2"/>
                </a:solidFill>
                <a:latin typeface="+mj-lt"/>
              </a:rPr>
              <a:t>Advertising - Difficult to Evaluate</a:t>
            </a:r>
            <a:endParaRPr lang="en-US" sz="3600" b="1" dirty="0">
              <a:solidFill>
                <a:schemeClr val="accent2"/>
              </a:solidFill>
              <a:latin typeface="+mj-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1219200" y="1676400"/>
            <a:ext cx="6705600" cy="4114800"/>
          </a:xfrm>
        </p:spPr>
        <p:txBody>
          <a:bodyPr/>
          <a:lstStyle/>
          <a:p>
            <a:pPr>
              <a:defRPr/>
            </a:pPr>
            <a:r>
              <a:rPr lang="en-US" sz="2800" dirty="0" smtClean="0">
                <a:effectLst/>
              </a:rPr>
              <a:t>Changes in sales</a:t>
            </a:r>
          </a:p>
          <a:p>
            <a:pPr>
              <a:defRPr/>
            </a:pPr>
            <a:r>
              <a:rPr lang="en-US" sz="2800" dirty="0" smtClean="0">
                <a:effectLst/>
              </a:rPr>
              <a:t>Telephone inquiries</a:t>
            </a:r>
          </a:p>
          <a:p>
            <a:pPr>
              <a:defRPr/>
            </a:pPr>
            <a:r>
              <a:rPr lang="en-US" sz="2800" dirty="0" smtClean="0">
                <a:effectLst/>
              </a:rPr>
              <a:t>Response cards</a:t>
            </a:r>
          </a:p>
          <a:p>
            <a:pPr>
              <a:defRPr/>
            </a:pPr>
            <a:r>
              <a:rPr lang="en-US" sz="2800" dirty="0" smtClean="0">
                <a:effectLst/>
              </a:rPr>
              <a:t>Internet inquiries</a:t>
            </a:r>
          </a:p>
          <a:p>
            <a:pPr>
              <a:defRPr/>
            </a:pPr>
            <a:r>
              <a:rPr lang="en-US" sz="2800" dirty="0" smtClean="0">
                <a:effectLst/>
              </a:rPr>
              <a:t>Direct marketing responses</a:t>
            </a:r>
          </a:p>
          <a:p>
            <a:pPr>
              <a:defRPr/>
            </a:pPr>
            <a:r>
              <a:rPr lang="en-US" sz="2800" dirty="0" smtClean="0">
                <a:effectLst/>
              </a:rPr>
              <a:t>Redemption rate of sales promotion offers</a:t>
            </a:r>
          </a:p>
          <a:p>
            <a:pPr lvl="1">
              <a:defRPr/>
            </a:pPr>
            <a:r>
              <a:rPr lang="en-US" sz="2400" dirty="0" smtClean="0">
                <a:solidFill>
                  <a:srgbClr val="00B050"/>
                </a:solidFill>
                <a:effectLst/>
              </a:rPr>
              <a:t>Coupons, premiums, contests, sweepstakes</a:t>
            </a:r>
          </a:p>
        </p:txBody>
      </p:sp>
      <p:sp>
        <p:nvSpPr>
          <p:cNvPr id="39945" name="Text Box 9"/>
          <p:cNvSpPr txBox="1">
            <a:spLocks noChangeArrowheads="1"/>
          </p:cNvSpPr>
          <p:nvPr/>
        </p:nvSpPr>
        <p:spPr bwMode="auto">
          <a:xfrm>
            <a:off x="7010400" y="6248400"/>
            <a:ext cx="1600200" cy="400110"/>
          </a:xfrm>
          <a:prstGeom prst="rect">
            <a:avLst/>
          </a:prstGeom>
          <a:noFill/>
          <a:ln w="12700">
            <a:noFill/>
            <a:miter lim="800000"/>
            <a:headEnd type="none" w="sm" len="sm"/>
            <a:tailEnd type="none" w="sm" len="sm"/>
          </a:ln>
        </p:spPr>
        <p:txBody>
          <a:bodyPr wrap="square">
            <a:spAutoFit/>
          </a:bodyPr>
          <a:lstStyle/>
          <a:p>
            <a:r>
              <a:rPr lang="en-US" sz="2000" dirty="0" smtClean="0">
                <a:solidFill>
                  <a:schemeClr val="accent2"/>
                </a:solidFill>
                <a:latin typeface="+mn-lt"/>
              </a:rPr>
              <a:t>Fig 15-6</a:t>
            </a:r>
            <a:endParaRPr lang="en-US" sz="2000" dirty="0">
              <a:solidFill>
                <a:schemeClr val="accent2"/>
              </a:solidFill>
              <a:latin typeface="+mn-lt"/>
            </a:endParaRPr>
          </a:p>
        </p:txBody>
      </p:sp>
      <p:sp>
        <p:nvSpPr>
          <p:cNvPr id="39946" name="Rectangle 10"/>
          <p:cNvSpPr>
            <a:spLocks noChangeArrowheads="1"/>
          </p:cNvSpPr>
          <p:nvPr/>
        </p:nvSpPr>
        <p:spPr bwMode="auto">
          <a:xfrm>
            <a:off x="304800" y="289560"/>
            <a:ext cx="8531352" cy="1005840"/>
          </a:xfrm>
          <a:prstGeom prst="rect">
            <a:avLst/>
          </a:prstGeom>
          <a:noFill/>
          <a:ln w="9525">
            <a:noFill/>
            <a:miter lim="800000"/>
            <a:headEnd/>
            <a:tailEnd/>
          </a:ln>
        </p:spPr>
        <p:txBody>
          <a:bodyPr lIns="92075" tIns="46038" rIns="92075" bIns="46038" anchor="ctr"/>
          <a:lstStyle/>
          <a:p>
            <a:pPr algn="ctr" eaLnBrk="0" hangingPunct="0"/>
            <a:r>
              <a:rPr lang="en-US" sz="4000" b="1" dirty="0">
                <a:solidFill>
                  <a:schemeClr val="accent2"/>
                </a:solidFill>
                <a:latin typeface="+mj-lt"/>
              </a:rPr>
              <a:t>Responses </a:t>
            </a:r>
            <a:r>
              <a:rPr lang="en-US" sz="4000" b="1" dirty="0" smtClean="0">
                <a:solidFill>
                  <a:schemeClr val="accent2"/>
                </a:solidFill>
                <a:latin typeface="+mj-lt"/>
              </a:rPr>
              <a:t>That </a:t>
            </a:r>
            <a:r>
              <a:rPr lang="en-US" sz="4000" b="1" dirty="0">
                <a:solidFill>
                  <a:schemeClr val="accent2"/>
                </a:solidFill>
                <a:latin typeface="+mj-lt"/>
              </a:rPr>
              <a:t>Can Be Tracked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304800"/>
            <a:ext cx="8534400" cy="1066800"/>
          </a:xfrm>
          <a:noFill/>
        </p:spPr>
        <p:txBody>
          <a:bodyPr/>
          <a:lstStyle/>
          <a:p>
            <a:r>
              <a:rPr lang="en-US" sz="4400" dirty="0" smtClean="0"/>
              <a:t>Test Markets</a:t>
            </a:r>
          </a:p>
        </p:txBody>
      </p:sp>
      <p:sp>
        <p:nvSpPr>
          <p:cNvPr id="37891" name="Rectangle 3"/>
          <p:cNvSpPr>
            <a:spLocks noGrp="1" noChangeArrowheads="1"/>
          </p:cNvSpPr>
          <p:nvPr>
            <p:ph idx="1"/>
          </p:nvPr>
        </p:nvSpPr>
        <p:spPr>
          <a:xfrm>
            <a:off x="609600" y="1600200"/>
            <a:ext cx="7848600" cy="4114800"/>
          </a:xfrm>
          <a:noFill/>
        </p:spPr>
        <p:txBody>
          <a:bodyPr/>
          <a:lstStyle/>
          <a:p>
            <a:pPr marL="465138" indent="-465138">
              <a:tabLst>
                <a:tab pos="465138" algn="l"/>
              </a:tabLst>
            </a:pPr>
            <a:r>
              <a:rPr lang="en-US" sz="2800" dirty="0" smtClean="0"/>
              <a:t>Used to assess</a:t>
            </a:r>
          </a:p>
          <a:p>
            <a:pPr marL="1020763" lvl="1">
              <a:tabLst>
                <a:tab pos="465138" algn="l"/>
              </a:tabLst>
            </a:pPr>
            <a:r>
              <a:rPr lang="en-US" sz="2400" dirty="0" smtClean="0">
                <a:solidFill>
                  <a:srgbClr val="00B050"/>
                </a:solidFill>
              </a:rPr>
              <a:t>Advertisements</a:t>
            </a:r>
          </a:p>
          <a:p>
            <a:pPr marL="1020763" lvl="1">
              <a:tabLst>
                <a:tab pos="465138" algn="l"/>
              </a:tabLst>
            </a:pPr>
            <a:r>
              <a:rPr lang="en-US" sz="2400" dirty="0" smtClean="0">
                <a:solidFill>
                  <a:srgbClr val="00B050"/>
                </a:solidFill>
              </a:rPr>
              <a:t>Consumer and trade promotions</a:t>
            </a:r>
          </a:p>
          <a:p>
            <a:pPr marL="1020763" lvl="1">
              <a:tabLst>
                <a:tab pos="465138" algn="l"/>
              </a:tabLst>
            </a:pPr>
            <a:r>
              <a:rPr lang="en-US" sz="2400" dirty="0" smtClean="0">
                <a:solidFill>
                  <a:srgbClr val="00B050"/>
                </a:solidFill>
              </a:rPr>
              <a:t>Pricing tactics</a:t>
            </a:r>
          </a:p>
          <a:p>
            <a:pPr marL="1020763" lvl="1">
              <a:tabLst>
                <a:tab pos="465138" algn="l"/>
              </a:tabLst>
            </a:pPr>
            <a:r>
              <a:rPr lang="en-US" sz="2400" dirty="0" smtClean="0">
                <a:solidFill>
                  <a:srgbClr val="00B050"/>
                </a:solidFill>
              </a:rPr>
              <a:t>New products</a:t>
            </a:r>
          </a:p>
          <a:p>
            <a:pPr marL="465138" indent="-465138">
              <a:tabLst>
                <a:tab pos="465138" algn="l"/>
              </a:tabLst>
            </a:pPr>
            <a:r>
              <a:rPr lang="en-US" sz="2800" dirty="0" smtClean="0"/>
              <a:t>Attempt to mimic reality </a:t>
            </a:r>
          </a:p>
          <a:p>
            <a:pPr marL="465138" indent="-465138">
              <a:tabLst>
                <a:tab pos="465138" algn="l"/>
              </a:tabLst>
            </a:pPr>
            <a:r>
              <a:rPr lang="en-US" sz="2800" dirty="0" smtClean="0"/>
              <a:t>Design to model full marketing plan</a:t>
            </a:r>
          </a:p>
          <a:p>
            <a:pPr marL="465138" indent="-465138">
              <a:tabLst>
                <a:tab pos="465138" algn="l"/>
              </a:tabLst>
            </a:pPr>
            <a:r>
              <a:rPr lang="en-US" sz="2800" dirty="0" smtClean="0"/>
              <a:t>Length of test market</a:t>
            </a:r>
          </a:p>
          <a:p>
            <a:pPr marL="465138" indent="-465138">
              <a:tabLst>
                <a:tab pos="465138" algn="l"/>
              </a:tabLst>
            </a:pPr>
            <a:r>
              <a:rPr lang="en-US" sz="2800" dirty="0" smtClean="0"/>
              <a:t>Competitive actions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04800" y="228600"/>
            <a:ext cx="8534400" cy="1219200"/>
          </a:xfrm>
          <a:prstGeom prst="rect">
            <a:avLst/>
          </a:prstGeom>
          <a:noFill/>
          <a:ln w="9525">
            <a:noFill/>
            <a:miter lim="800000"/>
            <a:headEnd/>
            <a:tailEnd/>
          </a:ln>
        </p:spPr>
        <p:txBody>
          <a:bodyPr wrap="none" anchor="ctr"/>
          <a:lstStyle/>
          <a:p>
            <a:endParaRPr lang="en-US"/>
          </a:p>
        </p:txBody>
      </p:sp>
      <p:sp>
        <p:nvSpPr>
          <p:cNvPr id="726019" name="Rectangle 3"/>
          <p:cNvSpPr>
            <a:spLocks noGrp="1" noChangeArrowheads="1"/>
          </p:cNvSpPr>
          <p:nvPr>
            <p:ph type="title"/>
          </p:nvPr>
        </p:nvSpPr>
        <p:spPr>
          <a:xfrm>
            <a:off x="0" y="228600"/>
            <a:ext cx="9144000" cy="1066800"/>
          </a:xfrm>
        </p:spPr>
        <p:txBody>
          <a:bodyPr/>
          <a:lstStyle/>
          <a:p>
            <a:r>
              <a:rPr lang="en-US" sz="4400" dirty="0" smtClean="0"/>
              <a:t>Evaluating Public Relations</a:t>
            </a:r>
            <a:endParaRPr lang="en-US" sz="4400" dirty="0" smtClean="0">
              <a:effectLst>
                <a:outerShdw blurRad="38100" dist="38100" dir="2700000" algn="tl">
                  <a:srgbClr val="C0C0C0"/>
                </a:outerShdw>
              </a:effectLst>
            </a:endParaRPr>
          </a:p>
        </p:txBody>
      </p:sp>
      <p:sp>
        <p:nvSpPr>
          <p:cNvPr id="39940" name="Rectangle 4"/>
          <p:cNvSpPr>
            <a:spLocks noGrp="1" noChangeArrowheads="1"/>
          </p:cNvSpPr>
          <p:nvPr>
            <p:ph sz="half" idx="1"/>
          </p:nvPr>
        </p:nvSpPr>
        <p:spPr>
          <a:xfrm>
            <a:off x="1066800" y="2209800"/>
            <a:ext cx="7315200" cy="2667000"/>
          </a:xfrm>
          <a:noFill/>
        </p:spPr>
        <p:txBody>
          <a:bodyPr/>
          <a:lstStyle/>
          <a:p>
            <a:pPr marL="465138" indent="-465138">
              <a:tabLst>
                <a:tab pos="465138" algn="l"/>
              </a:tabLst>
            </a:pPr>
            <a:r>
              <a:rPr lang="en-US" sz="3200" dirty="0" smtClean="0"/>
              <a:t>Number of clippings</a:t>
            </a:r>
          </a:p>
          <a:p>
            <a:pPr marL="465138" indent="-465138">
              <a:tabLst>
                <a:tab pos="465138" algn="l"/>
              </a:tabLst>
            </a:pPr>
            <a:r>
              <a:rPr lang="en-US" sz="3200" dirty="0" smtClean="0"/>
              <a:t>Number of impressions</a:t>
            </a:r>
          </a:p>
          <a:p>
            <a:pPr marL="465138" indent="-465138">
              <a:tabLst>
                <a:tab pos="465138" algn="l"/>
              </a:tabLst>
            </a:pPr>
            <a:r>
              <a:rPr lang="en-US" sz="3200" dirty="0" smtClean="0"/>
              <a:t>Advertising equivalence</a:t>
            </a:r>
          </a:p>
          <a:p>
            <a:pPr marL="465138" indent="-465138">
              <a:tabLst>
                <a:tab pos="465138" algn="l"/>
              </a:tabLst>
            </a:pPr>
            <a:r>
              <a:rPr lang="en-US" sz="3200" dirty="0" smtClean="0"/>
              <a:t>Comparison to PR objectives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04800" y="228600"/>
            <a:ext cx="8534400" cy="1295400"/>
          </a:xfrm>
          <a:prstGeom prst="rect">
            <a:avLst/>
          </a:prstGeom>
          <a:noFill/>
          <a:ln w="9525">
            <a:noFill/>
            <a:miter lim="800000"/>
            <a:headEnd/>
            <a:tailEnd/>
          </a:ln>
        </p:spPr>
        <p:txBody>
          <a:bodyPr wrap="none" anchor="ctr"/>
          <a:lstStyle/>
          <a:p>
            <a:endParaRPr lang="en-US"/>
          </a:p>
        </p:txBody>
      </p:sp>
      <p:sp>
        <p:nvSpPr>
          <p:cNvPr id="727043" name="Rectangle 3"/>
          <p:cNvSpPr>
            <a:spLocks noGrp="1" noChangeArrowheads="1"/>
          </p:cNvSpPr>
          <p:nvPr>
            <p:ph type="title"/>
          </p:nvPr>
        </p:nvSpPr>
        <p:spPr>
          <a:xfrm>
            <a:off x="0" y="304800"/>
            <a:ext cx="9144000" cy="990600"/>
          </a:xfrm>
        </p:spPr>
        <p:txBody>
          <a:bodyPr/>
          <a:lstStyle/>
          <a:p>
            <a:r>
              <a:rPr lang="en-US" sz="4400" dirty="0" smtClean="0"/>
              <a:t>Evaluating the IMC Program</a:t>
            </a:r>
            <a:endParaRPr lang="en-US" sz="4400" dirty="0" smtClean="0">
              <a:effectLst>
                <a:outerShdw blurRad="38100" dist="38100" dir="2700000" algn="tl">
                  <a:srgbClr val="C0C0C0"/>
                </a:outerShdw>
              </a:effectLst>
            </a:endParaRPr>
          </a:p>
        </p:txBody>
      </p:sp>
      <p:sp>
        <p:nvSpPr>
          <p:cNvPr id="40964" name="Rectangle 4"/>
          <p:cNvSpPr>
            <a:spLocks noGrp="1" noChangeArrowheads="1"/>
          </p:cNvSpPr>
          <p:nvPr>
            <p:ph sz="half" idx="1"/>
          </p:nvPr>
        </p:nvSpPr>
        <p:spPr>
          <a:xfrm>
            <a:off x="762000" y="2362200"/>
            <a:ext cx="7696200" cy="2133600"/>
          </a:xfrm>
          <a:noFill/>
        </p:spPr>
        <p:txBody>
          <a:bodyPr/>
          <a:lstStyle/>
          <a:p>
            <a:pPr marL="465138" indent="-465138">
              <a:tabLst>
                <a:tab pos="465138" algn="l"/>
              </a:tabLst>
            </a:pPr>
            <a:r>
              <a:rPr lang="en-US" sz="3200" dirty="0" smtClean="0"/>
              <a:t>Greater demand for accountability</a:t>
            </a:r>
          </a:p>
          <a:p>
            <a:pPr marL="465138" indent="-465138">
              <a:tabLst>
                <a:tab pos="465138" algn="l"/>
              </a:tabLst>
            </a:pPr>
            <a:r>
              <a:rPr lang="en-US" sz="3200" dirty="0" smtClean="0"/>
              <a:t>ROI of advertising and marketing</a:t>
            </a:r>
          </a:p>
          <a:p>
            <a:pPr marL="465138" indent="-465138">
              <a:tabLst>
                <a:tab pos="465138" algn="l"/>
              </a:tabLst>
            </a:pPr>
            <a:r>
              <a:rPr lang="en-US" sz="3200" dirty="0" smtClean="0"/>
              <a:t>Difficult to measure ROI</a:t>
            </a:r>
          </a:p>
          <a:p>
            <a:pPr marL="465138" indent="-465138">
              <a:tabLst>
                <a:tab pos="465138" algn="l"/>
              </a:tabLst>
            </a:pPr>
            <a:r>
              <a:rPr lang="en-US" sz="3200" dirty="0" smtClean="0"/>
              <a:t>Difficult to define ROI</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04800" y="228600"/>
            <a:ext cx="8534400" cy="1524000"/>
          </a:xfrm>
          <a:prstGeom prst="rect">
            <a:avLst/>
          </a:prstGeom>
          <a:noFill/>
          <a:ln w="9525">
            <a:noFill/>
            <a:miter lim="800000"/>
            <a:headEnd/>
            <a:tailEnd/>
          </a:ln>
        </p:spPr>
        <p:txBody>
          <a:bodyPr wrap="none" anchor="ctr"/>
          <a:lstStyle/>
          <a:p>
            <a:endParaRPr lang="en-US"/>
          </a:p>
        </p:txBody>
      </p:sp>
      <p:sp>
        <p:nvSpPr>
          <p:cNvPr id="728067" name="Rectangle 3"/>
          <p:cNvSpPr>
            <a:spLocks noGrp="1" noChangeArrowheads="1"/>
          </p:cNvSpPr>
          <p:nvPr>
            <p:ph type="title"/>
          </p:nvPr>
        </p:nvSpPr>
        <p:spPr>
          <a:xfrm>
            <a:off x="0" y="228600"/>
            <a:ext cx="9144000" cy="1066800"/>
          </a:xfrm>
        </p:spPr>
        <p:txBody>
          <a:bodyPr/>
          <a:lstStyle/>
          <a:p>
            <a:r>
              <a:rPr lang="en-US" dirty="0" smtClean="0"/>
              <a:t>Evaluating Overall Health</a:t>
            </a:r>
            <a:br>
              <a:rPr lang="en-US" dirty="0" smtClean="0"/>
            </a:br>
            <a:r>
              <a:rPr lang="en-US" dirty="0" smtClean="0"/>
              <a:t>of a Company</a:t>
            </a:r>
            <a:endParaRPr lang="en-US" dirty="0" smtClean="0">
              <a:effectLst>
                <a:outerShdw blurRad="38100" dist="38100" dir="2700000" algn="tl">
                  <a:srgbClr val="C0C0C0"/>
                </a:outerShdw>
              </a:effectLst>
            </a:endParaRPr>
          </a:p>
        </p:txBody>
      </p:sp>
      <p:sp>
        <p:nvSpPr>
          <p:cNvPr id="41988" name="Rectangle 4"/>
          <p:cNvSpPr>
            <a:spLocks noGrp="1" noChangeArrowheads="1"/>
          </p:cNvSpPr>
          <p:nvPr>
            <p:ph sz="half" idx="1"/>
          </p:nvPr>
        </p:nvSpPr>
        <p:spPr>
          <a:xfrm>
            <a:off x="1066800" y="1676400"/>
            <a:ext cx="7315200" cy="3657600"/>
          </a:xfrm>
          <a:noFill/>
        </p:spPr>
        <p:txBody>
          <a:bodyPr/>
          <a:lstStyle/>
          <a:p>
            <a:pPr marL="465138" indent="-465138">
              <a:tabLst>
                <a:tab pos="465138" algn="l"/>
              </a:tabLst>
            </a:pPr>
            <a:r>
              <a:rPr lang="en-US" dirty="0" smtClean="0"/>
              <a:t>Level of innovation</a:t>
            </a:r>
          </a:p>
          <a:p>
            <a:pPr marL="465138" indent="-465138">
              <a:tabLst>
                <a:tab pos="465138" algn="l"/>
              </a:tabLst>
            </a:pPr>
            <a:r>
              <a:rPr lang="en-US" dirty="0" smtClean="0"/>
              <a:t>Productivity</a:t>
            </a:r>
          </a:p>
          <a:p>
            <a:pPr marL="465138" indent="-465138">
              <a:tabLst>
                <a:tab pos="465138" algn="l"/>
              </a:tabLst>
            </a:pPr>
            <a:r>
              <a:rPr lang="en-US" dirty="0" smtClean="0"/>
              <a:t>Physical and financial resources</a:t>
            </a:r>
          </a:p>
          <a:p>
            <a:pPr marL="465138" indent="-465138">
              <a:tabLst>
                <a:tab pos="465138" algn="l"/>
              </a:tabLst>
            </a:pPr>
            <a:r>
              <a:rPr lang="en-US" dirty="0" smtClean="0"/>
              <a:t>Profitability</a:t>
            </a:r>
          </a:p>
          <a:p>
            <a:pPr marL="465138" indent="-465138">
              <a:tabLst>
                <a:tab pos="465138" algn="l"/>
              </a:tabLst>
            </a:pPr>
            <a:r>
              <a:rPr lang="en-US" dirty="0" smtClean="0"/>
              <a:t>Manager performance and attitude</a:t>
            </a:r>
          </a:p>
          <a:p>
            <a:pPr marL="465138" indent="-465138">
              <a:tabLst>
                <a:tab pos="465138" algn="l"/>
              </a:tabLst>
            </a:pPr>
            <a:r>
              <a:rPr lang="en-US" dirty="0" smtClean="0"/>
              <a:t>Employee performance and attitude</a:t>
            </a:r>
          </a:p>
          <a:p>
            <a:pPr marL="465138" indent="-465138">
              <a:tabLst>
                <a:tab pos="465138" algn="l"/>
              </a:tabLst>
            </a:pPr>
            <a:r>
              <a:rPr lang="en-US" dirty="0" smtClean="0"/>
              <a:t>Social responsibility</a:t>
            </a:r>
          </a:p>
        </p:txBody>
      </p:sp>
      <p:sp>
        <p:nvSpPr>
          <p:cNvPr id="41992" name="Text Box 8"/>
          <p:cNvSpPr txBox="1">
            <a:spLocks noChangeArrowheads="1"/>
          </p:cNvSpPr>
          <p:nvPr/>
        </p:nvSpPr>
        <p:spPr bwMode="auto">
          <a:xfrm>
            <a:off x="2438400" y="5410200"/>
            <a:ext cx="4343400" cy="707886"/>
          </a:xfrm>
          <a:prstGeom prst="rect">
            <a:avLst/>
          </a:prstGeom>
          <a:noFill/>
          <a:ln w="9525">
            <a:noFill/>
            <a:miter lim="800000"/>
            <a:headEnd/>
            <a:tailEnd/>
          </a:ln>
          <a:effectLst/>
        </p:spPr>
        <p:txBody>
          <a:bodyPr>
            <a:spAutoFit/>
          </a:bodyPr>
          <a:lstStyle/>
          <a:p>
            <a:pPr algn="ctr">
              <a:spcBef>
                <a:spcPct val="50000"/>
              </a:spcBef>
            </a:pPr>
            <a:r>
              <a:rPr lang="en-US" sz="4000" b="1" i="1" u="sng" dirty="0">
                <a:solidFill>
                  <a:srgbClr val="FF0000"/>
                </a:solidFill>
              </a:rPr>
              <a:t>Value Image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6" name="Rectangle 4"/>
          <p:cNvSpPr>
            <a:spLocks noGrp="1" noChangeArrowheads="1"/>
          </p:cNvSpPr>
          <p:nvPr>
            <p:ph type="title"/>
          </p:nvPr>
        </p:nvSpPr>
        <p:spPr>
          <a:xfrm>
            <a:off x="0" y="228600"/>
            <a:ext cx="9144000" cy="1143000"/>
          </a:xfrm>
        </p:spPr>
        <p:txBody>
          <a:bodyPr/>
          <a:lstStyle/>
          <a:p>
            <a:r>
              <a:rPr lang="en-US" sz="4400" dirty="0" smtClean="0"/>
              <a:t>Chapter Overview</a:t>
            </a:r>
            <a:endParaRPr lang="en-US" sz="4400" dirty="0" smtClean="0">
              <a:effectLst>
                <a:outerShdw blurRad="38100" dist="38100" dir="2700000" algn="tl">
                  <a:srgbClr val="C0C0C0"/>
                </a:outerShdw>
              </a:effectLst>
            </a:endParaRPr>
          </a:p>
        </p:txBody>
      </p:sp>
      <p:sp>
        <p:nvSpPr>
          <p:cNvPr id="9" name="Rectangle 3"/>
          <p:cNvSpPr txBox="1">
            <a:spLocks noChangeArrowheads="1"/>
          </p:cNvSpPr>
          <p:nvPr/>
        </p:nvSpPr>
        <p:spPr bwMode="auto">
          <a:xfrm>
            <a:off x="1219200" y="2438400"/>
            <a:ext cx="7010400" cy="2590800"/>
          </a:xfrm>
          <a:prstGeom prst="rect">
            <a:avLst/>
          </a:prstGeom>
          <a:noFill/>
          <a:ln w="9525">
            <a:noFill/>
            <a:miter lim="800000"/>
            <a:headEnd/>
            <a:tailEnd/>
          </a:ln>
        </p:spPr>
        <p:txBody>
          <a:bodyPr/>
          <a:lstStyle/>
          <a:p>
            <a:pPr marL="342900" indent="-342900" eaLnBrk="0" hangingPunct="0">
              <a:lnSpc>
                <a:spcPct val="90000"/>
              </a:lnSpc>
              <a:spcBef>
                <a:spcPct val="10000"/>
              </a:spcBef>
              <a:buClr>
                <a:schemeClr val="accent2"/>
              </a:buClr>
              <a:buFontTx/>
              <a:buChar char="•"/>
              <a:tabLst>
                <a:tab pos="0" algn="l"/>
              </a:tabLst>
            </a:pPr>
            <a:r>
              <a:rPr lang="en-US" sz="2800" b="1" dirty="0">
                <a:solidFill>
                  <a:schemeClr val="accent2"/>
                </a:solidFill>
              </a:rPr>
              <a:t>Matching methods with objectives</a:t>
            </a:r>
          </a:p>
          <a:p>
            <a:pPr marL="342900" indent="-342900" eaLnBrk="0" hangingPunct="0">
              <a:lnSpc>
                <a:spcPct val="90000"/>
              </a:lnSpc>
              <a:spcBef>
                <a:spcPct val="10000"/>
              </a:spcBef>
              <a:buClr>
                <a:schemeClr val="accent2"/>
              </a:buClr>
              <a:buFontTx/>
              <a:buChar char="•"/>
              <a:tabLst>
                <a:tab pos="0" algn="l"/>
              </a:tabLst>
            </a:pPr>
            <a:r>
              <a:rPr lang="en-US" sz="2800" b="1" dirty="0">
                <a:solidFill>
                  <a:schemeClr val="accent2"/>
                </a:solidFill>
              </a:rPr>
              <a:t>Message evaluations</a:t>
            </a:r>
          </a:p>
          <a:p>
            <a:pPr marL="342900" indent="-342900" eaLnBrk="0" hangingPunct="0">
              <a:lnSpc>
                <a:spcPct val="90000"/>
              </a:lnSpc>
              <a:spcBef>
                <a:spcPct val="10000"/>
              </a:spcBef>
              <a:buClr>
                <a:schemeClr val="accent2"/>
              </a:buClr>
              <a:buFontTx/>
              <a:buChar char="•"/>
              <a:tabLst>
                <a:tab pos="0" algn="l"/>
              </a:tabLst>
            </a:pPr>
            <a:r>
              <a:rPr lang="en-US" sz="2800" b="1" dirty="0">
                <a:solidFill>
                  <a:schemeClr val="accent2"/>
                </a:solidFill>
              </a:rPr>
              <a:t>Evaluation criteria</a:t>
            </a:r>
          </a:p>
          <a:p>
            <a:pPr marL="342900" indent="-342900" eaLnBrk="0" hangingPunct="0">
              <a:lnSpc>
                <a:spcPct val="90000"/>
              </a:lnSpc>
              <a:spcBef>
                <a:spcPct val="10000"/>
              </a:spcBef>
              <a:buClr>
                <a:schemeClr val="accent2"/>
              </a:buClr>
              <a:buFontTx/>
              <a:buChar char="•"/>
              <a:tabLst>
                <a:tab pos="0" algn="l"/>
              </a:tabLst>
            </a:pPr>
            <a:r>
              <a:rPr lang="en-US" sz="2800" b="1" dirty="0">
                <a:solidFill>
                  <a:schemeClr val="accent2"/>
                </a:solidFill>
              </a:rPr>
              <a:t>Behavioral evaluations</a:t>
            </a:r>
          </a:p>
          <a:p>
            <a:pPr marL="342900" indent="-342900" eaLnBrk="0" hangingPunct="0">
              <a:lnSpc>
                <a:spcPct val="90000"/>
              </a:lnSpc>
              <a:spcBef>
                <a:spcPct val="10000"/>
              </a:spcBef>
              <a:buClr>
                <a:schemeClr val="accent2"/>
              </a:buClr>
              <a:buFontTx/>
              <a:buChar char="•"/>
              <a:tabLst>
                <a:tab pos="0" algn="l"/>
              </a:tabLst>
            </a:pPr>
            <a:r>
              <a:rPr lang="en-US" sz="2800" b="1" dirty="0">
                <a:solidFill>
                  <a:schemeClr val="accent2"/>
                </a:solidFill>
              </a:rPr>
              <a:t>Evaluating public relations</a:t>
            </a:r>
          </a:p>
          <a:p>
            <a:pPr marL="342900" indent="-342900" eaLnBrk="0" hangingPunct="0">
              <a:lnSpc>
                <a:spcPct val="90000"/>
              </a:lnSpc>
              <a:spcBef>
                <a:spcPct val="10000"/>
              </a:spcBef>
              <a:buClr>
                <a:schemeClr val="accent2"/>
              </a:buClr>
              <a:buFontTx/>
              <a:buChar char="•"/>
              <a:tabLst>
                <a:tab pos="0" algn="l"/>
              </a:tabLst>
            </a:pPr>
            <a:r>
              <a:rPr lang="en-US" sz="2800" b="1" dirty="0">
                <a:solidFill>
                  <a:schemeClr val="accent2"/>
                </a:solidFill>
              </a:rPr>
              <a:t>Evaluating the IMC program</a:t>
            </a:r>
          </a:p>
          <a:p>
            <a:pPr marL="342900" indent="-342900" eaLnBrk="0" hangingPunct="0">
              <a:lnSpc>
                <a:spcPct val="90000"/>
              </a:lnSpc>
              <a:spcBef>
                <a:spcPct val="10000"/>
              </a:spcBef>
              <a:buClr>
                <a:schemeClr val="accent2"/>
              </a:buClr>
              <a:buFontTx/>
              <a:buChar char="•"/>
              <a:tabLst>
                <a:tab pos="0" algn="l"/>
              </a:tabLst>
            </a:pPr>
            <a:endParaRPr lang="en-US" sz="2800" b="1" dirty="0">
              <a:solidFill>
                <a:schemeClr val="accent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8627" name="Rectangle 3"/>
          <p:cNvSpPr>
            <a:spLocks noGrp="1" noChangeArrowheads="1"/>
          </p:cNvSpPr>
          <p:nvPr>
            <p:ph type="title"/>
          </p:nvPr>
        </p:nvSpPr>
        <p:spPr>
          <a:xfrm>
            <a:off x="0" y="228600"/>
            <a:ext cx="9144000" cy="1143000"/>
          </a:xfrm>
        </p:spPr>
        <p:txBody>
          <a:bodyPr/>
          <a:lstStyle/>
          <a:p>
            <a:r>
              <a:rPr lang="en-US" sz="4400" dirty="0" smtClean="0"/>
              <a:t>Evaluation Categories</a:t>
            </a:r>
            <a:endParaRPr lang="en-US" sz="4400" dirty="0" smtClean="0">
              <a:effectLst>
                <a:outerShdw blurRad="38100" dist="38100" dir="2700000" algn="tl">
                  <a:srgbClr val="C0C0C0"/>
                </a:outerShdw>
              </a:effectLst>
            </a:endParaRPr>
          </a:p>
        </p:txBody>
      </p:sp>
      <p:sp>
        <p:nvSpPr>
          <p:cNvPr id="17412" name="Rectangle 4"/>
          <p:cNvSpPr>
            <a:spLocks noGrp="1" noChangeArrowheads="1"/>
          </p:cNvSpPr>
          <p:nvPr>
            <p:ph sz="half" idx="1"/>
          </p:nvPr>
        </p:nvSpPr>
        <p:spPr>
          <a:xfrm>
            <a:off x="838200" y="1600200"/>
            <a:ext cx="7696200" cy="4572000"/>
          </a:xfrm>
          <a:noFill/>
        </p:spPr>
        <p:txBody>
          <a:bodyPr/>
          <a:lstStyle/>
          <a:p>
            <a:pPr marL="465138" indent="-465138">
              <a:tabLst>
                <a:tab pos="465138" algn="l"/>
              </a:tabLst>
            </a:pPr>
            <a:r>
              <a:rPr lang="en-US" dirty="0" smtClean="0"/>
              <a:t>Message evaluations</a:t>
            </a:r>
          </a:p>
          <a:p>
            <a:pPr marL="1020763" lvl="1">
              <a:tabLst>
                <a:tab pos="465138" algn="l"/>
              </a:tabLst>
            </a:pPr>
            <a:r>
              <a:rPr lang="en-US" dirty="0" smtClean="0"/>
              <a:t>Physical design</a:t>
            </a:r>
          </a:p>
          <a:p>
            <a:pPr marL="1020763" lvl="1">
              <a:tabLst>
                <a:tab pos="465138" algn="l"/>
              </a:tabLst>
            </a:pPr>
            <a:r>
              <a:rPr lang="en-US" dirty="0" smtClean="0"/>
              <a:t>Cognitive elements</a:t>
            </a:r>
          </a:p>
          <a:p>
            <a:pPr marL="1020763" lvl="1">
              <a:tabLst>
                <a:tab pos="465138" algn="l"/>
              </a:tabLst>
            </a:pPr>
            <a:r>
              <a:rPr lang="en-US" dirty="0" smtClean="0"/>
              <a:t>Affective elements</a:t>
            </a:r>
          </a:p>
          <a:p>
            <a:pPr marL="465138" indent="-465138">
              <a:tabLst>
                <a:tab pos="465138" algn="l"/>
              </a:tabLst>
            </a:pPr>
            <a:r>
              <a:rPr lang="en-US" dirty="0" smtClean="0"/>
              <a:t>Online evaluation metrics</a:t>
            </a:r>
          </a:p>
          <a:p>
            <a:pPr lvl="1" indent="290513">
              <a:defRPr/>
            </a:pPr>
            <a:r>
              <a:rPr lang="en-US" dirty="0" smtClean="0"/>
              <a:t>Real-time measures</a:t>
            </a:r>
          </a:p>
          <a:p>
            <a:pPr marL="465138" indent="-465138">
              <a:tabLst>
                <a:tab pos="465138" algn="l"/>
              </a:tabLst>
            </a:pPr>
            <a:r>
              <a:rPr lang="en-US" dirty="0" smtClean="0"/>
              <a:t>Respondent behavior evaluations</a:t>
            </a:r>
          </a:p>
          <a:p>
            <a:pPr marL="1020763" lvl="1">
              <a:tabLst>
                <a:tab pos="465138" algn="l"/>
              </a:tabLst>
            </a:pPr>
            <a:r>
              <a:rPr lang="en-US" dirty="0" err="1" smtClean="0"/>
              <a:t>Conative</a:t>
            </a:r>
            <a:r>
              <a:rPr lang="en-US" dirty="0" smtClean="0"/>
              <a:t> elements</a:t>
            </a:r>
          </a:p>
          <a:p>
            <a:pPr marL="1020763" lvl="1">
              <a:tabLst>
                <a:tab pos="465138" algn="l"/>
              </a:tabLst>
            </a:pPr>
            <a:r>
              <a:rPr lang="en-US" dirty="0" smtClean="0"/>
              <a:t>Measurable with numbers</a:t>
            </a:r>
          </a:p>
          <a:p>
            <a:pPr marL="1020763" lvl="1">
              <a:tabLst>
                <a:tab pos="465138" algn="l"/>
              </a:tabLst>
            </a:pPr>
            <a:r>
              <a:rPr lang="en-US" dirty="0" smtClean="0"/>
              <a:t>Customer actions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52400"/>
            <a:ext cx="8534400" cy="1219200"/>
          </a:xfrm>
          <a:noFill/>
        </p:spPr>
        <p:txBody>
          <a:bodyPr/>
          <a:lstStyle/>
          <a:p>
            <a:r>
              <a:rPr lang="en-US" sz="4000" dirty="0" smtClean="0"/>
              <a:t>Evaluation and IMC Objectives</a:t>
            </a:r>
            <a:endParaRPr lang="en-US" sz="1800" dirty="0" smtClean="0"/>
          </a:p>
        </p:txBody>
      </p:sp>
      <p:sp>
        <p:nvSpPr>
          <p:cNvPr id="18435" name="Rectangle 3"/>
          <p:cNvSpPr>
            <a:spLocks noGrp="1" noChangeArrowheads="1"/>
          </p:cNvSpPr>
          <p:nvPr>
            <p:ph idx="1"/>
          </p:nvPr>
        </p:nvSpPr>
        <p:spPr>
          <a:xfrm>
            <a:off x="1828800" y="2133600"/>
            <a:ext cx="5486400" cy="2895600"/>
          </a:xfrm>
          <a:noFill/>
        </p:spPr>
        <p:txBody>
          <a:bodyPr/>
          <a:lstStyle/>
          <a:p>
            <a:pPr marL="465138" indent="-465138">
              <a:tabLst>
                <a:tab pos="465138" algn="l"/>
              </a:tabLst>
            </a:pPr>
            <a:r>
              <a:rPr lang="en-US" sz="2800" dirty="0" smtClean="0"/>
              <a:t>Match objectives</a:t>
            </a:r>
          </a:p>
          <a:p>
            <a:pPr marL="465138" indent="-465138">
              <a:tabLst>
                <a:tab pos="465138" algn="l"/>
              </a:tabLst>
            </a:pPr>
            <a:r>
              <a:rPr lang="en-US" sz="2800" dirty="0" smtClean="0"/>
              <a:t>Pre- and post-tests</a:t>
            </a:r>
          </a:p>
          <a:p>
            <a:pPr marL="465138" indent="-465138">
              <a:tabLst>
                <a:tab pos="465138" algn="l"/>
              </a:tabLst>
            </a:pPr>
            <a:r>
              <a:rPr lang="en-US" sz="2800" dirty="0" smtClean="0"/>
              <a:t>Levels of analysis</a:t>
            </a:r>
          </a:p>
          <a:p>
            <a:pPr marL="1020763" lvl="1">
              <a:tabLst>
                <a:tab pos="465138" algn="l"/>
              </a:tabLst>
            </a:pPr>
            <a:r>
              <a:rPr lang="en-US" sz="2400" dirty="0" smtClean="0"/>
              <a:t>Short and long term</a:t>
            </a:r>
          </a:p>
          <a:p>
            <a:pPr marL="1020763" lvl="1">
              <a:tabLst>
                <a:tab pos="465138" algn="l"/>
              </a:tabLst>
            </a:pPr>
            <a:r>
              <a:rPr lang="en-US" sz="2400" dirty="0" smtClean="0"/>
              <a:t>Product-specific</a:t>
            </a:r>
          </a:p>
          <a:p>
            <a:pPr marL="1020763" lvl="1">
              <a:tabLst>
                <a:tab pos="465138" algn="l"/>
              </a:tabLst>
            </a:pPr>
            <a:r>
              <a:rPr lang="en-US" sz="2400" dirty="0" smtClean="0"/>
              <a:t>Corporate level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7587" name="Rectangle 3"/>
          <p:cNvSpPr>
            <a:spLocks noGrp="1" noChangeArrowheads="1"/>
          </p:cNvSpPr>
          <p:nvPr>
            <p:ph type="title"/>
          </p:nvPr>
        </p:nvSpPr>
        <p:spPr>
          <a:xfrm>
            <a:off x="0" y="304800"/>
            <a:ext cx="9144000" cy="990600"/>
          </a:xfrm>
        </p:spPr>
        <p:txBody>
          <a:bodyPr/>
          <a:lstStyle/>
          <a:p>
            <a:pPr>
              <a:defRPr/>
            </a:pPr>
            <a:r>
              <a:rPr lang="en-US" sz="4000" dirty="0"/>
              <a:t>Message Evaluation Techniques</a:t>
            </a:r>
            <a:endParaRPr lang="en-US" sz="3200" dirty="0">
              <a:effectLst>
                <a:outerShdw blurRad="38100" dist="38100" dir="2700000" algn="tl">
                  <a:srgbClr val="C0C0C0"/>
                </a:outerShdw>
              </a:effectLst>
            </a:endParaRPr>
          </a:p>
        </p:txBody>
      </p:sp>
      <p:sp>
        <p:nvSpPr>
          <p:cNvPr id="19460" name="Rectangle 4"/>
          <p:cNvSpPr>
            <a:spLocks noGrp="1" noChangeArrowheads="1"/>
          </p:cNvSpPr>
          <p:nvPr>
            <p:ph sz="half" idx="1"/>
          </p:nvPr>
        </p:nvSpPr>
        <p:spPr>
          <a:xfrm>
            <a:off x="1447800" y="1828800"/>
            <a:ext cx="6096000" cy="3733800"/>
          </a:xfrm>
          <a:noFill/>
        </p:spPr>
        <p:txBody>
          <a:bodyPr/>
          <a:lstStyle/>
          <a:p>
            <a:pPr marL="465138" indent="-465138">
              <a:lnSpc>
                <a:spcPct val="90000"/>
              </a:lnSpc>
              <a:tabLst>
                <a:tab pos="465138" algn="l"/>
              </a:tabLst>
            </a:pPr>
            <a:r>
              <a:rPr lang="en-US" dirty="0" smtClean="0"/>
              <a:t>Concept testing</a:t>
            </a:r>
          </a:p>
          <a:p>
            <a:pPr marL="465138" indent="-465138">
              <a:lnSpc>
                <a:spcPct val="90000"/>
              </a:lnSpc>
              <a:tabLst>
                <a:tab pos="465138" algn="l"/>
              </a:tabLst>
            </a:pPr>
            <a:r>
              <a:rPr lang="en-US" dirty="0" err="1" smtClean="0"/>
              <a:t>Copytesting</a:t>
            </a:r>
            <a:endParaRPr lang="en-US" dirty="0" smtClean="0"/>
          </a:p>
          <a:p>
            <a:pPr marL="465138" indent="-465138">
              <a:lnSpc>
                <a:spcPct val="90000"/>
              </a:lnSpc>
              <a:tabLst>
                <a:tab pos="465138" algn="l"/>
              </a:tabLst>
            </a:pPr>
            <a:r>
              <a:rPr lang="en-US" dirty="0" smtClean="0"/>
              <a:t>Recall tests</a:t>
            </a:r>
          </a:p>
          <a:p>
            <a:pPr marL="465138" indent="-465138">
              <a:lnSpc>
                <a:spcPct val="90000"/>
              </a:lnSpc>
              <a:tabLst>
                <a:tab pos="465138" algn="l"/>
              </a:tabLst>
            </a:pPr>
            <a:r>
              <a:rPr lang="en-US" dirty="0" smtClean="0"/>
              <a:t>Recognition tests</a:t>
            </a:r>
          </a:p>
          <a:p>
            <a:pPr marL="465138" indent="-465138">
              <a:lnSpc>
                <a:spcPct val="90000"/>
              </a:lnSpc>
              <a:tabLst>
                <a:tab pos="465138" algn="l"/>
              </a:tabLst>
            </a:pPr>
            <a:r>
              <a:rPr lang="en-US" dirty="0" smtClean="0"/>
              <a:t>Attitude and opinion tests</a:t>
            </a:r>
          </a:p>
          <a:p>
            <a:pPr marL="465138" indent="-465138">
              <a:lnSpc>
                <a:spcPct val="90000"/>
              </a:lnSpc>
              <a:tabLst>
                <a:tab pos="465138" algn="l"/>
              </a:tabLst>
            </a:pPr>
            <a:r>
              <a:rPr lang="en-US" dirty="0" smtClean="0"/>
              <a:t>Emotional reaction tests</a:t>
            </a:r>
          </a:p>
          <a:p>
            <a:pPr marL="465138" indent="-465138">
              <a:lnSpc>
                <a:spcPct val="90000"/>
              </a:lnSpc>
              <a:tabLst>
                <a:tab pos="465138" algn="l"/>
              </a:tabLst>
            </a:pPr>
            <a:r>
              <a:rPr lang="en-US" dirty="0" smtClean="0"/>
              <a:t>Physiological tests</a:t>
            </a:r>
          </a:p>
          <a:p>
            <a:pPr marL="465138" indent="-465138">
              <a:lnSpc>
                <a:spcPct val="90000"/>
              </a:lnSpc>
              <a:tabLst>
                <a:tab pos="465138" algn="l"/>
              </a:tabLst>
            </a:pPr>
            <a:r>
              <a:rPr lang="en-US" dirty="0" smtClean="0"/>
              <a:t>Persuasion analysis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ext Box 9"/>
          <p:cNvSpPr txBox="1">
            <a:spLocks noChangeArrowheads="1"/>
          </p:cNvSpPr>
          <p:nvPr/>
        </p:nvSpPr>
        <p:spPr bwMode="auto">
          <a:xfrm>
            <a:off x="6705600" y="6019800"/>
            <a:ext cx="1828800" cy="400110"/>
          </a:xfrm>
          <a:prstGeom prst="rect">
            <a:avLst/>
          </a:prstGeom>
          <a:noFill/>
          <a:ln w="12700">
            <a:noFill/>
            <a:miter lim="800000"/>
            <a:headEnd type="none" w="sm" len="sm"/>
            <a:tailEnd type="none" w="sm" len="sm"/>
          </a:ln>
        </p:spPr>
        <p:txBody>
          <a:bodyPr wrap="square">
            <a:spAutoFit/>
          </a:bodyPr>
          <a:lstStyle/>
          <a:p>
            <a:r>
              <a:rPr lang="en-US" sz="2000" dirty="0" smtClean="0">
                <a:solidFill>
                  <a:schemeClr val="accent2"/>
                </a:solidFill>
                <a:latin typeface="+mn-lt"/>
              </a:rPr>
              <a:t>Fig. 15.1</a:t>
            </a:r>
            <a:endParaRPr lang="en-US" sz="2000" dirty="0">
              <a:solidFill>
                <a:schemeClr val="accent2"/>
              </a:solidFill>
              <a:latin typeface="+mn-lt"/>
            </a:endParaRPr>
          </a:p>
        </p:txBody>
      </p:sp>
      <p:sp>
        <p:nvSpPr>
          <p:cNvPr id="18441" name="Rectangle 10"/>
          <p:cNvSpPr>
            <a:spLocks noChangeArrowheads="1"/>
          </p:cNvSpPr>
          <p:nvPr/>
        </p:nvSpPr>
        <p:spPr bwMode="auto">
          <a:xfrm>
            <a:off x="304800" y="419827"/>
            <a:ext cx="8531352" cy="646973"/>
          </a:xfrm>
          <a:prstGeom prst="rect">
            <a:avLst/>
          </a:prstGeom>
          <a:noFill/>
          <a:ln w="9525">
            <a:noFill/>
            <a:miter lim="800000"/>
            <a:headEnd/>
            <a:tailEnd/>
          </a:ln>
        </p:spPr>
        <p:txBody>
          <a:bodyPr lIns="92075" tIns="46038" rIns="92075" bIns="46038" anchor="ctr">
            <a:spAutoFit/>
          </a:bodyPr>
          <a:lstStyle/>
          <a:p>
            <a:pPr algn="ctr" eaLnBrk="0" hangingPunct="0"/>
            <a:r>
              <a:rPr lang="en-US" sz="3600" b="1" dirty="0" smtClean="0">
                <a:solidFill>
                  <a:schemeClr val="accent2"/>
                </a:solidFill>
                <a:latin typeface="+mj-lt"/>
              </a:rPr>
              <a:t>Evaluating Advertising Management</a:t>
            </a:r>
            <a:endParaRPr lang="en-US" sz="3600" b="1" dirty="0">
              <a:solidFill>
                <a:schemeClr val="accent2"/>
              </a:solidFill>
              <a:latin typeface="+mj-lt"/>
            </a:endParaRPr>
          </a:p>
        </p:txBody>
      </p:sp>
      <p:sp>
        <p:nvSpPr>
          <p:cNvPr id="16" name="Rectangle 15"/>
          <p:cNvSpPr/>
          <p:nvPr/>
        </p:nvSpPr>
        <p:spPr>
          <a:xfrm>
            <a:off x="3048000" y="3008293"/>
            <a:ext cx="5671745" cy="954107"/>
          </a:xfrm>
          <a:prstGeom prst="rect">
            <a:avLst/>
          </a:prstGeom>
          <a:noFill/>
        </p:spPr>
        <p:txBody>
          <a:bodyPr wrap="none">
            <a:spAutoFit/>
          </a:bodyPr>
          <a:lstStyle/>
          <a:p>
            <a:pPr>
              <a:defRPr/>
            </a:pPr>
            <a:r>
              <a:rPr lang="en-US" sz="2800" b="1" dirty="0" smtClean="0">
                <a:solidFill>
                  <a:schemeClr val="accent2"/>
                </a:solidFill>
              </a:rPr>
              <a:t>Advertising Tracking Research</a:t>
            </a:r>
          </a:p>
          <a:p>
            <a:pPr>
              <a:defRPr/>
            </a:pPr>
            <a:r>
              <a:rPr lang="en-US" sz="2800" b="1" dirty="0" err="1" smtClean="0">
                <a:solidFill>
                  <a:schemeClr val="accent2"/>
                </a:solidFill>
              </a:rPr>
              <a:t>Copytesting</a:t>
            </a:r>
            <a:endParaRPr lang="en-US" sz="2800" b="1" dirty="0">
              <a:solidFill>
                <a:schemeClr val="accent2"/>
              </a:solidFill>
            </a:endParaRPr>
          </a:p>
        </p:txBody>
      </p:sp>
      <p:sp>
        <p:nvSpPr>
          <p:cNvPr id="17" name="Rectangle 16"/>
          <p:cNvSpPr/>
          <p:nvPr/>
        </p:nvSpPr>
        <p:spPr>
          <a:xfrm>
            <a:off x="3048000" y="4343400"/>
            <a:ext cx="4800600" cy="523220"/>
          </a:xfrm>
          <a:prstGeom prst="rect">
            <a:avLst/>
          </a:prstGeom>
          <a:noFill/>
        </p:spPr>
        <p:txBody>
          <a:bodyPr wrap="square">
            <a:spAutoFit/>
          </a:bodyPr>
          <a:lstStyle/>
          <a:p>
            <a:pPr>
              <a:defRPr/>
            </a:pPr>
            <a:r>
              <a:rPr lang="en-US" sz="2800" b="1" dirty="0" smtClean="0">
                <a:solidFill>
                  <a:schemeClr val="accent2"/>
                </a:solidFill>
              </a:rPr>
              <a:t>Cognitive Neuroscience</a:t>
            </a:r>
            <a:endParaRPr lang="en-US" sz="2800" b="1" dirty="0">
              <a:solidFill>
                <a:schemeClr val="accent2"/>
              </a:solidFill>
            </a:endParaRPr>
          </a:p>
        </p:txBody>
      </p:sp>
      <p:sp>
        <p:nvSpPr>
          <p:cNvPr id="18" name="TextBox 8"/>
          <p:cNvSpPr txBox="1">
            <a:spLocks noChangeArrowheads="1"/>
          </p:cNvSpPr>
          <p:nvPr/>
        </p:nvSpPr>
        <p:spPr bwMode="auto">
          <a:xfrm>
            <a:off x="533400" y="2209800"/>
            <a:ext cx="6172200" cy="523875"/>
          </a:xfrm>
          <a:prstGeom prst="rect">
            <a:avLst/>
          </a:prstGeom>
          <a:noFill/>
          <a:ln w="9525">
            <a:noFill/>
            <a:miter lim="800000"/>
            <a:headEnd/>
            <a:tailEnd/>
          </a:ln>
        </p:spPr>
        <p:txBody>
          <a:bodyPr wrap="square">
            <a:spAutoFit/>
          </a:bodyPr>
          <a:lstStyle/>
          <a:p>
            <a:r>
              <a:rPr lang="en-US" sz="2800" b="1" dirty="0">
                <a:solidFill>
                  <a:schemeClr val="accent2"/>
                </a:solidFill>
              </a:rPr>
              <a:t>Message Evaluation </a:t>
            </a:r>
            <a:r>
              <a:rPr lang="en-US" sz="2800" b="1" dirty="0" smtClean="0">
                <a:solidFill>
                  <a:schemeClr val="accent2"/>
                </a:solidFill>
              </a:rPr>
              <a:t>Techniques:</a:t>
            </a:r>
            <a:endParaRPr lang="en-US" sz="2800" b="1" dirty="0">
              <a:solidFill>
                <a:schemeClr val="accent2"/>
              </a:solidFill>
            </a:endParaRPr>
          </a:p>
        </p:txBody>
      </p:sp>
      <p:sp>
        <p:nvSpPr>
          <p:cNvPr id="19" name="TextBox 9"/>
          <p:cNvSpPr txBox="1">
            <a:spLocks noChangeArrowheads="1"/>
          </p:cNvSpPr>
          <p:nvPr/>
        </p:nvSpPr>
        <p:spPr bwMode="auto">
          <a:xfrm>
            <a:off x="914400" y="3119735"/>
            <a:ext cx="1361270" cy="461665"/>
          </a:xfrm>
          <a:prstGeom prst="rect">
            <a:avLst/>
          </a:prstGeom>
          <a:noFill/>
          <a:ln w="9525">
            <a:noFill/>
            <a:miter lim="800000"/>
            <a:headEnd/>
            <a:tailEnd/>
          </a:ln>
        </p:spPr>
        <p:txBody>
          <a:bodyPr wrap="none">
            <a:spAutoFit/>
          </a:bodyPr>
          <a:lstStyle/>
          <a:p>
            <a:r>
              <a:rPr lang="en-US" b="1" dirty="0">
                <a:solidFill>
                  <a:srgbClr val="00B050"/>
                </a:solidFill>
              </a:rPr>
              <a:t>Current</a:t>
            </a:r>
          </a:p>
        </p:txBody>
      </p:sp>
      <p:sp>
        <p:nvSpPr>
          <p:cNvPr id="20" name="TextBox 10"/>
          <p:cNvSpPr txBox="1">
            <a:spLocks noChangeArrowheads="1"/>
          </p:cNvSpPr>
          <p:nvPr/>
        </p:nvSpPr>
        <p:spPr bwMode="auto">
          <a:xfrm>
            <a:off x="990600" y="4343400"/>
            <a:ext cx="1202573" cy="461665"/>
          </a:xfrm>
          <a:prstGeom prst="rect">
            <a:avLst/>
          </a:prstGeom>
          <a:noFill/>
          <a:ln w="9525">
            <a:noFill/>
            <a:miter lim="800000"/>
            <a:headEnd/>
            <a:tailEnd/>
          </a:ln>
        </p:spPr>
        <p:txBody>
          <a:bodyPr wrap="none">
            <a:spAutoFit/>
          </a:bodyPr>
          <a:lstStyle/>
          <a:p>
            <a:r>
              <a:rPr lang="en-US" b="1" dirty="0">
                <a:solidFill>
                  <a:srgbClr val="00B050"/>
                </a:solidFill>
              </a:rPr>
              <a:t>Future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04800" y="181428"/>
            <a:ext cx="8531352" cy="1097280"/>
          </a:xfrm>
          <a:noFill/>
        </p:spPr>
        <p:txBody>
          <a:bodyPr/>
          <a:lstStyle/>
          <a:p>
            <a:pPr algn="ctr"/>
            <a:r>
              <a:rPr lang="en-US" sz="4000" dirty="0" smtClean="0"/>
              <a:t>Advertising Tracking Research</a:t>
            </a:r>
          </a:p>
        </p:txBody>
      </p:sp>
      <p:sp>
        <p:nvSpPr>
          <p:cNvPr id="35843" name="Rectangle 3"/>
          <p:cNvSpPr>
            <a:spLocks noGrp="1" noChangeArrowheads="1"/>
          </p:cNvSpPr>
          <p:nvPr>
            <p:ph idx="1"/>
          </p:nvPr>
        </p:nvSpPr>
        <p:spPr>
          <a:xfrm>
            <a:off x="1600200" y="1905000"/>
            <a:ext cx="6019800" cy="3657600"/>
          </a:xfrm>
        </p:spPr>
        <p:txBody>
          <a:bodyPr/>
          <a:lstStyle/>
          <a:p>
            <a:pPr>
              <a:defRPr/>
            </a:pPr>
            <a:r>
              <a:rPr lang="en-US" sz="2800" dirty="0" smtClean="0"/>
              <a:t>Track ads after launch</a:t>
            </a:r>
          </a:p>
          <a:p>
            <a:pPr lvl="1">
              <a:defRPr/>
            </a:pPr>
            <a:r>
              <a:rPr lang="en-US" sz="2400" dirty="0" smtClean="0"/>
              <a:t>Nielsen IAG</a:t>
            </a:r>
          </a:p>
          <a:p>
            <a:pPr lvl="1">
              <a:defRPr/>
            </a:pPr>
            <a:r>
              <a:rPr lang="en-US" sz="2400" dirty="0" smtClean="0"/>
              <a:t>Millward Brown</a:t>
            </a:r>
          </a:p>
          <a:p>
            <a:pPr>
              <a:defRPr/>
            </a:pPr>
            <a:r>
              <a:rPr lang="en-US" sz="2800" dirty="0" smtClean="0"/>
              <a:t>Monitors</a:t>
            </a:r>
          </a:p>
          <a:p>
            <a:pPr lvl="1">
              <a:defRPr/>
            </a:pPr>
            <a:r>
              <a:rPr lang="en-US" sz="2400" dirty="0" smtClean="0"/>
              <a:t>Brand performance</a:t>
            </a:r>
          </a:p>
          <a:p>
            <a:pPr lvl="1">
              <a:defRPr/>
            </a:pPr>
            <a:r>
              <a:rPr lang="en-US" sz="2400" dirty="0" smtClean="0"/>
              <a:t>Advertising effectiveness</a:t>
            </a:r>
          </a:p>
          <a:p>
            <a:pPr>
              <a:defRPr/>
            </a:pPr>
            <a:r>
              <a:rPr lang="en-US" sz="2800" dirty="0" smtClean="0"/>
              <a:t>Specific time test</a:t>
            </a:r>
          </a:p>
          <a:p>
            <a:pPr>
              <a:defRPr/>
            </a:pPr>
            <a:r>
              <a:rPr lang="en-US" sz="2800" dirty="0" smtClean="0"/>
              <a:t>Continuous tracking</a:t>
            </a:r>
            <a:endParaRPr lang="en-US" sz="2400" dirty="0" smtClean="0"/>
          </a:p>
          <a:p>
            <a:pPr>
              <a:defRPr/>
            </a:pPr>
            <a:endParaRPr lang="en-US" sz="28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04800" y="304800"/>
            <a:ext cx="8531352" cy="1005840"/>
          </a:xfrm>
          <a:noFill/>
        </p:spPr>
        <p:txBody>
          <a:bodyPr/>
          <a:lstStyle/>
          <a:p>
            <a:pPr algn="ctr"/>
            <a:r>
              <a:rPr lang="en-US" sz="4400" dirty="0" smtClean="0"/>
              <a:t>Copytesting</a:t>
            </a:r>
          </a:p>
        </p:txBody>
      </p:sp>
      <p:sp>
        <p:nvSpPr>
          <p:cNvPr id="37891" name="Rectangle 3"/>
          <p:cNvSpPr>
            <a:spLocks noGrp="1" noChangeArrowheads="1"/>
          </p:cNvSpPr>
          <p:nvPr>
            <p:ph idx="1"/>
          </p:nvPr>
        </p:nvSpPr>
        <p:spPr>
          <a:xfrm>
            <a:off x="685800" y="1905000"/>
            <a:ext cx="7848600" cy="4114800"/>
          </a:xfrm>
        </p:spPr>
        <p:txBody>
          <a:bodyPr/>
          <a:lstStyle/>
          <a:p>
            <a:pPr>
              <a:defRPr/>
            </a:pPr>
            <a:r>
              <a:rPr lang="en-US" sz="2800" dirty="0" smtClean="0">
                <a:effectLst/>
              </a:rPr>
              <a:t>Finished or final stages of development</a:t>
            </a:r>
          </a:p>
          <a:p>
            <a:pPr>
              <a:defRPr/>
            </a:pPr>
            <a:r>
              <a:rPr lang="en-US" sz="2800" dirty="0" smtClean="0">
                <a:effectLst/>
              </a:rPr>
              <a:t>Evaluates main message and format</a:t>
            </a:r>
          </a:p>
          <a:p>
            <a:pPr>
              <a:defRPr/>
            </a:pPr>
            <a:r>
              <a:rPr lang="en-US" sz="2800" dirty="0" smtClean="0">
                <a:effectLst/>
              </a:rPr>
              <a:t>Portfolio tests</a:t>
            </a:r>
          </a:p>
          <a:p>
            <a:pPr>
              <a:defRPr/>
            </a:pPr>
            <a:r>
              <a:rPr lang="en-US" sz="2800" dirty="0" smtClean="0">
                <a:effectLst/>
              </a:rPr>
              <a:t>Theater tests</a:t>
            </a:r>
          </a:p>
          <a:p>
            <a:pPr>
              <a:defRPr/>
            </a:pPr>
            <a:r>
              <a:rPr lang="en-US" sz="2800" dirty="0" smtClean="0">
                <a:effectLst/>
              </a:rPr>
              <a:t>Online tests</a:t>
            </a:r>
          </a:p>
          <a:p>
            <a:pPr lvl="1">
              <a:defRPr/>
            </a:pPr>
            <a:r>
              <a:rPr lang="en-US" sz="2400" dirty="0" smtClean="0">
                <a:effectLst/>
              </a:rPr>
              <a:t>Immediate results and lower costs</a:t>
            </a:r>
          </a:p>
          <a:p>
            <a:pPr lvl="1">
              <a:defRPr/>
            </a:pPr>
            <a:r>
              <a:rPr lang="en-US" sz="2400" dirty="0" smtClean="0">
                <a:effectLst/>
              </a:rPr>
              <a:t>Consumers pay more attention to ads</a:t>
            </a:r>
          </a:p>
          <a:p>
            <a:pPr lvl="1">
              <a:defRPr/>
            </a:pPr>
            <a:r>
              <a:rPr lang="en-US" sz="2400" dirty="0" smtClean="0">
                <a:effectLst/>
              </a:rPr>
              <a:t>Measures ad potential</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3_Default Design">
  <a:themeElements>
    <a:clrScheme name="1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3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5053</TotalTime>
  <Words>1596</Words>
  <Application>Microsoft Office PowerPoint</Application>
  <PresentationFormat>On-screen Show (4:3)</PresentationFormat>
  <Paragraphs>208</Paragraphs>
  <Slides>29</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6" baseType="lpstr">
      <vt:lpstr>Arial</vt:lpstr>
      <vt:lpstr>Tahoma</vt:lpstr>
      <vt:lpstr>Wingdings</vt:lpstr>
      <vt:lpstr>Times New Roman</vt:lpstr>
      <vt:lpstr>13_Default Design</vt:lpstr>
      <vt:lpstr>Worksheet</vt:lpstr>
      <vt:lpstr>Harvard Graphics Slide(s)</vt:lpstr>
      <vt:lpstr>Evaluating an Integrated Communications Program</vt:lpstr>
      <vt:lpstr>Chapter Overview</vt:lpstr>
      <vt:lpstr>Chapter Overview</vt:lpstr>
      <vt:lpstr>Evaluation Categories</vt:lpstr>
      <vt:lpstr>Evaluation and IMC Objectives</vt:lpstr>
      <vt:lpstr>Message Evaluation Techniques</vt:lpstr>
      <vt:lpstr>Slide 7</vt:lpstr>
      <vt:lpstr>Advertising Tracking Research</vt:lpstr>
      <vt:lpstr>Copytesting</vt:lpstr>
      <vt:lpstr>Recall Tests</vt:lpstr>
      <vt:lpstr>Items Tested for Recall</vt:lpstr>
      <vt:lpstr>Sample DAR Test 30-Second TV Advertisement for Pet Food</vt:lpstr>
      <vt:lpstr>Slide 13</vt:lpstr>
      <vt:lpstr>Recall Decay Magazine Ad vs. Television Ad</vt:lpstr>
      <vt:lpstr>Factors That Influence Recall Test Scores</vt:lpstr>
      <vt:lpstr>Emotional Reaction Tests</vt:lpstr>
      <vt:lpstr>Sample Graph from a Warmth Meter</vt:lpstr>
      <vt:lpstr>Cognitive Neuroscience</vt:lpstr>
      <vt:lpstr>Sands Research, Inc.</vt:lpstr>
      <vt:lpstr>Online Evaluation Metrics</vt:lpstr>
      <vt:lpstr>Online Metrics</vt:lpstr>
      <vt:lpstr>Behavioral Evaluations</vt:lpstr>
      <vt:lpstr>Sales and Response Rates</vt:lpstr>
      <vt:lpstr>Slide 24</vt:lpstr>
      <vt:lpstr>Slide 25</vt:lpstr>
      <vt:lpstr>Test Markets</vt:lpstr>
      <vt:lpstr>Evaluating Public Relations</vt:lpstr>
      <vt:lpstr>Evaluating the IMC Program</vt:lpstr>
      <vt:lpstr>Evaluating Overall Health of a Company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R Vitale</cp:lastModifiedBy>
  <cp:revision>305</cp:revision>
  <dcterms:created xsi:type="dcterms:W3CDTF">2002-11-18T05:23:22Z</dcterms:created>
  <dcterms:modified xsi:type="dcterms:W3CDTF">2014-10-29T23:06:15Z</dcterms:modified>
</cp:coreProperties>
</file>