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17" r:id="rId3"/>
    <p:sldId id="286" r:id="rId4"/>
    <p:sldId id="306" r:id="rId5"/>
    <p:sldId id="296" r:id="rId6"/>
    <p:sldId id="289" r:id="rId7"/>
    <p:sldId id="316" r:id="rId8"/>
    <p:sldId id="307" r:id="rId9"/>
    <p:sldId id="288" r:id="rId10"/>
    <p:sldId id="287" r:id="rId11"/>
    <p:sldId id="298" r:id="rId12"/>
    <p:sldId id="308" r:id="rId13"/>
    <p:sldId id="309" r:id="rId14"/>
    <p:sldId id="310" r:id="rId15"/>
    <p:sldId id="311" r:id="rId16"/>
    <p:sldId id="315" r:id="rId17"/>
    <p:sldId id="313" r:id="rId18"/>
    <p:sldId id="314" r:id="rId19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3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B2C28-1C24-4477-9FE4-E586F08A9ACA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D6240A-4C2A-4AA0-B61F-CF2A163C8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71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49F4C6F-EBB1-4C1D-B0DB-4CCC72B26D00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5"/>
            <a:ext cx="7437120" cy="276034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253F19C-CD98-4E8E-BC5A-AB779135E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02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Project 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3F19C-CD98-4E8E-BC5A-AB779135E09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512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3F19C-CD98-4E8E-BC5A-AB779135E09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901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3F19C-CD98-4E8E-BC5A-AB779135E09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717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3F19C-CD98-4E8E-BC5A-AB779135E09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6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3F19C-CD98-4E8E-BC5A-AB779135E09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202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3F19C-CD98-4E8E-BC5A-AB779135E09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4251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3F19C-CD98-4E8E-BC5A-AB779135E09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907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173-74DA-4E33-9084-E4C7D6078757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BCB7-E097-474F-BAE3-AE42354107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087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173-74DA-4E33-9084-E4C7D6078757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BCB7-E097-474F-BAE3-AE423541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13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173-74DA-4E33-9084-E4C7D6078757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BCB7-E097-474F-BAE3-AE423541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838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173-74DA-4E33-9084-E4C7D6078757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BCB7-E097-474F-BAE3-AE423541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66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173-74DA-4E33-9084-E4C7D6078757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BCB7-E097-474F-BAE3-AE423541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3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173-74DA-4E33-9084-E4C7D6078757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BCB7-E097-474F-BAE3-AE423541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923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173-74DA-4E33-9084-E4C7D6078757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BCB7-E097-474F-BAE3-AE423541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389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173-74DA-4E33-9084-E4C7D6078757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BCB7-E097-474F-BAE3-AE423541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576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173-74DA-4E33-9084-E4C7D6078757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BCB7-E097-474F-BAE3-AE423541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93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173-74DA-4E33-9084-E4C7D6078757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BCB7-E097-474F-BAE3-AE423541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294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173-74DA-4E33-9084-E4C7D6078757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BCB7-E097-474F-BAE3-AE423541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440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6A173-74DA-4E33-9084-E4C7D6078757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4BCB7-E097-474F-BAE3-AE423541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94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Tech </a:t>
            </a:r>
            <a:r>
              <a:rPr lang="en-US" b="1" dirty="0" smtClean="0"/>
              <a:t>190B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602038"/>
            <a:ext cx="12103100" cy="2290762"/>
          </a:xfrm>
        </p:spPr>
        <p:txBody>
          <a:bodyPr>
            <a:normAutofit/>
          </a:bodyPr>
          <a:lstStyle/>
          <a:p>
            <a:endParaRPr lang="en-US" b="1" dirty="0"/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5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Senior Project Portfolio Preparation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5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4740" y="86205"/>
            <a:ext cx="4007260" cy="2718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54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8BF1C-7783-4612-A4AA-0FF7B8AA6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80975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Final Assembly 3-D Drawing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CFA2DF7-DEC3-47AB-BA2C-CBF69361D55C}"/>
              </a:ext>
            </a:extLst>
          </p:cNvPr>
          <p:cNvSpPr/>
          <p:nvPr/>
        </p:nvSpPr>
        <p:spPr>
          <a:xfrm>
            <a:off x="368300" y="1980611"/>
            <a:ext cx="118237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Should be: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Complete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Titled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learly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labeled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4880" y="1095721"/>
            <a:ext cx="7360347" cy="5697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07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185" y="248393"/>
            <a:ext cx="11803265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Individual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Cover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heet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Each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eam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ember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6422" y="1925989"/>
            <a:ext cx="10929257" cy="1937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To act as a separator for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ndividual report and materials belonging to </a:t>
            </a:r>
            <a:r>
              <a:rPr lang="en-US" sz="2800" b="1" u="sng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each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team 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member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914400" algn="l"/>
              </a:tabLst>
            </a:pPr>
            <a:endParaRPr lang="en-US" sz="28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75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185" y="248393"/>
            <a:ext cx="12055815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Individual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Report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Each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eam Member </a:t>
            </a:r>
            <a:r>
              <a:rPr lang="en-US" b="1" dirty="0" smtClean="0"/>
              <a:t>(6%)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6422" y="1925989"/>
            <a:ext cx="10929257" cy="4371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Includes the following: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914400" algn="l"/>
              </a:tabLst>
            </a:pP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3-5-page 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report for </a:t>
            </a:r>
            <a:r>
              <a:rPr lang="en-US" sz="2800" b="1" u="sng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each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team 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member</a:t>
            </a:r>
          </a:p>
          <a:p>
            <a:pPr marL="1257300" lvl="2" indent="-342900">
              <a:lnSpc>
                <a:spcPct val="107000"/>
              </a:lnSpc>
              <a:buAutoNum type="arabicParenR"/>
              <a:tabLst>
                <a:tab pos="914400" algn="l"/>
              </a:tabLst>
            </a:pPr>
            <a:r>
              <a:rPr lang="en-US" b="1" dirty="0" smtClean="0"/>
              <a:t>1 </a:t>
            </a:r>
            <a:r>
              <a:rPr lang="en-US" b="1" dirty="0"/>
              <a:t>– 1 ½ page</a:t>
            </a:r>
            <a:r>
              <a:rPr lang="en-US" dirty="0"/>
              <a:t> description of all your </a:t>
            </a:r>
            <a:r>
              <a:rPr lang="en-US" b="1" dirty="0"/>
              <a:t>individual activities and personal contributions to the </a:t>
            </a:r>
            <a:r>
              <a:rPr lang="en-US" b="1" dirty="0" smtClean="0"/>
              <a:t>project </a:t>
            </a:r>
          </a:p>
          <a:p>
            <a:pPr marL="1257300" lvl="2" indent="-342900">
              <a:lnSpc>
                <a:spcPct val="107000"/>
              </a:lnSpc>
              <a:buAutoNum type="arabicParenR" startAt="2"/>
              <a:tabLst>
                <a:tab pos="914400" algn="l"/>
              </a:tabLst>
            </a:pPr>
            <a:r>
              <a:rPr lang="en-US" b="1" dirty="0" smtClean="0"/>
              <a:t>1 </a:t>
            </a:r>
            <a:r>
              <a:rPr lang="en-US" b="1" dirty="0"/>
              <a:t>– 1 ½ page description of how your product and production activities incorporated ethical considerations for the environment, society, employees, customers, organization </a:t>
            </a:r>
            <a:r>
              <a:rPr lang="en-US" b="1" dirty="0" smtClean="0"/>
              <a:t>etc.</a:t>
            </a:r>
          </a:p>
          <a:p>
            <a:pPr lvl="2">
              <a:lnSpc>
                <a:spcPct val="107000"/>
              </a:lnSpc>
              <a:tabLst>
                <a:tab pos="914400" algn="l"/>
              </a:tabLst>
            </a:pPr>
            <a:r>
              <a:rPr lang="en-US" smtClean="0"/>
              <a:t>3</a:t>
            </a:r>
            <a:r>
              <a:rPr lang="en-US"/>
              <a:t>)</a:t>
            </a:r>
            <a:r>
              <a:rPr lang="en-US" b="1"/>
              <a:t> </a:t>
            </a:r>
            <a:r>
              <a:rPr lang="en-US" b="1"/>
              <a:t> </a:t>
            </a:r>
            <a:r>
              <a:rPr lang="en-US" b="1" smtClean="0"/>
              <a:t> 1 </a:t>
            </a:r>
            <a:r>
              <a:rPr lang="en-US" b="1" dirty="0"/>
              <a:t>– 2 page</a:t>
            </a:r>
            <a:r>
              <a:rPr lang="en-US" dirty="0"/>
              <a:t> report on </a:t>
            </a:r>
            <a:r>
              <a:rPr lang="en-US" b="1" dirty="0"/>
              <a:t>how you think the product itself, design, processes, materials, and project can be improved </a:t>
            </a:r>
            <a:endParaRPr lang="en-US" sz="2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914400" algn="l"/>
              </a:tabLst>
            </a:pPr>
            <a:endParaRPr lang="en-US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914400" algn="l"/>
              </a:tabLst>
            </a:pP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Updated 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fully dimensioned, specified and titled part and/or 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component 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drawing(s) and documented design materials for which 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team member had primary responsibility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96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234497"/>
            <a:ext cx="11329851" cy="1325563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Individual Written Report Grading (15 points)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199" y="1859399"/>
            <a:ext cx="7469778" cy="29243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lnSpc>
                <a:spcPct val="107000"/>
              </a:lnSpc>
            </a:pPr>
            <a:r>
              <a:rPr lang="en-US" sz="3200" kern="1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Grading will bear on:</a:t>
            </a:r>
          </a:p>
          <a:p>
            <a:pPr marL="457200" indent="-457200" hangingPunct="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kern="1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Content &amp; </a:t>
            </a:r>
            <a:r>
              <a:rPr lang="en-US" sz="2800" kern="1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Completeness		9 Points</a:t>
            </a:r>
          </a:p>
          <a:p>
            <a:pPr marL="457200" indent="-457200" hangingPunct="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kern="1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Format					</a:t>
            </a:r>
            <a:r>
              <a:rPr lang="en-US" sz="2800" kern="1400" dirty="0"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en-US" sz="2800" kern="1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Points</a:t>
            </a:r>
          </a:p>
          <a:p>
            <a:pPr marL="457200" indent="-457200" hangingPunct="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kern="1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Grammar/spelling			2 Points</a:t>
            </a:r>
          </a:p>
          <a:p>
            <a:pPr marL="457200" indent="-457200" hangingPunct="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kern="1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Clarity 					2 Points</a:t>
            </a:r>
          </a:p>
          <a:p>
            <a:pPr hangingPunct="0">
              <a:lnSpc>
                <a:spcPct val="107000"/>
              </a:lnSpc>
            </a:pPr>
            <a:r>
              <a:rPr lang="en-US" sz="2800" b="1" kern="1400" dirty="0" smtClean="0">
                <a:latin typeface="Arial" panose="020B0604020202020204" pitchFamily="34" charset="0"/>
              </a:rPr>
              <a:t>Total						15 Points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2982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Oral Presentation Grading (25 Points)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31816" y="1481682"/>
            <a:ext cx="10302241" cy="5235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lnSpc>
                <a:spcPct val="107000"/>
              </a:lnSpc>
            </a:pPr>
            <a:r>
              <a:rPr lang="en-US" sz="3200" kern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Grading will bear on:</a:t>
            </a:r>
          </a:p>
          <a:p>
            <a:pPr hangingPunct="0">
              <a:lnSpc>
                <a:spcPct val="107000"/>
              </a:lnSpc>
            </a:pPr>
            <a:endParaRPr lang="en-US" sz="3200" kern="1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 hangingPunct="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kern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Demonstrations (4 points)</a:t>
            </a:r>
          </a:p>
          <a:p>
            <a:pPr marL="457200" indent="-457200" hangingPunct="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kern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Time (4 </a:t>
            </a:r>
            <a:r>
              <a:rPr lang="en-US" sz="2800" kern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points</a:t>
            </a:r>
            <a:r>
              <a:rPr lang="en-US" sz="2800" kern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pPr marL="914400" lvl="1" indent="-457200" hangingPunct="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sz="2800" kern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Timely </a:t>
            </a:r>
            <a:r>
              <a:rPr lang="en-US" sz="2800" kern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arrival </a:t>
            </a:r>
            <a:endParaRPr lang="en-US" sz="2800" kern="1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14400" lvl="1" indent="-457200" hangingPunct="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sz="2800" kern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Time </a:t>
            </a:r>
            <a:r>
              <a:rPr lang="en-US" sz="2800" kern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used in </a:t>
            </a:r>
            <a:r>
              <a:rPr lang="en-US" sz="2800" kern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presentation (3-5 minutes per student)</a:t>
            </a:r>
            <a:endParaRPr lang="en-US" sz="2800" kern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 hangingPunct="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kern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Content &amp; Completeness of presentation (4 points)</a:t>
            </a:r>
            <a:endParaRPr lang="en-US" sz="2800" kern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 hangingPunct="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kern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visual </a:t>
            </a:r>
            <a:r>
              <a:rPr lang="en-US" sz="2800" kern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aids </a:t>
            </a:r>
            <a:r>
              <a:rPr lang="en-US" sz="2800" kern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(4 </a:t>
            </a:r>
            <a:r>
              <a:rPr lang="en-US" sz="2800" kern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points)</a:t>
            </a:r>
          </a:p>
          <a:p>
            <a:pPr marL="457200" indent="-457200" hangingPunct="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kern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Audibility &amp; Clarity (3 </a:t>
            </a:r>
            <a:r>
              <a:rPr lang="en-US" sz="2800" kern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points)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kern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Outline (3 </a:t>
            </a:r>
            <a:r>
              <a:rPr lang="en-US" sz="2800" kern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points)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kern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Appearance </a:t>
            </a:r>
            <a:r>
              <a:rPr lang="en-US" sz="2800" kern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(3 points</a:t>
            </a:r>
            <a:r>
              <a:rPr lang="en-US" sz="2800" kern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US" sz="2800" kern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42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189" y="80856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Grading the Finished Product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3474" y="743637"/>
            <a:ext cx="10580914" cy="3573927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endParaRPr lang="en-US" sz="32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Grading 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will bear </a:t>
            </a:r>
            <a:r>
              <a:rPr lang="en-US" sz="3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 u</a:t>
            </a:r>
            <a:r>
              <a:rPr lang="en-US" sz="3200" dirty="0" smtClean="0"/>
              <a:t>nderstanding and development of: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Professional practices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Engineering ethics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Global </a:t>
            </a:r>
            <a:r>
              <a:rPr lang="en-US" sz="3200" dirty="0"/>
              <a:t>and societal issues</a:t>
            </a:r>
          </a:p>
          <a:p>
            <a:r>
              <a:rPr lang="en-US" sz="3200" dirty="0" smtClean="0"/>
              <a:t>. </a:t>
            </a:r>
            <a:endParaRPr lang="en-US" sz="3200" dirty="0"/>
          </a:p>
          <a:p>
            <a:pPr>
              <a:lnSpc>
                <a:spcPct val="107000"/>
              </a:lnSpc>
            </a:pPr>
            <a:r>
              <a:rPr lang="en-US" sz="3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75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189" y="80856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Grading the Finished Product (50 Points)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3474" y="743637"/>
            <a:ext cx="10580914" cy="6151556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>
              <a:lnSpc>
                <a:spcPct val="107000"/>
              </a:lnSpc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Grading will bear on</a:t>
            </a:r>
            <a:r>
              <a:rPr lang="en-US" sz="3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Completeness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Conformance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specifications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Finish/Burrs/Dents</a:t>
            </a:r>
            <a:endParaRPr lang="en-US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Fit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Aesthetics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Reliability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Safety</a:t>
            </a:r>
            <a:endParaRPr lang="en-US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Application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Functionality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Performance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xtra features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Durability and o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thers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19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6767" y="1036320"/>
            <a:ext cx="10129961" cy="576072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952001" y="196333"/>
            <a:ext cx="74847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Finished Product Grading Sheet</a:t>
            </a:r>
          </a:p>
        </p:txBody>
      </p:sp>
    </p:spTree>
    <p:extLst>
      <p:ext uri="{BB962C8B-B14F-4D97-AF65-F5344CB8AC3E}">
        <p14:creationId xmlns:p14="http://schemas.microsoft.com/office/powerpoint/2010/main" val="9998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765" y="1000255"/>
            <a:ext cx="11029245" cy="585774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404792" y="0"/>
            <a:ext cx="5375190" cy="7177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Product Judging Sheet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90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534" y="1034891"/>
            <a:ext cx="8299863" cy="556813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01761" y="98396"/>
            <a:ext cx="410631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Project Overview</a:t>
            </a:r>
          </a:p>
        </p:txBody>
      </p:sp>
    </p:spTree>
    <p:extLst>
      <p:ext uri="{BB962C8B-B14F-4D97-AF65-F5344CB8AC3E}">
        <p14:creationId xmlns:p14="http://schemas.microsoft.com/office/powerpoint/2010/main" val="262363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7EF94-449A-4F62-9710-6BF2C1E11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8060" y="0"/>
            <a:ext cx="12325815" cy="1325563"/>
          </a:xfrm>
        </p:spPr>
        <p:txBody>
          <a:bodyPr>
            <a:normAutofit fontScale="90000"/>
          </a:bodyPr>
          <a:lstStyle/>
          <a:p>
            <a:pPr marL="0" marR="0" algn="ctr" hangingPunct="0">
              <a:spcBef>
                <a:spcPts val="0"/>
              </a:spcBef>
              <a:spcAft>
                <a:spcPts val="0"/>
              </a:spcAft>
            </a:pPr>
            <a:r>
              <a:rPr lang="en-US" kern="1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en-US" kern="1400" dirty="0" smtClean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kern="1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The Portfolio </a:t>
            </a:r>
            <a:r>
              <a:rPr lang="en-US" kern="1400" dirty="0">
                <a:latin typeface="Arial" panose="020B0604020202020204" pitchFamily="34" charset="0"/>
                <a:ea typeface="Times New Roman" panose="02020603050405020304" pitchFamily="18" charset="0"/>
              </a:rPr>
              <a:t>Content Organization and </a:t>
            </a:r>
            <a:r>
              <a:rPr lang="en-US" kern="1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Submission</a:t>
            </a:r>
            <a:r>
              <a:rPr lang="en-US" sz="4000" kern="1400" dirty="0"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en-US" sz="4000" kern="1400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0561" y="2367171"/>
            <a:ext cx="1018902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kern="1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The </a:t>
            </a:r>
            <a:r>
              <a:rPr lang="en-US" sz="4400" kern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portfolio content organization </a:t>
            </a:r>
            <a:r>
              <a:rPr lang="en-US" sz="4400" kern="1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and </a:t>
            </a:r>
            <a:r>
              <a:rPr lang="en-US" sz="4400" kern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submission is worth 10 points </a:t>
            </a:r>
          </a:p>
          <a:p>
            <a:pPr algn="ctr"/>
            <a:endParaRPr lang="en-US" sz="4400" kern="14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+mj-cs"/>
            </a:endParaRPr>
          </a:p>
          <a:p>
            <a:pPr algn="ctr"/>
            <a:r>
              <a:rPr lang="en-US" sz="4400" kern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= 4% of course grade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8876" y="3886200"/>
            <a:ext cx="3497229" cy="2863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69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7EF94-449A-4F62-9710-6BF2C1E11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8060" y="0"/>
            <a:ext cx="12325815" cy="1325563"/>
          </a:xfrm>
        </p:spPr>
        <p:txBody>
          <a:bodyPr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Portfolio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Following Contents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6185" y="1018902"/>
            <a:ext cx="11945815" cy="6772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Cover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Page that includes a title for the group, an image of the product, the course name, semester and year, and the names of everyone in the group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Table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content for the entire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Group’s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 ½ - 2-page introductory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copy of team’s schedule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Log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group’s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meetings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Final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Assembly or 3-D drawing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(complete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titled and clearly labeled)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Group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individual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reports (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 each of the team members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3-5-page report for </a:t>
            </a:r>
            <a:r>
              <a:rPr lang="en-US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first </a:t>
            </a: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team member</a:t>
            </a:r>
          </a:p>
          <a:p>
            <a:pPr marL="971550" marR="0" lvl="1" indent="-5143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tabLst>
                <a:tab pos="914400" algn="l"/>
              </a:tabLst>
            </a:pP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Updated fully dimensioned, specified and titled part and/or component drawing(s) and documented design materials for which </a:t>
            </a:r>
            <a:r>
              <a:rPr lang="en-US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first</a:t>
            </a:r>
            <a:r>
              <a:rPr lang="en-US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team member had primary responsibility</a:t>
            </a:r>
            <a:endParaRPr lang="en-US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71550" lvl="1" indent="-514350">
              <a:buFont typeface="+mj-lt"/>
              <a:buAutoNum type="romanLcPeriod"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3-5-page report for </a:t>
            </a:r>
            <a:r>
              <a:rPr lang="en-US" sz="16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second 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team member</a:t>
            </a:r>
          </a:p>
          <a:p>
            <a:pPr marL="971550" lvl="1" indent="-514350">
              <a:lnSpc>
                <a:spcPct val="107000"/>
              </a:lnSpc>
              <a:buFont typeface="+mj-lt"/>
              <a:buAutoNum type="romanLcPeriod"/>
              <a:tabLst>
                <a:tab pos="914400" algn="l"/>
              </a:tabLst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Updated fully dimensioned, specified and titled part and/or component drawing(s) and documented design materials for which </a:t>
            </a:r>
            <a:r>
              <a:rPr lang="en-US" sz="16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second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team member had primary responsibility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71550" lvl="1" indent="-514350">
              <a:buFont typeface="+mj-lt"/>
              <a:buAutoNum type="romanLcPeriod"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3-5-page report for </a:t>
            </a:r>
            <a:r>
              <a:rPr lang="en-US" sz="16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third 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team member</a:t>
            </a:r>
          </a:p>
          <a:p>
            <a:pPr marL="971550" lvl="1" indent="-514350">
              <a:lnSpc>
                <a:spcPct val="107000"/>
              </a:lnSpc>
              <a:buFont typeface="+mj-lt"/>
              <a:buAutoNum type="romanLcPeriod"/>
              <a:tabLst>
                <a:tab pos="914400" algn="l"/>
              </a:tabLst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Updated fully dimensioned, specified and titled part and/or component drawing(s) and documented design materials for which </a:t>
            </a:r>
            <a:r>
              <a:rPr lang="en-US" sz="16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third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team member had primary 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responsibility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3-5-page report for </a:t>
            </a:r>
            <a:r>
              <a:rPr lang="en-US" sz="16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next 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team member</a:t>
            </a:r>
          </a:p>
          <a:p>
            <a:pPr marL="971550" lvl="1" indent="-514350">
              <a:lnSpc>
                <a:spcPct val="107000"/>
              </a:lnSpc>
              <a:buFont typeface="+mj-lt"/>
              <a:buAutoNum type="romanLcPeriod"/>
              <a:tabLst>
                <a:tab pos="914400" algn="l"/>
              </a:tabLst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Updated fully dimensioned, specified and titled part and/or component drawing(s) and documented design materials for which </a:t>
            </a:r>
            <a:r>
              <a:rPr lang="en-US" sz="16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next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team member had primary responsibility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71550" lvl="1" indent="-514350">
              <a:lnSpc>
                <a:spcPct val="107000"/>
              </a:lnSpc>
              <a:buFont typeface="+mj-lt"/>
              <a:buAutoNum type="romanLcPeriod"/>
              <a:tabLst>
                <a:tab pos="914400" algn="l"/>
              </a:tabLst>
            </a:pPr>
            <a:endParaRPr lang="en-US" sz="16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30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143" y="164828"/>
            <a:ext cx="1051560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Cover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Page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2182" y="1490391"/>
            <a:ext cx="1148551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Should include: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title for the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ourse name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Names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group members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image of the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product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Semester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5950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CDA0C-2E23-43EE-93A7-A8FEF318B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000" y="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Table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84824" y="2224458"/>
            <a:ext cx="7612982" cy="11462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Includes everything in the 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entire </a:t>
            </a:r>
            <a:r>
              <a:rPr lang="en-US" sz="32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report</a:t>
            </a: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Includes page numbers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43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Group’s Introductory </a:t>
            </a:r>
            <a:r>
              <a:rPr lang="en-US" b="1" dirty="0" smtClean="0"/>
              <a:t>Report </a:t>
            </a:r>
            <a:r>
              <a:rPr lang="en-US" b="1" dirty="0"/>
              <a:t>(4%)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12177" y="2197381"/>
            <a:ext cx="9873761" cy="3253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marR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is a 1 ½ - 2-page introduction which 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discusses:</a:t>
            </a:r>
          </a:p>
          <a:p>
            <a:pPr marL="1371600" lvl="1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purpose(s) and functions of the 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</a:p>
          <a:p>
            <a:pPr marL="1371600" lvl="1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ts parts and materials</a:t>
            </a:r>
          </a:p>
          <a:p>
            <a:pPr marL="1371600" lvl="1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Why 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is needed, and </a:t>
            </a:r>
            <a:endParaRPr lang="en-US" sz="24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1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 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target market 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</a:p>
          <a:p>
            <a:pPr marL="1371600" lvl="1" indent="-457200">
              <a:lnSpc>
                <a:spcPct val="107000"/>
              </a:lnSpc>
              <a:buFont typeface="+mj-lt"/>
              <a:buAutoNum type="arabicPeriod"/>
            </a:pPr>
            <a:endParaRPr lang="en-US" sz="24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Introduction 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 also include a mention of the team members who produced the product, their background and 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majors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33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525" y="457200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Comprehensive Schedule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08373" y="1882771"/>
            <a:ext cx="1046793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Should bear all the latest changes made to the original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schedule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Covers the period of the project</a:t>
            </a:r>
            <a:r>
              <a:rPr kumimoji="0" lang="en-US" alt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build phase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70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96FCA-19A9-4FF1-9BC4-7332E4AE9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7020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Group’s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Meetings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F8C42F4-3C51-4165-9A3A-E94BABC202B7}"/>
              </a:ext>
            </a:extLst>
          </p:cNvPr>
          <p:cNvSpPr/>
          <p:nvPr/>
        </p:nvSpPr>
        <p:spPr>
          <a:xfrm>
            <a:off x="640079" y="963317"/>
            <a:ext cx="1172210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dirty="0"/>
          </a:p>
          <a:p>
            <a:r>
              <a:rPr lang="en-US" sz="3600" dirty="0" smtClean="0"/>
              <a:t>Should include the following information:</a:t>
            </a: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All notes taken during each meeting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Dates of all meetings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Attendants to all meetings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9665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</TotalTime>
  <Words>664</Words>
  <Application>Microsoft Office PowerPoint</Application>
  <PresentationFormat>Widescreen</PresentationFormat>
  <Paragraphs>121</Paragraphs>
  <Slides>18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Office Theme</vt:lpstr>
      <vt:lpstr>Tech 190B</vt:lpstr>
      <vt:lpstr>PowerPoint Presentation</vt:lpstr>
      <vt:lpstr> The Portfolio Content Organization and Submission </vt:lpstr>
      <vt:lpstr>Portfolio Has the Following Contents</vt:lpstr>
      <vt:lpstr>Cover Page</vt:lpstr>
      <vt:lpstr>   Table of Contents  </vt:lpstr>
      <vt:lpstr>Group’s Introductory Report (4%) </vt:lpstr>
      <vt:lpstr>Comprehensive Schedule</vt:lpstr>
      <vt:lpstr> Log of Group’s Meetings  </vt:lpstr>
      <vt:lpstr>  Final Assembly 3-D Drawing</vt:lpstr>
      <vt:lpstr>Individual Cover Sheet for Each Team Member</vt:lpstr>
      <vt:lpstr>Individual Report for Each Team Member (6%)</vt:lpstr>
      <vt:lpstr>Individual Written Report Grading (15 points)</vt:lpstr>
      <vt:lpstr>Oral Presentation Grading (25 Points)</vt:lpstr>
      <vt:lpstr>Grading the Finished Product </vt:lpstr>
      <vt:lpstr>Grading the Finished Product (50 Points)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 190A Week 2 Lecture</dc:title>
  <dc:creator>Samuel Obi</dc:creator>
  <cp:lastModifiedBy>Samuel C. Obi</cp:lastModifiedBy>
  <cp:revision>157</cp:revision>
  <cp:lastPrinted>2017-11-30T16:27:43Z</cp:lastPrinted>
  <dcterms:created xsi:type="dcterms:W3CDTF">2017-08-14T13:33:13Z</dcterms:created>
  <dcterms:modified xsi:type="dcterms:W3CDTF">2019-05-01T17:28:36Z</dcterms:modified>
</cp:coreProperties>
</file>