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Roboto Slab" panose="020B0604020202020204" charset="0"/>
      <p:regular r:id="rId45"/>
      <p:bold r:id="rId46"/>
    </p:embeddedFont>
    <p:embeddedFont>
      <p:font typeface="Franklin Gothic" panose="020B0604020202020204" charset="0"/>
      <p:regular r:id="rId47"/>
      <p:bold r:id="rId48"/>
      <p:italic r:id="rId49"/>
      <p:boldItalic r:id="rId50"/>
    </p:embeddedFont>
    <p:embeddedFont>
      <p:font typeface="Libre Franklin" panose="00000500000000000000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Gill Sans" panose="020B0604020202020204" charset="0"/>
      <p:regular r:id="rId59"/>
      <p:bold r:id="rId60"/>
    </p:embeddedFont>
    <p:embeddedFont>
      <p:font typeface="Roboto" panose="020B060402020202020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A47A4-F144-4C4B-A26F-086E971D2AB5}">
  <a:tblStyle styleId="{16DA47A4-F144-4C4B-A26F-086E971D2A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73BED8-3175-4B87-AAF7-9CAA6D33C17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e13e578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e13e578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e62da20d7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e62da20d7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Interaction wrt to ethnic prejudice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When ethnic prejudice was low for recruiter, Arabs were given high suitability rating  than mixed Arab–Dutch and Dutch profiles in the medium client contact condition.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When ethnic prejudice was high for recruiters, Arabs were given low suitability ratings than mixed Arab–Dutch and Dutch profiles in both high and low client contact condition.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again, confirms that Arabs men faced hiring discrimination even for high demanding job.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e62da20d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e62da20d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 increase the validity of the hiring process, the take home messages for recruiters would be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Develop stringent policies and better practices like the following 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e13e5780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e13e5780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e13e578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e13e578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32f9682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f32f9682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f32f96828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f32f96828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f32f96828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f32f96828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f32f96828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f32f96828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f32f96828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f32f96828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f32f96828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f32f96828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e13e5780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e13e5780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f32f96828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f32f96828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f32f9682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f32f96828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f32f96828_17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f32f96828_17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f32f96828_17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f32f96828_17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f32f96828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f32f96828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f32f96828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f32f96828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f32f96828_1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6f32f96828_1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embeddedness: Fit, links, and sacrifice respect to community and organization</a:t>
            </a:r>
            <a:endParaRPr/>
          </a:p>
        </p:txBody>
      </p:sp>
      <p:sp>
        <p:nvSpPr>
          <p:cNvPr id="276" name="Google Shape;276;g6f32f96828_1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f32f96828_11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6f32f96828_1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f32f96828_1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6f32f96828_1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f32f96828_1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6f32f96828_1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of resources: information, socioemotional support (friendship), services, influence</a:t>
            </a:r>
            <a:endParaRPr/>
          </a:p>
        </p:txBody>
      </p:sp>
      <p:sp>
        <p:nvSpPr>
          <p:cNvPr id="307" name="Google Shape;307;g6f32f96828_1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e13e5780a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e13e5780a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Discussing the hiring discrimination while resume screening as a part of Selection methods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f32f96828_1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6f32f96828_1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Embeddedness: psychological attachment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Links: Pressure from friends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 on when employees are already embedded</a:t>
            </a:r>
            <a:endParaRPr/>
          </a:p>
        </p:txBody>
      </p:sp>
      <p:sp>
        <p:nvSpPr>
          <p:cNvPr id="315" name="Google Shape;315;g6f32f96828_11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f32f96828_1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6f32f96828_11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Embeddedness: psychological attachment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Links: Pressure from friends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 on when employees are already embedded</a:t>
            </a:r>
            <a:endParaRPr/>
          </a:p>
        </p:txBody>
      </p:sp>
      <p:sp>
        <p:nvSpPr>
          <p:cNvPr id="322" name="Google Shape;322;g6f32f96828_11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f32f96828_1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6f32f96828_11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networking increases desire to remain in the company by increasing job satisfaction and embedding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relation of external networking and turnover is explained by its relation with perceived and actual employment opportunities</a:t>
            </a:r>
            <a:endParaRPr/>
          </a:p>
        </p:txBody>
      </p:sp>
      <p:sp>
        <p:nvSpPr>
          <p:cNvPr id="329" name="Google Shape;329;g6f32f96828_11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f32f96828_1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6f32f96828_11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6f32f96828_11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f32f96828_1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6f32f96828_11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6f32f96828_11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f32f96828_1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6f32f96828_1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6f32f96828_11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f32f96828_1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6f32f96828_11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6f32f96828_11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f32f96828_1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6f32f96828_1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6f32f96828_1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f32f96828_1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6f32f96828_11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6f32f96828_11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f32f96828_1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6f32f96828_11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6f32f96828_11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e62da20d7_5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e62da20d7_5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Resume screening is highly receptive to recruiter’s biasness when limited information is available on a page or two long resume. 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research focuses on Arabs in Netherlands , who are the largest ethnic minority group with unemployment rate twice compared to Dutch and other minor ethnic groups .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Previous Studies: emphasis on single social category, such as sex and race . Participants were commonly students which resulted in competing views. Hence they were less reliable . 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Present Study :On the contrary the authors focuses on multiple social category, together they have taken ethnicity and gender.They worked with actual recruiters with experience ranging from 3 to 10 years in resume screening . This paper contributes a more complete findings in the context of resume screening with higher validity and reliability.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f32f96828_1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6f32f96828_11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1">
                <a:solidFill>
                  <a:schemeClr val="dk1"/>
                </a:solidFill>
              </a:rPr>
              <a:t>Creating and investing in internal networking: online community, mentoring programs, company events, job rotations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6f32f96828_11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f32f96828_16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f32f96828_16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f32f96828_1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6f32f96828_11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f32f96828_11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e13e5780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e13e5780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level of employment discrimination against minority men (29.5%) was larger than minority women (22.5%) for Arabs.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Netherlands, Arab women are viewed as a better match for positions requiring high client contact compared to Arab men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Recruiter with high in ethnic prejudice will pay more attention to ethnicity and high in sexism will pay more attention to gender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promising tool, more fluent and efficient compared to explicit ways of measuring prejudice attitudes as they are subject to biases. IAT measures different psychological domains, such as social behaviors.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e13e5780a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e13e5780a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Research design. There were 2 studies conducted in this research paper. 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 Study 1, the sample size was 60 , they were non arab/dutch recruiters having exp ranging from 3-10 years in resume screening. More than 40% of them were male. 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While design this research, resumes and advertisements were developed for clerical position /job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author followed a 3 step method to conduct the research.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Recruiters were randomly chosen and given four resumes to provide their suitability ratings against the adv designed.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piles of resume that were designed had 2E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(Dutch/Arab) 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2S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(Male/Female)</a:t>
            </a: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2CC(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low/high client contact)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strength of association and how quickly they paired names with words then determined the score in the tool- Eprime.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All the data was then analyzed in LISERL v9.1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13e5780a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e13e5780a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This graph summarizes the results from Study 1 . Job suitability Ratings on the Y axis and  IAT test score for Gender Roles is in the X axis with mean/avg and spread across +- standard deviation.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Participants perceived the applicants’ ethnicity and sex as intended.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Low suitability ratings were given for Arab men (Hypothesis 1 was supported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Women were rated higher for high contact jobs (“stereotype- matching principle” was supported)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Moderating effect depended on the job condition and hence the inference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e62da20d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e62da20d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This led to the motivation to conduct Study 2  to find whether similar trends and patterns were found even in high demanding jobs.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Ethnicity (Dutch/Arab/Mixed)| Sex (Male/Female)| Client Contact (Low/Moderate/High)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e62da20d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e62da20d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000"/>
              <a:t>Arab applicants received lower ratings when external client contact was high than when client contact was low or moderate.  </a:t>
            </a:r>
            <a:endParaRPr sz="10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when client contact was low (equal ratings for men/women)</a:t>
            </a:r>
            <a:endParaRPr sz="10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when client contact was moderate, women were rated significantly higher </a:t>
            </a:r>
            <a:endParaRPr sz="10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when client contact was or high (only Arab women were given high preference)</a:t>
            </a:r>
            <a:r>
              <a:rPr lang="en"/>
              <a:t>	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in the high client contact condition, the difference in ratings between female and male Arabs was higher than in the low client contact conditions 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11" cy="27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100"/>
            </a:lvl1pPr>
            <a:lvl2pPr marL="914400" lvl="1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335863" y="3856480"/>
            <a:ext cx="8468145" cy="94412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35895" y="1795463"/>
            <a:ext cx="8272211" cy="16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Franklin Gothic"/>
              <a:buNone/>
              <a:defRPr sz="2700" b="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35894" y="3406063"/>
            <a:ext cx="8272211" cy="45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4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500"/>
              </a:spcBef>
              <a:spcAft>
                <a:spcPts val="50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◼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◼"/>
              <a:defRPr sz="1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34900" y="3213470"/>
            <a:ext cx="8469630" cy="150875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435895" y="4271887"/>
            <a:ext cx="8245159" cy="44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200" cap="none">
                <a:solidFill>
                  <a:schemeClr val="accent1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chemeClr val="lt1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lvl="8" algn="ctr">
              <a:spcBef>
                <a:spcPts val="500"/>
              </a:spcBef>
              <a:spcAft>
                <a:spcPts val="50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334900" y="3086106"/>
            <a:ext cx="8469630" cy="6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435893" y="3165626"/>
            <a:ext cx="8245162" cy="110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575893" y="1985796"/>
            <a:ext cx="2273889" cy="129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  <a:defRPr sz="1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675696" y="884872"/>
            <a:ext cx="4988243" cy="34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lt1"/>
                </a:solidFill>
              </a:defRPr>
            </a:lvl1pPr>
            <a:lvl2pPr marL="914400" lvl="1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298450" algn="l"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 algn="l"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2100" algn="l"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2100" algn="l">
              <a:spcBef>
                <a:spcPts val="500"/>
              </a:spcBef>
              <a:spcAft>
                <a:spcPts val="0"/>
              </a:spcAft>
              <a:buSzPts val="1000"/>
              <a:buChar char="■"/>
              <a:defRPr sz="1100">
                <a:solidFill>
                  <a:schemeClr val="dk2"/>
                </a:solidFill>
              </a:defRPr>
            </a:lvl6pPr>
            <a:lvl7pPr marL="3200400" lvl="6" indent="-292100" algn="l"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100">
                <a:solidFill>
                  <a:schemeClr val="dk2"/>
                </a:solidFill>
              </a:defRPr>
            </a:lvl7pPr>
            <a:lvl8pPr marL="3657600" lvl="7" indent="-292100" algn="l"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100">
                <a:solidFill>
                  <a:schemeClr val="dk2"/>
                </a:solidFill>
              </a:defRPr>
            </a:lvl8pPr>
            <a:lvl9pPr marL="4114800" lvl="8" indent="-292100" algn="l">
              <a:spcBef>
                <a:spcPts val="500"/>
              </a:spcBef>
              <a:spcAft>
                <a:spcPts val="500"/>
              </a:spcAft>
              <a:buSzPts val="1000"/>
              <a:buChar char="■"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5704463" y="484268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435894" y="4839442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7918725" y="4842687"/>
            <a:ext cx="7893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6"/>
          <p:cNvSpPr/>
          <p:nvPr/>
        </p:nvSpPr>
        <p:spPr>
          <a:xfrm rot="5400000">
            <a:off x="1061696" y="2576880"/>
            <a:ext cx="4320540" cy="6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6467188" y="2491711"/>
            <a:ext cx="2525897" cy="252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675696" y="884872"/>
            <a:ext cx="4988243" cy="34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2"/>
                </a:solidFill>
              </a:defRPr>
            </a:lvl1pPr>
            <a:lvl2pPr marL="914400" lvl="1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298450" algn="l"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292100" algn="l"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100">
                <a:solidFill>
                  <a:schemeClr val="dk2"/>
                </a:solidFill>
              </a:defRPr>
            </a:lvl4pPr>
            <a:lvl5pPr marL="2286000" lvl="4" indent="-292100" algn="l"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100">
                <a:solidFill>
                  <a:schemeClr val="dk2"/>
                </a:solidFill>
              </a:defRPr>
            </a:lvl5pPr>
            <a:lvl6pPr marL="2743200" lvl="5" indent="-292100" algn="l">
              <a:spcBef>
                <a:spcPts val="500"/>
              </a:spcBef>
              <a:spcAft>
                <a:spcPts val="0"/>
              </a:spcAft>
              <a:buSzPts val="1000"/>
              <a:buChar char="■"/>
              <a:defRPr sz="1100">
                <a:solidFill>
                  <a:schemeClr val="dk2"/>
                </a:solidFill>
              </a:defRPr>
            </a:lvl6pPr>
            <a:lvl7pPr marL="3200400" lvl="6" indent="-292100" algn="l"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100">
                <a:solidFill>
                  <a:schemeClr val="dk2"/>
                </a:solidFill>
              </a:defRPr>
            </a:lvl7pPr>
            <a:lvl8pPr marL="3657600" lvl="7" indent="-292100" algn="l"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100">
                <a:solidFill>
                  <a:schemeClr val="dk2"/>
                </a:solidFill>
              </a:defRPr>
            </a:lvl8pPr>
            <a:lvl9pPr marL="4114800" lvl="8" indent="-292100" algn="l">
              <a:spcBef>
                <a:spcPts val="500"/>
              </a:spcBef>
              <a:spcAft>
                <a:spcPts val="500"/>
              </a:spcAft>
              <a:buSzPts val="1000"/>
              <a:buChar char="■"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335863" y="450900"/>
            <a:ext cx="2762042" cy="4361606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3"/>
          </p:nvPr>
        </p:nvSpPr>
        <p:spPr>
          <a:xfrm>
            <a:off x="576263" y="173474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575893" y="1985796"/>
            <a:ext cx="2273889" cy="129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  <a:defRPr sz="1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5704463" y="484268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435894" y="4839442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918725" y="4842687"/>
            <a:ext cx="7893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>
            <a:spLocks noGrp="1"/>
          </p:cNvSpPr>
          <p:nvPr>
            <p:ph type="pic" idx="2"/>
          </p:nvPr>
        </p:nvSpPr>
        <p:spPr>
          <a:xfrm>
            <a:off x="0" y="0"/>
            <a:ext cx="3174206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◼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675695" y="532174"/>
            <a:ext cx="4988243" cy="52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sz="18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675696" y="1224643"/>
            <a:ext cx="4988243" cy="315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2"/>
                </a:solidFill>
              </a:defRPr>
            </a:lvl1pPr>
            <a:lvl2pPr marL="914400" lvl="1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298450" algn="l"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292100" algn="l"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100">
                <a:solidFill>
                  <a:schemeClr val="dk2"/>
                </a:solidFill>
              </a:defRPr>
            </a:lvl4pPr>
            <a:lvl5pPr marL="2286000" lvl="4" indent="-292100" algn="l"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100">
                <a:solidFill>
                  <a:schemeClr val="dk2"/>
                </a:solidFill>
              </a:defRPr>
            </a:lvl5pPr>
            <a:lvl6pPr marL="2743200" lvl="5" indent="-292100" algn="l">
              <a:spcBef>
                <a:spcPts val="500"/>
              </a:spcBef>
              <a:spcAft>
                <a:spcPts val="0"/>
              </a:spcAft>
              <a:buSzPts val="1000"/>
              <a:buChar char="■"/>
              <a:defRPr sz="1100">
                <a:solidFill>
                  <a:schemeClr val="dk2"/>
                </a:solidFill>
              </a:defRPr>
            </a:lvl6pPr>
            <a:lvl7pPr marL="3200400" lvl="6" indent="-292100" algn="l"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100">
                <a:solidFill>
                  <a:schemeClr val="dk2"/>
                </a:solidFill>
              </a:defRPr>
            </a:lvl7pPr>
            <a:lvl8pPr marL="3657600" lvl="7" indent="-292100" algn="l"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100">
                <a:solidFill>
                  <a:schemeClr val="dk2"/>
                </a:solidFill>
              </a:defRPr>
            </a:lvl8pPr>
            <a:lvl9pPr marL="4114800" lvl="8" indent="-292100" algn="l">
              <a:spcBef>
                <a:spcPts val="500"/>
              </a:spcBef>
              <a:spcAft>
                <a:spcPts val="500"/>
              </a:spcAft>
              <a:buSzPts val="1000"/>
              <a:buChar char="■"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5704463" y="484268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35894" y="4839442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7918725" y="4842687"/>
            <a:ext cx="7893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Staffing and Selection Methods and their Validity/Utility</a:t>
            </a:r>
            <a:endParaRPr sz="300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566325" y="3049450"/>
            <a:ext cx="6025500" cy="103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By Rupa Padhy, </a:t>
            </a:r>
            <a:r>
              <a:rPr lang="en">
                <a:solidFill>
                  <a:schemeClr val="dk1"/>
                </a:solidFill>
              </a:rPr>
              <a:t>Jose Vasquez, </a:t>
            </a:r>
            <a:r>
              <a:rPr lang="en">
                <a:solidFill>
                  <a:srgbClr val="FFFFFF"/>
                </a:solidFill>
              </a:rPr>
              <a:t>Priyanka Neelakrishnan, Arvin Emadi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6097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Suitability Ratings of Dutch, Mixed, &amp; Arab with Low/Medium/High Client Contact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l="4489" t="10801"/>
          <a:stretch/>
        </p:blipFill>
        <p:spPr>
          <a:xfrm>
            <a:off x="763875" y="1527025"/>
            <a:ext cx="7992226" cy="27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1895950" y="4273450"/>
            <a:ext cx="22782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Ethnic Prejudice: Low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5668400" y="4273450"/>
            <a:ext cx="22782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Ethnic Prejudice: High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2829000" y="1820225"/>
            <a:ext cx="586800" cy="4416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5525300" y="2350938"/>
            <a:ext cx="586800" cy="441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7666000" y="3045238"/>
            <a:ext cx="586800" cy="441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2328825" y="4656350"/>
            <a:ext cx="5182800" cy="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Inference: Arab men faced hiring discrimination even for high demanding jobs</a:t>
            </a:r>
            <a:endParaRPr sz="1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Practical Implications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50" b="1" i="1" u="sng">
                <a:solidFill>
                  <a:srgbClr val="FFFFFF"/>
                </a:solidFill>
              </a:rPr>
              <a:t>For Recruiters :</a:t>
            </a:r>
            <a:endParaRPr sz="1350" b="1" i="1" u="sng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Educate regarding  </a:t>
            </a:r>
            <a:r>
              <a:rPr lang="en" sz="1350" b="1">
                <a:solidFill>
                  <a:srgbClr val="FFFFFF"/>
                </a:solidFill>
              </a:rPr>
              <a:t>structured screening procedure</a:t>
            </a:r>
            <a:endParaRPr sz="1350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Create awareness with a training program on job stereotypes , their biases, broader diversity</a:t>
            </a:r>
            <a:endParaRPr sz="1350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Use </a:t>
            </a:r>
            <a:r>
              <a:rPr lang="en" sz="1350" b="1" u="sng">
                <a:solidFill>
                  <a:srgbClr val="FFFFFF"/>
                </a:solidFill>
              </a:rPr>
              <a:t>competency-based</a:t>
            </a:r>
            <a:r>
              <a:rPr lang="en" sz="1350">
                <a:solidFill>
                  <a:srgbClr val="FFFFFF"/>
                </a:solidFill>
              </a:rPr>
              <a:t> resume ́ screening</a:t>
            </a:r>
            <a:endParaRPr sz="135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50" b="1" i="1" u="sng">
                <a:solidFill>
                  <a:srgbClr val="FFFFFF"/>
                </a:solidFill>
              </a:rPr>
              <a:t>For Organizations :</a:t>
            </a:r>
            <a:endParaRPr sz="1350" b="1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Make recruiters more accountable for resume screening</a:t>
            </a:r>
            <a:endParaRPr sz="1350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Use of technology like Application Tracking System can reduce recruiter's attention to biases</a:t>
            </a:r>
            <a:endParaRPr sz="1350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Use of </a:t>
            </a:r>
            <a:r>
              <a:rPr lang="en" sz="1350" b="1" u="sng">
                <a:solidFill>
                  <a:srgbClr val="FFFFFF"/>
                </a:solidFill>
              </a:rPr>
              <a:t>Panel Screening</a:t>
            </a:r>
            <a:r>
              <a:rPr lang="en" sz="1350">
                <a:solidFill>
                  <a:srgbClr val="FFFFFF"/>
                </a:solidFill>
              </a:rPr>
              <a:t>-multiple recruiters screening piles of resume </a:t>
            </a:r>
            <a:endParaRPr sz="135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subTitle" idx="1"/>
          </p:nvPr>
        </p:nvSpPr>
        <p:spPr>
          <a:xfrm>
            <a:off x="1576950" y="2859750"/>
            <a:ext cx="59901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Jose Vasquez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Based on the article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“Honest and Deceptive Impression Management In the Employment Interview: Can It Be Detected and How Does It Impact Evaluations”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Personnel Psychology (2015) 68: 395-444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1545175" y="751850"/>
            <a:ext cx="60219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Can Honest and Deceptive Impression Management Be Detected?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Impression Management?</a:t>
            </a:r>
            <a:endParaRPr b="1"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Impression Management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Honest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Self-promotion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Deceptive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Lying, image creation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“A company hiring half of applicants could hire up to 31% of people who falsified responses during the selection process.” (Griffith, Chmielowski, and Yoshita (2007)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Study Overview</a:t>
            </a:r>
            <a:endParaRPr b="1"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5 studies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Sample Size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516 Interviewers</a:t>
            </a:r>
            <a:endParaRPr>
              <a:solidFill>
                <a:srgbClr val="FFFFFF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246 Professionals</a:t>
            </a:r>
            <a:endParaRPr>
              <a:solidFill>
                <a:srgbClr val="FFFFFF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270 Novice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Goal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Can Interviewers detect honest and deceptive IM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Can they detect higher than chance level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What questions make it easier to detect IM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Study 1</a:t>
            </a:r>
            <a:endParaRPr b="1"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>
            <a:off x="387900" y="1194125"/>
            <a:ext cx="8368200" cy="3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Participants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154 Professional Interviewers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Gender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48.7% Female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51.3% Male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Education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61.7% had a university degree or equivalent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Interview Experience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Mean: 9.6 years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Position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HR Assistant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Method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Interviewers asked standard interview questions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Situation-task-action-results (STAR)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387900" y="352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Study 1</a:t>
            </a:r>
            <a:endParaRPr b="1"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3950"/>
            <a:ext cx="8839201" cy="329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387900" y="352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Study 2</a:t>
            </a:r>
            <a:endParaRPr b="1"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387900" y="1094800"/>
            <a:ext cx="8666400" cy="39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Participants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92 Professional Interviewers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Gender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52.2% Female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47.8% Male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Education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82.6 % had a university degree or equivalent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Interview Experience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Mean: 10.4 years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Position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Project Manager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Method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Past-behavior and situational questions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“If  working on a team project that is due at the end of the day, how would you manage the team”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387900" y="352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Study 3</a:t>
            </a:r>
            <a:endParaRPr b="1"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387900" y="1299350"/>
            <a:ext cx="83682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Participants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136 Students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Gender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58.1% Female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41.9% Male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Education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57% Business, 43% Law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Interview Experience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Average of 3 interviews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Method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Past behavior or situational questions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387900" y="352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Study 4</a:t>
            </a:r>
            <a:endParaRPr b="1"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387900" y="1299350"/>
            <a:ext cx="83682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Participants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48 Students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Gender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42% Female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58% Male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Education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27% Business/Econ, 49% Humanities, 19% Social Sciences, 14% Other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Interview Experience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Average of 3.9 interviews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Method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5-minute video, measured performance and then coded IM while rewatching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529200" y="1329900"/>
            <a:ext cx="8350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Discrimination in Resume Screening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Rupa Padhy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Impression Management in Interviews - Jose Vasque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HRM effective practices -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Priyanka Neelakrishnan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Networking on Voluntary Turnover -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Arvin Emadi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264600" y="225775"/>
            <a:ext cx="86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endParaRPr sz="3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38" y="933450"/>
            <a:ext cx="7718135" cy="37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387900" y="352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Study 5</a:t>
            </a:r>
            <a:endParaRPr b="1"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387900" y="1120050"/>
            <a:ext cx="83682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Participants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86 Students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Gender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51% Female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49% Male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Education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35% Business/Econ, 34% Law, 19% Engineering, 13% Social Sciences,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Interview Experience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Average of 3 interviews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Watched 5 minute video, rated performance and IM perception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None of the IM tactics reached standard levels of significance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387900" y="5028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54" name="Google Shape;254;p40"/>
          <p:cNvGraphicFramePr/>
          <p:nvPr/>
        </p:nvGraphicFramePr>
        <p:xfrm>
          <a:off x="952500" y="1769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{16DA47A4-F144-4C4B-A26F-086E971D2AB5}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Study 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Study 2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Study 3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Study 4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Study 5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Above Chance Level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67%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Below Chance Level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387900" y="5028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387900" y="13105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50" b="1" i="1" u="sng">
                <a:solidFill>
                  <a:srgbClr val="FFFFFF"/>
                </a:solidFill>
              </a:rPr>
              <a:t>For Research:</a:t>
            </a:r>
            <a:endParaRPr sz="1350" b="1" i="1" u="sng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Larger sample sizes (Studies 4 and 5 were small)</a:t>
            </a:r>
            <a:endParaRPr sz="1350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Gender can be a difference (Study 2)</a:t>
            </a:r>
            <a:endParaRPr sz="1350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Age and interview experience did not have an effect</a:t>
            </a:r>
            <a:endParaRPr sz="135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50" b="1" i="1" u="sng">
                <a:solidFill>
                  <a:srgbClr val="FFFFFF"/>
                </a:solidFill>
              </a:rPr>
              <a:t>For Recruiters :</a:t>
            </a:r>
            <a:endParaRPr sz="1350" b="1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Detecting IM is difficult for Recruiters</a:t>
            </a:r>
            <a:endParaRPr sz="1350">
              <a:solidFill>
                <a:srgbClr val="FFFFFF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Ask behavioral, situational and more detailed </a:t>
            </a:r>
            <a:r>
              <a:rPr lang="en" sz="1350"/>
              <a:t>questions</a:t>
            </a:r>
            <a:endParaRPr sz="1350"/>
          </a:p>
          <a:p>
            <a:pPr marL="457200" lvl="0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Longer interviews</a:t>
            </a:r>
            <a:endParaRPr sz="135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>
            <a:spLocks noGrp="1"/>
          </p:cNvSpPr>
          <p:nvPr>
            <p:ph type="subTitle" idx="1"/>
          </p:nvPr>
        </p:nvSpPr>
        <p:spPr>
          <a:xfrm>
            <a:off x="1576950" y="2859750"/>
            <a:ext cx="59901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>
                <a:solidFill>
                  <a:srgbClr val="FFFFFF"/>
                </a:solidFill>
              </a:rPr>
              <a:t>Priyanka Neelakrishnan </a:t>
            </a:r>
            <a:endParaRPr sz="1800" b="1" i="1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42"/>
          <p:cNvSpPr txBox="1"/>
          <p:nvPr/>
        </p:nvSpPr>
        <p:spPr>
          <a:xfrm>
            <a:off x="1545175" y="751850"/>
            <a:ext cx="60219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Franklin Gothic"/>
              <a:buNone/>
            </a:pPr>
            <a:r>
              <a:rPr lang="en"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HRM and Organisational Effectiveness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>
            <a:spLocks noGrp="1"/>
          </p:cNvSpPr>
          <p:nvPr>
            <p:ph type="subTitle" idx="1"/>
          </p:nvPr>
        </p:nvSpPr>
        <p:spPr>
          <a:xfrm>
            <a:off x="1576950" y="2859750"/>
            <a:ext cx="59901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Arvin Emadi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Based on 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INTERNAL AND EXTERNAL NETWORKING DIFFERENTIALLY PREDICT TURNOVER THROUGH JOB EMBEDDEDNESS AND JOB OFFERS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Personnel Psychology (2016)  69, 635–672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3"/>
          <p:cNvSpPr txBox="1"/>
          <p:nvPr/>
        </p:nvSpPr>
        <p:spPr>
          <a:xfrm>
            <a:off x="1545175" y="751850"/>
            <a:ext cx="60219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Franklin Gothic"/>
              <a:buNone/>
            </a:pPr>
            <a:r>
              <a:rPr lang="en"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Effect of Internal and External Networking on Voluntary Turnover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3000" b="1"/>
              <a:t>TERMINOLOGY</a:t>
            </a:r>
            <a:endParaRPr sz="3000" b="1"/>
          </a:p>
        </p:txBody>
      </p:sp>
      <p:sp>
        <p:nvSpPr>
          <p:cNvPr id="279" name="Google Shape;279;p44"/>
          <p:cNvSpPr txBox="1">
            <a:spLocks noGrp="1"/>
          </p:cNvSpPr>
          <p:nvPr>
            <p:ph type="body" idx="1"/>
          </p:nvPr>
        </p:nvSpPr>
        <p:spPr>
          <a:xfrm>
            <a:off x="435900" y="1755650"/>
            <a:ext cx="85617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Voluntary Turnover: </a:t>
            </a:r>
            <a:r>
              <a:rPr lang="en" sz="1800"/>
              <a:t>Employee(s) willingly choose to leave their position</a:t>
            </a:r>
            <a:endParaRPr sz="1800"/>
          </a:p>
          <a:p>
            <a:pPr marL="228600" lvl="0" indent="-254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Internal Networking: </a:t>
            </a:r>
            <a:r>
              <a:rPr lang="en" sz="1800"/>
              <a:t>Networking with coworkers within one’s organization</a:t>
            </a:r>
            <a:endParaRPr sz="1800"/>
          </a:p>
          <a:p>
            <a:pPr marL="228600" lvl="0" indent="-254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External Networking: </a:t>
            </a:r>
            <a:r>
              <a:rPr lang="en" sz="1800"/>
              <a:t>Networking with colleagues across different organizations</a:t>
            </a:r>
            <a:endParaRPr sz="1800"/>
          </a:p>
          <a:p>
            <a:pPr marL="228600" lvl="0" indent="-254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Job embeddedness: </a:t>
            </a:r>
            <a:r>
              <a:rPr lang="en" sz="1800"/>
              <a:t>The extent to which people feel attached, regardless of why</a:t>
            </a:r>
            <a:endParaRPr sz="1800"/>
          </a:p>
          <a:p>
            <a:pPr marL="228600" lvl="0" indent="-152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3000" b="1"/>
              <a:t>VOLUNTARY TURNOVER CONSEQUENCE </a:t>
            </a:r>
            <a:endParaRPr sz="3000" b="1"/>
          </a:p>
        </p:txBody>
      </p:sp>
      <p:sp>
        <p:nvSpPr>
          <p:cNvPr id="285" name="Google Shape;285;p45"/>
          <p:cNvSpPr txBox="1">
            <a:spLocks noGrp="1"/>
          </p:cNvSpPr>
          <p:nvPr>
            <p:ph type="body" idx="1"/>
          </p:nvPr>
        </p:nvSpPr>
        <p:spPr>
          <a:xfrm>
            <a:off x="435894" y="1364705"/>
            <a:ext cx="8272211" cy="27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28600" lvl="0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 b="1"/>
              <a:t>Substantial potential costs </a:t>
            </a:r>
            <a:endParaRPr sz="1100"/>
          </a:p>
          <a:p>
            <a:pPr marL="228600" lvl="0" indent="-152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  <p:cxnSp>
        <p:nvCxnSpPr>
          <p:cNvPr id="286" name="Google Shape;286;p45"/>
          <p:cNvCxnSpPr/>
          <p:nvPr/>
        </p:nvCxnSpPr>
        <p:spPr>
          <a:xfrm rot="10800000" flipH="1">
            <a:off x="3235851" y="1713617"/>
            <a:ext cx="1541477" cy="817927"/>
          </a:xfrm>
          <a:prstGeom prst="straightConnector1">
            <a:avLst/>
          </a:prstGeom>
          <a:noFill/>
          <a:ln w="12700" cap="rnd" cmpd="sng">
            <a:solidFill>
              <a:srgbClr val="189CC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7" name="Google Shape;287;p45"/>
          <p:cNvCxnSpPr/>
          <p:nvPr/>
        </p:nvCxnSpPr>
        <p:spPr>
          <a:xfrm>
            <a:off x="3235851" y="2727638"/>
            <a:ext cx="1541477" cy="860919"/>
          </a:xfrm>
          <a:prstGeom prst="straightConnector1">
            <a:avLst/>
          </a:prstGeom>
          <a:noFill/>
          <a:ln w="12700" cap="rnd" cmpd="sng">
            <a:solidFill>
              <a:srgbClr val="189CC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8" name="Google Shape;288;p45"/>
          <p:cNvSpPr txBox="1"/>
          <p:nvPr/>
        </p:nvSpPr>
        <p:spPr>
          <a:xfrm rot="-1712418">
            <a:off x="3493706" y="1823892"/>
            <a:ext cx="860235" cy="30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Indirect</a:t>
            </a:r>
            <a:endParaRPr sz="1100"/>
          </a:p>
        </p:txBody>
      </p:sp>
      <p:sp>
        <p:nvSpPr>
          <p:cNvPr id="289" name="Google Shape;289;p45"/>
          <p:cNvSpPr txBox="1"/>
          <p:nvPr/>
        </p:nvSpPr>
        <p:spPr>
          <a:xfrm rot="1901197">
            <a:off x="3560947" y="3134187"/>
            <a:ext cx="725908" cy="29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Direct</a:t>
            </a:r>
            <a:endParaRPr sz="1100"/>
          </a:p>
        </p:txBody>
      </p:sp>
      <p:sp>
        <p:nvSpPr>
          <p:cNvPr id="290" name="Google Shape;290;p45"/>
          <p:cNvSpPr txBox="1"/>
          <p:nvPr/>
        </p:nvSpPr>
        <p:spPr>
          <a:xfrm>
            <a:off x="4927477" y="1418150"/>
            <a:ext cx="2794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Loss of human capital</a:t>
            </a:r>
            <a:endParaRPr sz="1100"/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Loss of knowledge</a:t>
            </a:r>
            <a:endParaRPr sz="1100"/>
          </a:p>
        </p:txBody>
      </p:sp>
      <p:sp>
        <p:nvSpPr>
          <p:cNvPr id="291" name="Google Shape;291;p45"/>
          <p:cNvSpPr txBox="1"/>
          <p:nvPr/>
        </p:nvSpPr>
        <p:spPr>
          <a:xfrm>
            <a:off x="4927474" y="3242300"/>
            <a:ext cx="24942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Recruitment</a:t>
            </a:r>
            <a:endParaRPr sz="1100"/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Selection</a:t>
            </a:r>
            <a:endParaRPr sz="1100"/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Training</a:t>
            </a:r>
            <a:endParaRPr sz="1100"/>
          </a:p>
        </p:txBody>
      </p:sp>
      <p:sp>
        <p:nvSpPr>
          <p:cNvPr id="292" name="Google Shape;292;p45"/>
          <p:cNvSpPr txBox="1"/>
          <p:nvPr/>
        </p:nvSpPr>
        <p:spPr>
          <a:xfrm>
            <a:off x="771541" y="2811848"/>
            <a:ext cx="2128662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●"/>
            </a:pPr>
            <a:r>
              <a:rPr lang="en" sz="14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90% - 200% of leaver’s annual salary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3" name="Google Shape;293;p45"/>
          <p:cNvSpPr txBox="1"/>
          <p:nvPr/>
        </p:nvSpPr>
        <p:spPr>
          <a:xfrm>
            <a:off x="330496" y="4759275"/>
            <a:ext cx="76641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Allen, Bryant, Vardaman 2010; Cascio 2006; Woo, Maertz 2012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DOES EMPLOYEES’ NETWORKING RELATE TO VOLUNTARY TURNOVER? </a:t>
            </a:r>
            <a:endParaRPr sz="2400" b="1"/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1"/>
          </p:nvPr>
        </p:nvSpPr>
        <p:spPr>
          <a:xfrm>
            <a:off x="435894" y="1562767"/>
            <a:ext cx="8272211" cy="27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700" b="1"/>
              <a:t>WHEN?</a:t>
            </a:r>
            <a:endParaRPr sz="1100"/>
          </a:p>
          <a:p>
            <a:pPr marL="4699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500" b="1"/>
              <a:t>Internal Networking</a:t>
            </a:r>
            <a:endParaRPr sz="1100"/>
          </a:p>
          <a:p>
            <a:pPr marL="4699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500" b="1"/>
              <a:t>External Networking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700" b="1"/>
              <a:t>WHY?</a:t>
            </a:r>
            <a:endParaRPr sz="1100"/>
          </a:p>
          <a:p>
            <a:pPr marL="4699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500" b="1"/>
              <a:t>Desire to remain</a:t>
            </a:r>
            <a:endParaRPr sz="1100"/>
          </a:p>
          <a:p>
            <a:pPr marL="24130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 b="1"/>
          </a:p>
          <a:p>
            <a:pPr marL="24130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 b="1"/>
          </a:p>
          <a:p>
            <a:pPr marL="4699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500" b="1"/>
              <a:t>Opportunities to exit</a:t>
            </a:r>
            <a:endParaRPr sz="1100"/>
          </a:p>
          <a:p>
            <a:pPr marL="22860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  <p:sp>
        <p:nvSpPr>
          <p:cNvPr id="300" name="Google Shape;300;p46"/>
          <p:cNvSpPr txBox="1"/>
          <p:nvPr/>
        </p:nvSpPr>
        <p:spPr>
          <a:xfrm>
            <a:off x="3108307" y="2571750"/>
            <a:ext cx="1929855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Job satisfaction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Job embeddedness</a:t>
            </a:r>
            <a:endParaRPr sz="1100"/>
          </a:p>
        </p:txBody>
      </p:sp>
      <p:sp>
        <p:nvSpPr>
          <p:cNvPr id="301" name="Google Shape;301;p46"/>
          <p:cNvSpPr/>
          <p:nvPr/>
        </p:nvSpPr>
        <p:spPr>
          <a:xfrm>
            <a:off x="2644351" y="2571750"/>
            <a:ext cx="463956" cy="74085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2" name="Google Shape;302;p46"/>
          <p:cNvSpPr txBox="1"/>
          <p:nvPr/>
        </p:nvSpPr>
        <p:spPr>
          <a:xfrm>
            <a:off x="3179744" y="3605578"/>
            <a:ext cx="2137268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Perceived alternatives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en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Job offers</a:t>
            </a:r>
            <a:endParaRPr sz="1100"/>
          </a:p>
        </p:txBody>
      </p:sp>
      <p:sp>
        <p:nvSpPr>
          <p:cNvPr id="303" name="Google Shape;303;p46"/>
          <p:cNvSpPr/>
          <p:nvPr/>
        </p:nvSpPr>
        <p:spPr>
          <a:xfrm>
            <a:off x="2715788" y="3605943"/>
            <a:ext cx="463956" cy="761382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WHAT ARE NETWORKING BEHAVIORS</a:t>
            </a:r>
            <a:endParaRPr sz="2400" b="1"/>
          </a:p>
        </p:txBody>
      </p:sp>
      <p:sp>
        <p:nvSpPr>
          <p:cNvPr id="310" name="Google Shape;310;p47"/>
          <p:cNvSpPr txBox="1">
            <a:spLocks noGrp="1"/>
          </p:cNvSpPr>
          <p:nvPr>
            <p:ph type="body" idx="1"/>
          </p:nvPr>
        </p:nvSpPr>
        <p:spPr>
          <a:xfrm>
            <a:off x="435894" y="1108321"/>
            <a:ext cx="7174007" cy="27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900" b="1"/>
              <a:t>Definition: </a:t>
            </a:r>
            <a:r>
              <a:rPr lang="en" sz="1900" b="1" u="sng"/>
              <a:t>Building</a:t>
            </a:r>
            <a:r>
              <a:rPr lang="en" sz="1900" b="1"/>
              <a:t>, </a:t>
            </a:r>
            <a:r>
              <a:rPr lang="en" sz="1900" b="1" u="sng"/>
              <a:t>Maintaining</a:t>
            </a:r>
            <a:r>
              <a:rPr lang="en" sz="1900" b="1"/>
              <a:t>, and </a:t>
            </a:r>
            <a:r>
              <a:rPr lang="en" sz="1900" b="1" u="sng"/>
              <a:t>Using</a:t>
            </a:r>
            <a:r>
              <a:rPr lang="en" sz="1900" b="1"/>
              <a:t> </a:t>
            </a:r>
            <a:r>
              <a:rPr lang="en" sz="1900" b="1">
                <a:solidFill>
                  <a:schemeClr val="accent6"/>
                </a:solidFill>
              </a:rPr>
              <a:t>informal relationships</a:t>
            </a:r>
            <a:r>
              <a:rPr lang="en" sz="1900" b="1">
                <a:solidFill>
                  <a:srgbClr val="38761D"/>
                </a:solidFill>
              </a:rPr>
              <a:t> </a:t>
            </a:r>
            <a:r>
              <a:rPr lang="en" sz="1900" b="1"/>
              <a:t>in work-related activities by </a:t>
            </a:r>
            <a:endParaRPr sz="1100"/>
          </a:p>
          <a:p>
            <a:pPr marL="469900" lvl="1" indent="-222250" algn="l" rtl="0">
              <a:spcBef>
                <a:spcPts val="800"/>
              </a:spcBef>
              <a:spcAft>
                <a:spcPts val="0"/>
              </a:spcAft>
              <a:buSzPts val="1500"/>
              <a:buChar char="○"/>
            </a:pPr>
            <a:r>
              <a:rPr lang="en" sz="1700" b="1"/>
              <a:t>Granting access to resources </a:t>
            </a:r>
            <a:endParaRPr sz="1100"/>
          </a:p>
          <a:p>
            <a:pPr marL="469900" lvl="1" indent="-222250" algn="l" rtl="0">
              <a:spcBef>
                <a:spcPts val="800"/>
              </a:spcBef>
              <a:spcAft>
                <a:spcPts val="0"/>
              </a:spcAft>
              <a:buSzPts val="1500"/>
              <a:buChar char="○"/>
            </a:pPr>
            <a:r>
              <a:rPr lang="en" sz="1700" b="1"/>
              <a:t>Maximizing common advantages</a:t>
            </a:r>
            <a:endParaRPr sz="1400" b="1"/>
          </a:p>
          <a:p>
            <a:pPr marL="228600" lvl="0" indent="-152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  <p:graphicFrame>
        <p:nvGraphicFramePr>
          <p:cNvPr id="311" name="Google Shape;311;p47"/>
          <p:cNvGraphicFramePr/>
          <p:nvPr/>
        </p:nvGraphicFramePr>
        <p:xfrm>
          <a:off x="1294826" y="28156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{2473BED8-3175-4B87-AAF7-9CAA6D33C17F}</a:tableStyleId>
              </a:tblPr>
              <a:tblGrid>
                <a:gridCol w="473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Behavior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 of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company events to make contancts 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Internal Building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Catching up with people in other groups on what they do 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Internal Maintaining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Receing confidential business advice from people on projects 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Internal Using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Developing informal contacts outside the company 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External Building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Keeping contacts with ex-colleagues 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External Maintaining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Exchanging tips with people on other companies 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External Using</a:t>
                      </a:r>
                      <a:endParaRPr sz="1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150" marR="7150" marT="71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ctrTitle"/>
          </p:nvPr>
        </p:nvSpPr>
        <p:spPr>
          <a:xfrm>
            <a:off x="1680302" y="67350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Discrimination in Resume Screening</a:t>
            </a:r>
            <a:endParaRPr sz="3000" b="1"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1680300" y="2243000"/>
            <a:ext cx="57834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RUPA PADHY</a:t>
            </a:r>
            <a:br>
              <a:rPr lang="en" sz="1800" b="1" i="1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Based on the article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“Double Jeopardy Upon Resume Screening: When Achmed is Less Employed than Aisha”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Personnel Psychology (2015) 68: 659-696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INTERNAL NETWORKING OUTCOMES</a:t>
            </a:r>
            <a:endParaRPr sz="2400" b="1"/>
          </a:p>
        </p:txBody>
      </p:sp>
      <p:sp>
        <p:nvSpPr>
          <p:cNvPr id="318" name="Google Shape;318;p48"/>
          <p:cNvSpPr txBox="1">
            <a:spLocks noGrp="1"/>
          </p:cNvSpPr>
          <p:nvPr>
            <p:ph type="body" idx="1"/>
          </p:nvPr>
        </p:nvSpPr>
        <p:spPr>
          <a:xfrm>
            <a:off x="435894" y="1108320"/>
            <a:ext cx="8636496" cy="366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900" b="1"/>
              <a:t>Increased perception of support</a:t>
            </a:r>
            <a:endParaRPr sz="1100"/>
          </a:p>
          <a:p>
            <a:pPr marL="228600" lvl="0" indent="-222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900" b="1"/>
              <a:t>Exchange of resources:</a:t>
            </a:r>
            <a:endParaRPr sz="1100"/>
          </a:p>
          <a:p>
            <a:pPr marL="469900" lvl="1" indent="-222250" algn="l" rtl="0"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" sz="1700" b="1"/>
              <a:t>Instrumental (how to handle a situation)</a:t>
            </a:r>
            <a:endParaRPr sz="1100"/>
          </a:p>
          <a:p>
            <a:pPr marL="469900" lvl="1" indent="-222250" algn="l" rtl="0"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" sz="1700" b="1"/>
              <a:t>Expressive (emotional support)</a:t>
            </a:r>
            <a:endParaRPr sz="1100"/>
          </a:p>
          <a:p>
            <a:pPr marL="228600" lvl="0" indent="-222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900" b="1"/>
              <a:t>Positive loop with job satisfaction</a:t>
            </a:r>
            <a:endParaRPr sz="1100"/>
          </a:p>
          <a:p>
            <a:pPr marL="228600" lvl="0" indent="-222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900" b="1"/>
              <a:t>Fostering job embeddedness:</a:t>
            </a:r>
            <a:endParaRPr sz="1100"/>
          </a:p>
          <a:p>
            <a:pPr marL="469900" lvl="1" indent="-222250" algn="l" rtl="0"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❑"/>
            </a:pPr>
            <a:r>
              <a:rPr lang="en" sz="1400" b="1"/>
              <a:t>Links: Connections forces</a:t>
            </a:r>
            <a:endParaRPr sz="1100"/>
          </a:p>
          <a:p>
            <a:pPr marL="469900" lvl="1" indent="-222250" algn="l" rtl="0"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❑"/>
            </a:pPr>
            <a:r>
              <a:rPr lang="en" sz="1400" b="1"/>
              <a:t>Fit: Comfort with the job and people</a:t>
            </a:r>
            <a:endParaRPr sz="1100"/>
          </a:p>
          <a:p>
            <a:pPr marL="469900" lvl="1" indent="-222250" algn="l" rtl="0"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❑"/>
            </a:pPr>
            <a:r>
              <a:rPr lang="en" sz="1400" b="1"/>
              <a:t>Sacrifice: Psychological cost of leaving</a:t>
            </a:r>
            <a:endParaRPr sz="1100"/>
          </a:p>
          <a:p>
            <a:pPr marL="228600" lvl="0" indent="-152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EXTERNAL NETWORKING OUTCOMES</a:t>
            </a:r>
            <a:endParaRPr sz="2400" b="1"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435894" y="1108320"/>
            <a:ext cx="8636496" cy="366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900" b="1"/>
              <a:t>Increased alternative employment opportunities</a:t>
            </a:r>
            <a:endParaRPr sz="1100"/>
          </a:p>
          <a:p>
            <a:pPr marL="228600" lvl="0" indent="-222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900" b="1"/>
              <a:t>Perception of one’s abilities</a:t>
            </a:r>
            <a:endParaRPr sz="1100"/>
          </a:p>
          <a:p>
            <a:pPr marL="228600" lvl="0" indent="-222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900" b="1"/>
              <a:t>Attainment of job offers (referrals etc.)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THEORY AND HYPOTHESES</a:t>
            </a:r>
            <a:endParaRPr sz="2400" b="1"/>
          </a:p>
        </p:txBody>
      </p:sp>
      <p:sp>
        <p:nvSpPr>
          <p:cNvPr id="332" name="Google Shape;332;p50"/>
          <p:cNvSpPr txBox="1">
            <a:spLocks noGrp="1"/>
          </p:cNvSpPr>
          <p:nvPr>
            <p:ph type="body" idx="1"/>
          </p:nvPr>
        </p:nvSpPr>
        <p:spPr>
          <a:xfrm>
            <a:off x="435894" y="1108321"/>
            <a:ext cx="8636496" cy="350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700" b="1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700" b="1"/>
              <a:t>Internal networking reduces the likelihood of turnover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700" b="1"/>
              <a:t>External networking increases the likelihood of turnover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700" b="1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700" b="1"/>
              <a:t>Job satisfaction mediates internal networking and turnover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700" b="1"/>
              <a:t>Job embeddedness mediates internal networking and turnover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700" b="1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700" b="1"/>
              <a:t>Perceived employment opportunity mediates external networking and turnover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700" b="1"/>
              <a:t>Job offers mediate external networking and turnover</a:t>
            </a:r>
            <a:endParaRPr sz="1300" b="1"/>
          </a:p>
          <a:p>
            <a:pPr marL="22860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  <p:sp>
        <p:nvSpPr>
          <p:cNvPr id="333" name="Google Shape;333;p50"/>
          <p:cNvSpPr/>
          <p:nvPr/>
        </p:nvSpPr>
        <p:spPr>
          <a:xfrm>
            <a:off x="345005" y="1365959"/>
            <a:ext cx="7768918" cy="89154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4" name="Google Shape;334;p50"/>
          <p:cNvSpPr/>
          <p:nvPr/>
        </p:nvSpPr>
        <p:spPr>
          <a:xfrm>
            <a:off x="345004" y="2515138"/>
            <a:ext cx="7768918" cy="89154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5" name="Google Shape;335;p50"/>
          <p:cNvSpPr/>
          <p:nvPr/>
        </p:nvSpPr>
        <p:spPr>
          <a:xfrm>
            <a:off x="345000" y="3664325"/>
            <a:ext cx="8272200" cy="891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775" y="1203226"/>
            <a:ext cx="5951051" cy="35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1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3000" b="1"/>
              <a:t>CONCEPTUAL MODEL</a:t>
            </a:r>
            <a:endParaRPr sz="30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METHODOLOGY</a:t>
            </a:r>
            <a:endParaRPr sz="2400" b="1"/>
          </a:p>
        </p:txBody>
      </p:sp>
      <p:grpSp>
        <p:nvGrpSpPr>
          <p:cNvPr id="349" name="Google Shape;349;p52"/>
          <p:cNvGrpSpPr/>
          <p:nvPr/>
        </p:nvGrpSpPr>
        <p:grpSpPr>
          <a:xfrm>
            <a:off x="250371" y="1989430"/>
            <a:ext cx="3900106" cy="2695690"/>
            <a:chOff x="371871" y="1890876"/>
            <a:chExt cx="5200141" cy="2875403"/>
          </a:xfrm>
        </p:grpSpPr>
        <p:sp>
          <p:nvSpPr>
            <p:cNvPr id="350" name="Google Shape;350;p52"/>
            <p:cNvSpPr txBox="1"/>
            <p:nvPr/>
          </p:nvSpPr>
          <p:spPr>
            <a:xfrm>
              <a:off x="493058" y="2080516"/>
              <a:ext cx="5078954" cy="246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Noto Sans Symbols"/>
                <a:buChar char="▪"/>
              </a:pP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Contacted 2,936 professionals</a:t>
              </a:r>
              <a:endParaRPr sz="1100"/>
            </a:p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Noto Sans Symbols"/>
                <a:buChar char="▪"/>
              </a:pP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540 responded (18.4%)</a:t>
              </a:r>
              <a:endParaRPr sz="1100"/>
            </a:p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Noto Sans Symbols"/>
                <a:buChar char="▪"/>
              </a:pP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Selected 371 eligible (+2 years on job)</a:t>
              </a:r>
              <a:endParaRPr sz="1100"/>
            </a:p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Noto Sans Symbols"/>
                <a:buChar char="▪"/>
              </a:pP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Surveyed measures of </a:t>
              </a:r>
              <a:r>
                <a:rPr lang="en" sz="1700" b="1" u="sng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demographic</a:t>
              </a: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, </a:t>
              </a:r>
              <a:r>
                <a:rPr lang="en" sz="1700" b="1" u="sng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perceived opportunities</a:t>
              </a: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, </a:t>
              </a:r>
              <a:r>
                <a:rPr lang="en" sz="1700" b="1" u="sng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job search</a:t>
              </a: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, </a:t>
              </a:r>
              <a:r>
                <a:rPr lang="en" sz="1700" b="1" u="sng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job offers</a:t>
              </a: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, </a:t>
              </a:r>
              <a:r>
                <a:rPr lang="en" sz="1700" b="1" u="sng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networking behaviors</a:t>
              </a: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, </a:t>
              </a:r>
              <a:r>
                <a:rPr lang="en" sz="1700" b="1" u="sng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job satisfaction</a:t>
              </a: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, </a:t>
              </a:r>
              <a:r>
                <a:rPr lang="en" sz="1700" b="1" u="sng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job embeddedness</a:t>
              </a:r>
              <a:endParaRPr sz="1100"/>
            </a:p>
          </p:txBody>
        </p:sp>
        <p:sp>
          <p:nvSpPr>
            <p:cNvPr id="351" name="Google Shape;351;p52"/>
            <p:cNvSpPr/>
            <p:nvPr/>
          </p:nvSpPr>
          <p:spPr>
            <a:xfrm>
              <a:off x="371871" y="1890876"/>
              <a:ext cx="5200140" cy="2875403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rgbClr val="147E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52" name="Google Shape;352;p52"/>
          <p:cNvGrpSpPr/>
          <p:nvPr/>
        </p:nvGrpSpPr>
        <p:grpSpPr>
          <a:xfrm>
            <a:off x="4881834" y="2497308"/>
            <a:ext cx="3900105" cy="1557477"/>
            <a:chOff x="6498802" y="1890876"/>
            <a:chExt cx="5200140" cy="1487277"/>
          </a:xfrm>
        </p:grpSpPr>
        <p:sp>
          <p:nvSpPr>
            <p:cNvPr id="353" name="Google Shape;353;p52"/>
            <p:cNvSpPr/>
            <p:nvPr/>
          </p:nvSpPr>
          <p:spPr>
            <a:xfrm>
              <a:off x="6498802" y="1890876"/>
              <a:ext cx="5200140" cy="1487277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rgbClr val="147E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4" name="Google Shape;354;p52"/>
            <p:cNvSpPr txBox="1"/>
            <p:nvPr/>
          </p:nvSpPr>
          <p:spPr>
            <a:xfrm>
              <a:off x="6498802" y="2080516"/>
              <a:ext cx="483491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Noto Sans Symbols"/>
                <a:buChar char="▪"/>
              </a:pP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Contacted the previous respondents</a:t>
              </a:r>
              <a:endParaRPr sz="1100"/>
            </a:p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Noto Sans Symbols"/>
                <a:buChar char="▪"/>
              </a:pP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266 responded (72%)</a:t>
              </a:r>
              <a:endParaRPr sz="1100"/>
            </a:p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Noto Sans Symbols"/>
                <a:buChar char="▪"/>
              </a:pPr>
              <a:r>
                <a:rPr lang="en" sz="17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Assessed if they had voluntarily left</a:t>
              </a:r>
              <a:endParaRPr sz="1100"/>
            </a:p>
          </p:txBody>
        </p:sp>
      </p:grpSp>
      <p:sp>
        <p:nvSpPr>
          <p:cNvPr id="355" name="Google Shape;355;p52"/>
          <p:cNvSpPr txBox="1"/>
          <p:nvPr/>
        </p:nvSpPr>
        <p:spPr>
          <a:xfrm>
            <a:off x="1716403" y="1023875"/>
            <a:ext cx="13926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Phase 1</a:t>
            </a:r>
            <a:endParaRPr sz="1100"/>
          </a:p>
        </p:txBody>
      </p:sp>
      <p:sp>
        <p:nvSpPr>
          <p:cNvPr id="356" name="Google Shape;356;p52"/>
          <p:cNvSpPr txBox="1"/>
          <p:nvPr/>
        </p:nvSpPr>
        <p:spPr>
          <a:xfrm>
            <a:off x="6340124" y="1023875"/>
            <a:ext cx="14682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Phase 2</a:t>
            </a:r>
            <a:endParaRPr sz="1100"/>
          </a:p>
        </p:txBody>
      </p:sp>
      <p:cxnSp>
        <p:nvCxnSpPr>
          <p:cNvPr id="357" name="Google Shape;357;p52"/>
          <p:cNvCxnSpPr/>
          <p:nvPr/>
        </p:nvCxnSpPr>
        <p:spPr>
          <a:xfrm>
            <a:off x="3478576" y="1202772"/>
            <a:ext cx="2239178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8" name="Google Shape;358;p52"/>
          <p:cNvSpPr txBox="1"/>
          <p:nvPr/>
        </p:nvSpPr>
        <p:spPr>
          <a:xfrm>
            <a:off x="3710599" y="777250"/>
            <a:ext cx="15606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 years later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MEASURES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53"/>
          <p:cNvSpPr txBox="1"/>
          <p:nvPr/>
        </p:nvSpPr>
        <p:spPr>
          <a:xfrm>
            <a:off x="0" y="4770517"/>
            <a:ext cx="9247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Note: Networking behavior on two structural dimensions (internal vs. external) and three functional dimensions (building, maintaining, using)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66" name="Google Shape;366;p53"/>
          <p:cNvGraphicFramePr/>
          <p:nvPr/>
        </p:nvGraphicFramePr>
        <p:xfrm>
          <a:off x="130165" y="1131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{2473BED8-3175-4B87-AAF7-9CAA6D33C17F}</a:tableStyleId>
              </a:tblPr>
              <a:tblGrid>
                <a:gridCol w="191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Criterion Variable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Scale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sng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Voluntary Turnover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Y/N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Predictors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Scale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Based on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Networking behavior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1=never to 4=always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 selected items from 44-items of Wolff et al (2011)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Job satisfaction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good vs. undesirable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 items job in general of Russell et al. (2006)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Employement opportunity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1=strong disagree to 7=strong agree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Employment opportunity Index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Job embeddedness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Y/N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7-item global embeddedness of Crossley et. al (2007)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Job offers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Y/N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Any job offer in the past 12-months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Control Variables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Scale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sng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Why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Age and Tenure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Shown to relate to turnover (Griffeth et. al 2000)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Firm size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(1-5), 2 (51-100), …, 7 (3000+)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Relates to networking behavior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Education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0=master's, 1=professional or PhD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Relates to networking behavior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Job search effort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Y/N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Networking as a job search strategy. </a:t>
                      </a:r>
                      <a:endParaRPr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700" marR="5700" marT="570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RESULTS: PATH ANALYSIS</a:t>
            </a:r>
            <a:endParaRPr sz="2400" b="1"/>
          </a:p>
        </p:txBody>
      </p:sp>
      <p:pic>
        <p:nvPicPr>
          <p:cNvPr id="373" name="Google Shape;37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364" y="1021200"/>
            <a:ext cx="4706492" cy="31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4"/>
          <p:cNvSpPr txBox="1">
            <a:spLocks noGrp="1"/>
          </p:cNvSpPr>
          <p:nvPr>
            <p:ph type="body" idx="1"/>
          </p:nvPr>
        </p:nvSpPr>
        <p:spPr>
          <a:xfrm>
            <a:off x="337660" y="1208818"/>
            <a:ext cx="3663954" cy="27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en" sz="1600" b="1"/>
              <a:t>Internal networking reduces the likelihood of turnover</a:t>
            </a:r>
            <a:endParaRPr sz="1100"/>
          </a:p>
          <a:p>
            <a:pPr marL="469900" lvl="1" indent="-222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" sz="1400" b="1">
                <a:solidFill>
                  <a:schemeClr val="accent2"/>
                </a:solidFill>
              </a:rPr>
              <a:t>Reduction in turnover likelihood</a:t>
            </a:r>
            <a:endParaRPr sz="1100"/>
          </a:p>
          <a:p>
            <a:pPr marL="469900" lvl="1" indent="-222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" sz="1400" b="1">
                <a:solidFill>
                  <a:schemeClr val="accent2"/>
                </a:solidFill>
              </a:rPr>
              <a:t>1 std reduction 🡪 140% more turnover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 sz="1600" b="1"/>
          </a:p>
          <a:p>
            <a:pPr marL="228600" lvl="0" indent="-234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en" sz="1600" b="1"/>
              <a:t>External networking increases the likelihood of turnover</a:t>
            </a:r>
            <a:endParaRPr sz="1100"/>
          </a:p>
          <a:p>
            <a:pPr marL="469900" lvl="1" indent="-222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" sz="1400" b="1">
                <a:solidFill>
                  <a:schemeClr val="accent2"/>
                </a:solidFill>
              </a:rPr>
              <a:t>Rise in turnover likelihood</a:t>
            </a:r>
            <a:endParaRPr sz="1100"/>
          </a:p>
          <a:p>
            <a:pPr marL="469900" lvl="1" indent="-2222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" sz="1400" b="1">
                <a:solidFill>
                  <a:schemeClr val="accent2"/>
                </a:solidFill>
              </a:rPr>
              <a:t>1 std increase 🡪 114% more turnover</a:t>
            </a:r>
            <a:endParaRPr sz="1100"/>
          </a:p>
          <a:p>
            <a:pPr marL="22860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endParaRPr sz="1600" b="1"/>
          </a:p>
          <a:p>
            <a:pPr marL="22860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</a:pPr>
            <a:endParaRPr sz="1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RESULTS: PATH ANALYSIS</a:t>
            </a:r>
            <a:endParaRPr sz="2400" b="1"/>
          </a:p>
        </p:txBody>
      </p:sp>
      <p:sp>
        <p:nvSpPr>
          <p:cNvPr id="381" name="Google Shape;381;p55"/>
          <p:cNvSpPr txBox="1">
            <a:spLocks noGrp="1"/>
          </p:cNvSpPr>
          <p:nvPr>
            <p:ph type="body" idx="1"/>
          </p:nvPr>
        </p:nvSpPr>
        <p:spPr>
          <a:xfrm>
            <a:off x="337660" y="1208818"/>
            <a:ext cx="3663954" cy="27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100" b="1">
                <a:solidFill>
                  <a:srgbClr val="FFC000"/>
                </a:solidFill>
              </a:rPr>
              <a:t>?</a:t>
            </a:r>
            <a:r>
              <a:rPr lang="en" sz="1600" b="1"/>
              <a:t> 	Job satisfaction mediates internal   	networking and turnover</a:t>
            </a:r>
            <a:endParaRPr sz="1100"/>
          </a:p>
          <a:p>
            <a:pPr marL="469900" lvl="1" indent="-2222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" sz="1400" b="1">
                <a:solidFill>
                  <a:schemeClr val="accent2"/>
                </a:solidFill>
              </a:rPr>
              <a:t>Positive effect from internal networking</a:t>
            </a:r>
            <a:endParaRPr sz="1100"/>
          </a:p>
          <a:p>
            <a:pPr marL="469900" lvl="1" indent="-2222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" sz="1400" b="1">
                <a:solidFill>
                  <a:schemeClr val="accent2"/>
                </a:solidFill>
              </a:rPr>
              <a:t>Not significant effect on turnover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 sz="1600" b="1"/>
          </a:p>
          <a:p>
            <a:pPr marL="228600" lvl="0" indent="-234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en" sz="1600" b="1"/>
              <a:t>Job embeddedness mediates internal networking and turnover</a:t>
            </a:r>
            <a:endParaRPr sz="1100"/>
          </a:p>
          <a:p>
            <a:pPr marL="469900" lvl="1" indent="-2222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" sz="1400" b="1">
                <a:solidFill>
                  <a:schemeClr val="accent2"/>
                </a:solidFill>
              </a:rPr>
              <a:t>Positive effect from internal networking</a:t>
            </a:r>
            <a:endParaRPr sz="1100"/>
          </a:p>
          <a:p>
            <a:pPr marL="469900" lvl="1" indent="-2222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" sz="1400" b="1">
                <a:solidFill>
                  <a:schemeClr val="accent2"/>
                </a:solidFill>
              </a:rPr>
              <a:t>Positive effect on turnover</a:t>
            </a:r>
            <a:endParaRPr sz="1100"/>
          </a:p>
          <a:p>
            <a:pPr marL="228600" lvl="0" indent="-139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endParaRPr sz="1600" b="1"/>
          </a:p>
          <a:p>
            <a:pPr marL="22860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</a:pPr>
            <a:endParaRPr sz="1100"/>
          </a:p>
        </p:txBody>
      </p:sp>
      <p:pic>
        <p:nvPicPr>
          <p:cNvPr id="382" name="Google Shape;38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9327" y="900628"/>
            <a:ext cx="4832016" cy="322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RESULTS: PATH ANALYSIS</a:t>
            </a:r>
            <a:endParaRPr sz="2400" b="1"/>
          </a:p>
        </p:txBody>
      </p:sp>
      <p:sp>
        <p:nvSpPr>
          <p:cNvPr id="389" name="Google Shape;389;p56"/>
          <p:cNvSpPr txBox="1">
            <a:spLocks noGrp="1"/>
          </p:cNvSpPr>
          <p:nvPr>
            <p:ph type="body" idx="1"/>
          </p:nvPr>
        </p:nvSpPr>
        <p:spPr>
          <a:xfrm>
            <a:off x="337660" y="1208818"/>
            <a:ext cx="3663954" cy="27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 b="1">
                <a:solidFill>
                  <a:srgbClr val="FFC000"/>
                </a:solidFill>
              </a:rPr>
              <a:t>?</a:t>
            </a:r>
            <a:r>
              <a:rPr lang="en" sz="1500" b="1"/>
              <a:t> 	</a:t>
            </a:r>
            <a:r>
              <a:rPr lang="en" sz="1600" b="1"/>
              <a:t>Perceived employment opportunity    	mediates external networking and 	turnover</a:t>
            </a:r>
            <a:endParaRPr sz="1100"/>
          </a:p>
          <a:p>
            <a:pPr marL="469900" lvl="1" indent="-228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" sz="1300" b="1">
                <a:solidFill>
                  <a:schemeClr val="accent2"/>
                </a:solidFill>
              </a:rPr>
              <a:t>Positive effect from external networking</a:t>
            </a:r>
            <a:endParaRPr sz="1100"/>
          </a:p>
          <a:p>
            <a:pPr marL="469900" lvl="1" indent="-228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" sz="1300" b="1">
                <a:solidFill>
                  <a:schemeClr val="accent2"/>
                </a:solidFill>
              </a:rPr>
              <a:t>Not significant effect on turnover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300"/>
              <a:buNone/>
            </a:pPr>
            <a:endParaRPr sz="1500" b="1"/>
          </a:p>
          <a:p>
            <a:pPr marL="2286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" sz="1600" b="1"/>
              <a:t>Job offers mediate external networking and turnover</a:t>
            </a:r>
            <a:endParaRPr sz="1100"/>
          </a:p>
          <a:p>
            <a:pPr marL="469900" lvl="1" indent="-228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" sz="1300" b="1">
                <a:solidFill>
                  <a:schemeClr val="accent2"/>
                </a:solidFill>
              </a:rPr>
              <a:t>Positive effect from external networking</a:t>
            </a:r>
            <a:endParaRPr sz="1100"/>
          </a:p>
          <a:p>
            <a:pPr marL="469900" lvl="1" indent="-228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" sz="1300" b="1">
                <a:solidFill>
                  <a:schemeClr val="accent2"/>
                </a:solidFill>
              </a:rPr>
              <a:t>Positive effect on turnover</a:t>
            </a:r>
            <a:endParaRPr sz="1100"/>
          </a:p>
          <a:p>
            <a:pPr marL="228600" lvl="0" indent="-139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Noto Sans Symbols"/>
              <a:buNone/>
            </a:pPr>
            <a:endParaRPr sz="1500" b="1"/>
          </a:p>
          <a:p>
            <a:pPr marL="228600" lvl="0" indent="-165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</a:pPr>
            <a:endParaRPr sz="1000"/>
          </a:p>
        </p:txBody>
      </p:sp>
      <p:pic>
        <p:nvPicPr>
          <p:cNvPr id="390" name="Google Shape;39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9327" y="900628"/>
            <a:ext cx="4832016" cy="322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7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DISCUSSION ON RESULTS</a:t>
            </a:r>
            <a:endParaRPr sz="2400" b="1"/>
          </a:p>
        </p:txBody>
      </p:sp>
      <p:sp>
        <p:nvSpPr>
          <p:cNvPr id="397" name="Google Shape;397;p57"/>
          <p:cNvSpPr txBox="1">
            <a:spLocks noGrp="1"/>
          </p:cNvSpPr>
          <p:nvPr>
            <p:ph type="body" idx="1"/>
          </p:nvPr>
        </p:nvSpPr>
        <p:spPr>
          <a:xfrm>
            <a:off x="337660" y="1208818"/>
            <a:ext cx="8437275" cy="27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" sz="2100" b="1">
                <a:solidFill>
                  <a:schemeClr val="dk1"/>
                </a:solidFill>
              </a:rPr>
              <a:t>How different networking behaviors relate to turnover</a:t>
            </a:r>
            <a:endParaRPr sz="1100"/>
          </a:p>
          <a:p>
            <a:pPr marL="469900" lvl="1" indent="-222250" algn="l" rtl="0"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" sz="1900" b="1">
                <a:solidFill>
                  <a:schemeClr val="dk1"/>
                </a:solidFill>
              </a:rPr>
              <a:t>Internal vs. external promotes access to different interpersonal resource and outcomes are different.</a:t>
            </a:r>
            <a:endParaRPr sz="1100"/>
          </a:p>
          <a:p>
            <a:pPr marL="469900" lvl="1" indent="-222250" algn="l" rtl="0"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" sz="1900" b="1">
                <a:solidFill>
                  <a:schemeClr val="dk1"/>
                </a:solidFill>
              </a:rPr>
              <a:t>Internal networking increases desire to stay (feeling embedded)</a:t>
            </a:r>
            <a:endParaRPr sz="1100"/>
          </a:p>
          <a:p>
            <a:pPr marL="469900" lvl="1" indent="-222250" algn="l" rtl="0"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" sz="1900" b="1">
                <a:solidFill>
                  <a:schemeClr val="dk1"/>
                </a:solidFill>
              </a:rPr>
              <a:t>External networking increases opportunities</a:t>
            </a:r>
            <a:endParaRPr sz="1100"/>
          </a:p>
          <a:p>
            <a:pPr marL="228600" lvl="0" indent="-2222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" sz="2100" b="1">
                <a:solidFill>
                  <a:schemeClr val="dk1"/>
                </a:solidFill>
              </a:rPr>
              <a:t>Offered theoretical explanation and empirical evidence on the reason.</a:t>
            </a:r>
            <a:endParaRPr sz="1100"/>
          </a:p>
          <a:p>
            <a:pPr marL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endParaRPr sz="2100" b="1">
              <a:solidFill>
                <a:schemeClr val="dk1"/>
              </a:solidFill>
            </a:endParaRPr>
          </a:p>
          <a:p>
            <a:pPr marL="228600" lvl="0" indent="-152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Overview of the Research </a:t>
            </a:r>
            <a:endParaRPr b="1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Arabs in Netherlands: largest ethnic minority group with 2x unemployment rate compared to host ethnicity </a:t>
            </a:r>
            <a:br>
              <a:rPr lang="en" sz="1600" b="1"/>
            </a:b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Previous Studies</a:t>
            </a:r>
            <a:endParaRPr sz="1600" b="1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Single Social category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Students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Less reliable </a:t>
            </a:r>
            <a:br>
              <a:rPr lang="en" sz="1600"/>
            </a:b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Present Study</a:t>
            </a:r>
            <a:endParaRPr sz="1600"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Multiple Social category (ethnicity and gender)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Actual recruiters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Higher Validity and Reliability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8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Franklin Gothic"/>
              <a:buNone/>
            </a:pPr>
            <a:r>
              <a:rPr lang="en" sz="1900" b="1"/>
              <a:t>TAKE-HOME MESSAGE: </a:t>
            </a:r>
            <a:r>
              <a:rPr lang="en" sz="1900" b="1">
                <a:solidFill>
                  <a:schemeClr val="dk1"/>
                </a:solidFill>
              </a:rPr>
              <a:t>HOW ORGANIZATIONS MAY PROMOTE OR MANAGE EMPLOYEES’ NETWORKING?</a:t>
            </a:r>
            <a:br>
              <a:rPr lang="en" sz="1900" b="1">
                <a:solidFill>
                  <a:schemeClr val="dk1"/>
                </a:solidFill>
              </a:rPr>
            </a:br>
            <a:endParaRPr sz="1900" b="1"/>
          </a:p>
        </p:txBody>
      </p:sp>
      <p:sp>
        <p:nvSpPr>
          <p:cNvPr id="404" name="Google Shape;404;p58"/>
          <p:cNvSpPr txBox="1">
            <a:spLocks noGrp="1"/>
          </p:cNvSpPr>
          <p:nvPr>
            <p:ph type="body" idx="1"/>
          </p:nvPr>
        </p:nvSpPr>
        <p:spPr>
          <a:xfrm>
            <a:off x="329397" y="1222871"/>
            <a:ext cx="8272212" cy="373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699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" sz="1700" b="1">
                <a:solidFill>
                  <a:schemeClr val="dk1"/>
                </a:solidFill>
              </a:rPr>
              <a:t>Creating and investing in internal networking </a:t>
            </a:r>
            <a:endParaRPr sz="1100"/>
          </a:p>
          <a:p>
            <a:pPr marL="469900" lvl="1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" sz="1700" b="1">
                <a:solidFill>
                  <a:schemeClr val="dk1"/>
                </a:solidFill>
              </a:rPr>
              <a:t>Increasing embeddedness:</a:t>
            </a:r>
            <a:endParaRPr sz="1100"/>
          </a:p>
          <a:p>
            <a:pPr marL="673100" lvl="2" indent="-2032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" sz="1700" b="1">
                <a:solidFill>
                  <a:schemeClr val="dk1"/>
                </a:solidFill>
              </a:rPr>
              <a:t>HRM practice such as generous benefits</a:t>
            </a:r>
            <a:endParaRPr sz="1100"/>
          </a:p>
          <a:p>
            <a:pPr marL="673100" lvl="2" indent="-2032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" sz="1700" b="1">
                <a:solidFill>
                  <a:schemeClr val="dk1"/>
                </a:solidFill>
              </a:rPr>
              <a:t>Promoting from within (fit)</a:t>
            </a:r>
            <a:endParaRPr sz="1100"/>
          </a:p>
          <a:p>
            <a:pPr marL="673100" lvl="2" indent="-2032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" sz="1700" b="1">
                <a:solidFill>
                  <a:schemeClr val="dk1"/>
                </a:solidFill>
              </a:rPr>
              <a:t>Social events (links)</a:t>
            </a:r>
            <a:endParaRPr sz="1100"/>
          </a:p>
          <a:p>
            <a:pPr marL="673100" lvl="2" indent="-2032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" sz="1700" b="1">
                <a:solidFill>
                  <a:schemeClr val="dk1"/>
                </a:solidFill>
              </a:rPr>
              <a:t>On-site services (sacrifice)</a:t>
            </a:r>
            <a:endParaRPr sz="1100"/>
          </a:p>
          <a:p>
            <a:pPr marL="469900" lvl="1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" sz="1700" b="1">
                <a:solidFill>
                  <a:schemeClr val="dk1"/>
                </a:solidFill>
              </a:rPr>
              <a:t>Counter job offers:</a:t>
            </a:r>
            <a:endParaRPr sz="1100"/>
          </a:p>
          <a:p>
            <a:pPr marL="673100" lvl="2" indent="-2032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" sz="1700" b="1">
                <a:solidFill>
                  <a:schemeClr val="dk1"/>
                </a:solidFill>
              </a:rPr>
              <a:t>Competitive salaries, stocks, 401k etc</a:t>
            </a:r>
            <a:endParaRPr sz="1700" b="1">
              <a:solidFill>
                <a:schemeClr val="dk1"/>
              </a:solidFill>
            </a:endParaRPr>
          </a:p>
          <a:p>
            <a:pPr marL="469900" lvl="1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600" b="1">
                <a:solidFill>
                  <a:schemeClr val="dk1"/>
                </a:solidFill>
              </a:rPr>
              <a:t>Identifying, monitoring, and engaging these type of employees can translate to substantial saving:</a:t>
            </a:r>
            <a:endParaRPr sz="1100"/>
          </a:p>
          <a:p>
            <a:pPr marL="673100" lvl="2" indent="-1968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" sz="1700" b="1">
                <a:solidFill>
                  <a:schemeClr val="dk1"/>
                </a:solidFill>
              </a:rPr>
              <a:t>Above average external networking can indicate desire to leave.</a:t>
            </a:r>
            <a:endParaRPr sz="1100"/>
          </a:p>
          <a:p>
            <a:pPr marL="673100" lvl="2" indent="-1968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" sz="1700" b="1">
                <a:solidFill>
                  <a:schemeClr val="dk1"/>
                </a:solidFill>
              </a:rPr>
              <a:t>Below average internal networking can indicate job withdrawal.</a:t>
            </a:r>
            <a:endParaRPr sz="1100"/>
          </a:p>
          <a:p>
            <a:pPr marL="228600" lvl="0" indent="-139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 sz="1500" b="1">
              <a:solidFill>
                <a:schemeClr val="dk1"/>
              </a:solidFill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</a:pPr>
            <a:endParaRPr sz="9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 txBox="1"/>
          <p:nvPr/>
        </p:nvSpPr>
        <p:spPr>
          <a:xfrm>
            <a:off x="1722750" y="1570050"/>
            <a:ext cx="5698500" cy="20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sz="6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0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Franklin Gothic"/>
              <a:buNone/>
            </a:pPr>
            <a:r>
              <a:rPr lang="en" sz="2400" b="1"/>
              <a:t>RESULTS: INTERCORRELATIONS</a:t>
            </a:r>
            <a:endParaRPr sz="2400" b="1"/>
          </a:p>
        </p:txBody>
      </p:sp>
      <p:pic>
        <p:nvPicPr>
          <p:cNvPr id="416" name="Google Shape;41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713280" y="-1371513"/>
            <a:ext cx="3605861" cy="8160632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0"/>
          <p:cNvSpPr txBox="1"/>
          <p:nvPr/>
        </p:nvSpPr>
        <p:spPr>
          <a:xfrm>
            <a:off x="1" y="4511734"/>
            <a:ext cx="90476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</a:t>
            </a:r>
            <a:r>
              <a:rPr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r>
              <a:rPr lang="en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Structural Equation Modeling (SEM) with weighted least mean square in Mplus v.7.1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Allowed 1- internal networking to correlate with perceive employment opportunities, 2- perceived employment opportunities to correlate with job offers, and 3- job satisfaction to correlate with job embeddedness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3"/>
          <p:cNvGraphicFramePr/>
          <p:nvPr/>
        </p:nvGraphicFramePr>
        <p:xfrm>
          <a:off x="147938" y="265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{16DA47A4-F144-4C4B-A26F-086E971D2AB5}</a:tableStyleId>
              </a:tblPr>
              <a:tblGrid>
                <a:gridCol w="22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KEY TERMs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MEANING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Multiple Categorization</a:t>
                      </a:r>
                      <a:endParaRPr b="1" i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Individuals belong to </a:t>
                      </a:r>
                      <a:r>
                        <a:rPr lang="en" u="sng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multiple social group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 (e.g., ethnic, sex, religion, age )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Eg: employment discrimination minority men (29.5%)  vs minority women (22.5%) for Arabs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Job Contingencies </a:t>
                      </a:r>
                      <a:endParaRPr b="1" i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nature of the job might affect views of multiple category (sex and ethnicity) 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Eg: Arab women are viewed  better match for high client contact jobs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“the amount of external client interaction”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Recruiters’ Prejudice </a:t>
                      </a:r>
                      <a:endParaRPr b="1" i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Recruiter’s a</a:t>
                      </a:r>
                      <a:r>
                        <a:rPr lang="en" u="sng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ttitudes toward members 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groups (i.e. prejudice) 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Eg: high ethnic prejudice will pay more attention to ethnicity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Implicit Association Test</a:t>
                      </a:r>
                      <a:endParaRPr b="1" i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i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-Implicit ways of </a:t>
                      </a:r>
                      <a:r>
                        <a:rPr lang="en" u="sng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measuring prejudiced attitudes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-Measures different psychological domains, such as ethnic discrimination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u="sng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Research Method-Study 1</a:t>
            </a:r>
            <a:endParaRPr b="1"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87900" y="1369775"/>
            <a:ext cx="8368200" cy="31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 b="1">
                <a:solidFill>
                  <a:srgbClr val="FFFFFF"/>
                </a:solidFill>
              </a:rPr>
              <a:t>Participants:</a:t>
            </a:r>
            <a:endParaRPr sz="1300" b="1">
              <a:solidFill>
                <a:srgbClr val="FFFFFF"/>
              </a:solidFill>
            </a:endParaRPr>
          </a:p>
          <a:p>
            <a:pPr marL="914400" lvl="1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60 non-Arab/Dutch recruiters</a:t>
            </a:r>
            <a:endParaRPr sz="1300">
              <a:solidFill>
                <a:srgbClr val="FFFFFF"/>
              </a:solidFill>
            </a:endParaRPr>
          </a:p>
          <a:p>
            <a:pPr marL="914400" lvl="1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41.5% male</a:t>
            </a:r>
            <a:endParaRPr sz="1300">
              <a:solidFill>
                <a:srgbClr val="FFFFFF"/>
              </a:solidFill>
            </a:endParaRPr>
          </a:p>
          <a:p>
            <a:pPr marL="914400" lvl="1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3 to 10 years of recruiting experience</a:t>
            </a:r>
            <a:br>
              <a:rPr lang="en" sz="1300">
                <a:solidFill>
                  <a:srgbClr val="FFFFFF"/>
                </a:solidFill>
              </a:rPr>
            </a:b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 b="1">
                <a:solidFill>
                  <a:srgbClr val="FFFFFF"/>
                </a:solidFill>
              </a:rPr>
              <a:t>Method:</a:t>
            </a:r>
            <a:br>
              <a:rPr lang="en" sz="1300" b="1">
                <a:solidFill>
                  <a:srgbClr val="FFFFFF"/>
                </a:solidFill>
              </a:rPr>
            </a:br>
            <a:endParaRPr sz="1300" b="1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AutoNum type="arabicPeriod"/>
            </a:pPr>
            <a:r>
              <a:rPr lang="en" sz="1300">
                <a:solidFill>
                  <a:srgbClr val="FFFFFF"/>
                </a:solidFill>
              </a:rPr>
              <a:t>Recruiters were randomly assigned to evaluate four resume ́s by rating applicants’ job suitability.</a:t>
            </a:r>
            <a:br>
              <a:rPr lang="en" sz="1300">
                <a:solidFill>
                  <a:srgbClr val="FFFFFF"/>
                </a:solidFill>
              </a:rPr>
            </a:br>
            <a:endParaRPr sz="1300">
              <a:solidFill>
                <a:srgbClr val="FFFFFF"/>
              </a:solidFill>
            </a:endParaRPr>
          </a:p>
          <a:p>
            <a:pPr marL="1371600" lvl="1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2 (Ethnicity) × 2 (Sex) × 2 (Client contact) design for Clerical (low demand) jobs</a:t>
            </a:r>
            <a:br>
              <a:rPr lang="en" sz="1300"/>
            </a:b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AutoNum type="arabicPeriod"/>
            </a:pPr>
            <a:r>
              <a:rPr lang="en" sz="1300">
                <a:solidFill>
                  <a:srgbClr val="FFFFFF"/>
                </a:solidFill>
              </a:rPr>
              <a:t>Recruiter took two IAT test- ethnic and gender role (E-prime v2.0.)</a:t>
            </a:r>
            <a:br>
              <a:rPr lang="en" sz="1300">
                <a:solidFill>
                  <a:srgbClr val="FFFFFF"/>
                </a:solidFill>
              </a:rPr>
            </a:br>
            <a:endParaRPr sz="1300">
              <a:solidFill>
                <a:srgbClr val="FFFFFF"/>
              </a:solidFill>
            </a:endParaRPr>
          </a:p>
          <a:p>
            <a:pPr marL="9144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Arab-IAT for ethnic prejudice - paired Arab/Dutch names with pleasant/unpleasant words</a:t>
            </a:r>
            <a:endParaRPr sz="1300"/>
          </a:p>
          <a:p>
            <a:pPr marL="9144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Gender-roles IAT for sexism - paired female/male words with career/domestic-related words </a:t>
            </a:r>
            <a:br>
              <a:rPr lang="en" sz="1300"/>
            </a:b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AutoNum type="arabicPeriod"/>
            </a:pPr>
            <a:r>
              <a:rPr lang="en" sz="1300">
                <a:solidFill>
                  <a:srgbClr val="FFFFFF"/>
                </a:solidFill>
              </a:rPr>
              <a:t>Lastly, Recruiters took an online Survey</a:t>
            </a:r>
            <a:br>
              <a:rPr lang="en" sz="1300">
                <a:solidFill>
                  <a:srgbClr val="FFFFFF"/>
                </a:solidFill>
              </a:rPr>
            </a:br>
            <a:endParaRPr sz="1300">
              <a:solidFill>
                <a:srgbClr val="FFFFFF"/>
              </a:solidFill>
            </a:endParaRPr>
          </a:p>
          <a:p>
            <a:pPr marL="137160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160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Moderating Effects of Recruiter’s Implicit Sexism on Job Suitability Ratings of Arab Male/Female Applicants Applying for Low-Demand Jobs With Low/High Client Contact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438" y="1389925"/>
            <a:ext cx="5195124" cy="296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1170450" y="4563650"/>
            <a:ext cx="7033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Inference: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Hiring discrimination was found against Arab Men (minority) in low-demand jobs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425" y="2728525"/>
            <a:ext cx="256417" cy="153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4425" y="2180313"/>
            <a:ext cx="256417" cy="1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5275" y="3370350"/>
            <a:ext cx="274732" cy="153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5250" y="2571750"/>
            <a:ext cx="1920025" cy="2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Method-Study 2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b="1">
                <a:solidFill>
                  <a:srgbClr val="FFFFFF"/>
                </a:solidFill>
              </a:rPr>
              <a:t>Participants:</a:t>
            </a:r>
            <a:endParaRPr b="1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124 Non-Arab / Dutch recruiters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57.8% male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3 to 10 years of recruiting experience</a:t>
            </a:r>
            <a:br>
              <a:rPr lang="en" sz="1800">
                <a:solidFill>
                  <a:srgbClr val="FFFFFF"/>
                </a:solidFill>
              </a:rPr>
            </a:br>
            <a:endParaRPr sz="1800" b="1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b="1">
                <a:solidFill>
                  <a:srgbClr val="FFFFFF"/>
                </a:solidFill>
              </a:rPr>
              <a:t>Method:</a:t>
            </a:r>
            <a:endParaRPr b="1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Consultancy job 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High Demand jobs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Multiple category:  [3 (Ethnicity) x 2 (Sex) x 3 (Client Contact)]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Interaction of Ethnicity and Sex by Client Contact</a:t>
            </a:r>
            <a:endParaRPr sz="2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9" name="Google Shape;159;p27"/>
          <p:cNvGrpSpPr/>
          <p:nvPr/>
        </p:nvGrpSpPr>
        <p:grpSpPr>
          <a:xfrm>
            <a:off x="387925" y="1490078"/>
            <a:ext cx="8566707" cy="2593332"/>
            <a:chOff x="387892" y="2177725"/>
            <a:chExt cx="8566707" cy="1991500"/>
          </a:xfrm>
        </p:grpSpPr>
        <p:pic>
          <p:nvPicPr>
            <p:cNvPr id="160" name="Google Shape;16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5954" y="2177725"/>
              <a:ext cx="3308646" cy="199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7"/>
            <p:cNvPicPr preferRelativeResize="0"/>
            <p:nvPr/>
          </p:nvPicPr>
          <p:blipFill rotWithShape="1">
            <a:blip r:embed="rId4">
              <a:alphaModFix/>
            </a:blip>
            <a:srcRect t="4315"/>
            <a:stretch/>
          </p:blipFill>
          <p:spPr>
            <a:xfrm>
              <a:off x="3052725" y="2177725"/>
              <a:ext cx="3194401" cy="199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7892" y="2177725"/>
              <a:ext cx="3006318" cy="199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27"/>
          <p:cNvSpPr txBox="1"/>
          <p:nvPr/>
        </p:nvSpPr>
        <p:spPr>
          <a:xfrm>
            <a:off x="1117525" y="4283850"/>
            <a:ext cx="18483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Client Contact -Low</a:t>
            </a:r>
            <a:endParaRPr sz="1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3562300" y="4283850"/>
            <a:ext cx="18483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Client Contact -Moderate</a:t>
            </a:r>
            <a:endParaRPr sz="1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6479850" y="4283850"/>
            <a:ext cx="18483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Client Contact -High</a:t>
            </a:r>
            <a:endParaRPr sz="1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7741350" y="3401750"/>
            <a:ext cx="586800" cy="614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7741350" y="2519650"/>
            <a:ext cx="586800" cy="614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7"/>
          <p:cNvSpPr/>
          <p:nvPr/>
        </p:nvSpPr>
        <p:spPr>
          <a:xfrm>
            <a:off x="5113475" y="1669750"/>
            <a:ext cx="586800" cy="3582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2501050" y="1775825"/>
            <a:ext cx="586800" cy="4416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7741350" y="2416988"/>
            <a:ext cx="586800" cy="4416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8109125" y="2680825"/>
            <a:ext cx="46200" cy="2541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2740</Words>
  <Application>Microsoft Office PowerPoint</Application>
  <PresentationFormat>On-screen Show (16:9)</PresentationFormat>
  <Paragraphs>446</Paragraphs>
  <Slides>42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Noto Sans Symbols</vt:lpstr>
      <vt:lpstr>Roboto Slab</vt:lpstr>
      <vt:lpstr>Franklin Gothic</vt:lpstr>
      <vt:lpstr>Libre Franklin</vt:lpstr>
      <vt:lpstr>Calibri</vt:lpstr>
      <vt:lpstr>Gill Sans</vt:lpstr>
      <vt:lpstr>Roboto</vt:lpstr>
      <vt:lpstr>Courier New</vt:lpstr>
      <vt:lpstr>Times New Roman</vt:lpstr>
      <vt:lpstr>Arial</vt:lpstr>
      <vt:lpstr>Marina</vt:lpstr>
      <vt:lpstr>Staffing and Selection Methods and their Validity/Utility</vt:lpstr>
      <vt:lpstr>PowerPoint Presentation</vt:lpstr>
      <vt:lpstr>Discrimination in Resume Screening</vt:lpstr>
      <vt:lpstr>Overview of the Research </vt:lpstr>
      <vt:lpstr>PowerPoint Presentation</vt:lpstr>
      <vt:lpstr>Research Method-Study 1</vt:lpstr>
      <vt:lpstr>Moderating Effects of Recruiter’s Implicit Sexism on Job Suitability Ratings of Arab Male/Female Applicants Applying for Low-Demand Jobs With Low/High Client Contact</vt:lpstr>
      <vt:lpstr>Research Method-Study 2</vt:lpstr>
      <vt:lpstr>Interaction of Ethnicity and Sex by Client Contact</vt:lpstr>
      <vt:lpstr>Suitability Ratings of Dutch, Mixed, &amp; Arab with Low/Medium/High Client Contact</vt:lpstr>
      <vt:lpstr>Practical Implications</vt:lpstr>
      <vt:lpstr>PowerPoint Presentation</vt:lpstr>
      <vt:lpstr>What is Impression Management?</vt:lpstr>
      <vt:lpstr>Study Overview</vt:lpstr>
      <vt:lpstr>Study 1</vt:lpstr>
      <vt:lpstr>Study 1</vt:lpstr>
      <vt:lpstr>Study 2</vt:lpstr>
      <vt:lpstr>Study 3</vt:lpstr>
      <vt:lpstr>Study 4</vt:lpstr>
      <vt:lpstr>PowerPoint Presentation</vt:lpstr>
      <vt:lpstr>Study 5</vt:lpstr>
      <vt:lpstr>Results</vt:lpstr>
      <vt:lpstr>Conclusion</vt:lpstr>
      <vt:lpstr>PowerPoint Presentation</vt:lpstr>
      <vt:lpstr>PowerPoint Presentation</vt:lpstr>
      <vt:lpstr>TERMINOLOGY</vt:lpstr>
      <vt:lpstr>VOLUNTARY TURNOVER CONSEQUENCE </vt:lpstr>
      <vt:lpstr>DOES EMPLOYEES’ NETWORKING RELATE TO VOLUNTARY TURNOVER? </vt:lpstr>
      <vt:lpstr>WHAT ARE NETWORKING BEHAVIORS</vt:lpstr>
      <vt:lpstr>INTERNAL NETWORKING OUTCOMES</vt:lpstr>
      <vt:lpstr>EXTERNAL NETWORKING OUTCOMES</vt:lpstr>
      <vt:lpstr>THEORY AND HYPOTHESES</vt:lpstr>
      <vt:lpstr>CONCEPTUAL MODEL</vt:lpstr>
      <vt:lpstr>METHODOLOGY</vt:lpstr>
      <vt:lpstr>MEASURES</vt:lpstr>
      <vt:lpstr>RESULTS: PATH ANALYSIS</vt:lpstr>
      <vt:lpstr>RESULTS: PATH ANALYSIS</vt:lpstr>
      <vt:lpstr>RESULTS: PATH ANALYSIS</vt:lpstr>
      <vt:lpstr>DISCUSSION ON RESULTS</vt:lpstr>
      <vt:lpstr>TAKE-HOME MESSAGE: HOW ORGANIZATIONS MAY PROMOTE OR MANAGE EMPLOYEES’ NETWORKING? </vt:lpstr>
      <vt:lpstr>PowerPoint Presentation</vt:lpstr>
      <vt:lpstr>RESULTS: INTERCORRELATIONS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Staffing and Selection Methods and their Validity/Utility</dc:title>
  <dc:creator>Stan Malos</dc:creator>
  <cp:lastModifiedBy>Stan Malos</cp:lastModifiedBy>
  <cp:revision>2</cp:revision>
  <dcterms:modified xsi:type="dcterms:W3CDTF">2020-02-20T00:36:48Z</dcterms:modified>
</cp:coreProperties>
</file>