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59" r:id="rId6"/>
    <p:sldId id="260" r:id="rId7"/>
    <p:sldId id="266" r:id="rId8"/>
    <p:sldId id="261" r:id="rId9"/>
    <p:sldId id="264" r:id="rId10"/>
    <p:sldId id="265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3"/>
  </p:normalViewPr>
  <p:slideViewPr>
    <p:cSldViewPr>
      <p:cViewPr varScale="1">
        <p:scale>
          <a:sx n="117" d="100"/>
          <a:sy n="117" d="100"/>
        </p:scale>
        <p:origin x="15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780-A2B8-4140-9A2D-A2531C7FD66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6E56E-4F2A-FC4E-BB42-C39057E4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3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DAA020E-A1FC-4F1A-BBD9-D90C099BE924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1FCE474-BCE1-4EDD-B5FF-C9CA93F917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001000" cy="2667000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dirty="0"/>
              <a:t>Is Being a Good Leaner Enough? An Examination of the Interplay Between Learning Goal Orientation and Impression Management Tactics on Creativity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4419600"/>
            <a:ext cx="3124200" cy="1752600"/>
          </a:xfrm>
        </p:spPr>
        <p:txBody>
          <a:bodyPr>
            <a:normAutofit/>
          </a:bodyPr>
          <a:lstStyle/>
          <a:p>
            <a:r>
              <a:rPr lang="en-US" dirty="0"/>
              <a:t>Desiree </a:t>
            </a:r>
            <a:r>
              <a:rPr lang="en-US" dirty="0" err="1"/>
              <a:t>Wion</a:t>
            </a:r>
            <a:endParaRPr lang="en-US" dirty="0"/>
          </a:p>
          <a:p>
            <a:r>
              <a:rPr lang="en-US" dirty="0"/>
              <a:t>Professor </a:t>
            </a:r>
            <a:r>
              <a:rPr lang="en-US" dirty="0" err="1"/>
              <a:t>Malos</a:t>
            </a:r>
            <a:endParaRPr lang="en-US" dirty="0"/>
          </a:p>
          <a:p>
            <a:r>
              <a:rPr lang="en-US" dirty="0"/>
              <a:t>BUS 251</a:t>
            </a:r>
          </a:p>
          <a:p>
            <a:r>
              <a:rPr lang="en-US" dirty="0"/>
              <a:t>February 27, 2020</a:t>
            </a:r>
          </a:p>
        </p:txBody>
      </p:sp>
    </p:spTree>
    <p:extLst>
      <p:ext uri="{BB962C8B-B14F-4D97-AF65-F5344CB8AC3E}">
        <p14:creationId xmlns:p14="http://schemas.microsoft.com/office/powerpoint/2010/main" val="807926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Results: job-Focused IM tactics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632" y="1152525"/>
            <a:ext cx="6768368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0" y="53340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Protégé job focused IM tactics weakened the relationship between LGO and the extent of mentoring provided.</a:t>
            </a:r>
          </a:p>
          <a:p>
            <a:r>
              <a:rPr lang="en-US" dirty="0" err="1"/>
              <a:t>Cronbach’s</a:t>
            </a:r>
            <a:r>
              <a:rPr lang="en-US" dirty="0"/>
              <a:t> alpha = .86</a:t>
            </a:r>
          </a:p>
        </p:txBody>
      </p:sp>
    </p:spTree>
    <p:extLst>
      <p:ext uri="{BB962C8B-B14F-4D97-AF65-F5344CB8AC3E}">
        <p14:creationId xmlns:p14="http://schemas.microsoft.com/office/powerpoint/2010/main" val="206858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Take Home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/>
          <a:lstStyle/>
          <a:p>
            <a:r>
              <a:rPr lang="en-US" dirty="0"/>
              <a:t>Positive outcomes for employees with high LGO</a:t>
            </a:r>
          </a:p>
          <a:p>
            <a:r>
              <a:rPr lang="en-US" dirty="0"/>
              <a:t>	-Learning culture</a:t>
            </a:r>
          </a:p>
          <a:p>
            <a:r>
              <a:rPr lang="en-US" dirty="0"/>
              <a:t>	-Creative time</a:t>
            </a:r>
          </a:p>
          <a:p>
            <a:endParaRPr lang="en-US" dirty="0"/>
          </a:p>
          <a:p>
            <a:r>
              <a:rPr lang="en-US" dirty="0"/>
              <a:t>Positive reinforcement for mentors</a:t>
            </a:r>
          </a:p>
          <a:p>
            <a:r>
              <a:rPr lang="en-US" dirty="0"/>
              <a:t>	-Open door policies</a:t>
            </a:r>
          </a:p>
          <a:p>
            <a:r>
              <a:rPr lang="en-US" dirty="0"/>
              <a:t>	-Behavioral selection for protégés </a:t>
            </a:r>
          </a:p>
          <a:p>
            <a:endParaRPr lang="en-US" dirty="0"/>
          </a:p>
          <a:p>
            <a:r>
              <a:rPr lang="en-US" dirty="0"/>
              <a:t>Broad impact of mentoring on protégé outcomes</a:t>
            </a:r>
          </a:p>
          <a:p>
            <a:r>
              <a:rPr lang="en-US" dirty="0"/>
              <a:t>	- Mentor rewards</a:t>
            </a:r>
          </a:p>
          <a:p>
            <a:r>
              <a:rPr lang="en-US" dirty="0"/>
              <a:t>	- Protégé spotlight for creative ideas</a:t>
            </a:r>
          </a:p>
        </p:txBody>
      </p:sp>
    </p:spTree>
    <p:extLst>
      <p:ext uri="{BB962C8B-B14F-4D97-AF65-F5344CB8AC3E}">
        <p14:creationId xmlns:p14="http://schemas.microsoft.com/office/powerpoint/2010/main" val="392248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640641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Why is this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3232677"/>
          </a:xfrm>
        </p:spPr>
        <p:txBody>
          <a:bodyPr/>
          <a:lstStyle/>
          <a:p>
            <a:r>
              <a:rPr lang="en-US" sz="2400" dirty="0"/>
              <a:t>“Researchers have suggested that employee creativity, the development of novel and useful ideas about products, practices, services or procedures, is a crucial contributor to organizational effectiveness and sustainability”</a:t>
            </a:r>
          </a:p>
          <a:p>
            <a:endParaRPr lang="en-US" sz="2400" dirty="0"/>
          </a:p>
          <a:p>
            <a:r>
              <a:rPr lang="en-US" sz="2400" dirty="0"/>
              <a:t>Positive social perspective of creativity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Keywords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20751"/>
            <a:ext cx="7520940" cy="357984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Learning Goal Orientation</a:t>
            </a:r>
          </a:p>
          <a:p>
            <a:endParaRPr lang="en-US" sz="2400" dirty="0"/>
          </a:p>
          <a:p>
            <a:r>
              <a:rPr lang="en-US" sz="2400" dirty="0"/>
              <a:t>Impression Management</a:t>
            </a:r>
          </a:p>
          <a:p>
            <a:endParaRPr lang="en-US" sz="2400" dirty="0"/>
          </a:p>
          <a:p>
            <a:r>
              <a:rPr lang="en-US" sz="2400" dirty="0"/>
              <a:t>Protégés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Mentoring Provision</a:t>
            </a:r>
          </a:p>
          <a:p>
            <a:endParaRPr lang="en-US" sz="2400" dirty="0"/>
          </a:p>
          <a:p>
            <a:r>
              <a:rPr lang="en-US" sz="2400" dirty="0"/>
              <a:t>Formal Mentoring Program: Reciprocity, developmental benefits, consistent interaction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4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Previous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863840" cy="4080972"/>
          </a:xfrm>
        </p:spPr>
        <p:txBody>
          <a:bodyPr>
            <a:normAutofit fontScale="92500" lnSpcReduction="10000"/>
          </a:bodyPr>
          <a:lstStyle/>
          <a:p>
            <a:endParaRPr lang="en-US" sz="2400" dirty="0"/>
          </a:p>
          <a:p>
            <a:r>
              <a:rPr lang="en-US" sz="2400" dirty="0" err="1"/>
              <a:t>Srull</a:t>
            </a:r>
            <a:r>
              <a:rPr lang="en-US" sz="2400" dirty="0"/>
              <a:t> and </a:t>
            </a:r>
            <a:r>
              <a:rPr lang="en-US" sz="2400" dirty="0" err="1"/>
              <a:t>Wyer</a:t>
            </a:r>
            <a:r>
              <a:rPr lang="en-US" sz="2400" dirty="0"/>
              <a:t> (1989):  Encode social information</a:t>
            </a:r>
          </a:p>
          <a:p>
            <a:endParaRPr lang="en-US" sz="2400" dirty="0"/>
          </a:p>
          <a:p>
            <a:r>
              <a:rPr lang="en-US" sz="2400" dirty="0" err="1"/>
              <a:t>VandeWalle</a:t>
            </a:r>
            <a:r>
              <a:rPr lang="en-US" sz="2400" dirty="0"/>
              <a:t> &amp; Cummings (1997): LGO &amp; feedback</a:t>
            </a:r>
          </a:p>
          <a:p>
            <a:endParaRPr lang="en-US" sz="2400" dirty="0"/>
          </a:p>
          <a:p>
            <a:r>
              <a:rPr lang="en-US" sz="2400" dirty="0"/>
              <a:t>Noe, Greenberger, &amp; Wang (2002): Beneficial mentoring outcomes</a:t>
            </a:r>
          </a:p>
          <a:p>
            <a:endParaRPr lang="en-US" sz="2400" dirty="0"/>
          </a:p>
          <a:p>
            <a:r>
              <a:rPr lang="en-US" sz="2400" dirty="0"/>
              <a:t>Liao, Liu &amp; </a:t>
            </a:r>
            <a:r>
              <a:rPr lang="en-US" sz="2400" dirty="0" err="1"/>
              <a:t>Loi</a:t>
            </a:r>
            <a:r>
              <a:rPr lang="en-US" sz="2400" dirty="0"/>
              <a:t> (2010): Supervisor facilitating or hindering creativity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3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Question?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8321040" cy="1794971"/>
          </a:xfrm>
        </p:spPr>
        <p:txBody>
          <a:bodyPr/>
          <a:lstStyle/>
          <a:p>
            <a:r>
              <a:rPr lang="en-US" dirty="0"/>
              <a:t>Do different impression tactics have a greater influence on an employee’s learning goal orientation when paired with mentoring to influence creativity?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5" b="7661"/>
          <a:stretch/>
        </p:blipFill>
        <p:spPr>
          <a:xfrm>
            <a:off x="810491" y="1676400"/>
            <a:ext cx="764770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50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Newly hired technicians and mentors</a:t>
            </a:r>
          </a:p>
          <a:p>
            <a:r>
              <a:rPr lang="en-US" dirty="0"/>
              <a:t>8 month formal mentoring program in Northeast China</a:t>
            </a:r>
          </a:p>
          <a:p>
            <a:r>
              <a:rPr lang="en-US" dirty="0"/>
              <a:t>One protégé per mentor (not supervisor)</a:t>
            </a:r>
          </a:p>
          <a:p>
            <a:r>
              <a:rPr lang="en-US" dirty="0"/>
              <a:t>2 hours per week minimum</a:t>
            </a:r>
          </a:p>
          <a:p>
            <a:endParaRPr lang="en-US" dirty="0"/>
          </a:p>
          <a:p>
            <a:r>
              <a:rPr lang="en-US" dirty="0"/>
              <a:t>Data</a:t>
            </a:r>
          </a:p>
          <a:p>
            <a:r>
              <a:rPr lang="en-US" dirty="0"/>
              <a:t>3 points in time from 3 different sources (Protégé, mentor, HR department)</a:t>
            </a:r>
          </a:p>
          <a:p>
            <a:r>
              <a:rPr lang="en-US" dirty="0"/>
              <a:t>Questionnaires</a:t>
            </a:r>
          </a:p>
          <a:p>
            <a:r>
              <a:rPr lang="en-US" dirty="0"/>
              <a:t>80% response rate Time 1 (2 months)</a:t>
            </a:r>
          </a:p>
          <a:p>
            <a:r>
              <a:rPr lang="en-US" dirty="0"/>
              <a:t>83% response rate Time 2 (5 months)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181600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Hypothesis 1-3: The use of mentor/self/job focused IM tactics will moderate the positive relationship between protégé LGO and extent if mentoring is provided frequently.</a:t>
            </a:r>
          </a:p>
          <a:p>
            <a:r>
              <a:rPr lang="en-US" dirty="0"/>
              <a:t>Hypothesis 4: Mentoring provision mediates the relationship  between protégé LGO and creativity</a:t>
            </a:r>
          </a:p>
        </p:txBody>
      </p:sp>
    </p:spTree>
    <p:extLst>
      <p:ext uri="{BB962C8B-B14F-4D97-AF65-F5344CB8AC3E}">
        <p14:creationId xmlns:p14="http://schemas.microsoft.com/office/powerpoint/2010/main" val="274764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Questionnaire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2397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Mentor Focused IM Tactics: “Praise my mentor on his/her accomplishments”</a:t>
            </a:r>
          </a:p>
          <a:p>
            <a:endParaRPr lang="en-US" sz="2400" dirty="0"/>
          </a:p>
          <a:p>
            <a:r>
              <a:rPr lang="en-US" sz="2400" dirty="0"/>
              <a:t>Self Focused IM Tactics: “Work hard when I know results will be seen by my mentor”</a:t>
            </a:r>
          </a:p>
          <a:p>
            <a:endParaRPr lang="en-US" sz="2400" dirty="0"/>
          </a:p>
          <a:p>
            <a:r>
              <a:rPr lang="en-US" sz="2400" dirty="0"/>
              <a:t>Job Focused IM Tactics: “Play up the value of a positive event that I have taken credit for”</a:t>
            </a:r>
          </a:p>
          <a:p>
            <a:endParaRPr lang="en-US" sz="2400" dirty="0"/>
          </a:p>
          <a:p>
            <a:r>
              <a:rPr lang="en-US" sz="2400" dirty="0"/>
              <a:t>Extent of Mentoring: “I place my protégé in important assignments”</a:t>
            </a:r>
          </a:p>
          <a:p>
            <a:endParaRPr lang="en-US" sz="2400" dirty="0"/>
          </a:p>
          <a:p>
            <a:r>
              <a:rPr lang="en-US" sz="2400" dirty="0"/>
              <a:t>Creativity: Independent judges with bonuses</a:t>
            </a:r>
          </a:p>
        </p:txBody>
      </p:sp>
    </p:spTree>
    <p:extLst>
      <p:ext uri="{BB962C8B-B14F-4D97-AF65-F5344CB8AC3E}">
        <p14:creationId xmlns:p14="http://schemas.microsoft.com/office/powerpoint/2010/main" val="396346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Results: Mentor-Focused IM tactics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1066800"/>
            <a:ext cx="6578600" cy="373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0" y="53340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Protégé mentor focused IM tactics strengthen the relationship between LGO and the extent of mentoring provided.</a:t>
            </a:r>
          </a:p>
          <a:p>
            <a:r>
              <a:rPr lang="en-US" dirty="0" err="1"/>
              <a:t>Cronbach’s</a:t>
            </a:r>
            <a:r>
              <a:rPr lang="en-US" dirty="0"/>
              <a:t> alpha = .71 </a:t>
            </a:r>
          </a:p>
        </p:txBody>
      </p:sp>
    </p:spTree>
    <p:extLst>
      <p:ext uri="{BB962C8B-B14F-4D97-AF65-F5344CB8AC3E}">
        <p14:creationId xmlns:p14="http://schemas.microsoft.com/office/powerpoint/2010/main" val="400224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Results: self-Focused IM tactics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16825"/>
            <a:ext cx="6553200" cy="393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0" y="53340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Protégé self focused IM tactics strengthen the relationship between LGO and the extent of mentoring provided.</a:t>
            </a:r>
          </a:p>
          <a:p>
            <a:r>
              <a:rPr lang="en-US" dirty="0" err="1"/>
              <a:t>Cronbach’s</a:t>
            </a:r>
            <a:r>
              <a:rPr lang="en-US" dirty="0"/>
              <a:t> alpha = .71 </a:t>
            </a:r>
          </a:p>
        </p:txBody>
      </p:sp>
    </p:spTree>
    <p:extLst>
      <p:ext uri="{BB962C8B-B14F-4D97-AF65-F5344CB8AC3E}">
        <p14:creationId xmlns:p14="http://schemas.microsoft.com/office/powerpoint/2010/main" val="2109276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485</Words>
  <Application>Microsoft Macintosh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Angles</vt:lpstr>
      <vt:lpstr>Is Being a Good Leaner Enough? An Examination of the Interplay Between Learning Goal Orientation and Impression Management Tactics on Creativity</vt:lpstr>
      <vt:lpstr>Why is this important?</vt:lpstr>
      <vt:lpstr>Keywords</vt:lpstr>
      <vt:lpstr>Previous Research</vt:lpstr>
      <vt:lpstr>Question?</vt:lpstr>
      <vt:lpstr>Method</vt:lpstr>
      <vt:lpstr>Questionnaire examples</vt:lpstr>
      <vt:lpstr>Results: Mentor-Focused IM tactics</vt:lpstr>
      <vt:lpstr>Results: self-Focused IM tactics</vt:lpstr>
      <vt:lpstr>Results: job-Focused IM tactics</vt:lpstr>
      <vt:lpstr>Take Home Message</vt:lpstr>
      <vt:lpstr>Thank you!</vt:lpstr>
    </vt:vector>
  </TitlesOfParts>
  <Company>Randstad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Being a Good Leaner Enough? An Examination of the Interplay Between Learning Goal Orientation and Impression Management Tactics on Creativity.</dc:title>
  <dc:creator>Desiree Wion</dc:creator>
  <cp:lastModifiedBy>Microsoft Office User</cp:lastModifiedBy>
  <cp:revision>14</cp:revision>
  <dcterms:created xsi:type="dcterms:W3CDTF">2020-02-28T06:42:04Z</dcterms:created>
  <dcterms:modified xsi:type="dcterms:W3CDTF">2020-02-28T23:28:49Z</dcterms:modified>
</cp:coreProperties>
</file>