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2" r:id="rId4"/>
    <p:sldMasterId id="2147483683" r:id="rId5"/>
    <p:sldMasterId id="2147483684"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Lst>
  <p:sldSz cy="5143500" cx="9144000"/>
  <p:notesSz cx="6858000" cy="9144000"/>
  <p:embeddedFontLst>
    <p:embeddedFont>
      <p:font typeface="Teko"/>
      <p:regular r:id="rId69"/>
      <p:bold r:id="rId70"/>
    </p:embeddedFont>
    <p:embeddedFont>
      <p:font typeface="Nunito"/>
      <p:regular r:id="rId71"/>
      <p:bold r:id="rId72"/>
      <p:italic r:id="rId73"/>
      <p:boldItalic r:id="rId74"/>
    </p:embeddedFont>
    <p:embeddedFont>
      <p:font typeface="Constantia"/>
      <p:regular r:id="rId75"/>
      <p:bold r:id="rId76"/>
      <p:italic r:id="rId77"/>
      <p:boldItalic r:id="rId78"/>
    </p:embeddedFont>
    <p:embeddedFont>
      <p:font typeface="Helvetica Neue"/>
      <p:regular r:id="rId79"/>
      <p:bold r:id="rId80"/>
      <p:italic r:id="rId81"/>
      <p:boldItalic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HelveticaNeue-bold.fntdata"/><Relationship Id="rId82" Type="http://schemas.openxmlformats.org/officeDocument/2006/relationships/font" Target="fonts/HelveticaNeue-boldItalic.fntdata"/><Relationship Id="rId81" Type="http://schemas.openxmlformats.org/officeDocument/2006/relationships/font" Target="fonts/HelveticaNeue-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73" Type="http://schemas.openxmlformats.org/officeDocument/2006/relationships/font" Target="fonts/Nunito-italic.fntdata"/><Relationship Id="rId72" Type="http://schemas.openxmlformats.org/officeDocument/2006/relationships/font" Target="fonts/Nunito-bold.fntdata"/><Relationship Id="rId31" Type="http://schemas.openxmlformats.org/officeDocument/2006/relationships/slide" Target="slides/slide23.xml"/><Relationship Id="rId75" Type="http://schemas.openxmlformats.org/officeDocument/2006/relationships/font" Target="fonts/Constantia-regular.fntdata"/><Relationship Id="rId30" Type="http://schemas.openxmlformats.org/officeDocument/2006/relationships/slide" Target="slides/slide22.xml"/><Relationship Id="rId74" Type="http://schemas.openxmlformats.org/officeDocument/2006/relationships/font" Target="fonts/Nunito-boldItalic.fntdata"/><Relationship Id="rId33" Type="http://schemas.openxmlformats.org/officeDocument/2006/relationships/slide" Target="slides/slide25.xml"/><Relationship Id="rId77" Type="http://schemas.openxmlformats.org/officeDocument/2006/relationships/font" Target="fonts/Constantia-italic.fntdata"/><Relationship Id="rId32" Type="http://schemas.openxmlformats.org/officeDocument/2006/relationships/slide" Target="slides/slide24.xml"/><Relationship Id="rId76" Type="http://schemas.openxmlformats.org/officeDocument/2006/relationships/font" Target="fonts/Constantia-bold.fntdata"/><Relationship Id="rId35" Type="http://schemas.openxmlformats.org/officeDocument/2006/relationships/slide" Target="slides/slide27.xml"/><Relationship Id="rId79" Type="http://schemas.openxmlformats.org/officeDocument/2006/relationships/font" Target="fonts/HelveticaNeue-regular.fntdata"/><Relationship Id="rId34" Type="http://schemas.openxmlformats.org/officeDocument/2006/relationships/slide" Target="slides/slide26.xml"/><Relationship Id="rId78" Type="http://schemas.openxmlformats.org/officeDocument/2006/relationships/font" Target="fonts/Constantia-boldItalic.fntdata"/><Relationship Id="rId71" Type="http://schemas.openxmlformats.org/officeDocument/2006/relationships/font" Target="fonts/Nunito-regular.fntdata"/><Relationship Id="rId70" Type="http://schemas.openxmlformats.org/officeDocument/2006/relationships/font" Target="fonts/Teko-bold.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Teko-regular.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13f6149f5_16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713f6149f5_16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713f6149f5_16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713f6149f5_16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713f6149f5_16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713f6149f5_16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713f6149f5_16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713f6149f5_16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713f6149f5_9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713f6149f5_9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Hello Everyone, Today I'm presenting a paper on HPWS.</a:t>
            </a:r>
            <a:endParaRPr/>
          </a:p>
        </p:txBody>
      </p:sp>
      <p:sp>
        <p:nvSpPr>
          <p:cNvPr id="357" name="Google Shape;357;g713f6149f5_9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713f6149f5_9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713f6149f5_9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Agenda for the presentation</a:t>
            </a:r>
            <a:endParaRPr/>
          </a:p>
        </p:txBody>
      </p:sp>
      <p:sp>
        <p:nvSpPr>
          <p:cNvPr id="370" name="Google Shape;370;g713f6149f5_9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713f6149f5_9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713f6149f5_9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
              <a:t>HPWS - </a:t>
            </a:r>
            <a:r>
              <a:rPr lang="en" sz="1200"/>
              <a:t>Is the right combination of people, technology and organizational structure that makes full use of the organization’s resources and opportunities in achieving its goals.</a:t>
            </a:r>
            <a:endParaRPr/>
          </a:p>
          <a:p>
            <a:pPr indent="-171450" lvl="0" marL="171450" marR="0" rtl="0" algn="l">
              <a:lnSpc>
                <a:spcPct val="100000"/>
              </a:lnSpc>
              <a:spcBef>
                <a:spcPts val="0"/>
              </a:spcBef>
              <a:spcAft>
                <a:spcPts val="0"/>
              </a:spcAft>
              <a:buClr>
                <a:schemeClr val="dk1"/>
              </a:buClr>
              <a:buSzPts val="1200"/>
              <a:buFont typeface="Arial"/>
              <a:buChar char="•"/>
            </a:pPr>
            <a:r>
              <a:rPr lang="en" sz="1200"/>
              <a:t>Internal Consistency - </a:t>
            </a:r>
            <a:r>
              <a:rPr b="0" i="0" lang="en" sz="1200">
                <a:solidFill>
                  <a:schemeClr val="dk1"/>
                </a:solidFill>
                <a:latin typeface="Calibri"/>
                <a:ea typeface="Calibri"/>
                <a:cs typeface="Calibri"/>
                <a:sym typeface="Calibri"/>
              </a:rPr>
              <a:t>The idea central to internal consistency is the positive outcomes generated by consistent combinations of multiple HRM practices, where the effect of the whole is greater than the sum of its parts.</a:t>
            </a:r>
            <a:endParaRPr/>
          </a:p>
          <a:p>
            <a:pPr indent="-171450" lvl="0" marL="171450" marR="0" rtl="0" algn="l">
              <a:lnSpc>
                <a:spcPct val="100000"/>
              </a:lnSpc>
              <a:spcBef>
                <a:spcPts val="0"/>
              </a:spcBef>
              <a:spcAft>
                <a:spcPts val="0"/>
              </a:spcAft>
              <a:buClr>
                <a:schemeClr val="dk1"/>
              </a:buClr>
              <a:buSzPts val="1200"/>
              <a:buFont typeface="Arial"/>
              <a:buChar char="•"/>
            </a:pPr>
            <a:r>
              <a:rPr b="0" i="0" lang="en" sz="1200">
                <a:solidFill>
                  <a:schemeClr val="dk1"/>
                </a:solidFill>
                <a:latin typeface="Calibri"/>
                <a:ea typeface="Calibri"/>
                <a:cs typeface="Calibri"/>
                <a:sym typeface="Calibri"/>
              </a:rPr>
              <a:t> HPWS through their HR functions by giving more importance to the training provided to their employees, retaining those trained and skilled employees within the organization and achieving success throughout their business.</a:t>
            </a:r>
            <a:endParaRPr b="0" sz="1200"/>
          </a:p>
        </p:txBody>
      </p:sp>
      <p:sp>
        <p:nvSpPr>
          <p:cNvPr id="387" name="Google Shape;387;g713f6149f5_9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713f6149f5_9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713f6149f5_9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
              <a:t>Pursuit of new product development, organizations choose from among three major entry timing modes in introducing their products to market: first mover, fast follower, fence sitter. </a:t>
            </a:r>
            <a:endParaRPr/>
          </a:p>
          <a:p>
            <a:pPr indent="0" lvl="0" marL="0" rtl="0" algn="l">
              <a:spcBef>
                <a:spcPts val="0"/>
              </a:spcBef>
              <a:spcAft>
                <a:spcPts val="0"/>
              </a:spcAft>
              <a:buNone/>
            </a:pPr>
            <a:r>
              <a:t/>
            </a:r>
            <a:endParaRPr/>
          </a:p>
        </p:txBody>
      </p:sp>
      <p:sp>
        <p:nvSpPr>
          <p:cNvPr id="401" name="Google Shape;401;g713f6149f5_9_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713f6149f5_9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713f6149f5_9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sz="1200"/>
              <a:t>Compared with imitative products developed by followers, first-mover products carry higher risks of adopting technology that may turn out to be impractical, costly, or deficient. </a:t>
            </a:r>
            <a:endParaRPr/>
          </a:p>
          <a:p>
            <a:pPr indent="-171450" lvl="0" marL="171450" rtl="0" algn="l">
              <a:spcBef>
                <a:spcPts val="0"/>
              </a:spcBef>
              <a:spcAft>
                <a:spcPts val="0"/>
              </a:spcAft>
              <a:buClr>
                <a:schemeClr val="dk1"/>
              </a:buClr>
              <a:buSzPts val="1200"/>
              <a:buFont typeface="Arial"/>
              <a:buChar char="•"/>
            </a:pPr>
            <a:r>
              <a:rPr lang="en" sz="1200"/>
              <a:t>Even when first movers successfully produce pioneering products, they still face high market risks due to uncertainties in customer needs and reactions. </a:t>
            </a:r>
            <a:endParaRPr/>
          </a:p>
        </p:txBody>
      </p:sp>
      <p:sp>
        <p:nvSpPr>
          <p:cNvPr id="428" name="Google Shape;428;g713f6149f5_9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713f6149f5_9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713f6149f5_9_1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sz="1200"/>
              <a:t>They learn by analyzing first movers successes and failures. </a:t>
            </a:r>
            <a:endParaRPr/>
          </a:p>
          <a:p>
            <a:pPr indent="-171450" lvl="0" marL="171450" rtl="0" algn="l">
              <a:spcBef>
                <a:spcPts val="0"/>
              </a:spcBef>
              <a:spcAft>
                <a:spcPts val="0"/>
              </a:spcAft>
              <a:buClr>
                <a:schemeClr val="dk1"/>
              </a:buClr>
              <a:buSzPts val="1200"/>
              <a:buFont typeface="Arial"/>
              <a:buChar char="•"/>
            </a:pPr>
            <a:r>
              <a:rPr lang="en" sz="1200"/>
              <a:t>Taking a more incremental approach to knowledge development, fast followers reverse engineer first movers new products. </a:t>
            </a:r>
            <a:endParaRPr/>
          </a:p>
          <a:p>
            <a:pPr indent="-171450" lvl="0" marL="171450" rtl="0" algn="l">
              <a:spcBef>
                <a:spcPts val="0"/>
              </a:spcBef>
              <a:spcAft>
                <a:spcPts val="0"/>
              </a:spcAft>
              <a:buClr>
                <a:schemeClr val="dk1"/>
              </a:buClr>
              <a:buSzPts val="1200"/>
              <a:buFont typeface="Arial"/>
              <a:buChar char="•"/>
            </a:pPr>
            <a:r>
              <a:rPr lang="en" sz="1200"/>
              <a:t>Survey their new customers, and assimilate their technical and market knowledge to develop superior imitative products. </a:t>
            </a:r>
            <a:endParaRPr/>
          </a:p>
        </p:txBody>
      </p:sp>
      <p:sp>
        <p:nvSpPr>
          <p:cNvPr id="442" name="Google Shape;442;g713f6149f5_9_1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13f6149f5_16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g713f6149f5_16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713f6149f5_9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713f6149f5_9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 sz="1200"/>
              <a:t>They do not require the same level of knowledge search, exchange, and combination among employees as do first movers or fast followers.</a:t>
            </a:r>
            <a:r>
              <a:rPr b="1" lang="en" sz="1200"/>
              <a:t> </a:t>
            </a:r>
            <a:endParaRPr/>
          </a:p>
          <a:p>
            <a:pPr indent="-171450" lvl="0" marL="171450" marR="0" rtl="0" algn="l">
              <a:lnSpc>
                <a:spcPct val="100000"/>
              </a:lnSpc>
              <a:spcBef>
                <a:spcPts val="0"/>
              </a:spcBef>
              <a:spcAft>
                <a:spcPts val="0"/>
              </a:spcAft>
              <a:buClr>
                <a:schemeClr val="dk1"/>
              </a:buClr>
              <a:buSzPts val="1200"/>
              <a:buFont typeface="Arial"/>
              <a:buChar char="•"/>
            </a:pPr>
            <a:r>
              <a:rPr lang="en" sz="1200"/>
              <a:t>Along these lines, its significant for an organization to have an effective HPWS to ensure the modes of market entry timing won't cut down the product sales or organizations performance.</a:t>
            </a:r>
            <a:endParaRPr/>
          </a:p>
          <a:p>
            <a:pPr indent="0" lvl="0" marL="0" rtl="0" algn="l">
              <a:spcBef>
                <a:spcPts val="0"/>
              </a:spcBef>
              <a:spcAft>
                <a:spcPts val="0"/>
              </a:spcAft>
              <a:buNone/>
            </a:pPr>
            <a:r>
              <a:t/>
            </a:r>
            <a:endParaRPr/>
          </a:p>
        </p:txBody>
      </p:sp>
      <p:sp>
        <p:nvSpPr>
          <p:cNvPr id="456" name="Google Shape;456;g713f6149f5_9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713f6149f5_9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713f6149f5_9_1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a:t>Market entry timing mode with Internal consistency of HPWS has positive effect on Product sales.</a:t>
            </a:r>
            <a:endParaRPr/>
          </a:p>
          <a:p>
            <a:pPr indent="-171450" lvl="0" marL="171450" rtl="0" algn="l">
              <a:spcBef>
                <a:spcPts val="0"/>
              </a:spcBef>
              <a:spcAft>
                <a:spcPts val="0"/>
              </a:spcAft>
              <a:buClr>
                <a:schemeClr val="dk1"/>
              </a:buClr>
              <a:buSzPts val="1200"/>
              <a:buFont typeface="Arial"/>
              <a:buChar char="•"/>
            </a:pPr>
            <a:r>
              <a:rPr lang="en"/>
              <a:t>Which influences in better or greater financial performance of a organization.</a:t>
            </a:r>
            <a:endParaRPr/>
          </a:p>
        </p:txBody>
      </p:sp>
      <p:sp>
        <p:nvSpPr>
          <p:cNvPr id="470" name="Google Shape;470;g713f6149f5_9_1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713f6149f5_9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713f6149f5_9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lang="en" sz="1200"/>
              <a:t>Which Means - Market entry timing modes will direct the connection between the utilization of a HPWS and subsequent product sales, to such an extent that the relationship will be best among organizations seeking after a fast-follower entry timing, followed by a first-mover entry timing, and subsequently a fence sitter entry timing. </a:t>
            </a:r>
            <a:endParaRPr b="0"/>
          </a:p>
        </p:txBody>
      </p:sp>
      <p:sp>
        <p:nvSpPr>
          <p:cNvPr id="483" name="Google Shape;483;g713f6149f5_9_1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713f6149f5_9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713f6149f5_9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0" lang="en"/>
              <a:t>Which Means - HPWS inward consistency will direct the intuitive impact between the utilization of a HPWS and market entry timing modes on product sales, with the end goal that the progressive impacts of HPWS usage on product sales over the three market passage timing modes will be increasingly articulated when HPWS interior consistency is high.</a:t>
            </a:r>
            <a:endParaRPr/>
          </a:p>
        </p:txBody>
      </p:sp>
      <p:sp>
        <p:nvSpPr>
          <p:cNvPr id="495" name="Google Shape;495;g713f6149f5_9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713f6149f5_9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g713f6149f5_9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lang="en"/>
              <a:t>Which Means - </a:t>
            </a:r>
            <a:r>
              <a:rPr lang="en" sz="1200"/>
              <a:t>Product sales </a:t>
            </a:r>
            <a:r>
              <a:rPr b="0" lang="en"/>
              <a:t>will intervene the three-way intuitive impacts among a HPWS, showcase market entry timing modes, and HPWS internal consistency on </a:t>
            </a:r>
            <a:r>
              <a:rPr lang="en" sz="1200"/>
              <a:t>subsequent organizational financial performance.</a:t>
            </a:r>
            <a:endParaRPr/>
          </a:p>
          <a:p>
            <a:pPr indent="0" lvl="0" marL="0" rtl="0" algn="l">
              <a:spcBef>
                <a:spcPts val="0"/>
              </a:spcBef>
              <a:spcAft>
                <a:spcPts val="0"/>
              </a:spcAft>
              <a:buClr>
                <a:schemeClr val="dk1"/>
              </a:buClr>
              <a:buSzPts val="1200"/>
              <a:buFont typeface="Arial"/>
              <a:buNone/>
            </a:pPr>
            <a:r>
              <a:t/>
            </a:r>
            <a:endParaRPr/>
          </a:p>
        </p:txBody>
      </p:sp>
      <p:sp>
        <p:nvSpPr>
          <p:cNvPr id="507" name="Google Shape;507;g713f6149f5_9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g713f6149f5_9_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713f6149f5_9_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 sz="1200"/>
              <a:t>Data is from the Workplace Panel Survey (WPS), a government-funded research institution. Sample frame to select 3,456 business establishments with 30 or more employees in 17 different industry sectors.</a:t>
            </a:r>
            <a:endParaRPr/>
          </a:p>
          <a:p>
            <a:pPr indent="-171450" lvl="0" marL="171450" marR="0" rtl="0" algn="l">
              <a:lnSpc>
                <a:spcPct val="100000"/>
              </a:lnSpc>
              <a:spcBef>
                <a:spcPts val="0"/>
              </a:spcBef>
              <a:spcAft>
                <a:spcPts val="0"/>
              </a:spcAft>
              <a:buClr>
                <a:schemeClr val="dk1"/>
              </a:buClr>
              <a:buSzPts val="1200"/>
              <a:buFont typeface="Arial"/>
              <a:buChar char="•"/>
            </a:pPr>
            <a:r>
              <a:rPr lang="en" sz="1200"/>
              <a:t>Measure is based on 16 HR practices that could be mapped onto the AMO model of HRM by referring to representative HPWS studies included those specifically, ability enhancing HR practices, selective staffing, motivation enhancing HR practices and opportunity enhancing HR practices.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9" name="Google Shape;519;g713f6149f5_9_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713f6149f5_9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g713f6149f5_9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
              <a:t>Result - Hypothesis 1 proposed that the relationship between an HPWS and subsequent product sales would be most positive among fast followers, followed by first movers, and then fence sitters. </a:t>
            </a:r>
            <a:endParaRPr/>
          </a:p>
          <a:p>
            <a:pPr indent="-171450" lvl="0" marL="171450" marR="0" rtl="0" algn="l">
              <a:lnSpc>
                <a:spcPct val="100000"/>
              </a:lnSpc>
              <a:spcBef>
                <a:spcPts val="0"/>
              </a:spcBef>
              <a:spcAft>
                <a:spcPts val="0"/>
              </a:spcAft>
              <a:buClr>
                <a:schemeClr val="dk1"/>
              </a:buClr>
              <a:buSzPts val="1200"/>
              <a:buFont typeface="Arial"/>
              <a:buChar char="•"/>
            </a:pPr>
            <a:r>
              <a:rPr lang="en"/>
              <a:t>Fast follower sales moving from 6.10 to 6.30 with High HPWS is clearly seen. Where as in first mover sales we can see slight change and fence sitter sales drastically reduce.</a:t>
            </a:r>
            <a:endParaRPr/>
          </a:p>
        </p:txBody>
      </p:sp>
      <p:sp>
        <p:nvSpPr>
          <p:cNvPr id="533" name="Google Shape;533;g713f6149f5_9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4" name="Shape 544"/>
        <p:cNvGrpSpPr/>
        <p:nvPr/>
      </p:nvGrpSpPr>
      <p:grpSpPr>
        <a:xfrm>
          <a:off x="0" y="0"/>
          <a:ext cx="0" cy="0"/>
          <a:chOff x="0" y="0"/>
          <a:chExt cx="0" cy="0"/>
        </a:xfrm>
      </p:grpSpPr>
      <p:sp>
        <p:nvSpPr>
          <p:cNvPr id="545" name="Google Shape;545;g713f6149f5_9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713f6149f5_9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
              <a:t>Result - Hypothesis 2 proposed that internal consistency of an HPWS would magnify the positive interactive effect of an HPWS with a fast-follower.</a:t>
            </a:r>
            <a:endParaRPr/>
          </a:p>
          <a:p>
            <a:pPr indent="-171450" lvl="0" marL="171450" marR="0" rtl="0" algn="l">
              <a:lnSpc>
                <a:spcPct val="100000"/>
              </a:lnSpc>
              <a:spcBef>
                <a:spcPts val="0"/>
              </a:spcBef>
              <a:spcAft>
                <a:spcPts val="0"/>
              </a:spcAft>
              <a:buClr>
                <a:schemeClr val="dk1"/>
              </a:buClr>
              <a:buSzPts val="1200"/>
              <a:buFont typeface="Arial"/>
              <a:buChar char="•"/>
            </a:pPr>
            <a:r>
              <a:rPr lang="en"/>
              <a:t>Fast follower sales moving from 6.00 to 6.50 with High HPWS and High internal consistency is clearly seen. Where as in first mover we can see slight change and fence sitter sales drastically reduce.</a:t>
            </a:r>
            <a:endParaRPr/>
          </a:p>
          <a:p>
            <a:pPr indent="0" lvl="0" marL="0" rtl="0" algn="l">
              <a:spcBef>
                <a:spcPts val="0"/>
              </a:spcBef>
              <a:spcAft>
                <a:spcPts val="0"/>
              </a:spcAft>
              <a:buNone/>
            </a:pPr>
            <a:r>
              <a:t/>
            </a:r>
            <a:endParaRPr/>
          </a:p>
        </p:txBody>
      </p:sp>
      <p:sp>
        <p:nvSpPr>
          <p:cNvPr id="547" name="Google Shape;547;g713f6149f5_9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713f6149f5_9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713f6149f5_9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
              <a:t>Result – with low internal consistency fast follower sales moves from 6.20 to 6.10 is clearly seen. Where as in first mover sales we can see slight increase and fence sitter sales drastically reduce.</a:t>
            </a:r>
            <a:endParaRPr/>
          </a:p>
          <a:p>
            <a:pPr indent="-171450" lvl="0" marL="171450" marR="0" rtl="0" algn="l">
              <a:lnSpc>
                <a:spcPct val="100000"/>
              </a:lnSpc>
              <a:spcBef>
                <a:spcPts val="0"/>
              </a:spcBef>
              <a:spcAft>
                <a:spcPts val="0"/>
              </a:spcAft>
              <a:buClr>
                <a:schemeClr val="dk1"/>
              </a:buClr>
              <a:buSzPts val="1200"/>
              <a:buFont typeface="Arial"/>
              <a:buChar char="•"/>
            </a:pPr>
            <a:r>
              <a:rPr lang="en"/>
              <a:t>Conclusion is that with High internal consistency and High HPWS the product sales increases for fast follower. </a:t>
            </a:r>
            <a:endParaRPr/>
          </a:p>
          <a:p>
            <a:pPr indent="0" lvl="0" marL="0" rtl="0" algn="l">
              <a:spcBef>
                <a:spcPts val="0"/>
              </a:spcBef>
              <a:spcAft>
                <a:spcPts val="0"/>
              </a:spcAft>
              <a:buNone/>
            </a:pPr>
            <a:r>
              <a:t/>
            </a:r>
            <a:endParaRPr/>
          </a:p>
          <a:p>
            <a:pPr indent="-95250" lvl="0" marL="171450" marR="0" rtl="0" algn="l">
              <a:lnSpc>
                <a:spcPct val="100000"/>
              </a:lnSpc>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p:txBody>
      </p:sp>
      <p:sp>
        <p:nvSpPr>
          <p:cNvPr id="564" name="Google Shape;564;g713f6149f5_9_2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713f6149f5_9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713f6149f5_9_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a:t>Thus, Performance can be maximized when organization uses an HPWS with high internal consistency across HR practice that develop A(ability), M(motivation) and O(opportunity) employees to engage in desired knowledge behaviors. </a:t>
            </a:r>
            <a:endParaRPr/>
          </a:p>
        </p:txBody>
      </p:sp>
      <p:sp>
        <p:nvSpPr>
          <p:cNvPr id="581" name="Google Shape;581;g713f6149f5_9_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13f6149f5_16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713f6149f5_16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713f6149f5_9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713f6149f5_9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a:t>Any Questions?</a:t>
            </a:r>
            <a:endParaRPr/>
          </a:p>
        </p:txBody>
      </p:sp>
      <p:sp>
        <p:nvSpPr>
          <p:cNvPr id="597" name="Google Shape;597;g713f6149f5_9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0" name="Shape 610"/>
        <p:cNvGrpSpPr/>
        <p:nvPr/>
      </p:nvGrpSpPr>
      <p:grpSpPr>
        <a:xfrm>
          <a:off x="0" y="0"/>
          <a:ext cx="0" cy="0"/>
          <a:chOff x="0" y="0"/>
          <a:chExt cx="0" cy="0"/>
        </a:xfrm>
      </p:grpSpPr>
      <p:sp>
        <p:nvSpPr>
          <p:cNvPr id="611" name="Google Shape;611;g713f6149f5_3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713f6149f5_3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713f6149f5_3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713f6149f5_3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713f6149f5_3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g713f6149f5_3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0" name="Shape 660"/>
        <p:cNvGrpSpPr/>
        <p:nvPr/>
      </p:nvGrpSpPr>
      <p:grpSpPr>
        <a:xfrm>
          <a:off x="0" y="0"/>
          <a:ext cx="0" cy="0"/>
          <a:chOff x="0" y="0"/>
          <a:chExt cx="0" cy="0"/>
        </a:xfrm>
      </p:grpSpPr>
      <p:sp>
        <p:nvSpPr>
          <p:cNvPr id="661" name="Google Shape;661;g713f6149f5_3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g713f6149f5_3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This research paper is the response to the assumption that satisfaction with rewards has the same effect on the behavior and attitudes of every employee. It intends to figure out the relationship between the effect of different type of rewards and the employees’ turnover intention and task performance. Although the previous scholars traditionally focus on financial rewards and always neglect the potential individual differences, there has been a series of previous researches supporting this research. Williams’ research (2006) shows that satisfaction with financial rewards relate positively to employees’ task performance, and negatively to employees’ turnover intention. Vandenberghe’s research (2008) shows employees with a high performance on agreeableness are more attracted by quality of work, relationships, and indirect pay. Kovach(1995) and Dubinsky(2000) shows employees’ employment levels and personal characteristics have an influence on their preference of reward. </a:t>
            </a:r>
            <a:endParaRPr/>
          </a:p>
          <a:p>
            <a:pPr indent="0" lvl="0" marL="0" rtl="0" algn="l">
              <a:spcBef>
                <a:spcPts val="0"/>
              </a:spcBef>
              <a:spcAft>
                <a:spcPts val="0"/>
              </a:spcAft>
              <a:buNone/>
            </a:pPr>
            <a:r>
              <a:t/>
            </a:r>
            <a:endParaRPr/>
          </a:p>
        </p:txBody>
      </p:sp>
      <p:sp>
        <p:nvSpPr>
          <p:cNvPr id="663" name="Google Shape;663;g713f6149f5_3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g713f6149f5_3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713f6149f5_3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g713f6149f5_3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713f6149f5_3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713f6149f5_3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Arial"/>
                <a:ea typeface="Arial"/>
                <a:cs typeface="Arial"/>
                <a:sym typeface="Arial"/>
              </a:rPr>
              <a:t>- Pay satisfactions: the degree to which an employee is satisfied with his or her reward.</a:t>
            </a:r>
            <a:endParaRPr/>
          </a:p>
          <a:p>
            <a:pPr indent="0" lvl="0" marL="0" rtl="0" algn="l">
              <a:spcBef>
                <a:spcPts val="0"/>
              </a:spcBef>
              <a:spcAft>
                <a:spcPts val="0"/>
              </a:spcAft>
              <a:buNone/>
            </a:pPr>
            <a:r>
              <a:rPr lang="en" sz="1200">
                <a:solidFill>
                  <a:schemeClr val="dk1"/>
                </a:solidFill>
                <a:latin typeface="Arial"/>
                <a:ea typeface="Arial"/>
                <a:cs typeface="Arial"/>
                <a:sym typeface="Arial"/>
              </a:rPr>
              <a:t>- Task performance: the supervisors’ ratings of employees’ task performance.</a:t>
            </a:r>
            <a:endParaRPr/>
          </a:p>
          <a:p>
            <a:pPr indent="0" lvl="0" marL="0" rtl="0" algn="l">
              <a:spcBef>
                <a:spcPts val="0"/>
              </a:spcBef>
              <a:spcAft>
                <a:spcPts val="0"/>
              </a:spcAft>
              <a:buNone/>
            </a:pPr>
            <a:r>
              <a:rPr lang="en" sz="1200">
                <a:solidFill>
                  <a:schemeClr val="dk1"/>
                </a:solidFill>
                <a:latin typeface="Arial"/>
                <a:ea typeface="Arial"/>
                <a:cs typeface="Arial"/>
                <a:sym typeface="Arial"/>
              </a:rPr>
              <a:t>- Turnover intentions: the employee’s intentions to leave office.</a:t>
            </a:r>
            <a:endParaRPr/>
          </a:p>
          <a:p>
            <a:pPr indent="0" lvl="0" marL="0" rtl="0" algn="l">
              <a:spcBef>
                <a:spcPts val="0"/>
              </a:spcBef>
              <a:spcAft>
                <a:spcPts val="0"/>
              </a:spcAft>
              <a:buNone/>
            </a:pPr>
            <a:r>
              <a:rPr lang="en" sz="1200">
                <a:solidFill>
                  <a:schemeClr val="dk1"/>
                </a:solidFill>
                <a:latin typeface="Arial"/>
                <a:ea typeface="Arial"/>
                <a:cs typeface="Arial"/>
                <a:sym typeface="Arial"/>
              </a:rPr>
              <a:t>- Reward types: the research divides rewards into 3 types: financial rewards, material rewards, and psychological rewards. Financial rewards mean cash and cash equivalent like stock right. Material rewards mean the tangible or intangible benefit for one person, like insurance or the opportunity to travel. Psychological rewards mean the psychological gains at work like compliment or good relationship with colleagues.</a:t>
            </a:r>
            <a:endParaRPr/>
          </a:p>
          <a:p>
            <a:pPr indent="0" lvl="0" marL="0" rtl="0" algn="l">
              <a:spcBef>
                <a:spcPts val="0"/>
              </a:spcBef>
              <a:spcAft>
                <a:spcPts val="0"/>
              </a:spcAft>
              <a:buNone/>
            </a:pPr>
            <a:r>
              <a:t/>
            </a:r>
            <a:endParaRPr/>
          </a:p>
        </p:txBody>
      </p:sp>
      <p:sp>
        <p:nvSpPr>
          <p:cNvPr id="701" name="Google Shape;701;g713f6149f5_3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g713f6149f5_3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g713f6149f5_3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713f6149f5_3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g713f6149f5_3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g713f6149f5_3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g713f6149f5_3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713f6149f5_3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g713f6149f5_3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The date was from a study for 179 employees in the back office of a Belgian financial institution in 2011. The researchers sent Pay Satisfaction Questionnaires to 250 employees and received the responses of 179 (response rate of 71.6%). Among 179 participants, 68% are female and 32% are male. The average age of all participants is 39.9 years, ranging between 21 and 65 years. The average tenure is 13.1 years, and 64% of the participant had completed higher education. According to the 2010 annual task performance evaluation score of each participant, 48.6% performed ‘good’, 40.2% performed ‘very good’ and 11.2% performed ‘poor’.</a:t>
            </a:r>
            <a:endParaRPr/>
          </a:p>
          <a:p>
            <a:pPr indent="0" lvl="0" marL="0" rtl="0" algn="l">
              <a:spcBef>
                <a:spcPts val="0"/>
              </a:spcBef>
              <a:spcAft>
                <a:spcPts val="0"/>
              </a:spcAft>
              <a:buNone/>
            </a:pPr>
            <a:r>
              <a:t/>
            </a:r>
            <a:endParaRPr/>
          </a:p>
        </p:txBody>
      </p:sp>
      <p:sp>
        <p:nvSpPr>
          <p:cNvPr id="759" name="Google Shape;759;g713f6149f5_30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5" name="Shape 775"/>
        <p:cNvGrpSpPr/>
        <p:nvPr/>
      </p:nvGrpSpPr>
      <p:grpSpPr>
        <a:xfrm>
          <a:off x="0" y="0"/>
          <a:ext cx="0" cy="0"/>
          <a:chOff x="0" y="0"/>
          <a:chExt cx="0" cy="0"/>
        </a:xfrm>
      </p:grpSpPr>
      <p:sp>
        <p:nvSpPr>
          <p:cNvPr id="776" name="Google Shape;776;g713f6149f5_3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g713f6149f5_3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The researchers sent Pay Satisfaction Questionnaires to 250 employees and received 179 responses. They also obtain the previous year’s annual task performance evaluation score of each participant from managers. The researchers decided to divide all the participants into three subgroups through the Bayesian Information Criterion. Then the researchers used Cluster-wise regression analysis to analyze the date.</a:t>
            </a:r>
            <a:endParaRPr/>
          </a:p>
          <a:p>
            <a:pPr indent="0" lvl="0" marL="0" rtl="0" algn="l">
              <a:spcBef>
                <a:spcPts val="0"/>
              </a:spcBef>
              <a:spcAft>
                <a:spcPts val="0"/>
              </a:spcAft>
              <a:buNone/>
            </a:pPr>
            <a:r>
              <a:t/>
            </a:r>
            <a:endParaRPr/>
          </a:p>
        </p:txBody>
      </p:sp>
      <p:sp>
        <p:nvSpPr>
          <p:cNvPr id="778" name="Google Shape;778;g713f6149f5_30_1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13f6149f5_16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713f6149f5_16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4" name="Shape 794"/>
        <p:cNvGrpSpPr/>
        <p:nvPr/>
      </p:nvGrpSpPr>
      <p:grpSpPr>
        <a:xfrm>
          <a:off x="0" y="0"/>
          <a:ext cx="0" cy="0"/>
          <a:chOff x="0" y="0"/>
          <a:chExt cx="0" cy="0"/>
        </a:xfrm>
      </p:grpSpPr>
      <p:sp>
        <p:nvSpPr>
          <p:cNvPr id="795" name="Google Shape;795;g713f6149f5_3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g713f6149f5_3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Bayesian Information Criterion (BIC) is a model selection criterion to improve the likelihood by simply adding parameters to a model. It’s a little bit difficult to explain how Bayesian Information Criterion works. We just need to know that a model with a lower BIC value is preferred over a model with a higher BIC value.</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Figure-1 shows that the turnover intention model with 3 clusters has the lowest BIC value. This result can also support the hypothesis that the effect of satisfaction with financial, material and psychological rewards on turnover intentions will differ significantly between employees.</a:t>
            </a:r>
            <a:endParaRPr/>
          </a:p>
          <a:p>
            <a:pPr indent="0" lvl="0" marL="0" rtl="0" algn="l">
              <a:spcBef>
                <a:spcPts val="0"/>
              </a:spcBef>
              <a:spcAft>
                <a:spcPts val="0"/>
              </a:spcAft>
              <a:buNone/>
            </a:pPr>
            <a:r>
              <a:t/>
            </a:r>
            <a:endParaRPr/>
          </a:p>
        </p:txBody>
      </p:sp>
      <p:sp>
        <p:nvSpPr>
          <p:cNvPr id="797" name="Google Shape;797;g713f6149f5_30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4" name="Shape 814"/>
        <p:cNvGrpSpPr/>
        <p:nvPr/>
      </p:nvGrpSpPr>
      <p:grpSpPr>
        <a:xfrm>
          <a:off x="0" y="0"/>
          <a:ext cx="0" cy="0"/>
          <a:chOff x="0" y="0"/>
          <a:chExt cx="0" cy="0"/>
        </a:xfrm>
      </p:grpSpPr>
      <p:sp>
        <p:nvSpPr>
          <p:cNvPr id="815" name="Google Shape;815;g713f6149f5_3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g713f6149f5_3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Figure-2 shows that the task performance model with merely 1 cluster has the lowest BIC value. This result rejects the hypothesis that the effect of satisfaction with financial, material and psychological rewards on task performance will differ significantly between employees.</a:t>
            </a:r>
            <a:endParaRPr/>
          </a:p>
          <a:p>
            <a:pPr indent="0" lvl="0" marL="0" rtl="0" algn="l">
              <a:spcBef>
                <a:spcPts val="0"/>
              </a:spcBef>
              <a:spcAft>
                <a:spcPts val="0"/>
              </a:spcAft>
              <a:buNone/>
            </a:pPr>
            <a:r>
              <a:t/>
            </a:r>
            <a:endParaRPr/>
          </a:p>
        </p:txBody>
      </p:sp>
      <p:sp>
        <p:nvSpPr>
          <p:cNvPr id="817" name="Google Shape;817;g713f6149f5_3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g713f6149f5_3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6" name="Google Shape;836;g713f6149f5_30_2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Table 1 shows the date of all participants. From this table we can draw the following conclusions. Firstly, turnover intentions related positively to satisfaction with all three types of rewards. Secondly, task performance related negatively to satisfaction with financial rewards. Thirdly, satisfaction with material related positively to satisfaction with psychological rewards. Finally, individuals who were more satisfied with their psychological rewards scored higher on recognition.</a:t>
            </a:r>
            <a:endParaRPr/>
          </a:p>
          <a:p>
            <a:pPr indent="0" lvl="0" marL="0" rtl="0" algn="l">
              <a:spcBef>
                <a:spcPts val="0"/>
              </a:spcBef>
              <a:spcAft>
                <a:spcPts val="0"/>
              </a:spcAft>
              <a:buNone/>
            </a:pPr>
            <a:r>
              <a:t/>
            </a:r>
            <a:endParaRPr/>
          </a:p>
        </p:txBody>
      </p:sp>
      <p:sp>
        <p:nvSpPr>
          <p:cNvPr id="837" name="Google Shape;837;g713f6149f5_30_2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4" name="Shape 854"/>
        <p:cNvGrpSpPr/>
        <p:nvPr/>
      </p:nvGrpSpPr>
      <p:grpSpPr>
        <a:xfrm>
          <a:off x="0" y="0"/>
          <a:ext cx="0" cy="0"/>
          <a:chOff x="0" y="0"/>
          <a:chExt cx="0" cy="0"/>
        </a:xfrm>
      </p:grpSpPr>
      <p:sp>
        <p:nvSpPr>
          <p:cNvPr id="855" name="Google Shape;855;g713f6149f5_3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g713f6149f5_3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Arial"/>
                <a:ea typeface="Arial"/>
                <a:cs typeface="Arial"/>
                <a:sym typeface="Arial"/>
              </a:rPr>
              <a:t>Table 2 shows the subgroup-specific regression function for all subgroups. The researchers used put the participants into different subgroups based on their personal characteristics. In the turnover by reward package group, satisfaction with financial rewards, material rewards and psychological rewards negatively and significantly related to turnover intention. In the turnover by psychological rewards group, only psychological rewards negatively and significantly related to turnover intention. In the turnover by financial rewards group, only financial rewards negatively and significantly related to turnover intention</a:t>
            </a:r>
            <a:endParaRPr/>
          </a:p>
          <a:p>
            <a:pPr indent="0" lvl="0" marL="0" rtl="0" algn="l">
              <a:spcBef>
                <a:spcPts val="0"/>
              </a:spcBef>
              <a:spcAft>
                <a:spcPts val="0"/>
              </a:spcAft>
              <a:buNone/>
            </a:pPr>
            <a:r>
              <a:t/>
            </a:r>
            <a:endParaRPr/>
          </a:p>
        </p:txBody>
      </p:sp>
      <p:sp>
        <p:nvSpPr>
          <p:cNvPr id="857" name="Google Shape;857;g713f6149f5_3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3" name="Shape 873"/>
        <p:cNvGrpSpPr/>
        <p:nvPr/>
      </p:nvGrpSpPr>
      <p:grpSpPr>
        <a:xfrm>
          <a:off x="0" y="0"/>
          <a:ext cx="0" cy="0"/>
          <a:chOff x="0" y="0"/>
          <a:chExt cx="0" cy="0"/>
        </a:xfrm>
      </p:grpSpPr>
      <p:sp>
        <p:nvSpPr>
          <p:cNvPr id="874" name="Google Shape;874;g713f6149f5_3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g713f6149f5_30_2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Table 3 shows the distribution of different educational levels across 3 subgroups. From this table we can know: 1. the turnover intention of people with a secondary school degree negatively related to all 3 reward types; 2. The turnover intention of people with a master degree only negatively related to financial rewards; 3. People with a bachelor’s degree were spread out across the three subgroups.</a:t>
            </a:r>
            <a:endParaRPr/>
          </a:p>
          <a:p>
            <a:pPr indent="0" lvl="0" marL="0" rtl="0" algn="l">
              <a:spcBef>
                <a:spcPts val="0"/>
              </a:spcBef>
              <a:spcAft>
                <a:spcPts val="0"/>
              </a:spcAft>
              <a:buNone/>
            </a:pPr>
            <a:r>
              <a:t/>
            </a:r>
            <a:endParaRPr/>
          </a:p>
        </p:txBody>
      </p:sp>
      <p:sp>
        <p:nvSpPr>
          <p:cNvPr id="876" name="Google Shape;876;g713f6149f5_30_2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Google Shape;894;g713f6149f5_3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g713f6149f5_3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latin typeface="Arial"/>
                <a:ea typeface="Arial"/>
                <a:cs typeface="Arial"/>
                <a:sym typeface="Arial"/>
              </a:rPr>
              <a:t>With the above result we can draw a conclusion that employees’ satisfaction with different type of rewards has an influence on employees’ turnover intention and task performance. The employers and HRs should remain flexible in utilizing the different types of rewards. Meanwhile, employee’s personal characteristics like age and education level relate to their satisfaction with different reward types. Therefore, the employers and HRs should focus on the between-employee differences and quantify the employees’ personal characteristics and their satisfaction with different reward types through questionnaires. A scientific rewarding system based on employees’ quantized date can help HRs manage and encourage their employees in a more efficient way.</a:t>
            </a:r>
            <a:endParaRPr/>
          </a:p>
          <a:p>
            <a:pPr indent="0" lvl="0" marL="0" rtl="0" algn="l">
              <a:spcBef>
                <a:spcPts val="0"/>
              </a:spcBef>
              <a:spcAft>
                <a:spcPts val="0"/>
              </a:spcAft>
              <a:buNone/>
            </a:pPr>
            <a:r>
              <a:t/>
            </a:r>
            <a:endParaRPr/>
          </a:p>
        </p:txBody>
      </p:sp>
      <p:sp>
        <p:nvSpPr>
          <p:cNvPr id="896" name="Google Shape;896;g713f6149f5_3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2" name="Shape 912"/>
        <p:cNvGrpSpPr/>
        <p:nvPr/>
      </p:nvGrpSpPr>
      <p:grpSpPr>
        <a:xfrm>
          <a:off x="0" y="0"/>
          <a:ext cx="0" cy="0"/>
          <a:chOff x="0" y="0"/>
          <a:chExt cx="0" cy="0"/>
        </a:xfrm>
      </p:grpSpPr>
      <p:sp>
        <p:nvSpPr>
          <p:cNvPr id="913" name="Google Shape;913;g713f6149f5_30_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 name="Google Shape;914;g713f6149f5_30_2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g713f6149f5_30_2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g713f6149f5_32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g713f6149f5_32_197: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9" name="Shape 939"/>
        <p:cNvGrpSpPr/>
        <p:nvPr/>
      </p:nvGrpSpPr>
      <p:grpSpPr>
        <a:xfrm>
          <a:off x="0" y="0"/>
          <a:ext cx="0" cy="0"/>
          <a:chOff x="0" y="0"/>
          <a:chExt cx="0" cy="0"/>
        </a:xfrm>
      </p:grpSpPr>
      <p:sp>
        <p:nvSpPr>
          <p:cNvPr id="940" name="Google Shape;940;g713f6149f5_32_203: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g713f6149f5_32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nstantia"/>
              <a:buNone/>
            </a:pPr>
            <a:r>
              <a:rPr i="0" lang="en" sz="1600">
                <a:solidFill>
                  <a:schemeClr val="dk1"/>
                </a:solidFill>
                <a:latin typeface="Constantia"/>
                <a:ea typeface="Constantia"/>
                <a:cs typeface="Constantia"/>
                <a:sym typeface="Constantia"/>
              </a:rPr>
              <a:t>HR well-being attributions were associated with higher levels of commitment and lower levels of job strain. </a:t>
            </a:r>
            <a:endParaRPr/>
          </a:p>
          <a:p>
            <a:pPr indent="0" lvl="0" marL="0" marR="0" rtl="0" algn="l">
              <a:lnSpc>
                <a:spcPct val="100000"/>
              </a:lnSpc>
              <a:spcBef>
                <a:spcPts val="0"/>
              </a:spcBef>
              <a:spcAft>
                <a:spcPts val="0"/>
              </a:spcAft>
              <a:buClr>
                <a:schemeClr val="dk1"/>
              </a:buClr>
              <a:buSzPts val="1600"/>
              <a:buFont typeface="Constantia"/>
              <a:buNone/>
            </a:pPr>
            <a:r>
              <a:rPr i="0" lang="en" sz="1600">
                <a:solidFill>
                  <a:schemeClr val="dk1"/>
                </a:solidFill>
                <a:latin typeface="Constantia"/>
                <a:ea typeface="Constantia"/>
                <a:cs typeface="Constantia"/>
                <a:sym typeface="Constantia"/>
              </a:rPr>
              <a:t>HR performance attributions were associated with higher levels of job strain. </a:t>
            </a:r>
            <a:endParaRPr i="0"/>
          </a:p>
          <a:p>
            <a:pPr indent="0" lvl="0" marL="0" rtl="0" algn="l">
              <a:spcBef>
                <a:spcPts val="0"/>
              </a:spcBef>
              <a:spcAft>
                <a:spcPts val="0"/>
              </a:spcAft>
              <a:buNone/>
            </a:pPr>
            <a:r>
              <a:t/>
            </a:r>
            <a:endParaRPr/>
          </a:p>
        </p:txBody>
      </p:sp>
      <p:sp>
        <p:nvSpPr>
          <p:cNvPr id="942" name="Google Shape;942;g713f6149f5_32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6" name="Shape 946"/>
        <p:cNvGrpSpPr/>
        <p:nvPr/>
      </p:nvGrpSpPr>
      <p:grpSpPr>
        <a:xfrm>
          <a:off x="0" y="0"/>
          <a:ext cx="0" cy="0"/>
          <a:chOff x="0" y="0"/>
          <a:chExt cx="0" cy="0"/>
        </a:xfrm>
      </p:grpSpPr>
      <p:sp>
        <p:nvSpPr>
          <p:cNvPr id="947" name="Google Shape;947;g713f6149f5_32_20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g713f6149f5_32_2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The central idea here is that HPWS signal the organisations’ intentions and goals to employees including, in particular, (a) the extent to which employees are seen as valuable resources and (b) the level of performance that is expected of them at work. </a:t>
            </a:r>
            <a:endParaRPr/>
          </a:p>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Particularly important in this respect are employees’ attributions about management’s purpose in implementing given practices, which in turn shape individuals’ outcomes.</a:t>
            </a:r>
            <a:endParaRPr/>
          </a:p>
          <a:p>
            <a:pPr indent="0" lvl="0" marL="0" rtl="0" algn="l">
              <a:spcBef>
                <a:spcPts val="0"/>
              </a:spcBef>
              <a:spcAft>
                <a:spcPts val="0"/>
              </a:spcAft>
              <a:buNone/>
            </a:pPr>
            <a:r>
              <a:t/>
            </a:r>
            <a:endParaRPr/>
          </a:p>
        </p:txBody>
      </p:sp>
      <p:sp>
        <p:nvSpPr>
          <p:cNvPr id="949" name="Google Shape;949;g713f6149f5_32_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713f6149f5_16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713f6149f5_16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3" name="Shape 953"/>
        <p:cNvGrpSpPr/>
        <p:nvPr/>
      </p:nvGrpSpPr>
      <p:grpSpPr>
        <a:xfrm>
          <a:off x="0" y="0"/>
          <a:ext cx="0" cy="0"/>
          <a:chOff x="0" y="0"/>
          <a:chExt cx="0" cy="0"/>
        </a:xfrm>
      </p:grpSpPr>
      <p:sp>
        <p:nvSpPr>
          <p:cNvPr id="954" name="Google Shape;954;g713f6149f5_32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g713f6149f5_32_21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9" name="Shape 959"/>
        <p:cNvGrpSpPr/>
        <p:nvPr/>
      </p:nvGrpSpPr>
      <p:grpSpPr>
        <a:xfrm>
          <a:off x="0" y="0"/>
          <a:ext cx="0" cy="0"/>
          <a:chOff x="0" y="0"/>
          <a:chExt cx="0" cy="0"/>
        </a:xfrm>
      </p:grpSpPr>
      <p:sp>
        <p:nvSpPr>
          <p:cNvPr id="960" name="Google Shape;960;g713f6149f5_32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g713f6149f5_32_22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5" name="Shape 965"/>
        <p:cNvGrpSpPr/>
        <p:nvPr/>
      </p:nvGrpSpPr>
      <p:grpSpPr>
        <a:xfrm>
          <a:off x="0" y="0"/>
          <a:ext cx="0" cy="0"/>
          <a:chOff x="0" y="0"/>
          <a:chExt cx="0" cy="0"/>
        </a:xfrm>
      </p:grpSpPr>
      <p:sp>
        <p:nvSpPr>
          <p:cNvPr id="966" name="Google Shape;966;g713f6149f5_32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g713f6149f5_32_22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1" name="Shape 971"/>
        <p:cNvGrpSpPr/>
        <p:nvPr/>
      </p:nvGrpSpPr>
      <p:grpSpPr>
        <a:xfrm>
          <a:off x="0" y="0"/>
          <a:ext cx="0" cy="0"/>
          <a:chOff x="0" y="0"/>
          <a:chExt cx="0" cy="0"/>
        </a:xfrm>
      </p:grpSpPr>
      <p:sp>
        <p:nvSpPr>
          <p:cNvPr id="972" name="Google Shape;972;g713f6149f5_32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g713f6149f5_32_230: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7" name="Shape 977"/>
        <p:cNvGrpSpPr/>
        <p:nvPr/>
      </p:nvGrpSpPr>
      <p:grpSpPr>
        <a:xfrm>
          <a:off x="0" y="0"/>
          <a:ext cx="0" cy="0"/>
          <a:chOff x="0" y="0"/>
          <a:chExt cx="0" cy="0"/>
        </a:xfrm>
      </p:grpSpPr>
      <p:sp>
        <p:nvSpPr>
          <p:cNvPr id="978" name="Google Shape;978;g713f6149f5_32_23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9" name="Google Shape;979;g713f6149f5_32_2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g713f6149f5_32_2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4" name="Shape 984"/>
        <p:cNvGrpSpPr/>
        <p:nvPr/>
      </p:nvGrpSpPr>
      <p:grpSpPr>
        <a:xfrm>
          <a:off x="0" y="0"/>
          <a:ext cx="0" cy="0"/>
          <a:chOff x="0" y="0"/>
          <a:chExt cx="0" cy="0"/>
        </a:xfrm>
      </p:grpSpPr>
      <p:sp>
        <p:nvSpPr>
          <p:cNvPr id="985" name="Google Shape;985;g713f6149f5_32_241: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g713f6149f5_32_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Almost 60 per cent of the managers was male, and their average age was 43 years.</a:t>
            </a:r>
            <a:endParaRPr/>
          </a:p>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The majority of the manager sample holds at least a bachelor’s degree (more than 80 per cent). </a:t>
            </a:r>
            <a:endParaRPr/>
          </a:p>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The median number of years within the organisation is 10. </a:t>
            </a:r>
            <a:endParaRPr sz="1600">
              <a:solidFill>
                <a:schemeClr val="dk1"/>
              </a:solidFill>
              <a:latin typeface="Constantia"/>
              <a:ea typeface="Constantia"/>
              <a:cs typeface="Constantia"/>
              <a:sym typeface="Constantia"/>
            </a:endParaRPr>
          </a:p>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In the employee sample, almost 60 per cent of the respondents was female, and the average age of the respondents was 37 years.</a:t>
            </a:r>
            <a:endParaRPr/>
          </a:p>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Nearly 50 per cent of the respondents hold at least a bachelor’s degree, and the median number of years within the organisation was 5.</a:t>
            </a:r>
            <a:endParaRPr/>
          </a:p>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About 54 per cent of the units were in the profit sector and about 46 percent of the units in the non-profit sector. </a:t>
            </a:r>
            <a:endParaRPr/>
          </a:p>
          <a:p>
            <a:pPr indent="0" lvl="0" marL="0" rtl="0" algn="l">
              <a:spcBef>
                <a:spcPts val="0"/>
              </a:spcBef>
              <a:spcAft>
                <a:spcPts val="0"/>
              </a:spcAft>
              <a:buNone/>
            </a:pPr>
            <a:r>
              <a:t/>
            </a:r>
            <a:endParaRPr/>
          </a:p>
        </p:txBody>
      </p:sp>
      <p:sp>
        <p:nvSpPr>
          <p:cNvPr id="987" name="Google Shape;987;g713f6149f5_32_2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1" name="Shape 991"/>
        <p:cNvGrpSpPr/>
        <p:nvPr/>
      </p:nvGrpSpPr>
      <p:grpSpPr>
        <a:xfrm>
          <a:off x="0" y="0"/>
          <a:ext cx="0" cy="0"/>
          <a:chOff x="0" y="0"/>
          <a:chExt cx="0" cy="0"/>
        </a:xfrm>
      </p:grpSpPr>
      <p:sp>
        <p:nvSpPr>
          <p:cNvPr id="992" name="Google Shape;992;g713f6149f5_32_247: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g713f6149f5_32_2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We controlled for four demographic individual-level variables: gender (1 = male 2 = female), age (in years), tenure (0–2 years, 3–5 years, 6–10 years and more than 11 years) and education (low = lower vocational, secondary; medium = middle vocational; high = higher vocational, college/university). At the unit level, we controlled for work unit size (less than 12 employees; between 12 and 25 employees; more than 25 employees) and sector (profit = 1, non-profit = 2). </a:t>
            </a:r>
            <a:endParaRPr/>
          </a:p>
          <a:p>
            <a:pPr indent="0" lvl="0" marL="0" rtl="0" algn="l">
              <a:spcBef>
                <a:spcPts val="0"/>
              </a:spcBef>
              <a:spcAft>
                <a:spcPts val="0"/>
              </a:spcAft>
              <a:buNone/>
            </a:pPr>
            <a:r>
              <a:t/>
            </a:r>
            <a:endParaRPr/>
          </a:p>
        </p:txBody>
      </p:sp>
      <p:sp>
        <p:nvSpPr>
          <p:cNvPr id="994" name="Google Shape;994;g713f6149f5_32_2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8" name="Shape 998"/>
        <p:cNvGrpSpPr/>
        <p:nvPr/>
      </p:nvGrpSpPr>
      <p:grpSpPr>
        <a:xfrm>
          <a:off x="0" y="0"/>
          <a:ext cx="0" cy="0"/>
          <a:chOff x="0" y="0"/>
          <a:chExt cx="0" cy="0"/>
        </a:xfrm>
      </p:grpSpPr>
      <p:sp>
        <p:nvSpPr>
          <p:cNvPr id="999" name="Google Shape;999;g713f6149f5_32_253: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g713f6149f5_32_2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onstantia"/>
              <a:buNone/>
            </a:pPr>
            <a:r>
              <a:rPr lang="en"/>
              <a:t>HR well-being attributions are found to be positively associated with commitment (β=0.57; M3;) and negatively with job strain (β= - 0.13;M3).</a:t>
            </a:r>
            <a:endParaRPr/>
          </a:p>
          <a:p>
            <a:pPr indent="0" lvl="0" marL="0" rtl="0" algn="l">
              <a:spcBef>
                <a:spcPts val="0"/>
              </a:spcBef>
              <a:spcAft>
                <a:spcPts val="0"/>
              </a:spcAft>
              <a:buNone/>
            </a:pPr>
            <a:r>
              <a:rPr lang="en" sz="1600">
                <a:solidFill>
                  <a:schemeClr val="dk1"/>
                </a:solidFill>
                <a:latin typeface="Constantia"/>
                <a:ea typeface="Constantia"/>
                <a:cs typeface="Constantia"/>
                <a:sym typeface="Constantia"/>
              </a:rPr>
              <a:t>HR performance attributions are found to be positively associated with job strain ( β=0.05, M3).</a:t>
            </a:r>
            <a:endParaRPr/>
          </a:p>
          <a:p>
            <a:pPr indent="0" lvl="0" marL="0" marR="0" rtl="0" algn="l">
              <a:lnSpc>
                <a:spcPct val="100000"/>
              </a:lnSpc>
              <a:spcBef>
                <a:spcPts val="0"/>
              </a:spcBef>
              <a:spcAft>
                <a:spcPts val="0"/>
              </a:spcAft>
              <a:buClr>
                <a:schemeClr val="dk1"/>
              </a:buClr>
              <a:buSzPts val="1600"/>
              <a:buFont typeface="Constantia"/>
              <a:buNone/>
            </a:pPr>
            <a:r>
              <a:rPr lang="en" sz="1600">
                <a:solidFill>
                  <a:schemeClr val="dk1"/>
                </a:solidFill>
                <a:latin typeface="Constantia"/>
                <a:ea typeface="Constantia"/>
                <a:cs typeface="Constantia"/>
                <a:sym typeface="Constantia"/>
              </a:rPr>
              <a:t>However, no significant relationship was found between HR performance attributions and organisational commitment (</a:t>
            </a:r>
            <a:r>
              <a:rPr b="0" lang="en" sz="1600">
                <a:solidFill>
                  <a:schemeClr val="dk1"/>
                </a:solidFill>
                <a:latin typeface="Constantia"/>
                <a:ea typeface="Constantia"/>
                <a:cs typeface="Constantia"/>
                <a:sym typeface="Constantia"/>
              </a:rPr>
              <a:t>β </a:t>
            </a:r>
            <a:r>
              <a:rPr lang="en" sz="1600">
                <a:solidFill>
                  <a:schemeClr val="dk1"/>
                </a:solidFill>
                <a:latin typeface="Constantia"/>
                <a:ea typeface="Constantia"/>
                <a:cs typeface="Constantia"/>
                <a:sym typeface="Constantia"/>
              </a:rPr>
              <a:t>= </a:t>
            </a:r>
            <a:r>
              <a:rPr b="0" lang="en" sz="1600">
                <a:solidFill>
                  <a:schemeClr val="dk1"/>
                </a:solidFill>
                <a:latin typeface="Constantia"/>
                <a:ea typeface="Constantia"/>
                <a:cs typeface="Constantia"/>
                <a:sym typeface="Constantia"/>
              </a:rPr>
              <a:t>−</a:t>
            </a:r>
            <a:r>
              <a:rPr lang="en" sz="1600">
                <a:solidFill>
                  <a:schemeClr val="dk1"/>
                </a:solidFill>
                <a:latin typeface="Constantia"/>
                <a:ea typeface="Constantia"/>
                <a:cs typeface="Constantia"/>
                <a:sym typeface="Constantia"/>
              </a:rPr>
              <a:t>0.07; M3)</a:t>
            </a:r>
            <a:endParaRPr/>
          </a:p>
          <a:p>
            <a:pPr indent="0" lvl="0" marL="0" rtl="0" algn="l">
              <a:spcBef>
                <a:spcPts val="0"/>
              </a:spcBef>
              <a:spcAft>
                <a:spcPts val="0"/>
              </a:spcAft>
              <a:buNone/>
            </a:pPr>
            <a:r>
              <a:t/>
            </a:r>
            <a:endParaRPr/>
          </a:p>
        </p:txBody>
      </p:sp>
      <p:sp>
        <p:nvSpPr>
          <p:cNvPr id="1001" name="Google Shape;1001;g713f6149f5_32_2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5" name="Shape 1005"/>
        <p:cNvGrpSpPr/>
        <p:nvPr/>
      </p:nvGrpSpPr>
      <p:grpSpPr>
        <a:xfrm>
          <a:off x="0" y="0"/>
          <a:ext cx="0" cy="0"/>
          <a:chOff x="0" y="0"/>
          <a:chExt cx="0" cy="0"/>
        </a:xfrm>
      </p:grpSpPr>
      <p:sp>
        <p:nvSpPr>
          <p:cNvPr id="1006" name="Google Shape;1006;g713f6149f5_32_259: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 name="Google Shape;1007;g713f6149f5_32_2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600"/>
              <a:t>The higher levels of HR well-being attributions are associated with more commitment and less strain.</a:t>
            </a:r>
            <a:endParaRPr/>
          </a:p>
          <a:p>
            <a:pPr indent="0" lvl="0" marL="0" rtl="0" algn="l">
              <a:spcBef>
                <a:spcPts val="0"/>
              </a:spcBef>
              <a:spcAft>
                <a:spcPts val="0"/>
              </a:spcAft>
              <a:buNone/>
            </a:pPr>
            <a:r>
              <a:rPr lang="en" sz="1600"/>
              <a:t>The higher levels of HR performance attributions are associated with higher levels of experienced strain.</a:t>
            </a:r>
            <a:endParaRPr sz="1600"/>
          </a:p>
          <a:p>
            <a:pPr indent="0" lvl="0" marL="0" rtl="0" algn="l">
              <a:spcBef>
                <a:spcPts val="0"/>
              </a:spcBef>
              <a:spcAft>
                <a:spcPts val="0"/>
              </a:spcAft>
              <a:buNone/>
            </a:pPr>
            <a:r>
              <a:t/>
            </a:r>
            <a:endParaRPr/>
          </a:p>
        </p:txBody>
      </p:sp>
      <p:sp>
        <p:nvSpPr>
          <p:cNvPr id="1008" name="Google Shape;1008;g713f6149f5_32_2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2" name="Shape 1012"/>
        <p:cNvGrpSpPr/>
        <p:nvPr/>
      </p:nvGrpSpPr>
      <p:grpSpPr>
        <a:xfrm>
          <a:off x="0" y="0"/>
          <a:ext cx="0" cy="0"/>
          <a:chOff x="0" y="0"/>
          <a:chExt cx="0" cy="0"/>
        </a:xfrm>
      </p:grpSpPr>
      <p:sp>
        <p:nvSpPr>
          <p:cNvPr id="1013" name="Google Shape;1013;g713f6149f5_32_265: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g713f6149f5_32_2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g713f6149f5_32_2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13f6149f5_16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713f6149f5_16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9" name="Shape 1019"/>
        <p:cNvGrpSpPr/>
        <p:nvPr/>
      </p:nvGrpSpPr>
      <p:grpSpPr>
        <a:xfrm>
          <a:off x="0" y="0"/>
          <a:ext cx="0" cy="0"/>
          <a:chOff x="0" y="0"/>
          <a:chExt cx="0" cy="0"/>
        </a:xfrm>
      </p:grpSpPr>
      <p:sp>
        <p:nvSpPr>
          <p:cNvPr id="1020" name="Google Shape;1020;g713f6149f5_3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g713f6149f5_32_271:notes"/>
          <p:cNvSpPr/>
          <p:nvPr>
            <p:ph idx="2" type="sldImg"/>
          </p:nvPr>
        </p:nvSpPr>
        <p:spPr>
          <a:xfrm>
            <a:off x="380206" y="685800"/>
            <a:ext cx="60975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13f6149f5_16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713f6149f5_16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13f6149f5_16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713f6149f5_16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713f6149f5_16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713f6149f5_16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54" name="Shape 54"/>
        <p:cNvGrpSpPr/>
        <p:nvPr/>
      </p:nvGrpSpPr>
      <p:grpSpPr>
        <a:xfrm>
          <a:off x="0" y="0"/>
          <a:ext cx="0" cy="0"/>
          <a:chOff x="0" y="0"/>
          <a:chExt cx="0" cy="0"/>
        </a:xfrm>
      </p:grpSpPr>
      <p:sp>
        <p:nvSpPr>
          <p:cNvPr id="55" name="Google Shape;55;p14"/>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4"/>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4"/>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14"/>
          <p:cNvGrpSpPr/>
          <p:nvPr/>
        </p:nvGrpSpPr>
        <p:grpSpPr>
          <a:xfrm>
            <a:off x="255200" y="592"/>
            <a:ext cx="2250363" cy="1044300"/>
            <a:chOff x="255200" y="592"/>
            <a:chExt cx="2250363" cy="1044300"/>
          </a:xfrm>
        </p:grpSpPr>
        <p:sp>
          <p:nvSpPr>
            <p:cNvPr id="60" name="Google Shape;60;p14"/>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4"/>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 name="Google Shape;63;p14"/>
          <p:cNvGrpSpPr/>
          <p:nvPr/>
        </p:nvGrpSpPr>
        <p:grpSpPr>
          <a:xfrm>
            <a:off x="905395" y="592"/>
            <a:ext cx="2250363" cy="1044300"/>
            <a:chOff x="905395" y="592"/>
            <a:chExt cx="2250363" cy="1044300"/>
          </a:xfrm>
        </p:grpSpPr>
        <p:sp>
          <p:nvSpPr>
            <p:cNvPr id="64" name="Google Shape;64;p14"/>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 name="Google Shape;67;p14"/>
          <p:cNvGrpSpPr/>
          <p:nvPr/>
        </p:nvGrpSpPr>
        <p:grpSpPr>
          <a:xfrm>
            <a:off x="7057468" y="5088"/>
            <a:ext cx="1851282" cy="752108"/>
            <a:chOff x="6917201" y="0"/>
            <a:chExt cx="2227777" cy="863400"/>
          </a:xfrm>
        </p:grpSpPr>
        <p:sp>
          <p:nvSpPr>
            <p:cNvPr id="68" name="Google Shape;68;p1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4"/>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 name="Google Shape;71;p14"/>
          <p:cNvGrpSpPr/>
          <p:nvPr/>
        </p:nvGrpSpPr>
        <p:grpSpPr>
          <a:xfrm>
            <a:off x="6553032" y="4217852"/>
            <a:ext cx="2389068" cy="925737"/>
            <a:chOff x="6917201" y="0"/>
            <a:chExt cx="2227777" cy="863400"/>
          </a:xfrm>
        </p:grpSpPr>
        <p:sp>
          <p:nvSpPr>
            <p:cNvPr id="72" name="Google Shape;72;p14"/>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4"/>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4"/>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 name="Google Shape;75;p14"/>
          <p:cNvGrpSpPr/>
          <p:nvPr/>
        </p:nvGrpSpPr>
        <p:grpSpPr>
          <a:xfrm>
            <a:off x="199149" y="4055652"/>
            <a:ext cx="2795413" cy="1083308"/>
            <a:chOff x="6917201" y="0"/>
            <a:chExt cx="2227777" cy="863400"/>
          </a:xfrm>
        </p:grpSpPr>
        <p:sp>
          <p:nvSpPr>
            <p:cNvPr id="76" name="Google Shape;76;p14"/>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4"/>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4"/>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14"/>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80" name="Google Shape;80;p14"/>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81" name="Google Shape;81;p1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82" name="Shape 82"/>
        <p:cNvGrpSpPr/>
        <p:nvPr/>
      </p:nvGrpSpPr>
      <p:grpSpPr>
        <a:xfrm>
          <a:off x="0" y="0"/>
          <a:ext cx="0" cy="0"/>
          <a:chOff x="0" y="0"/>
          <a:chExt cx="0" cy="0"/>
        </a:xfrm>
      </p:grpSpPr>
      <p:sp>
        <p:nvSpPr>
          <p:cNvPr id="83" name="Google Shape;83;p1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5"/>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7" name="Google Shape;87;p15"/>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88" name="Google Shape;88;p1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89" name="Shape 89"/>
        <p:cNvGrpSpPr/>
        <p:nvPr/>
      </p:nvGrpSpPr>
      <p:grpSpPr>
        <a:xfrm>
          <a:off x="0" y="0"/>
          <a:ext cx="0" cy="0"/>
          <a:chOff x="0" y="0"/>
          <a:chExt cx="0" cy="0"/>
        </a:xfrm>
      </p:grpSpPr>
      <p:sp>
        <p:nvSpPr>
          <p:cNvPr id="90" name="Google Shape;90;p16"/>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 name="Google Shape;91;p16"/>
          <p:cNvGrpSpPr/>
          <p:nvPr/>
        </p:nvGrpSpPr>
        <p:grpSpPr>
          <a:xfrm>
            <a:off x="5594190" y="3961115"/>
            <a:ext cx="2910144" cy="1182340"/>
            <a:chOff x="6917201" y="0"/>
            <a:chExt cx="2227777" cy="863400"/>
          </a:xfrm>
        </p:grpSpPr>
        <p:sp>
          <p:nvSpPr>
            <p:cNvPr id="92" name="Google Shape;92;p16"/>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6"/>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6"/>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p16"/>
          <p:cNvGrpSpPr/>
          <p:nvPr/>
        </p:nvGrpSpPr>
        <p:grpSpPr>
          <a:xfrm>
            <a:off x="199149" y="2"/>
            <a:ext cx="2795413" cy="1083308"/>
            <a:chOff x="6917201" y="0"/>
            <a:chExt cx="2227777" cy="863400"/>
          </a:xfrm>
        </p:grpSpPr>
        <p:sp>
          <p:nvSpPr>
            <p:cNvPr id="96" name="Google Shape;96;p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16"/>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100" name="Google Shape;100;p1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101" name="Shape 101"/>
        <p:cNvGrpSpPr/>
        <p:nvPr/>
      </p:nvGrpSpPr>
      <p:grpSpPr>
        <a:xfrm>
          <a:off x="0" y="0"/>
          <a:ext cx="0" cy="0"/>
          <a:chOff x="0" y="0"/>
          <a:chExt cx="0" cy="0"/>
        </a:xfrm>
      </p:grpSpPr>
      <p:sp>
        <p:nvSpPr>
          <p:cNvPr id="102" name="Google Shape;102;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7"/>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6" name="Google Shape;106;p17"/>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07" name="Google Shape;107;p17"/>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08" name="Google Shape;108;p1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109" name="Shape 109"/>
        <p:cNvGrpSpPr/>
        <p:nvPr/>
      </p:nvGrpSpPr>
      <p:grpSpPr>
        <a:xfrm>
          <a:off x="0" y="0"/>
          <a:ext cx="0" cy="0"/>
          <a:chOff x="0" y="0"/>
          <a:chExt cx="0" cy="0"/>
        </a:xfrm>
      </p:grpSpPr>
      <p:sp>
        <p:nvSpPr>
          <p:cNvPr id="110" name="Google Shape;110;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4" name="Google Shape;114;p1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115" name="Shape 115"/>
        <p:cNvGrpSpPr/>
        <p:nvPr/>
      </p:nvGrpSpPr>
      <p:grpSpPr>
        <a:xfrm>
          <a:off x="0" y="0"/>
          <a:ext cx="0" cy="0"/>
          <a:chOff x="0" y="0"/>
          <a:chExt cx="0" cy="0"/>
        </a:xfrm>
      </p:grpSpPr>
      <p:sp>
        <p:nvSpPr>
          <p:cNvPr id="116" name="Google Shape;116;p1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9"/>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20" name="Google Shape;120;p19"/>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21" name="Google Shape;121;p1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122" name="Shape 122"/>
        <p:cNvGrpSpPr/>
        <p:nvPr/>
      </p:nvGrpSpPr>
      <p:grpSpPr>
        <a:xfrm>
          <a:off x="0" y="0"/>
          <a:ext cx="0" cy="0"/>
          <a:chOff x="0" y="0"/>
          <a:chExt cx="0" cy="0"/>
        </a:xfrm>
      </p:grpSpPr>
      <p:sp>
        <p:nvSpPr>
          <p:cNvPr id="123" name="Google Shape;123;p20"/>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0"/>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 name="Google Shape;125;p20"/>
          <p:cNvGrpSpPr/>
          <p:nvPr/>
        </p:nvGrpSpPr>
        <p:grpSpPr>
          <a:xfrm>
            <a:off x="255991" y="-118"/>
            <a:ext cx="2251347" cy="1043408"/>
            <a:chOff x="3961956" y="4383950"/>
            <a:chExt cx="1160548" cy="548700"/>
          </a:xfrm>
        </p:grpSpPr>
        <p:sp>
          <p:nvSpPr>
            <p:cNvPr id="126" name="Google Shape;126;p20"/>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0"/>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0"/>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 name="Google Shape;129;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 name="Google Shape;130;p20"/>
          <p:cNvGrpSpPr/>
          <p:nvPr/>
        </p:nvGrpSpPr>
        <p:grpSpPr>
          <a:xfrm>
            <a:off x="34934" y="4522125"/>
            <a:ext cx="1593306" cy="617072"/>
            <a:chOff x="6917201" y="0"/>
            <a:chExt cx="2227777" cy="863400"/>
          </a:xfrm>
        </p:grpSpPr>
        <p:sp>
          <p:nvSpPr>
            <p:cNvPr id="131" name="Google Shape;131;p20"/>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0"/>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p20"/>
          <p:cNvGrpSpPr/>
          <p:nvPr/>
        </p:nvGrpSpPr>
        <p:grpSpPr>
          <a:xfrm>
            <a:off x="5886353" y="1243"/>
            <a:ext cx="3257454" cy="1261514"/>
            <a:chOff x="6917201" y="0"/>
            <a:chExt cx="2227777" cy="863400"/>
          </a:xfrm>
        </p:grpSpPr>
        <p:sp>
          <p:nvSpPr>
            <p:cNvPr id="135" name="Google Shape;135;p2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0"/>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0"/>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20"/>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39" name="Google Shape;139;p2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140" name="Shape 140"/>
        <p:cNvGrpSpPr/>
        <p:nvPr/>
      </p:nvGrpSpPr>
      <p:grpSpPr>
        <a:xfrm>
          <a:off x="0" y="0"/>
          <a:ext cx="0" cy="0"/>
          <a:chOff x="0" y="0"/>
          <a:chExt cx="0" cy="0"/>
        </a:xfrm>
      </p:grpSpPr>
      <p:sp>
        <p:nvSpPr>
          <p:cNvPr id="141" name="Google Shape;141;p21"/>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1"/>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5" name="Google Shape;145;p21"/>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46" name="Google Shape;146;p21"/>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47" name="Google Shape;147;p2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48" name="Shape 148"/>
        <p:cNvGrpSpPr/>
        <p:nvPr/>
      </p:nvGrpSpPr>
      <p:grpSpPr>
        <a:xfrm>
          <a:off x="0" y="0"/>
          <a:ext cx="0" cy="0"/>
          <a:chOff x="0" y="0"/>
          <a:chExt cx="0" cy="0"/>
        </a:xfrm>
      </p:grpSpPr>
      <p:sp>
        <p:nvSpPr>
          <p:cNvPr id="149" name="Google Shape;149;p22"/>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2"/>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153" name="Google Shape;153;p2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54" name="Shape 154"/>
        <p:cNvGrpSpPr/>
        <p:nvPr/>
      </p:nvGrpSpPr>
      <p:grpSpPr>
        <a:xfrm>
          <a:off x="0" y="0"/>
          <a:ext cx="0" cy="0"/>
          <a:chOff x="0" y="0"/>
          <a:chExt cx="0" cy="0"/>
        </a:xfrm>
      </p:grpSpPr>
      <p:sp>
        <p:nvSpPr>
          <p:cNvPr id="155" name="Google Shape;155;p23"/>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 name="Google Shape;156;p23"/>
          <p:cNvGrpSpPr/>
          <p:nvPr/>
        </p:nvGrpSpPr>
        <p:grpSpPr>
          <a:xfrm>
            <a:off x="5959222" y="4119576"/>
            <a:ext cx="2520951" cy="1024165"/>
            <a:chOff x="6917201" y="0"/>
            <a:chExt cx="2227777" cy="863400"/>
          </a:xfrm>
        </p:grpSpPr>
        <p:sp>
          <p:nvSpPr>
            <p:cNvPr id="157" name="Google Shape;157;p2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p23"/>
          <p:cNvGrpSpPr/>
          <p:nvPr/>
        </p:nvGrpSpPr>
        <p:grpSpPr>
          <a:xfrm>
            <a:off x="199149" y="2"/>
            <a:ext cx="2795413" cy="1083308"/>
            <a:chOff x="6917201" y="0"/>
            <a:chExt cx="2227777" cy="863400"/>
          </a:xfrm>
        </p:grpSpPr>
        <p:sp>
          <p:nvSpPr>
            <p:cNvPr id="161" name="Google Shape;161;p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23"/>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65" name="Google Shape;165;p23"/>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1600"/>
              </a:spcBef>
              <a:spcAft>
                <a:spcPts val="0"/>
              </a:spcAft>
              <a:buSzPts val="1100"/>
              <a:buChar char="○"/>
              <a:defRPr/>
            </a:lvl2pPr>
            <a:lvl3pPr indent="-298450" lvl="2" marL="1371600" algn="ctr">
              <a:lnSpc>
                <a:spcPct val="115000"/>
              </a:lnSpc>
              <a:spcBef>
                <a:spcPts val="1600"/>
              </a:spcBef>
              <a:spcAft>
                <a:spcPts val="0"/>
              </a:spcAft>
              <a:buSzPts val="1100"/>
              <a:buChar char="■"/>
              <a:defRPr/>
            </a:lvl3pPr>
            <a:lvl4pPr indent="-298450" lvl="3" marL="1828800" algn="ctr">
              <a:lnSpc>
                <a:spcPct val="115000"/>
              </a:lnSpc>
              <a:spcBef>
                <a:spcPts val="1600"/>
              </a:spcBef>
              <a:spcAft>
                <a:spcPts val="0"/>
              </a:spcAft>
              <a:buSzPts val="1100"/>
              <a:buChar char="●"/>
              <a:defRPr/>
            </a:lvl4pPr>
            <a:lvl5pPr indent="-298450" lvl="4" marL="2286000" algn="ctr">
              <a:lnSpc>
                <a:spcPct val="115000"/>
              </a:lnSpc>
              <a:spcBef>
                <a:spcPts val="1600"/>
              </a:spcBef>
              <a:spcAft>
                <a:spcPts val="0"/>
              </a:spcAft>
              <a:buSzPts val="1100"/>
              <a:buChar char="○"/>
              <a:defRPr/>
            </a:lvl5pPr>
            <a:lvl6pPr indent="-298450" lvl="5" marL="2743200" algn="ctr">
              <a:lnSpc>
                <a:spcPct val="115000"/>
              </a:lnSpc>
              <a:spcBef>
                <a:spcPts val="1600"/>
              </a:spcBef>
              <a:spcAft>
                <a:spcPts val="0"/>
              </a:spcAft>
              <a:buSzPts val="1100"/>
              <a:buChar char="■"/>
              <a:defRPr/>
            </a:lvl6pPr>
            <a:lvl7pPr indent="-298450" lvl="6" marL="3200400" algn="ctr">
              <a:lnSpc>
                <a:spcPct val="115000"/>
              </a:lnSpc>
              <a:spcBef>
                <a:spcPts val="1600"/>
              </a:spcBef>
              <a:spcAft>
                <a:spcPts val="0"/>
              </a:spcAft>
              <a:buSzPts val="1100"/>
              <a:buChar char="●"/>
              <a:defRPr/>
            </a:lvl7pPr>
            <a:lvl8pPr indent="-298450" lvl="7" marL="3657600" algn="ctr">
              <a:lnSpc>
                <a:spcPct val="115000"/>
              </a:lnSpc>
              <a:spcBef>
                <a:spcPts val="1600"/>
              </a:spcBef>
              <a:spcAft>
                <a:spcPts val="0"/>
              </a:spcAft>
              <a:buSzPts val="1100"/>
              <a:buChar char="○"/>
              <a:defRPr/>
            </a:lvl8pPr>
            <a:lvl9pPr indent="-298450" lvl="8" marL="4114800" algn="ctr">
              <a:lnSpc>
                <a:spcPct val="115000"/>
              </a:lnSpc>
              <a:spcBef>
                <a:spcPts val="1600"/>
              </a:spcBef>
              <a:spcAft>
                <a:spcPts val="1600"/>
              </a:spcAft>
              <a:buSzPts val="1100"/>
              <a:buChar char="■"/>
              <a:defRPr/>
            </a:lvl9pPr>
          </a:lstStyle>
          <a:p/>
        </p:txBody>
      </p:sp>
      <p:sp>
        <p:nvSpPr>
          <p:cNvPr id="166" name="Google Shape;166;p2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7" name="Shape 167"/>
        <p:cNvGrpSpPr/>
        <p:nvPr/>
      </p:nvGrpSpPr>
      <p:grpSpPr>
        <a:xfrm>
          <a:off x="0" y="0"/>
          <a:ext cx="0" cy="0"/>
          <a:chOff x="0" y="0"/>
          <a:chExt cx="0" cy="0"/>
        </a:xfrm>
      </p:grpSpPr>
      <p:sp>
        <p:nvSpPr>
          <p:cNvPr id="168" name="Google Shape;168;p2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p26"/>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700"/>
              <a:buFont typeface="Constantia"/>
              <a:buNone/>
              <a:defRPr b="0"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4" name="Google Shape;184;p26"/>
          <p:cNvSpPr txBox="1"/>
          <p:nvPr>
            <p:ph idx="1" type="body"/>
          </p:nvPr>
        </p:nvSpPr>
        <p:spPr>
          <a:xfrm>
            <a:off x="3657600" y="1200150"/>
            <a:ext cx="4572000" cy="3429000"/>
          </a:xfrm>
          <a:prstGeom prst="rect">
            <a:avLst/>
          </a:prstGeom>
          <a:noFill/>
          <a:ln>
            <a:noFill/>
          </a:ln>
        </p:spPr>
        <p:txBody>
          <a:bodyPr anchorCtr="0" anchor="t" bIns="45700" lIns="91425" spcFirstLastPara="1" rIns="91425" wrap="square" tIns="45700">
            <a:noAutofit/>
          </a:bodyPr>
          <a:lstStyle>
            <a:lvl1pPr indent="-361950" lvl="0" marL="457200" rtl="0" algn="l">
              <a:lnSpc>
                <a:spcPct val="90000"/>
              </a:lnSpc>
              <a:spcBef>
                <a:spcPts val="1400"/>
              </a:spcBef>
              <a:spcAft>
                <a:spcPts val="0"/>
              </a:spcAft>
              <a:buSzPts val="2100"/>
              <a:buChar char="•"/>
              <a:defRPr sz="2100"/>
            </a:lvl1pPr>
            <a:lvl2pPr indent="-342900" lvl="1" marL="914400" rtl="0" algn="l">
              <a:lnSpc>
                <a:spcPct val="90000"/>
              </a:lnSpc>
              <a:spcBef>
                <a:spcPts val="900"/>
              </a:spcBef>
              <a:spcAft>
                <a:spcPts val="0"/>
              </a:spcAft>
              <a:buSzPts val="1800"/>
              <a:buChar char="–"/>
              <a:defRPr sz="1800"/>
            </a:lvl2pPr>
            <a:lvl3pPr indent="-323850" lvl="2" marL="1371600" rtl="0" algn="l">
              <a:lnSpc>
                <a:spcPct val="90000"/>
              </a:lnSpc>
              <a:spcBef>
                <a:spcPts val="600"/>
              </a:spcBef>
              <a:spcAft>
                <a:spcPts val="0"/>
              </a:spcAft>
              <a:buSzPts val="1500"/>
              <a:buChar char="•"/>
              <a:defRPr sz="1500"/>
            </a:lvl3pPr>
            <a:lvl4pPr indent="-323850" lvl="3" marL="1828800" rtl="0" algn="l">
              <a:lnSpc>
                <a:spcPct val="90000"/>
              </a:lnSpc>
              <a:spcBef>
                <a:spcPts val="600"/>
              </a:spcBef>
              <a:spcAft>
                <a:spcPts val="0"/>
              </a:spcAft>
              <a:buSzPts val="1500"/>
              <a:buChar char="•"/>
              <a:defRPr sz="1500"/>
            </a:lvl4pPr>
            <a:lvl5pPr indent="-323850" lvl="4" marL="2286000" rtl="0" algn="l">
              <a:lnSpc>
                <a:spcPct val="90000"/>
              </a:lnSpc>
              <a:spcBef>
                <a:spcPts val="600"/>
              </a:spcBef>
              <a:spcAft>
                <a:spcPts val="0"/>
              </a:spcAft>
              <a:buSzPts val="1500"/>
              <a:buChar char="•"/>
              <a:defRPr sz="1500"/>
            </a:lvl5pPr>
            <a:lvl6pPr indent="-323850" lvl="5" marL="2743200" rtl="0" algn="l">
              <a:lnSpc>
                <a:spcPct val="90000"/>
              </a:lnSpc>
              <a:spcBef>
                <a:spcPts val="600"/>
              </a:spcBef>
              <a:spcAft>
                <a:spcPts val="0"/>
              </a:spcAft>
              <a:buSzPts val="1500"/>
              <a:buChar char="•"/>
              <a:defRPr sz="1500"/>
            </a:lvl6pPr>
            <a:lvl7pPr indent="-323850" lvl="6" marL="3200400" rtl="0" algn="l">
              <a:lnSpc>
                <a:spcPct val="90000"/>
              </a:lnSpc>
              <a:spcBef>
                <a:spcPts val="600"/>
              </a:spcBef>
              <a:spcAft>
                <a:spcPts val="0"/>
              </a:spcAft>
              <a:buSzPts val="1500"/>
              <a:buChar char="•"/>
              <a:defRPr sz="1500"/>
            </a:lvl7pPr>
            <a:lvl8pPr indent="-323850" lvl="7" marL="3657600" rtl="0" algn="l">
              <a:lnSpc>
                <a:spcPct val="90000"/>
              </a:lnSpc>
              <a:spcBef>
                <a:spcPts val="600"/>
              </a:spcBef>
              <a:spcAft>
                <a:spcPts val="0"/>
              </a:spcAft>
              <a:buSzPts val="1500"/>
              <a:buChar char="•"/>
              <a:defRPr sz="1500"/>
            </a:lvl8pPr>
            <a:lvl9pPr indent="-323850" lvl="8" marL="4114800" rtl="0" algn="l">
              <a:lnSpc>
                <a:spcPct val="90000"/>
              </a:lnSpc>
              <a:spcBef>
                <a:spcPts val="600"/>
              </a:spcBef>
              <a:spcAft>
                <a:spcPts val="0"/>
              </a:spcAft>
              <a:buSzPts val="1500"/>
              <a:buChar char="•"/>
              <a:defRPr sz="1500"/>
            </a:lvl9pPr>
          </a:lstStyle>
          <a:p/>
        </p:txBody>
      </p:sp>
      <p:sp>
        <p:nvSpPr>
          <p:cNvPr id="185" name="Google Shape;185;p26"/>
          <p:cNvSpPr txBox="1"/>
          <p:nvPr>
            <p:ph idx="2" type="body"/>
          </p:nvPr>
        </p:nvSpPr>
        <p:spPr>
          <a:xfrm>
            <a:off x="914400" y="1200151"/>
            <a:ext cx="2590800" cy="3429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400"/>
              </a:spcBef>
              <a:spcAft>
                <a:spcPts val="0"/>
              </a:spcAft>
              <a:buSzPts val="2100"/>
              <a:buNone/>
              <a:defRPr sz="2100">
                <a:solidFill>
                  <a:srgbClr val="669014"/>
                </a:solidFill>
              </a:defRPr>
            </a:lvl1pPr>
            <a:lvl2pPr indent="-228600" lvl="1" marL="914400" rtl="0" algn="l">
              <a:lnSpc>
                <a:spcPct val="90000"/>
              </a:lnSpc>
              <a:spcBef>
                <a:spcPts val="900"/>
              </a:spcBef>
              <a:spcAft>
                <a:spcPts val="0"/>
              </a:spcAft>
              <a:buSzPts val="1200"/>
              <a:buNone/>
              <a:defRPr sz="1200"/>
            </a:lvl2pPr>
            <a:lvl3pPr indent="-228600" lvl="2" marL="1371600" rtl="0" algn="l">
              <a:lnSpc>
                <a:spcPct val="90000"/>
              </a:lnSpc>
              <a:spcBef>
                <a:spcPts val="600"/>
              </a:spcBef>
              <a:spcAft>
                <a:spcPts val="0"/>
              </a:spcAft>
              <a:buSzPts val="1000"/>
              <a:buNone/>
              <a:defRPr sz="1000"/>
            </a:lvl3pPr>
            <a:lvl4pPr indent="-228600" lvl="3" marL="1828800" rtl="0" algn="l">
              <a:lnSpc>
                <a:spcPct val="90000"/>
              </a:lnSpc>
              <a:spcBef>
                <a:spcPts val="600"/>
              </a:spcBef>
              <a:spcAft>
                <a:spcPts val="0"/>
              </a:spcAft>
              <a:buSzPts val="900"/>
              <a:buNone/>
              <a:defRPr sz="900"/>
            </a:lvl4pPr>
            <a:lvl5pPr indent="-228600" lvl="4" marL="2286000" rtl="0" algn="l">
              <a:lnSpc>
                <a:spcPct val="90000"/>
              </a:lnSpc>
              <a:spcBef>
                <a:spcPts val="600"/>
              </a:spcBef>
              <a:spcAft>
                <a:spcPts val="0"/>
              </a:spcAft>
              <a:buSzPts val="900"/>
              <a:buNone/>
              <a:defRPr sz="900"/>
            </a:lvl5pPr>
            <a:lvl6pPr indent="-228600" lvl="5" marL="2743200" rtl="0" algn="l">
              <a:lnSpc>
                <a:spcPct val="90000"/>
              </a:lnSpc>
              <a:spcBef>
                <a:spcPts val="600"/>
              </a:spcBef>
              <a:spcAft>
                <a:spcPts val="0"/>
              </a:spcAft>
              <a:buSzPts val="900"/>
              <a:buNone/>
              <a:defRPr sz="900"/>
            </a:lvl6pPr>
            <a:lvl7pPr indent="-228600" lvl="6" marL="3200400" rtl="0" algn="l">
              <a:lnSpc>
                <a:spcPct val="90000"/>
              </a:lnSpc>
              <a:spcBef>
                <a:spcPts val="600"/>
              </a:spcBef>
              <a:spcAft>
                <a:spcPts val="0"/>
              </a:spcAft>
              <a:buSzPts val="900"/>
              <a:buNone/>
              <a:defRPr sz="900"/>
            </a:lvl7pPr>
            <a:lvl8pPr indent="-228600" lvl="7" marL="3657600" rtl="0" algn="l">
              <a:lnSpc>
                <a:spcPct val="90000"/>
              </a:lnSpc>
              <a:spcBef>
                <a:spcPts val="600"/>
              </a:spcBef>
              <a:spcAft>
                <a:spcPts val="0"/>
              </a:spcAft>
              <a:buSzPts val="900"/>
              <a:buNone/>
              <a:defRPr sz="900"/>
            </a:lvl8pPr>
            <a:lvl9pPr indent="-228600" lvl="8" marL="4114800" rtl="0" algn="l">
              <a:lnSpc>
                <a:spcPct val="90000"/>
              </a:lnSpc>
              <a:spcBef>
                <a:spcPts val="600"/>
              </a:spcBef>
              <a:spcAft>
                <a:spcPts val="0"/>
              </a:spcAft>
              <a:buSzPts val="900"/>
              <a:buNone/>
              <a:defRPr sz="900"/>
            </a:lvl9pPr>
          </a:lstStyle>
          <a:p/>
        </p:txBody>
      </p:sp>
      <p:sp>
        <p:nvSpPr>
          <p:cNvPr id="186" name="Google Shape;186;p26"/>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26"/>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8" name="Google Shape;188;p26"/>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9" name="Shape 189"/>
        <p:cNvGrpSpPr/>
        <p:nvPr/>
      </p:nvGrpSpPr>
      <p:grpSpPr>
        <a:xfrm>
          <a:off x="0" y="0"/>
          <a:ext cx="0" cy="0"/>
          <a:chOff x="0" y="0"/>
          <a:chExt cx="0" cy="0"/>
        </a:xfrm>
      </p:grpSpPr>
      <p:sp>
        <p:nvSpPr>
          <p:cNvPr id="190" name="Google Shape;190;p27"/>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1" name="Google Shape;191;p27"/>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lvl1pPr indent="-317500" lvl="0" marL="457200" rtl="0" algn="l">
              <a:lnSpc>
                <a:spcPct val="90000"/>
              </a:lnSpc>
              <a:spcBef>
                <a:spcPts val="1400"/>
              </a:spcBef>
              <a:spcAft>
                <a:spcPts val="0"/>
              </a:spcAft>
              <a:buSzPts val="1400"/>
              <a:buChar char="•"/>
              <a:defRPr/>
            </a:lvl1pPr>
            <a:lvl2pPr indent="-317500" lvl="1" marL="914400" rtl="0" algn="l">
              <a:lnSpc>
                <a:spcPct val="90000"/>
              </a:lnSpc>
              <a:spcBef>
                <a:spcPts val="900"/>
              </a:spcBef>
              <a:spcAft>
                <a:spcPts val="0"/>
              </a:spcAft>
              <a:buSzPts val="1400"/>
              <a:buChar char="–"/>
              <a:defRPr/>
            </a:lvl2pPr>
            <a:lvl3pPr indent="-317500" lvl="2" marL="1371600" rtl="0" algn="l">
              <a:lnSpc>
                <a:spcPct val="90000"/>
              </a:lnSpc>
              <a:spcBef>
                <a:spcPts val="600"/>
              </a:spcBef>
              <a:spcAft>
                <a:spcPts val="0"/>
              </a:spcAft>
              <a:buSzPts val="1400"/>
              <a:buChar char="•"/>
              <a:defRPr/>
            </a:lvl3pPr>
            <a:lvl4pPr indent="-317500" lvl="3" marL="1828800" rtl="0" algn="l">
              <a:lnSpc>
                <a:spcPct val="90000"/>
              </a:lnSpc>
              <a:spcBef>
                <a:spcPts val="600"/>
              </a:spcBef>
              <a:spcAft>
                <a:spcPts val="0"/>
              </a:spcAft>
              <a:buSzPts val="1400"/>
              <a:buChar char="•"/>
              <a:defRPr/>
            </a:lvl4pPr>
            <a:lvl5pPr indent="-323850" lvl="4" marL="2286000" rtl="0" algn="l">
              <a:lnSpc>
                <a:spcPct val="9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600"/>
              </a:spcBef>
              <a:spcAft>
                <a:spcPts val="0"/>
              </a:spcAft>
              <a:buSzPts val="1500"/>
              <a:buChar char="•"/>
              <a:defRPr/>
            </a:lvl7pPr>
            <a:lvl8pPr indent="-323850" lvl="7" marL="3657600" rtl="0" algn="l">
              <a:lnSpc>
                <a:spcPct val="90000"/>
              </a:lnSpc>
              <a:spcBef>
                <a:spcPts val="600"/>
              </a:spcBef>
              <a:spcAft>
                <a:spcPts val="0"/>
              </a:spcAft>
              <a:buSzPts val="1500"/>
              <a:buChar char="•"/>
              <a:defRPr/>
            </a:lvl8pPr>
            <a:lvl9pPr indent="-323850" lvl="8" marL="4114800" rtl="0" algn="l">
              <a:lnSpc>
                <a:spcPct val="90000"/>
              </a:lnSpc>
              <a:spcBef>
                <a:spcPts val="600"/>
              </a:spcBef>
              <a:spcAft>
                <a:spcPts val="0"/>
              </a:spcAft>
              <a:buSzPts val="1500"/>
              <a:buChar char="•"/>
              <a:defRPr/>
            </a:lvl9pPr>
          </a:lstStyle>
          <a:p/>
        </p:txBody>
      </p:sp>
      <p:sp>
        <p:nvSpPr>
          <p:cNvPr id="192" name="Google Shape;192;p27"/>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27"/>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4" name="Google Shape;194;p27"/>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a:blip r:embed="rId2">
            <a:alphaModFix/>
          </a:blip>
          <a:stretch>
            <a:fillRect/>
          </a:stretch>
        </a:blipFill>
      </p:bgPr>
    </p:bg>
    <p:spTree>
      <p:nvGrpSpPr>
        <p:cNvPr id="195" name="Shape 195"/>
        <p:cNvGrpSpPr/>
        <p:nvPr/>
      </p:nvGrpSpPr>
      <p:grpSpPr>
        <a:xfrm>
          <a:off x="0" y="0"/>
          <a:ext cx="0" cy="0"/>
          <a:chOff x="0" y="0"/>
          <a:chExt cx="0" cy="0"/>
        </a:xfrm>
      </p:grpSpPr>
      <p:grpSp>
        <p:nvGrpSpPr>
          <p:cNvPr id="196" name="Google Shape;196;p28"/>
          <p:cNvGrpSpPr/>
          <p:nvPr/>
        </p:nvGrpSpPr>
        <p:grpSpPr>
          <a:xfrm>
            <a:off x="-45" y="851801"/>
            <a:ext cx="1217206" cy="599885"/>
            <a:chOff x="-34" y="452558"/>
            <a:chExt cx="914505" cy="524100"/>
          </a:xfrm>
        </p:grpSpPr>
        <p:sp>
          <p:nvSpPr>
            <p:cNvPr id="197" name="Google Shape;197;p28"/>
            <p:cNvSpPr/>
            <p:nvPr/>
          </p:nvSpPr>
          <p:spPr>
            <a:xfrm>
              <a:off x="591671" y="452558"/>
              <a:ext cx="322800" cy="5241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98" name="Google Shape;198;p28"/>
            <p:cNvSpPr/>
            <p:nvPr/>
          </p:nvSpPr>
          <p:spPr>
            <a:xfrm>
              <a:off x="215154" y="452558"/>
              <a:ext cx="322800" cy="5241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99" name="Google Shape;199;p28"/>
            <p:cNvSpPr/>
            <p:nvPr/>
          </p:nvSpPr>
          <p:spPr>
            <a:xfrm rot="5400000">
              <a:off x="-181384" y="633908"/>
              <a:ext cx="524100" cy="161400"/>
            </a:xfrm>
            <a:prstGeom prst="round2SameRect">
              <a:avLst>
                <a:gd fmla="val 29167" name="adj1"/>
                <a:gd fmla="val 0" name="adj2"/>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200" name="Google Shape;200;p28"/>
          <p:cNvSpPr txBox="1"/>
          <p:nvPr>
            <p:ph type="ctrTitle"/>
          </p:nvPr>
        </p:nvSpPr>
        <p:spPr>
          <a:xfrm>
            <a:off x="1371600" y="271797"/>
            <a:ext cx="6858000" cy="1257300"/>
          </a:xfrm>
          <a:prstGeom prst="rect">
            <a:avLst/>
          </a:prstGeom>
          <a:noFill/>
          <a:ln>
            <a:noFill/>
          </a:ln>
        </p:spPr>
        <p:txBody>
          <a:bodyPr anchorCtr="0" anchor="b" bIns="45700" lIns="91425" spcFirstLastPara="1" rIns="91425" wrap="square" tIns="45700">
            <a:noAutofit/>
          </a:bodyPr>
          <a:lstStyle>
            <a:lvl1pPr lvl="0" rtl="0" algn="l">
              <a:lnSpc>
                <a:spcPct val="80000"/>
              </a:lnSpc>
              <a:spcBef>
                <a:spcPts val="0"/>
              </a:spcBef>
              <a:spcAft>
                <a:spcPts val="0"/>
              </a:spcAft>
              <a:buClr>
                <a:schemeClr val="dk1"/>
              </a:buClr>
              <a:buSzPts val="4500"/>
              <a:buFont typeface="Constantia"/>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1" name="Google Shape;201;p28"/>
          <p:cNvSpPr txBox="1"/>
          <p:nvPr>
            <p:ph idx="1" type="subTitle"/>
          </p:nvPr>
        </p:nvSpPr>
        <p:spPr>
          <a:xfrm>
            <a:off x="1371600" y="1567196"/>
            <a:ext cx="6858000" cy="6645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1400"/>
              </a:spcBef>
              <a:spcAft>
                <a:spcPts val="0"/>
              </a:spcAft>
              <a:buSzPts val="2100"/>
              <a:buNone/>
              <a:defRPr sz="2100">
                <a:solidFill>
                  <a:srgbClr val="669014"/>
                </a:solidFill>
              </a:defRPr>
            </a:lvl1pPr>
            <a:lvl2pPr lvl="1" rtl="0" algn="ctr">
              <a:lnSpc>
                <a:spcPct val="90000"/>
              </a:lnSpc>
              <a:spcBef>
                <a:spcPts val="900"/>
              </a:spcBef>
              <a:spcAft>
                <a:spcPts val="0"/>
              </a:spcAft>
              <a:buSzPts val="1800"/>
              <a:buNone/>
              <a:defRPr>
                <a:solidFill>
                  <a:srgbClr val="888888"/>
                </a:solidFill>
              </a:defRPr>
            </a:lvl2pPr>
            <a:lvl3pPr lvl="2" rtl="0" algn="ctr">
              <a:lnSpc>
                <a:spcPct val="90000"/>
              </a:lnSpc>
              <a:spcBef>
                <a:spcPts val="600"/>
              </a:spcBef>
              <a:spcAft>
                <a:spcPts val="0"/>
              </a:spcAft>
              <a:buSzPts val="1500"/>
              <a:buNone/>
              <a:defRPr>
                <a:solidFill>
                  <a:srgbClr val="888888"/>
                </a:solidFill>
              </a:defRPr>
            </a:lvl3pPr>
            <a:lvl4pPr lvl="3" rtl="0" algn="ctr">
              <a:lnSpc>
                <a:spcPct val="90000"/>
              </a:lnSpc>
              <a:spcBef>
                <a:spcPts val="600"/>
              </a:spcBef>
              <a:spcAft>
                <a:spcPts val="0"/>
              </a:spcAft>
              <a:buSzPts val="1500"/>
              <a:buNone/>
              <a:defRPr>
                <a:solidFill>
                  <a:srgbClr val="888888"/>
                </a:solidFill>
              </a:defRPr>
            </a:lvl4pPr>
            <a:lvl5pPr lvl="4" rtl="0" algn="ctr">
              <a:lnSpc>
                <a:spcPct val="90000"/>
              </a:lnSpc>
              <a:spcBef>
                <a:spcPts val="600"/>
              </a:spcBef>
              <a:spcAft>
                <a:spcPts val="0"/>
              </a:spcAft>
              <a:buSzPts val="1500"/>
              <a:buNone/>
              <a:defRPr>
                <a:solidFill>
                  <a:srgbClr val="888888"/>
                </a:solidFill>
              </a:defRPr>
            </a:lvl5pPr>
            <a:lvl6pPr lvl="5" rtl="0" algn="ctr">
              <a:lnSpc>
                <a:spcPct val="90000"/>
              </a:lnSpc>
              <a:spcBef>
                <a:spcPts val="600"/>
              </a:spcBef>
              <a:spcAft>
                <a:spcPts val="0"/>
              </a:spcAft>
              <a:buSzPts val="1500"/>
              <a:buNone/>
              <a:defRPr>
                <a:solidFill>
                  <a:srgbClr val="888888"/>
                </a:solidFill>
              </a:defRPr>
            </a:lvl6pPr>
            <a:lvl7pPr lvl="6" rtl="0" algn="ctr">
              <a:lnSpc>
                <a:spcPct val="90000"/>
              </a:lnSpc>
              <a:spcBef>
                <a:spcPts val="600"/>
              </a:spcBef>
              <a:spcAft>
                <a:spcPts val="0"/>
              </a:spcAft>
              <a:buSzPts val="1500"/>
              <a:buNone/>
              <a:defRPr>
                <a:solidFill>
                  <a:srgbClr val="888888"/>
                </a:solidFill>
              </a:defRPr>
            </a:lvl7pPr>
            <a:lvl8pPr lvl="7" rtl="0" algn="ctr">
              <a:lnSpc>
                <a:spcPct val="90000"/>
              </a:lnSpc>
              <a:spcBef>
                <a:spcPts val="600"/>
              </a:spcBef>
              <a:spcAft>
                <a:spcPts val="0"/>
              </a:spcAft>
              <a:buSzPts val="1500"/>
              <a:buNone/>
              <a:defRPr>
                <a:solidFill>
                  <a:srgbClr val="888888"/>
                </a:solidFill>
              </a:defRPr>
            </a:lvl8pPr>
            <a:lvl9pPr lvl="8" rtl="0" algn="ctr">
              <a:lnSpc>
                <a:spcPct val="90000"/>
              </a:lnSpc>
              <a:spcBef>
                <a:spcPts val="600"/>
              </a:spcBef>
              <a:spcAft>
                <a:spcPts val="0"/>
              </a:spcAft>
              <a:buSzPts val="1500"/>
              <a:buNone/>
              <a:defRPr>
                <a:solidFill>
                  <a:srgbClr val="888888"/>
                </a:solidFill>
              </a:defRPr>
            </a:lvl9pPr>
          </a:lstStyle>
          <a:p/>
        </p:txBody>
      </p:sp>
      <p:sp>
        <p:nvSpPr>
          <p:cNvPr id="202" name="Google Shape;202;p28"/>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3" name="Google Shape;203;p28"/>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4" name="Google Shape;204;p28"/>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205" name="Shape 205"/>
        <p:cNvGrpSpPr/>
        <p:nvPr/>
      </p:nvGrpSpPr>
      <p:grpSpPr>
        <a:xfrm>
          <a:off x="0" y="0"/>
          <a:ext cx="0" cy="0"/>
          <a:chOff x="0" y="0"/>
          <a:chExt cx="0" cy="0"/>
        </a:xfrm>
      </p:grpSpPr>
      <p:grpSp>
        <p:nvGrpSpPr>
          <p:cNvPr id="206" name="Google Shape;206;p29"/>
          <p:cNvGrpSpPr/>
          <p:nvPr/>
        </p:nvGrpSpPr>
        <p:grpSpPr>
          <a:xfrm>
            <a:off x="-22" y="2343312"/>
            <a:ext cx="1217136" cy="603812"/>
            <a:chOff x="-22" y="2343311"/>
            <a:chExt cx="1217136" cy="603812"/>
          </a:xfrm>
        </p:grpSpPr>
        <p:sp>
          <p:nvSpPr>
            <p:cNvPr id="207" name="Google Shape;207;p29"/>
            <p:cNvSpPr/>
            <p:nvPr/>
          </p:nvSpPr>
          <p:spPr>
            <a:xfrm>
              <a:off x="787514" y="2347123"/>
              <a:ext cx="429600" cy="6000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08" name="Google Shape;208;p29"/>
            <p:cNvSpPr/>
            <p:nvPr/>
          </p:nvSpPr>
          <p:spPr>
            <a:xfrm>
              <a:off x="286370" y="2347123"/>
              <a:ext cx="429600" cy="6000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09" name="Google Shape;209;p29"/>
            <p:cNvSpPr/>
            <p:nvPr/>
          </p:nvSpPr>
          <p:spPr>
            <a:xfrm rot="5400000">
              <a:off x="-192622" y="2535911"/>
              <a:ext cx="600000" cy="214800"/>
            </a:xfrm>
            <a:prstGeom prst="round2SameRect">
              <a:avLst>
                <a:gd fmla="val 29167" name="adj1"/>
                <a:gd fmla="val 0" name="adj2"/>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grpSp>
        <p:nvGrpSpPr>
          <p:cNvPr id="210" name="Google Shape;210;p29"/>
          <p:cNvGrpSpPr/>
          <p:nvPr/>
        </p:nvGrpSpPr>
        <p:grpSpPr>
          <a:xfrm>
            <a:off x="0" y="4056911"/>
            <a:ext cx="9144000" cy="1096862"/>
            <a:chOff x="0" y="4056912"/>
            <a:chExt cx="9144000" cy="1096862"/>
          </a:xfrm>
        </p:grpSpPr>
        <p:sp>
          <p:nvSpPr>
            <p:cNvPr id="211" name="Google Shape;211;p29"/>
            <p:cNvSpPr/>
            <p:nvPr/>
          </p:nvSpPr>
          <p:spPr>
            <a:xfrm rot="5400000">
              <a:off x="4119794" y="119293"/>
              <a:ext cx="904412" cy="9144000"/>
            </a:xfrm>
            <a:custGeom>
              <a:rect b="b" l="l" r="r" t="t"/>
              <a:pathLst>
                <a:path extrusionOk="0" h="9144000" w="904412">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12" name="Google Shape;212;p29"/>
            <p:cNvSpPr/>
            <p:nvPr/>
          </p:nvSpPr>
          <p:spPr>
            <a:xfrm rot="5400000">
              <a:off x="4023569" y="33343"/>
              <a:ext cx="1096862" cy="9144000"/>
            </a:xfrm>
            <a:custGeom>
              <a:rect b="b" l="l" r="r" t="t"/>
              <a:pathLst>
                <a:path extrusionOk="0" h="9144000" w="1096862">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213" name="Google Shape;213;p29"/>
          <p:cNvSpPr txBox="1"/>
          <p:nvPr>
            <p:ph type="title"/>
          </p:nvPr>
        </p:nvSpPr>
        <p:spPr>
          <a:xfrm>
            <a:off x="1371600" y="1449388"/>
            <a:ext cx="6858000" cy="1578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4500"/>
              <a:buFont typeface="Constantia"/>
              <a:buNone/>
              <a:defRPr b="0" sz="45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4" name="Google Shape;214;p29"/>
          <p:cNvSpPr txBox="1"/>
          <p:nvPr>
            <p:ph idx="1" type="body"/>
          </p:nvPr>
        </p:nvSpPr>
        <p:spPr>
          <a:xfrm>
            <a:off x="1371600" y="3063198"/>
            <a:ext cx="6858000" cy="6999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400"/>
              </a:spcBef>
              <a:spcAft>
                <a:spcPts val="0"/>
              </a:spcAft>
              <a:buSzPts val="2100"/>
              <a:buNone/>
              <a:defRPr sz="2100">
                <a:solidFill>
                  <a:srgbClr val="669014"/>
                </a:solidFill>
              </a:defRPr>
            </a:lvl1pPr>
            <a:lvl2pPr indent="-228600" lvl="1" marL="914400" rtl="0" algn="l">
              <a:lnSpc>
                <a:spcPct val="90000"/>
              </a:lnSpc>
              <a:spcBef>
                <a:spcPts val="900"/>
              </a:spcBef>
              <a:spcAft>
                <a:spcPts val="0"/>
              </a:spcAft>
              <a:buSzPts val="1800"/>
              <a:buNone/>
              <a:defRPr sz="1800">
                <a:solidFill>
                  <a:srgbClr val="888888"/>
                </a:solidFill>
              </a:defRPr>
            </a:lvl2pPr>
            <a:lvl3pPr indent="-228600" lvl="2" marL="1371600" rtl="0" algn="l">
              <a:lnSpc>
                <a:spcPct val="90000"/>
              </a:lnSpc>
              <a:spcBef>
                <a:spcPts val="600"/>
              </a:spcBef>
              <a:spcAft>
                <a:spcPts val="0"/>
              </a:spcAft>
              <a:buSzPts val="1600"/>
              <a:buNone/>
              <a:defRPr sz="1600">
                <a:solidFill>
                  <a:srgbClr val="888888"/>
                </a:solidFill>
              </a:defRPr>
            </a:lvl3pPr>
            <a:lvl4pPr indent="-228600" lvl="3" marL="1828800" rtl="0" algn="l">
              <a:lnSpc>
                <a:spcPct val="90000"/>
              </a:lnSpc>
              <a:spcBef>
                <a:spcPts val="600"/>
              </a:spcBef>
              <a:spcAft>
                <a:spcPts val="0"/>
              </a:spcAft>
              <a:buSzPts val="1400"/>
              <a:buNone/>
              <a:defRPr sz="1400">
                <a:solidFill>
                  <a:srgbClr val="888888"/>
                </a:solidFill>
              </a:defRPr>
            </a:lvl4pPr>
            <a:lvl5pPr indent="-228600" lvl="4" marL="2286000" rtl="0" algn="l">
              <a:lnSpc>
                <a:spcPct val="90000"/>
              </a:lnSpc>
              <a:spcBef>
                <a:spcPts val="600"/>
              </a:spcBef>
              <a:spcAft>
                <a:spcPts val="0"/>
              </a:spcAft>
              <a:buSzPts val="1400"/>
              <a:buNone/>
              <a:defRPr sz="1400">
                <a:solidFill>
                  <a:srgbClr val="888888"/>
                </a:solidFill>
              </a:defRPr>
            </a:lvl5pPr>
            <a:lvl6pPr indent="-228600" lvl="5" marL="2743200" rtl="0" algn="l">
              <a:lnSpc>
                <a:spcPct val="90000"/>
              </a:lnSpc>
              <a:spcBef>
                <a:spcPts val="600"/>
              </a:spcBef>
              <a:spcAft>
                <a:spcPts val="0"/>
              </a:spcAft>
              <a:buSzPts val="1400"/>
              <a:buNone/>
              <a:defRPr sz="1400">
                <a:solidFill>
                  <a:srgbClr val="888888"/>
                </a:solidFill>
              </a:defRPr>
            </a:lvl6pPr>
            <a:lvl7pPr indent="-228600" lvl="6" marL="3200400" rtl="0" algn="l">
              <a:lnSpc>
                <a:spcPct val="90000"/>
              </a:lnSpc>
              <a:spcBef>
                <a:spcPts val="600"/>
              </a:spcBef>
              <a:spcAft>
                <a:spcPts val="0"/>
              </a:spcAft>
              <a:buSzPts val="1400"/>
              <a:buNone/>
              <a:defRPr sz="1400">
                <a:solidFill>
                  <a:srgbClr val="888888"/>
                </a:solidFill>
              </a:defRPr>
            </a:lvl7pPr>
            <a:lvl8pPr indent="-228600" lvl="7" marL="3657600" rtl="0" algn="l">
              <a:lnSpc>
                <a:spcPct val="90000"/>
              </a:lnSpc>
              <a:spcBef>
                <a:spcPts val="600"/>
              </a:spcBef>
              <a:spcAft>
                <a:spcPts val="0"/>
              </a:spcAft>
              <a:buSzPts val="1400"/>
              <a:buNone/>
              <a:defRPr sz="1400">
                <a:solidFill>
                  <a:srgbClr val="888888"/>
                </a:solidFill>
              </a:defRPr>
            </a:lvl8pPr>
            <a:lvl9pPr indent="-228600" lvl="8" marL="4114800" rtl="0" algn="l">
              <a:lnSpc>
                <a:spcPct val="90000"/>
              </a:lnSpc>
              <a:spcBef>
                <a:spcPts val="600"/>
              </a:spcBef>
              <a:spcAft>
                <a:spcPts val="0"/>
              </a:spcAft>
              <a:buSzPts val="1400"/>
              <a:buNone/>
              <a:defRPr sz="1400">
                <a:solidFill>
                  <a:srgbClr val="888888"/>
                </a:solidFill>
              </a:defRPr>
            </a:lvl9pPr>
          </a:lstStyle>
          <a:p/>
        </p:txBody>
      </p:sp>
      <p:sp>
        <p:nvSpPr>
          <p:cNvPr id="215" name="Google Shape;215;p29"/>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6" name="Google Shape;216;p29"/>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7" name="Google Shape;217;p29"/>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8" name="Shape 218"/>
        <p:cNvGrpSpPr/>
        <p:nvPr/>
      </p:nvGrpSpPr>
      <p:grpSpPr>
        <a:xfrm>
          <a:off x="0" y="0"/>
          <a:ext cx="0" cy="0"/>
          <a:chOff x="0" y="0"/>
          <a:chExt cx="0" cy="0"/>
        </a:xfrm>
      </p:grpSpPr>
      <p:sp>
        <p:nvSpPr>
          <p:cNvPr id="219" name="Google Shape;219;p30"/>
          <p:cNvSpPr txBox="1"/>
          <p:nvPr>
            <p:ph type="title"/>
          </p:nvPr>
        </p:nvSpPr>
        <p:spPr>
          <a:xfrm>
            <a:off x="856282" y="114300"/>
            <a:ext cx="7315200" cy="971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0" name="Google Shape;220;p30"/>
          <p:cNvSpPr txBox="1"/>
          <p:nvPr>
            <p:ph idx="1" type="body"/>
          </p:nvPr>
        </p:nvSpPr>
        <p:spPr>
          <a:xfrm>
            <a:off x="856282" y="1200150"/>
            <a:ext cx="3657600" cy="3429000"/>
          </a:xfrm>
          <a:prstGeom prst="rect">
            <a:avLst/>
          </a:prstGeom>
          <a:noFill/>
          <a:ln>
            <a:noFill/>
          </a:ln>
        </p:spPr>
        <p:txBody>
          <a:bodyPr anchorCtr="0" anchor="t" bIns="45700" lIns="91425" spcFirstLastPara="1" rIns="91425" wrap="square" tIns="45700">
            <a:noAutofit/>
          </a:bodyPr>
          <a:lstStyle>
            <a:lvl1pPr indent="-361950" lvl="0" marL="457200" rtl="0" algn="l">
              <a:lnSpc>
                <a:spcPct val="90000"/>
              </a:lnSpc>
              <a:spcBef>
                <a:spcPts val="1400"/>
              </a:spcBef>
              <a:spcAft>
                <a:spcPts val="0"/>
              </a:spcAft>
              <a:buSzPts val="2100"/>
              <a:buChar char="•"/>
              <a:defRPr sz="2100"/>
            </a:lvl1pPr>
            <a:lvl2pPr indent="-342900" lvl="1" marL="914400" rtl="0" algn="l">
              <a:lnSpc>
                <a:spcPct val="90000"/>
              </a:lnSpc>
              <a:spcBef>
                <a:spcPts val="900"/>
              </a:spcBef>
              <a:spcAft>
                <a:spcPts val="0"/>
              </a:spcAft>
              <a:buSzPts val="1800"/>
              <a:buChar char="–"/>
              <a:defRPr sz="1800"/>
            </a:lvl2pPr>
            <a:lvl3pPr indent="-323850" lvl="2" marL="1371600" rtl="0" algn="l">
              <a:lnSpc>
                <a:spcPct val="90000"/>
              </a:lnSpc>
              <a:spcBef>
                <a:spcPts val="600"/>
              </a:spcBef>
              <a:spcAft>
                <a:spcPts val="0"/>
              </a:spcAft>
              <a:buSzPts val="1500"/>
              <a:buChar char="•"/>
              <a:defRPr sz="1500"/>
            </a:lvl3pPr>
            <a:lvl4pPr indent="-323850" lvl="3" marL="1828800" rtl="0" algn="l">
              <a:lnSpc>
                <a:spcPct val="90000"/>
              </a:lnSpc>
              <a:spcBef>
                <a:spcPts val="600"/>
              </a:spcBef>
              <a:spcAft>
                <a:spcPts val="0"/>
              </a:spcAft>
              <a:buSzPts val="1500"/>
              <a:buChar char="•"/>
              <a:defRPr sz="1500"/>
            </a:lvl4pPr>
            <a:lvl5pPr indent="-323850" lvl="4" marL="2286000" rtl="0" algn="l">
              <a:lnSpc>
                <a:spcPct val="90000"/>
              </a:lnSpc>
              <a:spcBef>
                <a:spcPts val="600"/>
              </a:spcBef>
              <a:spcAft>
                <a:spcPts val="0"/>
              </a:spcAft>
              <a:buSzPts val="1500"/>
              <a:buChar char="•"/>
              <a:defRPr sz="1500"/>
            </a:lvl5pPr>
            <a:lvl6pPr indent="-323850" lvl="5" marL="2743200" rtl="0" algn="l">
              <a:lnSpc>
                <a:spcPct val="90000"/>
              </a:lnSpc>
              <a:spcBef>
                <a:spcPts val="600"/>
              </a:spcBef>
              <a:spcAft>
                <a:spcPts val="0"/>
              </a:spcAft>
              <a:buSzPts val="1500"/>
              <a:buChar char="•"/>
              <a:defRPr sz="1500"/>
            </a:lvl6pPr>
            <a:lvl7pPr indent="-323850" lvl="6" marL="3200400" rtl="0" algn="l">
              <a:lnSpc>
                <a:spcPct val="90000"/>
              </a:lnSpc>
              <a:spcBef>
                <a:spcPts val="600"/>
              </a:spcBef>
              <a:spcAft>
                <a:spcPts val="0"/>
              </a:spcAft>
              <a:buSzPts val="1500"/>
              <a:buChar char="•"/>
              <a:defRPr sz="1500"/>
            </a:lvl7pPr>
            <a:lvl8pPr indent="-323850" lvl="7" marL="3657600" rtl="0" algn="l">
              <a:lnSpc>
                <a:spcPct val="90000"/>
              </a:lnSpc>
              <a:spcBef>
                <a:spcPts val="600"/>
              </a:spcBef>
              <a:spcAft>
                <a:spcPts val="0"/>
              </a:spcAft>
              <a:buSzPts val="1500"/>
              <a:buChar char="•"/>
              <a:defRPr sz="1500"/>
            </a:lvl8pPr>
            <a:lvl9pPr indent="-323850" lvl="8" marL="4114800" rtl="0" algn="l">
              <a:lnSpc>
                <a:spcPct val="90000"/>
              </a:lnSpc>
              <a:spcBef>
                <a:spcPts val="600"/>
              </a:spcBef>
              <a:spcAft>
                <a:spcPts val="0"/>
              </a:spcAft>
              <a:buSzPts val="1500"/>
              <a:buChar char="•"/>
              <a:defRPr sz="1500"/>
            </a:lvl9pPr>
          </a:lstStyle>
          <a:p/>
        </p:txBody>
      </p:sp>
      <p:sp>
        <p:nvSpPr>
          <p:cNvPr id="221" name="Google Shape;221;p30"/>
          <p:cNvSpPr txBox="1"/>
          <p:nvPr>
            <p:ph idx="2" type="body"/>
          </p:nvPr>
        </p:nvSpPr>
        <p:spPr>
          <a:xfrm>
            <a:off x="4572000" y="1200150"/>
            <a:ext cx="3657600" cy="3429000"/>
          </a:xfrm>
          <a:prstGeom prst="rect">
            <a:avLst/>
          </a:prstGeom>
          <a:noFill/>
          <a:ln>
            <a:noFill/>
          </a:ln>
        </p:spPr>
        <p:txBody>
          <a:bodyPr anchorCtr="0" anchor="t" bIns="45700" lIns="91425" spcFirstLastPara="1" rIns="91425" wrap="square" tIns="45700">
            <a:noAutofit/>
          </a:bodyPr>
          <a:lstStyle>
            <a:lvl1pPr indent="-361950" lvl="0" marL="457200" rtl="0" algn="l">
              <a:lnSpc>
                <a:spcPct val="90000"/>
              </a:lnSpc>
              <a:spcBef>
                <a:spcPts val="1400"/>
              </a:spcBef>
              <a:spcAft>
                <a:spcPts val="0"/>
              </a:spcAft>
              <a:buSzPts val="2100"/>
              <a:buChar char="•"/>
              <a:defRPr sz="2100"/>
            </a:lvl1pPr>
            <a:lvl2pPr indent="-342900" lvl="1" marL="914400" rtl="0" algn="l">
              <a:lnSpc>
                <a:spcPct val="90000"/>
              </a:lnSpc>
              <a:spcBef>
                <a:spcPts val="900"/>
              </a:spcBef>
              <a:spcAft>
                <a:spcPts val="0"/>
              </a:spcAft>
              <a:buSzPts val="1800"/>
              <a:buChar char="–"/>
              <a:defRPr sz="1800"/>
            </a:lvl2pPr>
            <a:lvl3pPr indent="-323850" lvl="2" marL="1371600" rtl="0" algn="l">
              <a:lnSpc>
                <a:spcPct val="90000"/>
              </a:lnSpc>
              <a:spcBef>
                <a:spcPts val="600"/>
              </a:spcBef>
              <a:spcAft>
                <a:spcPts val="0"/>
              </a:spcAft>
              <a:buSzPts val="1500"/>
              <a:buChar char="•"/>
              <a:defRPr sz="1500"/>
            </a:lvl3pPr>
            <a:lvl4pPr indent="-323850" lvl="3" marL="1828800" rtl="0" algn="l">
              <a:lnSpc>
                <a:spcPct val="90000"/>
              </a:lnSpc>
              <a:spcBef>
                <a:spcPts val="600"/>
              </a:spcBef>
              <a:spcAft>
                <a:spcPts val="0"/>
              </a:spcAft>
              <a:buSzPts val="1500"/>
              <a:buChar char="•"/>
              <a:defRPr sz="1500"/>
            </a:lvl4pPr>
            <a:lvl5pPr indent="-323850" lvl="4" marL="2286000" rtl="0" algn="l">
              <a:lnSpc>
                <a:spcPct val="90000"/>
              </a:lnSpc>
              <a:spcBef>
                <a:spcPts val="600"/>
              </a:spcBef>
              <a:spcAft>
                <a:spcPts val="0"/>
              </a:spcAft>
              <a:buSzPts val="1500"/>
              <a:buChar char="•"/>
              <a:defRPr sz="1500"/>
            </a:lvl5pPr>
            <a:lvl6pPr indent="-323850" lvl="5" marL="2743200" rtl="0" algn="l">
              <a:lnSpc>
                <a:spcPct val="90000"/>
              </a:lnSpc>
              <a:spcBef>
                <a:spcPts val="600"/>
              </a:spcBef>
              <a:spcAft>
                <a:spcPts val="0"/>
              </a:spcAft>
              <a:buSzPts val="1500"/>
              <a:buChar char="•"/>
              <a:defRPr sz="1500"/>
            </a:lvl6pPr>
            <a:lvl7pPr indent="-323850" lvl="6" marL="3200400" rtl="0" algn="l">
              <a:lnSpc>
                <a:spcPct val="90000"/>
              </a:lnSpc>
              <a:spcBef>
                <a:spcPts val="600"/>
              </a:spcBef>
              <a:spcAft>
                <a:spcPts val="0"/>
              </a:spcAft>
              <a:buSzPts val="1500"/>
              <a:buChar char="•"/>
              <a:defRPr sz="1500"/>
            </a:lvl7pPr>
            <a:lvl8pPr indent="-323850" lvl="7" marL="3657600" rtl="0" algn="l">
              <a:lnSpc>
                <a:spcPct val="90000"/>
              </a:lnSpc>
              <a:spcBef>
                <a:spcPts val="600"/>
              </a:spcBef>
              <a:spcAft>
                <a:spcPts val="0"/>
              </a:spcAft>
              <a:buSzPts val="1500"/>
              <a:buChar char="•"/>
              <a:defRPr sz="1500"/>
            </a:lvl8pPr>
            <a:lvl9pPr indent="-323850" lvl="8" marL="4114800" rtl="0" algn="l">
              <a:lnSpc>
                <a:spcPct val="90000"/>
              </a:lnSpc>
              <a:spcBef>
                <a:spcPts val="600"/>
              </a:spcBef>
              <a:spcAft>
                <a:spcPts val="0"/>
              </a:spcAft>
              <a:buSzPts val="1500"/>
              <a:buChar char="•"/>
              <a:defRPr sz="1500"/>
            </a:lvl9pPr>
          </a:lstStyle>
          <a:p/>
        </p:txBody>
      </p:sp>
      <p:sp>
        <p:nvSpPr>
          <p:cNvPr id="222" name="Google Shape;222;p30"/>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3" name="Google Shape;223;p30"/>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24" name="Google Shape;224;p30"/>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5" name="Shape 225"/>
        <p:cNvGrpSpPr/>
        <p:nvPr/>
      </p:nvGrpSpPr>
      <p:grpSpPr>
        <a:xfrm>
          <a:off x="0" y="0"/>
          <a:ext cx="0" cy="0"/>
          <a:chOff x="0" y="0"/>
          <a:chExt cx="0" cy="0"/>
        </a:xfrm>
      </p:grpSpPr>
      <p:sp>
        <p:nvSpPr>
          <p:cNvPr id="226" name="Google Shape;226;p31"/>
          <p:cNvSpPr txBox="1"/>
          <p:nvPr>
            <p:ph type="title"/>
          </p:nvPr>
        </p:nvSpPr>
        <p:spPr>
          <a:xfrm>
            <a:off x="856282" y="114300"/>
            <a:ext cx="7315200" cy="971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700"/>
              <a:buFont typeface="Constantia"/>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7" name="Google Shape;227;p31"/>
          <p:cNvSpPr txBox="1"/>
          <p:nvPr>
            <p:ph idx="1" type="body"/>
          </p:nvPr>
        </p:nvSpPr>
        <p:spPr>
          <a:xfrm>
            <a:off x="856282" y="1143000"/>
            <a:ext cx="3657600" cy="6123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400"/>
              </a:spcBef>
              <a:spcAft>
                <a:spcPts val="0"/>
              </a:spcAft>
              <a:buSzPts val="2100"/>
              <a:buNone/>
              <a:defRPr b="0" sz="2100">
                <a:solidFill>
                  <a:srgbClr val="669014"/>
                </a:solidFill>
              </a:defRPr>
            </a:lvl1pPr>
            <a:lvl2pPr indent="-228600" lvl="1" marL="914400" rtl="0" algn="l">
              <a:lnSpc>
                <a:spcPct val="90000"/>
              </a:lnSpc>
              <a:spcBef>
                <a:spcPts val="900"/>
              </a:spcBef>
              <a:spcAft>
                <a:spcPts val="0"/>
              </a:spcAft>
              <a:buSzPts val="2000"/>
              <a:buNone/>
              <a:defRPr b="1" sz="2000"/>
            </a:lvl2pPr>
            <a:lvl3pPr indent="-228600" lvl="2" marL="1371600" rtl="0" algn="l">
              <a:lnSpc>
                <a:spcPct val="90000"/>
              </a:lnSpc>
              <a:spcBef>
                <a:spcPts val="600"/>
              </a:spcBef>
              <a:spcAft>
                <a:spcPts val="0"/>
              </a:spcAft>
              <a:buSzPts val="1800"/>
              <a:buNone/>
              <a:defRPr b="1" sz="1800"/>
            </a:lvl3pPr>
            <a:lvl4pPr indent="-228600" lvl="3" marL="1828800" rtl="0" algn="l">
              <a:lnSpc>
                <a:spcPct val="90000"/>
              </a:lnSpc>
              <a:spcBef>
                <a:spcPts val="600"/>
              </a:spcBef>
              <a:spcAft>
                <a:spcPts val="0"/>
              </a:spcAft>
              <a:buSzPts val="1600"/>
              <a:buNone/>
              <a:defRPr b="1" sz="1600"/>
            </a:lvl4pPr>
            <a:lvl5pPr indent="-228600" lvl="4" marL="2286000" rtl="0" algn="l">
              <a:lnSpc>
                <a:spcPct val="90000"/>
              </a:lnSpc>
              <a:spcBef>
                <a:spcPts val="600"/>
              </a:spcBef>
              <a:spcAft>
                <a:spcPts val="0"/>
              </a:spcAft>
              <a:buSzPts val="1600"/>
              <a:buNone/>
              <a:defRPr b="1" sz="1600"/>
            </a:lvl5pPr>
            <a:lvl6pPr indent="-228600" lvl="5" marL="2743200" rtl="0" algn="l">
              <a:lnSpc>
                <a:spcPct val="90000"/>
              </a:lnSpc>
              <a:spcBef>
                <a:spcPts val="600"/>
              </a:spcBef>
              <a:spcAft>
                <a:spcPts val="0"/>
              </a:spcAft>
              <a:buSzPts val="1600"/>
              <a:buNone/>
              <a:defRPr b="1" sz="1600"/>
            </a:lvl6pPr>
            <a:lvl7pPr indent="-228600" lvl="6" marL="3200400" rtl="0" algn="l">
              <a:lnSpc>
                <a:spcPct val="90000"/>
              </a:lnSpc>
              <a:spcBef>
                <a:spcPts val="600"/>
              </a:spcBef>
              <a:spcAft>
                <a:spcPts val="0"/>
              </a:spcAft>
              <a:buSzPts val="1600"/>
              <a:buNone/>
              <a:defRPr b="1" sz="1600"/>
            </a:lvl7pPr>
            <a:lvl8pPr indent="-228600" lvl="7" marL="3657600" rtl="0" algn="l">
              <a:lnSpc>
                <a:spcPct val="90000"/>
              </a:lnSpc>
              <a:spcBef>
                <a:spcPts val="600"/>
              </a:spcBef>
              <a:spcAft>
                <a:spcPts val="0"/>
              </a:spcAft>
              <a:buSzPts val="1600"/>
              <a:buNone/>
              <a:defRPr b="1" sz="1600"/>
            </a:lvl8pPr>
            <a:lvl9pPr indent="-228600" lvl="8" marL="4114800" rtl="0" algn="l">
              <a:lnSpc>
                <a:spcPct val="90000"/>
              </a:lnSpc>
              <a:spcBef>
                <a:spcPts val="600"/>
              </a:spcBef>
              <a:spcAft>
                <a:spcPts val="0"/>
              </a:spcAft>
              <a:buSzPts val="1600"/>
              <a:buNone/>
              <a:defRPr b="1" sz="1600"/>
            </a:lvl9pPr>
          </a:lstStyle>
          <a:p/>
        </p:txBody>
      </p:sp>
      <p:sp>
        <p:nvSpPr>
          <p:cNvPr id="228" name="Google Shape;228;p31"/>
          <p:cNvSpPr txBox="1"/>
          <p:nvPr>
            <p:ph idx="2" type="body"/>
          </p:nvPr>
        </p:nvSpPr>
        <p:spPr>
          <a:xfrm>
            <a:off x="856282" y="1809750"/>
            <a:ext cx="3657600" cy="2819400"/>
          </a:xfrm>
          <a:prstGeom prst="rect">
            <a:avLst/>
          </a:prstGeom>
          <a:noFill/>
          <a:ln>
            <a:noFill/>
          </a:ln>
        </p:spPr>
        <p:txBody>
          <a:bodyPr anchorCtr="0" anchor="t" bIns="45700" lIns="91425" spcFirstLastPara="1" rIns="91425" wrap="square" tIns="45700">
            <a:noAutofit/>
          </a:bodyPr>
          <a:lstStyle>
            <a:lvl1pPr indent="-361950" lvl="0" marL="457200" rtl="0" algn="l">
              <a:lnSpc>
                <a:spcPct val="90000"/>
              </a:lnSpc>
              <a:spcBef>
                <a:spcPts val="1400"/>
              </a:spcBef>
              <a:spcAft>
                <a:spcPts val="0"/>
              </a:spcAft>
              <a:buSzPts val="2100"/>
              <a:buChar char="•"/>
              <a:defRPr sz="2100"/>
            </a:lvl1pPr>
            <a:lvl2pPr indent="-342900" lvl="1" marL="914400" rtl="0" algn="l">
              <a:lnSpc>
                <a:spcPct val="90000"/>
              </a:lnSpc>
              <a:spcBef>
                <a:spcPts val="900"/>
              </a:spcBef>
              <a:spcAft>
                <a:spcPts val="0"/>
              </a:spcAft>
              <a:buSzPts val="1800"/>
              <a:buChar char="–"/>
              <a:defRPr sz="1800"/>
            </a:lvl2pPr>
            <a:lvl3pPr indent="-323850" lvl="2" marL="1371600" rtl="0" algn="l">
              <a:lnSpc>
                <a:spcPct val="90000"/>
              </a:lnSpc>
              <a:spcBef>
                <a:spcPts val="600"/>
              </a:spcBef>
              <a:spcAft>
                <a:spcPts val="0"/>
              </a:spcAft>
              <a:buSzPts val="1500"/>
              <a:buChar char="•"/>
              <a:defRPr sz="1500"/>
            </a:lvl3pPr>
            <a:lvl4pPr indent="-323850" lvl="3" marL="1828800" rtl="0" algn="l">
              <a:lnSpc>
                <a:spcPct val="90000"/>
              </a:lnSpc>
              <a:spcBef>
                <a:spcPts val="600"/>
              </a:spcBef>
              <a:spcAft>
                <a:spcPts val="0"/>
              </a:spcAft>
              <a:buSzPts val="1500"/>
              <a:buChar char="•"/>
              <a:defRPr sz="1500"/>
            </a:lvl4pPr>
            <a:lvl5pPr indent="-323850" lvl="4" marL="2286000" rtl="0" algn="l">
              <a:lnSpc>
                <a:spcPct val="90000"/>
              </a:lnSpc>
              <a:spcBef>
                <a:spcPts val="600"/>
              </a:spcBef>
              <a:spcAft>
                <a:spcPts val="0"/>
              </a:spcAft>
              <a:buSzPts val="1500"/>
              <a:buChar char="•"/>
              <a:defRPr sz="1500"/>
            </a:lvl5pPr>
            <a:lvl6pPr indent="-323850" lvl="5" marL="2743200" rtl="0" algn="l">
              <a:lnSpc>
                <a:spcPct val="90000"/>
              </a:lnSpc>
              <a:spcBef>
                <a:spcPts val="600"/>
              </a:spcBef>
              <a:spcAft>
                <a:spcPts val="0"/>
              </a:spcAft>
              <a:buSzPts val="1500"/>
              <a:buChar char="•"/>
              <a:defRPr sz="1500"/>
            </a:lvl6pPr>
            <a:lvl7pPr indent="-323850" lvl="6" marL="3200400" rtl="0" algn="l">
              <a:lnSpc>
                <a:spcPct val="90000"/>
              </a:lnSpc>
              <a:spcBef>
                <a:spcPts val="600"/>
              </a:spcBef>
              <a:spcAft>
                <a:spcPts val="0"/>
              </a:spcAft>
              <a:buSzPts val="1500"/>
              <a:buChar char="•"/>
              <a:defRPr sz="1500"/>
            </a:lvl7pPr>
            <a:lvl8pPr indent="-323850" lvl="7" marL="3657600" rtl="0" algn="l">
              <a:lnSpc>
                <a:spcPct val="90000"/>
              </a:lnSpc>
              <a:spcBef>
                <a:spcPts val="600"/>
              </a:spcBef>
              <a:spcAft>
                <a:spcPts val="0"/>
              </a:spcAft>
              <a:buSzPts val="1500"/>
              <a:buChar char="•"/>
              <a:defRPr sz="1500"/>
            </a:lvl8pPr>
            <a:lvl9pPr indent="-323850" lvl="8" marL="4114800" rtl="0" algn="l">
              <a:lnSpc>
                <a:spcPct val="90000"/>
              </a:lnSpc>
              <a:spcBef>
                <a:spcPts val="600"/>
              </a:spcBef>
              <a:spcAft>
                <a:spcPts val="0"/>
              </a:spcAft>
              <a:buSzPts val="1500"/>
              <a:buChar char="•"/>
              <a:defRPr sz="1500"/>
            </a:lvl9pPr>
          </a:lstStyle>
          <a:p/>
        </p:txBody>
      </p:sp>
      <p:sp>
        <p:nvSpPr>
          <p:cNvPr id="229" name="Google Shape;229;p31"/>
          <p:cNvSpPr txBox="1"/>
          <p:nvPr>
            <p:ph idx="3" type="body"/>
          </p:nvPr>
        </p:nvSpPr>
        <p:spPr>
          <a:xfrm>
            <a:off x="4572000" y="1143000"/>
            <a:ext cx="3657600" cy="6123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1400"/>
              </a:spcBef>
              <a:spcAft>
                <a:spcPts val="0"/>
              </a:spcAft>
              <a:buSzPts val="2100"/>
              <a:buNone/>
              <a:defRPr b="0" sz="2100">
                <a:solidFill>
                  <a:srgbClr val="669014"/>
                </a:solidFill>
              </a:defRPr>
            </a:lvl1pPr>
            <a:lvl2pPr indent="-228600" lvl="1" marL="914400" rtl="0" algn="l">
              <a:lnSpc>
                <a:spcPct val="90000"/>
              </a:lnSpc>
              <a:spcBef>
                <a:spcPts val="900"/>
              </a:spcBef>
              <a:spcAft>
                <a:spcPts val="0"/>
              </a:spcAft>
              <a:buSzPts val="2000"/>
              <a:buNone/>
              <a:defRPr b="1" sz="2000"/>
            </a:lvl2pPr>
            <a:lvl3pPr indent="-228600" lvl="2" marL="1371600" rtl="0" algn="l">
              <a:lnSpc>
                <a:spcPct val="90000"/>
              </a:lnSpc>
              <a:spcBef>
                <a:spcPts val="600"/>
              </a:spcBef>
              <a:spcAft>
                <a:spcPts val="0"/>
              </a:spcAft>
              <a:buSzPts val="1800"/>
              <a:buNone/>
              <a:defRPr b="1" sz="1800"/>
            </a:lvl3pPr>
            <a:lvl4pPr indent="-228600" lvl="3" marL="1828800" rtl="0" algn="l">
              <a:lnSpc>
                <a:spcPct val="90000"/>
              </a:lnSpc>
              <a:spcBef>
                <a:spcPts val="600"/>
              </a:spcBef>
              <a:spcAft>
                <a:spcPts val="0"/>
              </a:spcAft>
              <a:buSzPts val="1600"/>
              <a:buNone/>
              <a:defRPr b="1" sz="1600"/>
            </a:lvl4pPr>
            <a:lvl5pPr indent="-228600" lvl="4" marL="2286000" rtl="0" algn="l">
              <a:lnSpc>
                <a:spcPct val="90000"/>
              </a:lnSpc>
              <a:spcBef>
                <a:spcPts val="600"/>
              </a:spcBef>
              <a:spcAft>
                <a:spcPts val="0"/>
              </a:spcAft>
              <a:buSzPts val="1600"/>
              <a:buNone/>
              <a:defRPr b="1" sz="1600"/>
            </a:lvl5pPr>
            <a:lvl6pPr indent="-228600" lvl="5" marL="2743200" rtl="0" algn="l">
              <a:lnSpc>
                <a:spcPct val="90000"/>
              </a:lnSpc>
              <a:spcBef>
                <a:spcPts val="600"/>
              </a:spcBef>
              <a:spcAft>
                <a:spcPts val="0"/>
              </a:spcAft>
              <a:buSzPts val="1600"/>
              <a:buNone/>
              <a:defRPr b="1" sz="1600"/>
            </a:lvl6pPr>
            <a:lvl7pPr indent="-228600" lvl="6" marL="3200400" rtl="0" algn="l">
              <a:lnSpc>
                <a:spcPct val="90000"/>
              </a:lnSpc>
              <a:spcBef>
                <a:spcPts val="600"/>
              </a:spcBef>
              <a:spcAft>
                <a:spcPts val="0"/>
              </a:spcAft>
              <a:buSzPts val="1600"/>
              <a:buNone/>
              <a:defRPr b="1" sz="1600"/>
            </a:lvl7pPr>
            <a:lvl8pPr indent="-228600" lvl="7" marL="3657600" rtl="0" algn="l">
              <a:lnSpc>
                <a:spcPct val="90000"/>
              </a:lnSpc>
              <a:spcBef>
                <a:spcPts val="600"/>
              </a:spcBef>
              <a:spcAft>
                <a:spcPts val="0"/>
              </a:spcAft>
              <a:buSzPts val="1600"/>
              <a:buNone/>
              <a:defRPr b="1" sz="1600"/>
            </a:lvl8pPr>
            <a:lvl9pPr indent="-228600" lvl="8" marL="4114800" rtl="0" algn="l">
              <a:lnSpc>
                <a:spcPct val="90000"/>
              </a:lnSpc>
              <a:spcBef>
                <a:spcPts val="600"/>
              </a:spcBef>
              <a:spcAft>
                <a:spcPts val="0"/>
              </a:spcAft>
              <a:buSzPts val="1600"/>
              <a:buNone/>
              <a:defRPr b="1" sz="1600"/>
            </a:lvl9pPr>
          </a:lstStyle>
          <a:p/>
        </p:txBody>
      </p:sp>
      <p:sp>
        <p:nvSpPr>
          <p:cNvPr id="230" name="Google Shape;230;p31"/>
          <p:cNvSpPr txBox="1"/>
          <p:nvPr>
            <p:ph idx="4" type="body"/>
          </p:nvPr>
        </p:nvSpPr>
        <p:spPr>
          <a:xfrm>
            <a:off x="4572000" y="1809750"/>
            <a:ext cx="3657600" cy="2819400"/>
          </a:xfrm>
          <a:prstGeom prst="rect">
            <a:avLst/>
          </a:prstGeom>
          <a:noFill/>
          <a:ln>
            <a:noFill/>
          </a:ln>
        </p:spPr>
        <p:txBody>
          <a:bodyPr anchorCtr="0" anchor="t" bIns="45700" lIns="91425" spcFirstLastPara="1" rIns="91425" wrap="square" tIns="45700">
            <a:noAutofit/>
          </a:bodyPr>
          <a:lstStyle>
            <a:lvl1pPr indent="-361950" lvl="0" marL="457200" rtl="0" algn="l">
              <a:lnSpc>
                <a:spcPct val="90000"/>
              </a:lnSpc>
              <a:spcBef>
                <a:spcPts val="1400"/>
              </a:spcBef>
              <a:spcAft>
                <a:spcPts val="0"/>
              </a:spcAft>
              <a:buSzPts val="2100"/>
              <a:buChar char="•"/>
              <a:defRPr sz="2100"/>
            </a:lvl1pPr>
            <a:lvl2pPr indent="-342900" lvl="1" marL="914400" rtl="0" algn="l">
              <a:lnSpc>
                <a:spcPct val="90000"/>
              </a:lnSpc>
              <a:spcBef>
                <a:spcPts val="900"/>
              </a:spcBef>
              <a:spcAft>
                <a:spcPts val="0"/>
              </a:spcAft>
              <a:buSzPts val="1800"/>
              <a:buChar char="–"/>
              <a:defRPr sz="1800"/>
            </a:lvl2pPr>
            <a:lvl3pPr indent="-323850" lvl="2" marL="1371600" rtl="0" algn="l">
              <a:lnSpc>
                <a:spcPct val="90000"/>
              </a:lnSpc>
              <a:spcBef>
                <a:spcPts val="600"/>
              </a:spcBef>
              <a:spcAft>
                <a:spcPts val="0"/>
              </a:spcAft>
              <a:buSzPts val="1500"/>
              <a:buChar char="•"/>
              <a:defRPr sz="1500"/>
            </a:lvl3pPr>
            <a:lvl4pPr indent="-323850" lvl="3" marL="1828800" rtl="0" algn="l">
              <a:lnSpc>
                <a:spcPct val="90000"/>
              </a:lnSpc>
              <a:spcBef>
                <a:spcPts val="600"/>
              </a:spcBef>
              <a:spcAft>
                <a:spcPts val="0"/>
              </a:spcAft>
              <a:buSzPts val="1500"/>
              <a:buChar char="•"/>
              <a:defRPr sz="1500"/>
            </a:lvl4pPr>
            <a:lvl5pPr indent="-323850" lvl="4" marL="2286000" rtl="0" algn="l">
              <a:lnSpc>
                <a:spcPct val="90000"/>
              </a:lnSpc>
              <a:spcBef>
                <a:spcPts val="600"/>
              </a:spcBef>
              <a:spcAft>
                <a:spcPts val="0"/>
              </a:spcAft>
              <a:buSzPts val="1500"/>
              <a:buChar char="•"/>
              <a:defRPr sz="1500"/>
            </a:lvl5pPr>
            <a:lvl6pPr indent="-323850" lvl="5" marL="2743200" rtl="0" algn="l">
              <a:lnSpc>
                <a:spcPct val="90000"/>
              </a:lnSpc>
              <a:spcBef>
                <a:spcPts val="600"/>
              </a:spcBef>
              <a:spcAft>
                <a:spcPts val="0"/>
              </a:spcAft>
              <a:buSzPts val="1500"/>
              <a:buChar char="•"/>
              <a:defRPr sz="1500"/>
            </a:lvl6pPr>
            <a:lvl7pPr indent="-323850" lvl="6" marL="3200400" rtl="0" algn="l">
              <a:lnSpc>
                <a:spcPct val="90000"/>
              </a:lnSpc>
              <a:spcBef>
                <a:spcPts val="600"/>
              </a:spcBef>
              <a:spcAft>
                <a:spcPts val="0"/>
              </a:spcAft>
              <a:buSzPts val="1500"/>
              <a:buChar char="•"/>
              <a:defRPr sz="1500"/>
            </a:lvl7pPr>
            <a:lvl8pPr indent="-323850" lvl="7" marL="3657600" rtl="0" algn="l">
              <a:lnSpc>
                <a:spcPct val="90000"/>
              </a:lnSpc>
              <a:spcBef>
                <a:spcPts val="600"/>
              </a:spcBef>
              <a:spcAft>
                <a:spcPts val="0"/>
              </a:spcAft>
              <a:buSzPts val="1500"/>
              <a:buChar char="•"/>
              <a:defRPr sz="1500"/>
            </a:lvl8pPr>
            <a:lvl9pPr indent="-323850" lvl="8" marL="4114800" rtl="0" algn="l">
              <a:lnSpc>
                <a:spcPct val="90000"/>
              </a:lnSpc>
              <a:spcBef>
                <a:spcPts val="600"/>
              </a:spcBef>
              <a:spcAft>
                <a:spcPts val="0"/>
              </a:spcAft>
              <a:buSzPts val="1500"/>
              <a:buChar char="•"/>
              <a:defRPr sz="1500"/>
            </a:lvl9pPr>
          </a:lstStyle>
          <a:p/>
        </p:txBody>
      </p:sp>
      <p:sp>
        <p:nvSpPr>
          <p:cNvPr id="231" name="Google Shape;231;p31"/>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2" name="Google Shape;232;p31"/>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3" name="Google Shape;233;p31"/>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4" name="Shape 234"/>
        <p:cNvGrpSpPr/>
        <p:nvPr/>
      </p:nvGrpSpPr>
      <p:grpSpPr>
        <a:xfrm>
          <a:off x="0" y="0"/>
          <a:ext cx="0" cy="0"/>
          <a:chOff x="0" y="0"/>
          <a:chExt cx="0" cy="0"/>
        </a:xfrm>
      </p:grpSpPr>
      <p:sp>
        <p:nvSpPr>
          <p:cNvPr id="235" name="Google Shape;235;p32"/>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6" name="Google Shape;236;p32"/>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7" name="Google Shape;237;p32"/>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38" name="Google Shape;238;p32"/>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239" name="Shape 239"/>
        <p:cNvGrpSpPr/>
        <p:nvPr/>
      </p:nvGrpSpPr>
      <p:grpSpPr>
        <a:xfrm>
          <a:off x="0" y="0"/>
          <a:ext cx="0" cy="0"/>
          <a:chOff x="0" y="0"/>
          <a:chExt cx="0" cy="0"/>
        </a:xfrm>
      </p:grpSpPr>
      <p:grpSp>
        <p:nvGrpSpPr>
          <p:cNvPr id="240" name="Google Shape;240;p33"/>
          <p:cNvGrpSpPr/>
          <p:nvPr/>
        </p:nvGrpSpPr>
        <p:grpSpPr>
          <a:xfrm>
            <a:off x="0" y="4056911"/>
            <a:ext cx="9144000" cy="1096862"/>
            <a:chOff x="0" y="4056912"/>
            <a:chExt cx="9144000" cy="1096862"/>
          </a:xfrm>
        </p:grpSpPr>
        <p:sp>
          <p:nvSpPr>
            <p:cNvPr id="241" name="Google Shape;241;p33"/>
            <p:cNvSpPr/>
            <p:nvPr/>
          </p:nvSpPr>
          <p:spPr>
            <a:xfrm rot="5400000">
              <a:off x="4119794" y="119293"/>
              <a:ext cx="904412" cy="9144000"/>
            </a:xfrm>
            <a:custGeom>
              <a:rect b="b" l="l" r="r" t="t"/>
              <a:pathLst>
                <a:path extrusionOk="0" h="9144000" w="904412">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42" name="Google Shape;242;p33"/>
            <p:cNvSpPr/>
            <p:nvPr/>
          </p:nvSpPr>
          <p:spPr>
            <a:xfrm rot="5400000">
              <a:off x="4023569" y="33343"/>
              <a:ext cx="1096862" cy="9144000"/>
            </a:xfrm>
            <a:custGeom>
              <a:rect b="b" l="l" r="r" t="t"/>
              <a:pathLst>
                <a:path extrusionOk="0" h="9144000" w="1096862">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243" name="Google Shape;243;p33"/>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4" name="Google Shape;244;p33"/>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5" name="Google Shape;245;p33"/>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46" name="Shape 246"/>
        <p:cNvGrpSpPr/>
        <p:nvPr/>
      </p:nvGrpSpPr>
      <p:grpSpPr>
        <a:xfrm>
          <a:off x="0" y="0"/>
          <a:ext cx="0" cy="0"/>
          <a:chOff x="0" y="0"/>
          <a:chExt cx="0" cy="0"/>
        </a:xfrm>
      </p:grpSpPr>
      <p:sp>
        <p:nvSpPr>
          <p:cNvPr id="247" name="Google Shape;247;p34"/>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700"/>
              <a:buFont typeface="Constantia"/>
              <a:buNone/>
              <a:defRPr b="0"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descr="An empty placeholder to add an image. Click on the placeholder and select the image that you wish to add" id="248" name="Google Shape;248;p34"/>
          <p:cNvSpPr/>
          <p:nvPr>
            <p:ph idx="2" type="pic"/>
          </p:nvPr>
        </p:nvSpPr>
        <p:spPr>
          <a:xfrm>
            <a:off x="914403" y="1200150"/>
            <a:ext cx="5029200" cy="2743200"/>
          </a:xfrm>
          <a:prstGeom prst="roundRect">
            <a:avLst>
              <a:gd fmla="val 3098" name="adj"/>
            </a:avLst>
          </a:prstGeom>
          <a:noFill/>
          <a:ln>
            <a:noFill/>
          </a:ln>
        </p:spPr>
        <p:txBody>
          <a:bodyPr anchorCtr="0" anchor="t" bIns="45700" lIns="91425" spcFirstLastPara="1" rIns="91425" wrap="square" tIns="45700">
            <a:noAutofit/>
          </a:bodyPr>
          <a:lstStyle>
            <a:lvl1pPr lvl="0" marR="0" rtl="0" algn="l">
              <a:lnSpc>
                <a:spcPct val="90000"/>
              </a:lnSpc>
              <a:spcBef>
                <a:spcPts val="1400"/>
              </a:spcBef>
              <a:spcAft>
                <a:spcPts val="0"/>
              </a:spcAft>
              <a:buClr>
                <a:srgbClr val="669014"/>
              </a:buClr>
              <a:buSzPts val="2000"/>
              <a:buFont typeface="Arial"/>
              <a:buNone/>
              <a:defRPr b="0" i="0" sz="2000" u="none" cap="none" strike="noStrike">
                <a:solidFill>
                  <a:schemeClr val="dk1"/>
                </a:solidFill>
                <a:latin typeface="Constantia"/>
                <a:ea typeface="Constantia"/>
                <a:cs typeface="Constantia"/>
                <a:sym typeface="Constantia"/>
              </a:defRPr>
            </a:lvl1pPr>
            <a:lvl2pPr lvl="1" marR="0" rtl="0" algn="l">
              <a:lnSpc>
                <a:spcPct val="90000"/>
              </a:lnSpc>
              <a:spcBef>
                <a:spcPts val="900"/>
              </a:spcBef>
              <a:spcAft>
                <a:spcPts val="0"/>
              </a:spcAft>
              <a:buClr>
                <a:srgbClr val="669014"/>
              </a:buClr>
              <a:buSzPts val="2800"/>
              <a:buFont typeface="Arial"/>
              <a:buNone/>
              <a:defRPr b="0" i="0" sz="2800" u="none" cap="none" strike="noStrike">
                <a:solidFill>
                  <a:schemeClr val="dk1"/>
                </a:solidFill>
                <a:latin typeface="Constantia"/>
                <a:ea typeface="Constantia"/>
                <a:cs typeface="Constantia"/>
                <a:sym typeface="Constantia"/>
              </a:defRPr>
            </a:lvl2pPr>
            <a:lvl3pPr lvl="2" marR="0" rtl="0" algn="l">
              <a:lnSpc>
                <a:spcPct val="90000"/>
              </a:lnSpc>
              <a:spcBef>
                <a:spcPts val="600"/>
              </a:spcBef>
              <a:spcAft>
                <a:spcPts val="0"/>
              </a:spcAft>
              <a:buClr>
                <a:srgbClr val="669014"/>
              </a:buClr>
              <a:buSzPts val="2400"/>
              <a:buFont typeface="Arial"/>
              <a:buNone/>
              <a:defRPr b="0" i="0" sz="2400" u="none" cap="none" strike="noStrike">
                <a:solidFill>
                  <a:schemeClr val="dk1"/>
                </a:solidFill>
                <a:latin typeface="Constantia"/>
                <a:ea typeface="Constantia"/>
                <a:cs typeface="Constantia"/>
                <a:sym typeface="Constantia"/>
              </a:defRPr>
            </a:lvl3pPr>
            <a:lvl4pPr lvl="3" marR="0" rtl="0" algn="l">
              <a:lnSpc>
                <a:spcPct val="90000"/>
              </a:lnSpc>
              <a:spcBef>
                <a:spcPts val="600"/>
              </a:spcBef>
              <a:spcAft>
                <a:spcPts val="0"/>
              </a:spcAft>
              <a:buClr>
                <a:srgbClr val="669014"/>
              </a:buClr>
              <a:buSzPts val="2000"/>
              <a:buFont typeface="Arial"/>
              <a:buNone/>
              <a:defRPr b="0" i="0" sz="2000" u="none" cap="none" strike="noStrike">
                <a:solidFill>
                  <a:schemeClr val="dk1"/>
                </a:solidFill>
                <a:latin typeface="Constantia"/>
                <a:ea typeface="Constantia"/>
                <a:cs typeface="Constantia"/>
                <a:sym typeface="Constantia"/>
              </a:defRPr>
            </a:lvl4pPr>
            <a:lvl5pPr lvl="4" marR="0" rtl="0" algn="l">
              <a:lnSpc>
                <a:spcPct val="90000"/>
              </a:lnSpc>
              <a:spcBef>
                <a:spcPts val="600"/>
              </a:spcBef>
              <a:spcAft>
                <a:spcPts val="0"/>
              </a:spcAft>
              <a:buClr>
                <a:srgbClr val="669014"/>
              </a:buClr>
              <a:buSzPts val="2000"/>
              <a:buFont typeface="Arial"/>
              <a:buNone/>
              <a:defRPr b="0" i="0" sz="2000" u="none" cap="none" strike="noStrike">
                <a:solidFill>
                  <a:schemeClr val="dk1"/>
                </a:solidFill>
                <a:latin typeface="Constantia"/>
                <a:ea typeface="Constantia"/>
                <a:cs typeface="Constantia"/>
                <a:sym typeface="Constantia"/>
              </a:defRPr>
            </a:lvl5pPr>
            <a:lvl6pPr lvl="5" marR="0" rtl="0" algn="l">
              <a:lnSpc>
                <a:spcPct val="90000"/>
              </a:lnSpc>
              <a:spcBef>
                <a:spcPts val="600"/>
              </a:spcBef>
              <a:spcAft>
                <a:spcPts val="0"/>
              </a:spcAft>
              <a:buClr>
                <a:schemeClr val="accent1"/>
              </a:buClr>
              <a:buSzPts val="2000"/>
              <a:buFont typeface="Arial"/>
              <a:buNone/>
              <a:defRPr b="0" i="0" sz="2000" u="none" cap="none" strike="noStrike">
                <a:solidFill>
                  <a:schemeClr val="dk1"/>
                </a:solidFill>
                <a:latin typeface="Constantia"/>
                <a:ea typeface="Constantia"/>
                <a:cs typeface="Constantia"/>
                <a:sym typeface="Constantia"/>
              </a:defRPr>
            </a:lvl6pPr>
            <a:lvl7pPr lvl="6" marR="0" rtl="0" algn="l">
              <a:lnSpc>
                <a:spcPct val="90000"/>
              </a:lnSpc>
              <a:spcBef>
                <a:spcPts val="600"/>
              </a:spcBef>
              <a:spcAft>
                <a:spcPts val="0"/>
              </a:spcAft>
              <a:buClr>
                <a:schemeClr val="accent1"/>
              </a:buClr>
              <a:buSzPts val="2000"/>
              <a:buFont typeface="Arial"/>
              <a:buNone/>
              <a:defRPr b="0" i="0" sz="2000" u="none" cap="none" strike="noStrike">
                <a:solidFill>
                  <a:schemeClr val="dk1"/>
                </a:solidFill>
                <a:latin typeface="Constantia"/>
                <a:ea typeface="Constantia"/>
                <a:cs typeface="Constantia"/>
                <a:sym typeface="Constantia"/>
              </a:defRPr>
            </a:lvl7pPr>
            <a:lvl8pPr lvl="7" marR="0" rtl="0" algn="l">
              <a:lnSpc>
                <a:spcPct val="90000"/>
              </a:lnSpc>
              <a:spcBef>
                <a:spcPts val="600"/>
              </a:spcBef>
              <a:spcAft>
                <a:spcPts val="0"/>
              </a:spcAft>
              <a:buClr>
                <a:schemeClr val="accent1"/>
              </a:buClr>
              <a:buSzPts val="2000"/>
              <a:buFont typeface="Arial"/>
              <a:buNone/>
              <a:defRPr b="0" i="0" sz="2000" u="none" cap="none" strike="noStrike">
                <a:solidFill>
                  <a:schemeClr val="dk1"/>
                </a:solidFill>
                <a:latin typeface="Constantia"/>
                <a:ea typeface="Constantia"/>
                <a:cs typeface="Constantia"/>
                <a:sym typeface="Constantia"/>
              </a:defRPr>
            </a:lvl8pPr>
            <a:lvl9pPr lvl="8" marR="0" rtl="0" algn="l">
              <a:lnSpc>
                <a:spcPct val="90000"/>
              </a:lnSpc>
              <a:spcBef>
                <a:spcPts val="600"/>
              </a:spcBef>
              <a:spcAft>
                <a:spcPts val="0"/>
              </a:spcAft>
              <a:buClr>
                <a:schemeClr val="accent1"/>
              </a:buClr>
              <a:buSzPts val="2000"/>
              <a:buFont typeface="Arial"/>
              <a:buNone/>
              <a:defRPr b="0" i="0" sz="2000" u="none" cap="none" strike="noStrike">
                <a:solidFill>
                  <a:schemeClr val="dk1"/>
                </a:solidFill>
                <a:latin typeface="Constantia"/>
                <a:ea typeface="Constantia"/>
                <a:cs typeface="Constantia"/>
                <a:sym typeface="Constantia"/>
              </a:defRPr>
            </a:lvl9pPr>
          </a:lstStyle>
          <a:p/>
        </p:txBody>
      </p:sp>
      <p:sp>
        <p:nvSpPr>
          <p:cNvPr id="249" name="Google Shape;249;p34"/>
          <p:cNvSpPr txBox="1"/>
          <p:nvPr>
            <p:ph idx="1" type="body"/>
          </p:nvPr>
        </p:nvSpPr>
        <p:spPr>
          <a:xfrm>
            <a:off x="6096000" y="1200150"/>
            <a:ext cx="2133600" cy="28194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400"/>
              </a:spcBef>
              <a:spcAft>
                <a:spcPts val="0"/>
              </a:spcAft>
              <a:buSzPts val="2100"/>
              <a:buNone/>
              <a:defRPr sz="2100">
                <a:solidFill>
                  <a:srgbClr val="669014"/>
                </a:solidFill>
              </a:defRPr>
            </a:lvl1pPr>
            <a:lvl2pPr indent="-228600" lvl="1" marL="914400" rtl="0" algn="l">
              <a:lnSpc>
                <a:spcPct val="90000"/>
              </a:lnSpc>
              <a:spcBef>
                <a:spcPts val="900"/>
              </a:spcBef>
              <a:spcAft>
                <a:spcPts val="0"/>
              </a:spcAft>
              <a:buSzPts val="1200"/>
              <a:buNone/>
              <a:defRPr sz="1200"/>
            </a:lvl2pPr>
            <a:lvl3pPr indent="-228600" lvl="2" marL="1371600" rtl="0" algn="l">
              <a:lnSpc>
                <a:spcPct val="90000"/>
              </a:lnSpc>
              <a:spcBef>
                <a:spcPts val="600"/>
              </a:spcBef>
              <a:spcAft>
                <a:spcPts val="0"/>
              </a:spcAft>
              <a:buSzPts val="1000"/>
              <a:buNone/>
              <a:defRPr sz="1000"/>
            </a:lvl3pPr>
            <a:lvl4pPr indent="-228600" lvl="3" marL="1828800" rtl="0" algn="l">
              <a:lnSpc>
                <a:spcPct val="90000"/>
              </a:lnSpc>
              <a:spcBef>
                <a:spcPts val="600"/>
              </a:spcBef>
              <a:spcAft>
                <a:spcPts val="0"/>
              </a:spcAft>
              <a:buSzPts val="900"/>
              <a:buNone/>
              <a:defRPr sz="900"/>
            </a:lvl4pPr>
            <a:lvl5pPr indent="-228600" lvl="4" marL="2286000" rtl="0" algn="l">
              <a:lnSpc>
                <a:spcPct val="90000"/>
              </a:lnSpc>
              <a:spcBef>
                <a:spcPts val="600"/>
              </a:spcBef>
              <a:spcAft>
                <a:spcPts val="0"/>
              </a:spcAft>
              <a:buSzPts val="900"/>
              <a:buNone/>
              <a:defRPr sz="900"/>
            </a:lvl5pPr>
            <a:lvl6pPr indent="-228600" lvl="5" marL="2743200" rtl="0" algn="l">
              <a:lnSpc>
                <a:spcPct val="90000"/>
              </a:lnSpc>
              <a:spcBef>
                <a:spcPts val="600"/>
              </a:spcBef>
              <a:spcAft>
                <a:spcPts val="0"/>
              </a:spcAft>
              <a:buSzPts val="900"/>
              <a:buNone/>
              <a:defRPr sz="900"/>
            </a:lvl6pPr>
            <a:lvl7pPr indent="-228600" lvl="6" marL="3200400" rtl="0" algn="l">
              <a:lnSpc>
                <a:spcPct val="90000"/>
              </a:lnSpc>
              <a:spcBef>
                <a:spcPts val="600"/>
              </a:spcBef>
              <a:spcAft>
                <a:spcPts val="0"/>
              </a:spcAft>
              <a:buSzPts val="900"/>
              <a:buNone/>
              <a:defRPr sz="900"/>
            </a:lvl7pPr>
            <a:lvl8pPr indent="-228600" lvl="7" marL="3657600" rtl="0" algn="l">
              <a:lnSpc>
                <a:spcPct val="90000"/>
              </a:lnSpc>
              <a:spcBef>
                <a:spcPts val="600"/>
              </a:spcBef>
              <a:spcAft>
                <a:spcPts val="0"/>
              </a:spcAft>
              <a:buSzPts val="900"/>
              <a:buNone/>
              <a:defRPr sz="900"/>
            </a:lvl8pPr>
            <a:lvl9pPr indent="-228600" lvl="8" marL="4114800" rtl="0" algn="l">
              <a:lnSpc>
                <a:spcPct val="90000"/>
              </a:lnSpc>
              <a:spcBef>
                <a:spcPts val="600"/>
              </a:spcBef>
              <a:spcAft>
                <a:spcPts val="0"/>
              </a:spcAft>
              <a:buSzPts val="900"/>
              <a:buNone/>
              <a:defRPr sz="900"/>
            </a:lvl9pPr>
          </a:lstStyle>
          <a:p/>
        </p:txBody>
      </p:sp>
      <p:sp>
        <p:nvSpPr>
          <p:cNvPr id="250" name="Google Shape;250;p34"/>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1" name="Google Shape;251;p34"/>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2" name="Google Shape;252;p34"/>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53" name="Shape 253"/>
        <p:cNvGrpSpPr/>
        <p:nvPr/>
      </p:nvGrpSpPr>
      <p:grpSpPr>
        <a:xfrm>
          <a:off x="0" y="0"/>
          <a:ext cx="0" cy="0"/>
          <a:chOff x="0" y="0"/>
          <a:chExt cx="0" cy="0"/>
        </a:xfrm>
      </p:grpSpPr>
      <p:sp>
        <p:nvSpPr>
          <p:cNvPr id="254" name="Google Shape;254;p35"/>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5" name="Google Shape;255;p35"/>
          <p:cNvSpPr txBox="1"/>
          <p:nvPr>
            <p:ph idx="1" type="body"/>
          </p:nvPr>
        </p:nvSpPr>
        <p:spPr>
          <a:xfrm rot="5400000">
            <a:off x="2857500" y="-742950"/>
            <a:ext cx="3429000" cy="7315200"/>
          </a:xfrm>
          <a:prstGeom prst="rect">
            <a:avLst/>
          </a:prstGeom>
          <a:noFill/>
          <a:ln>
            <a:noFill/>
          </a:ln>
        </p:spPr>
        <p:txBody>
          <a:bodyPr anchorCtr="0" anchor="t" bIns="45700" lIns="91425" spcFirstLastPara="1" rIns="91425" wrap="square" tIns="45700">
            <a:noAutofit/>
          </a:bodyPr>
          <a:lstStyle>
            <a:lvl1pPr indent="-317500" lvl="0" marL="457200" rtl="0" algn="l">
              <a:lnSpc>
                <a:spcPct val="90000"/>
              </a:lnSpc>
              <a:spcBef>
                <a:spcPts val="1400"/>
              </a:spcBef>
              <a:spcAft>
                <a:spcPts val="0"/>
              </a:spcAft>
              <a:buSzPts val="1400"/>
              <a:buChar char="•"/>
              <a:defRPr/>
            </a:lvl1pPr>
            <a:lvl2pPr indent="-317500" lvl="1" marL="914400" rtl="0" algn="l">
              <a:lnSpc>
                <a:spcPct val="90000"/>
              </a:lnSpc>
              <a:spcBef>
                <a:spcPts val="900"/>
              </a:spcBef>
              <a:spcAft>
                <a:spcPts val="0"/>
              </a:spcAft>
              <a:buSzPts val="1400"/>
              <a:buChar char="–"/>
              <a:defRPr/>
            </a:lvl2pPr>
            <a:lvl3pPr indent="-317500" lvl="2" marL="1371600" rtl="0" algn="l">
              <a:lnSpc>
                <a:spcPct val="90000"/>
              </a:lnSpc>
              <a:spcBef>
                <a:spcPts val="600"/>
              </a:spcBef>
              <a:spcAft>
                <a:spcPts val="0"/>
              </a:spcAft>
              <a:buSzPts val="1400"/>
              <a:buChar char="•"/>
              <a:defRPr/>
            </a:lvl3pPr>
            <a:lvl4pPr indent="-317500" lvl="3" marL="1828800" rtl="0" algn="l">
              <a:lnSpc>
                <a:spcPct val="90000"/>
              </a:lnSpc>
              <a:spcBef>
                <a:spcPts val="600"/>
              </a:spcBef>
              <a:spcAft>
                <a:spcPts val="0"/>
              </a:spcAft>
              <a:buSzPts val="1400"/>
              <a:buChar char="•"/>
              <a:defRPr/>
            </a:lvl4pPr>
            <a:lvl5pPr indent="-323850" lvl="4" marL="2286000" rtl="0" algn="l">
              <a:lnSpc>
                <a:spcPct val="9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600"/>
              </a:spcBef>
              <a:spcAft>
                <a:spcPts val="0"/>
              </a:spcAft>
              <a:buSzPts val="1500"/>
              <a:buChar char="•"/>
              <a:defRPr/>
            </a:lvl7pPr>
            <a:lvl8pPr indent="-323850" lvl="7" marL="3657600" rtl="0" algn="l">
              <a:lnSpc>
                <a:spcPct val="90000"/>
              </a:lnSpc>
              <a:spcBef>
                <a:spcPts val="600"/>
              </a:spcBef>
              <a:spcAft>
                <a:spcPts val="0"/>
              </a:spcAft>
              <a:buSzPts val="1500"/>
              <a:buChar char="•"/>
              <a:defRPr/>
            </a:lvl8pPr>
            <a:lvl9pPr indent="-323850" lvl="8" marL="4114800" rtl="0" algn="l">
              <a:lnSpc>
                <a:spcPct val="90000"/>
              </a:lnSpc>
              <a:spcBef>
                <a:spcPts val="600"/>
              </a:spcBef>
              <a:spcAft>
                <a:spcPts val="0"/>
              </a:spcAft>
              <a:buSzPts val="1500"/>
              <a:buChar char="•"/>
              <a:defRPr/>
            </a:lvl9pPr>
          </a:lstStyle>
          <a:p/>
        </p:txBody>
      </p:sp>
      <p:sp>
        <p:nvSpPr>
          <p:cNvPr id="256" name="Google Shape;256;p35"/>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7" name="Google Shape;257;p35"/>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8" name="Google Shape;258;p35"/>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59" name="Shape 259"/>
        <p:cNvGrpSpPr/>
        <p:nvPr/>
      </p:nvGrpSpPr>
      <p:grpSpPr>
        <a:xfrm>
          <a:off x="0" y="0"/>
          <a:ext cx="0" cy="0"/>
          <a:chOff x="0" y="0"/>
          <a:chExt cx="0" cy="0"/>
        </a:xfrm>
      </p:grpSpPr>
      <p:grpSp>
        <p:nvGrpSpPr>
          <p:cNvPr id="260" name="Google Shape;260;p36"/>
          <p:cNvGrpSpPr/>
          <p:nvPr/>
        </p:nvGrpSpPr>
        <p:grpSpPr>
          <a:xfrm rot="5400000">
            <a:off x="7189230" y="175381"/>
            <a:ext cx="797540" cy="393075"/>
            <a:chOff x="-34" y="452558"/>
            <a:chExt cx="914505" cy="524100"/>
          </a:xfrm>
        </p:grpSpPr>
        <p:sp>
          <p:nvSpPr>
            <p:cNvPr id="261" name="Google Shape;261;p36"/>
            <p:cNvSpPr/>
            <p:nvPr/>
          </p:nvSpPr>
          <p:spPr>
            <a:xfrm>
              <a:off x="591671" y="452558"/>
              <a:ext cx="322800" cy="5241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62" name="Google Shape;262;p36"/>
            <p:cNvSpPr/>
            <p:nvPr/>
          </p:nvSpPr>
          <p:spPr>
            <a:xfrm>
              <a:off x="215154" y="452558"/>
              <a:ext cx="322800" cy="5241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63" name="Google Shape;263;p36"/>
            <p:cNvSpPr/>
            <p:nvPr/>
          </p:nvSpPr>
          <p:spPr>
            <a:xfrm rot="5400000">
              <a:off x="-181384" y="633908"/>
              <a:ext cx="524100" cy="161400"/>
            </a:xfrm>
            <a:prstGeom prst="round2SameRect">
              <a:avLst>
                <a:gd fmla="val 29167" name="adj1"/>
                <a:gd fmla="val 0" name="adj2"/>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grpSp>
        <p:nvGrpSpPr>
          <p:cNvPr id="264" name="Google Shape;264;p36"/>
          <p:cNvGrpSpPr/>
          <p:nvPr/>
        </p:nvGrpSpPr>
        <p:grpSpPr>
          <a:xfrm>
            <a:off x="0" y="4046637"/>
            <a:ext cx="9144000" cy="1096862"/>
            <a:chOff x="0" y="4046638"/>
            <a:chExt cx="9144000" cy="1096862"/>
          </a:xfrm>
        </p:grpSpPr>
        <p:sp>
          <p:nvSpPr>
            <p:cNvPr id="265" name="Google Shape;265;p36"/>
            <p:cNvSpPr/>
            <p:nvPr/>
          </p:nvSpPr>
          <p:spPr>
            <a:xfrm rot="5400000">
              <a:off x="4119794" y="119293"/>
              <a:ext cx="904412" cy="9144000"/>
            </a:xfrm>
            <a:custGeom>
              <a:rect b="b" l="l" r="r" t="t"/>
              <a:pathLst>
                <a:path extrusionOk="0" h="9144000" w="904412">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266" name="Google Shape;266;p36"/>
            <p:cNvSpPr/>
            <p:nvPr/>
          </p:nvSpPr>
          <p:spPr>
            <a:xfrm rot="5400000">
              <a:off x="4023569" y="23069"/>
              <a:ext cx="1096862" cy="9144000"/>
            </a:xfrm>
            <a:custGeom>
              <a:rect b="b" l="l" r="r" t="t"/>
              <a:pathLst>
                <a:path extrusionOk="0" h="9144000" w="1096862">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267" name="Google Shape;267;p36"/>
          <p:cNvSpPr txBox="1"/>
          <p:nvPr>
            <p:ph type="title"/>
          </p:nvPr>
        </p:nvSpPr>
        <p:spPr>
          <a:xfrm rot="5400000">
            <a:off x="6117900" y="2060185"/>
            <a:ext cx="3766200" cy="1371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8" name="Google Shape;268;p36"/>
          <p:cNvSpPr txBox="1"/>
          <p:nvPr>
            <p:ph idx="1" type="body"/>
          </p:nvPr>
        </p:nvSpPr>
        <p:spPr>
          <a:xfrm rot="5400000">
            <a:off x="2117400" y="-340115"/>
            <a:ext cx="3766200" cy="6172200"/>
          </a:xfrm>
          <a:prstGeom prst="rect">
            <a:avLst/>
          </a:prstGeom>
          <a:noFill/>
          <a:ln>
            <a:noFill/>
          </a:ln>
        </p:spPr>
        <p:txBody>
          <a:bodyPr anchorCtr="0" anchor="t" bIns="45700" lIns="91425" spcFirstLastPara="1" rIns="91425" wrap="square" tIns="45700">
            <a:noAutofit/>
          </a:bodyPr>
          <a:lstStyle>
            <a:lvl1pPr indent="-317500" lvl="0" marL="457200" rtl="0" algn="l">
              <a:lnSpc>
                <a:spcPct val="90000"/>
              </a:lnSpc>
              <a:spcBef>
                <a:spcPts val="1400"/>
              </a:spcBef>
              <a:spcAft>
                <a:spcPts val="0"/>
              </a:spcAft>
              <a:buSzPts val="1400"/>
              <a:buChar char="•"/>
              <a:defRPr/>
            </a:lvl1pPr>
            <a:lvl2pPr indent="-317500" lvl="1" marL="914400" rtl="0" algn="l">
              <a:lnSpc>
                <a:spcPct val="90000"/>
              </a:lnSpc>
              <a:spcBef>
                <a:spcPts val="900"/>
              </a:spcBef>
              <a:spcAft>
                <a:spcPts val="0"/>
              </a:spcAft>
              <a:buSzPts val="1400"/>
              <a:buChar char="–"/>
              <a:defRPr/>
            </a:lvl2pPr>
            <a:lvl3pPr indent="-317500" lvl="2" marL="1371600" rtl="0" algn="l">
              <a:lnSpc>
                <a:spcPct val="90000"/>
              </a:lnSpc>
              <a:spcBef>
                <a:spcPts val="600"/>
              </a:spcBef>
              <a:spcAft>
                <a:spcPts val="0"/>
              </a:spcAft>
              <a:buSzPts val="1400"/>
              <a:buChar char="•"/>
              <a:defRPr/>
            </a:lvl3pPr>
            <a:lvl4pPr indent="-317500" lvl="3" marL="1828800" rtl="0" algn="l">
              <a:lnSpc>
                <a:spcPct val="90000"/>
              </a:lnSpc>
              <a:spcBef>
                <a:spcPts val="600"/>
              </a:spcBef>
              <a:spcAft>
                <a:spcPts val="0"/>
              </a:spcAft>
              <a:buSzPts val="1400"/>
              <a:buChar char="•"/>
              <a:defRPr/>
            </a:lvl4pPr>
            <a:lvl5pPr indent="-323850" lvl="4" marL="2286000" rtl="0" algn="l">
              <a:lnSpc>
                <a:spcPct val="9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600"/>
              </a:spcBef>
              <a:spcAft>
                <a:spcPts val="0"/>
              </a:spcAft>
              <a:buSzPts val="1500"/>
              <a:buChar char="•"/>
              <a:defRPr/>
            </a:lvl7pPr>
            <a:lvl8pPr indent="-323850" lvl="7" marL="3657600" rtl="0" algn="l">
              <a:lnSpc>
                <a:spcPct val="90000"/>
              </a:lnSpc>
              <a:spcBef>
                <a:spcPts val="600"/>
              </a:spcBef>
              <a:spcAft>
                <a:spcPts val="0"/>
              </a:spcAft>
              <a:buSzPts val="1500"/>
              <a:buChar char="•"/>
              <a:defRPr/>
            </a:lvl8pPr>
            <a:lvl9pPr indent="-323850" lvl="8" marL="4114800" rtl="0" algn="l">
              <a:lnSpc>
                <a:spcPct val="90000"/>
              </a:lnSpc>
              <a:spcBef>
                <a:spcPts val="600"/>
              </a:spcBef>
              <a:spcAft>
                <a:spcPts val="0"/>
              </a:spcAft>
              <a:buSzPts val="1500"/>
              <a:buChar char="•"/>
              <a:defRPr/>
            </a:lvl9pPr>
          </a:lstStyle>
          <a:p/>
        </p:txBody>
      </p:sp>
      <p:sp>
        <p:nvSpPr>
          <p:cNvPr id="269" name="Google Shape;269;p36"/>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0" name="Google Shape;270;p36"/>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1" name="Google Shape;271;p36"/>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3" name="Shape 27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52" name="Google Shape;52;p13"/>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160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1600"/>
              </a:spcBef>
              <a:spcAft>
                <a:spcPts val="160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53" name="Google Shape;53;p1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grpSp>
        <p:nvGrpSpPr>
          <p:cNvPr id="170" name="Google Shape;170;p25"/>
          <p:cNvGrpSpPr/>
          <p:nvPr/>
        </p:nvGrpSpPr>
        <p:grpSpPr>
          <a:xfrm>
            <a:off x="0" y="4056911"/>
            <a:ext cx="9144000" cy="1096862"/>
            <a:chOff x="0" y="4056912"/>
            <a:chExt cx="9144000" cy="1096862"/>
          </a:xfrm>
        </p:grpSpPr>
        <p:sp>
          <p:nvSpPr>
            <p:cNvPr id="171" name="Google Shape;171;p25"/>
            <p:cNvSpPr/>
            <p:nvPr/>
          </p:nvSpPr>
          <p:spPr>
            <a:xfrm rot="5400000">
              <a:off x="4119794" y="119293"/>
              <a:ext cx="904412" cy="9144000"/>
            </a:xfrm>
            <a:custGeom>
              <a:rect b="b" l="l" r="r" t="t"/>
              <a:pathLst>
                <a:path extrusionOk="0" h="9144000" w="904412">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72" name="Google Shape;172;p25"/>
            <p:cNvSpPr/>
            <p:nvPr/>
          </p:nvSpPr>
          <p:spPr>
            <a:xfrm rot="5400000">
              <a:off x="4023569" y="33343"/>
              <a:ext cx="1096862" cy="9144000"/>
            </a:xfrm>
            <a:custGeom>
              <a:rect b="b" l="l" r="r" t="t"/>
              <a:pathLst>
                <a:path extrusionOk="0" h="9144000" w="1096862">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grpSp>
        <p:nvGrpSpPr>
          <p:cNvPr id="173" name="Google Shape;173;p25"/>
          <p:cNvGrpSpPr/>
          <p:nvPr/>
        </p:nvGrpSpPr>
        <p:grpSpPr>
          <a:xfrm>
            <a:off x="-29" y="600413"/>
            <a:ext cx="797540" cy="393075"/>
            <a:chOff x="-34" y="452558"/>
            <a:chExt cx="914505" cy="524100"/>
          </a:xfrm>
        </p:grpSpPr>
        <p:sp>
          <p:nvSpPr>
            <p:cNvPr id="174" name="Google Shape;174;p25"/>
            <p:cNvSpPr/>
            <p:nvPr/>
          </p:nvSpPr>
          <p:spPr>
            <a:xfrm>
              <a:off x="591671" y="452558"/>
              <a:ext cx="322800" cy="524100"/>
            </a:xfrm>
            <a:prstGeom prst="roundRect">
              <a:avLst>
                <a:gd fmla="val 16667" name="adj"/>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75" name="Google Shape;175;p25"/>
            <p:cNvSpPr/>
            <p:nvPr/>
          </p:nvSpPr>
          <p:spPr>
            <a:xfrm>
              <a:off x="215154" y="452558"/>
              <a:ext cx="322800" cy="524100"/>
            </a:xfrm>
            <a:prstGeom prst="roundRect">
              <a:avLst>
                <a:gd fmla="val 16667" name="adj"/>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76" name="Google Shape;176;p25"/>
            <p:cNvSpPr/>
            <p:nvPr/>
          </p:nvSpPr>
          <p:spPr>
            <a:xfrm rot="5400000">
              <a:off x="-181384" y="633908"/>
              <a:ext cx="524100" cy="161400"/>
            </a:xfrm>
            <a:prstGeom prst="round2SameRect">
              <a:avLst>
                <a:gd fmla="val 29167" name="adj1"/>
                <a:gd fmla="val 0" name="adj2"/>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grpSp>
      <p:sp>
        <p:nvSpPr>
          <p:cNvPr id="177" name="Google Shape;177;p25"/>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700"/>
              <a:buFont typeface="Constantia"/>
              <a:buNone/>
              <a:defRPr b="0" i="0" sz="2700" u="none" cap="none" strike="noStrike">
                <a:solidFill>
                  <a:schemeClr val="dk1"/>
                </a:solidFill>
                <a:latin typeface="Constantia"/>
                <a:ea typeface="Constantia"/>
                <a:cs typeface="Constantia"/>
                <a:sym typeface="Constanti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8" name="Google Shape;178;p25"/>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1400"/>
              </a:spcBef>
              <a:spcAft>
                <a:spcPts val="0"/>
              </a:spcAft>
              <a:buClr>
                <a:srgbClr val="669014"/>
              </a:buClr>
              <a:buSzPts val="2100"/>
              <a:buFont typeface="Arial"/>
              <a:buChar char="•"/>
              <a:defRPr b="0" i="0" sz="2100" u="none" cap="none" strike="noStrike">
                <a:solidFill>
                  <a:schemeClr val="dk1"/>
                </a:solidFill>
                <a:latin typeface="Constantia"/>
                <a:ea typeface="Constantia"/>
                <a:cs typeface="Constantia"/>
                <a:sym typeface="Constantia"/>
              </a:defRPr>
            </a:lvl1pPr>
            <a:lvl2pPr indent="-342900" lvl="1" marL="914400" marR="0" rtl="0" algn="l">
              <a:lnSpc>
                <a:spcPct val="90000"/>
              </a:lnSpc>
              <a:spcBef>
                <a:spcPts val="900"/>
              </a:spcBef>
              <a:spcAft>
                <a:spcPts val="0"/>
              </a:spcAft>
              <a:buClr>
                <a:srgbClr val="669014"/>
              </a:buClr>
              <a:buSzPts val="1800"/>
              <a:buFont typeface="Arial"/>
              <a:buChar char="–"/>
              <a:defRPr b="0" i="0" sz="1800" u="none" cap="none" strike="noStrike">
                <a:solidFill>
                  <a:schemeClr val="dk1"/>
                </a:solidFill>
                <a:latin typeface="Constantia"/>
                <a:ea typeface="Constantia"/>
                <a:cs typeface="Constantia"/>
                <a:sym typeface="Constantia"/>
              </a:defRPr>
            </a:lvl2pPr>
            <a:lvl3pPr indent="-323850" lvl="2" marL="1371600" marR="0" rtl="0" algn="l">
              <a:lnSpc>
                <a:spcPct val="90000"/>
              </a:lnSpc>
              <a:spcBef>
                <a:spcPts val="600"/>
              </a:spcBef>
              <a:spcAft>
                <a:spcPts val="0"/>
              </a:spcAft>
              <a:buClr>
                <a:srgbClr val="669014"/>
              </a:buClr>
              <a:buSzPts val="1500"/>
              <a:buFont typeface="Arial"/>
              <a:buChar char="•"/>
              <a:defRPr b="0" i="0" sz="1500" u="none" cap="none" strike="noStrike">
                <a:solidFill>
                  <a:schemeClr val="dk1"/>
                </a:solidFill>
                <a:latin typeface="Constantia"/>
                <a:ea typeface="Constantia"/>
                <a:cs typeface="Constantia"/>
                <a:sym typeface="Constantia"/>
              </a:defRPr>
            </a:lvl3pPr>
            <a:lvl4pPr indent="-323850" lvl="3" marL="1828800" marR="0" rtl="0" algn="l">
              <a:lnSpc>
                <a:spcPct val="90000"/>
              </a:lnSpc>
              <a:spcBef>
                <a:spcPts val="600"/>
              </a:spcBef>
              <a:spcAft>
                <a:spcPts val="0"/>
              </a:spcAft>
              <a:buClr>
                <a:srgbClr val="669014"/>
              </a:buClr>
              <a:buSzPts val="1500"/>
              <a:buFont typeface="Arial"/>
              <a:buChar char="•"/>
              <a:defRPr b="0" i="0" sz="1500" u="none" cap="none" strike="noStrike">
                <a:solidFill>
                  <a:schemeClr val="dk1"/>
                </a:solidFill>
                <a:latin typeface="Constantia"/>
                <a:ea typeface="Constantia"/>
                <a:cs typeface="Constantia"/>
                <a:sym typeface="Constantia"/>
              </a:defRPr>
            </a:lvl4pPr>
            <a:lvl5pPr indent="-323850" lvl="4" marL="2286000" marR="0" rtl="0" algn="l">
              <a:lnSpc>
                <a:spcPct val="90000"/>
              </a:lnSpc>
              <a:spcBef>
                <a:spcPts val="600"/>
              </a:spcBef>
              <a:spcAft>
                <a:spcPts val="0"/>
              </a:spcAft>
              <a:buClr>
                <a:srgbClr val="669014"/>
              </a:buClr>
              <a:buSzPts val="1500"/>
              <a:buFont typeface="Arial"/>
              <a:buChar char="•"/>
              <a:defRPr b="0" i="0" sz="1500" u="none" cap="none" strike="noStrike">
                <a:solidFill>
                  <a:schemeClr val="dk1"/>
                </a:solidFill>
                <a:latin typeface="Constantia"/>
                <a:ea typeface="Constantia"/>
                <a:cs typeface="Constantia"/>
                <a:sym typeface="Constantia"/>
              </a:defRPr>
            </a:lvl5pPr>
            <a:lvl6pPr indent="-323850" lvl="5" marL="2743200" marR="0" rtl="0" algn="l">
              <a:lnSpc>
                <a:spcPct val="90000"/>
              </a:lnSpc>
              <a:spcBef>
                <a:spcPts val="600"/>
              </a:spcBef>
              <a:spcAft>
                <a:spcPts val="0"/>
              </a:spcAft>
              <a:buClr>
                <a:schemeClr val="accent1"/>
              </a:buClr>
              <a:buSzPts val="1500"/>
              <a:buFont typeface="Arial"/>
              <a:buChar char="•"/>
              <a:defRPr b="0" i="0" sz="1500" u="none" cap="none" strike="noStrike">
                <a:solidFill>
                  <a:schemeClr val="dk1"/>
                </a:solidFill>
                <a:latin typeface="Constantia"/>
                <a:ea typeface="Constantia"/>
                <a:cs typeface="Constantia"/>
                <a:sym typeface="Constantia"/>
              </a:defRPr>
            </a:lvl6pPr>
            <a:lvl7pPr indent="-323850" lvl="6" marL="3200400" marR="0" rtl="0" algn="l">
              <a:lnSpc>
                <a:spcPct val="90000"/>
              </a:lnSpc>
              <a:spcBef>
                <a:spcPts val="600"/>
              </a:spcBef>
              <a:spcAft>
                <a:spcPts val="0"/>
              </a:spcAft>
              <a:buClr>
                <a:schemeClr val="accent1"/>
              </a:buClr>
              <a:buSzPts val="1500"/>
              <a:buFont typeface="Arial"/>
              <a:buChar char="•"/>
              <a:defRPr b="0" i="0" sz="1500" u="none" cap="none" strike="noStrike">
                <a:solidFill>
                  <a:schemeClr val="dk1"/>
                </a:solidFill>
                <a:latin typeface="Constantia"/>
                <a:ea typeface="Constantia"/>
                <a:cs typeface="Constantia"/>
                <a:sym typeface="Constantia"/>
              </a:defRPr>
            </a:lvl7pPr>
            <a:lvl8pPr indent="-323850" lvl="7" marL="3657600" marR="0" rtl="0" algn="l">
              <a:lnSpc>
                <a:spcPct val="90000"/>
              </a:lnSpc>
              <a:spcBef>
                <a:spcPts val="600"/>
              </a:spcBef>
              <a:spcAft>
                <a:spcPts val="0"/>
              </a:spcAft>
              <a:buClr>
                <a:schemeClr val="accent1"/>
              </a:buClr>
              <a:buSzPts val="1500"/>
              <a:buFont typeface="Arial"/>
              <a:buChar char="•"/>
              <a:defRPr b="0" i="0" sz="1500" u="none" cap="none" strike="noStrike">
                <a:solidFill>
                  <a:schemeClr val="dk1"/>
                </a:solidFill>
                <a:latin typeface="Constantia"/>
                <a:ea typeface="Constantia"/>
                <a:cs typeface="Constantia"/>
                <a:sym typeface="Constantia"/>
              </a:defRPr>
            </a:lvl8pPr>
            <a:lvl9pPr indent="-323850" lvl="8" marL="4114800" marR="0" rtl="0" algn="l">
              <a:lnSpc>
                <a:spcPct val="90000"/>
              </a:lnSpc>
              <a:spcBef>
                <a:spcPts val="600"/>
              </a:spcBef>
              <a:spcAft>
                <a:spcPts val="0"/>
              </a:spcAft>
              <a:buClr>
                <a:schemeClr val="accent1"/>
              </a:buClr>
              <a:buSzPts val="1500"/>
              <a:buFont typeface="Arial"/>
              <a:buChar char="•"/>
              <a:defRPr b="0" i="0" sz="1500" u="none" cap="none" strike="noStrike">
                <a:solidFill>
                  <a:schemeClr val="dk1"/>
                </a:solidFill>
                <a:latin typeface="Constantia"/>
                <a:ea typeface="Constantia"/>
                <a:cs typeface="Constantia"/>
                <a:sym typeface="Constantia"/>
              </a:defRPr>
            </a:lvl9pPr>
          </a:lstStyle>
          <a:p/>
        </p:txBody>
      </p:sp>
      <p:sp>
        <p:nvSpPr>
          <p:cNvPr id="179" name="Google Shape;179;p25"/>
          <p:cNvSpPr txBox="1"/>
          <p:nvPr>
            <p:ph idx="11" type="ftr"/>
          </p:nvPr>
        </p:nvSpPr>
        <p:spPr>
          <a:xfrm>
            <a:off x="914400" y="4836319"/>
            <a:ext cx="6217800" cy="135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b="0" i="0" sz="9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9pPr>
          </a:lstStyle>
          <a:p/>
        </p:txBody>
      </p:sp>
      <p:sp>
        <p:nvSpPr>
          <p:cNvPr id="180" name="Google Shape;180;p25"/>
          <p:cNvSpPr txBox="1"/>
          <p:nvPr>
            <p:ph idx="10" type="dt"/>
          </p:nvPr>
        </p:nvSpPr>
        <p:spPr>
          <a:xfrm>
            <a:off x="7162800" y="4836319"/>
            <a:ext cx="1066800" cy="1356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100"/>
              <a:buNone/>
              <a:defRPr b="0" i="0" sz="9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100"/>
              <a:buNone/>
              <a:defRPr b="0" i="0" sz="1800" u="none" cap="none" strike="noStrike">
                <a:solidFill>
                  <a:schemeClr val="dk1"/>
                </a:solidFill>
                <a:latin typeface="Constantia"/>
                <a:ea typeface="Constantia"/>
                <a:cs typeface="Constantia"/>
                <a:sym typeface="Constantia"/>
              </a:defRPr>
            </a:lvl9pPr>
          </a:lstStyle>
          <a:p/>
        </p:txBody>
      </p:sp>
      <p:sp>
        <p:nvSpPr>
          <p:cNvPr id="181" name="Google Shape;181;p25"/>
          <p:cNvSpPr txBox="1"/>
          <p:nvPr>
            <p:ph idx="12" type="sldNum"/>
          </p:nvPr>
        </p:nvSpPr>
        <p:spPr>
          <a:xfrm>
            <a:off x="8305800" y="4836319"/>
            <a:ext cx="609600" cy="135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1"/>
                </a:solidFill>
                <a:latin typeface="Constantia"/>
                <a:ea typeface="Constantia"/>
                <a:cs typeface="Constantia"/>
                <a:sym typeface="Constantia"/>
              </a:defRPr>
            </a:lvl1pPr>
            <a:lvl2pPr indent="0" lvl="1" marL="0" marR="0" rtl="0" algn="r">
              <a:spcBef>
                <a:spcPts val="0"/>
              </a:spcBef>
              <a:buNone/>
              <a:defRPr b="0" i="0" sz="900" u="none" cap="none" strike="noStrike">
                <a:solidFill>
                  <a:schemeClr val="dk1"/>
                </a:solidFill>
                <a:latin typeface="Constantia"/>
                <a:ea typeface="Constantia"/>
                <a:cs typeface="Constantia"/>
                <a:sym typeface="Constantia"/>
              </a:defRPr>
            </a:lvl2pPr>
            <a:lvl3pPr indent="0" lvl="2" marL="0" marR="0" rtl="0" algn="r">
              <a:spcBef>
                <a:spcPts val="0"/>
              </a:spcBef>
              <a:buNone/>
              <a:defRPr b="0" i="0" sz="900" u="none" cap="none" strike="noStrike">
                <a:solidFill>
                  <a:schemeClr val="dk1"/>
                </a:solidFill>
                <a:latin typeface="Constantia"/>
                <a:ea typeface="Constantia"/>
                <a:cs typeface="Constantia"/>
                <a:sym typeface="Constantia"/>
              </a:defRPr>
            </a:lvl3pPr>
            <a:lvl4pPr indent="0" lvl="3" marL="0" marR="0" rtl="0" algn="r">
              <a:spcBef>
                <a:spcPts val="0"/>
              </a:spcBef>
              <a:buNone/>
              <a:defRPr b="0" i="0" sz="900" u="none" cap="none" strike="noStrike">
                <a:solidFill>
                  <a:schemeClr val="dk1"/>
                </a:solidFill>
                <a:latin typeface="Constantia"/>
                <a:ea typeface="Constantia"/>
                <a:cs typeface="Constantia"/>
                <a:sym typeface="Constantia"/>
              </a:defRPr>
            </a:lvl4pPr>
            <a:lvl5pPr indent="0" lvl="4" marL="0" marR="0" rtl="0" algn="r">
              <a:spcBef>
                <a:spcPts val="0"/>
              </a:spcBef>
              <a:buNone/>
              <a:defRPr b="0" i="0" sz="900" u="none" cap="none" strike="noStrike">
                <a:solidFill>
                  <a:schemeClr val="dk1"/>
                </a:solidFill>
                <a:latin typeface="Constantia"/>
                <a:ea typeface="Constantia"/>
                <a:cs typeface="Constantia"/>
                <a:sym typeface="Constantia"/>
              </a:defRPr>
            </a:lvl5pPr>
            <a:lvl6pPr indent="0" lvl="5" marL="0" marR="0" rtl="0" algn="r">
              <a:spcBef>
                <a:spcPts val="0"/>
              </a:spcBef>
              <a:buNone/>
              <a:defRPr b="0" i="0" sz="900" u="none" cap="none" strike="noStrike">
                <a:solidFill>
                  <a:schemeClr val="dk1"/>
                </a:solidFill>
                <a:latin typeface="Constantia"/>
                <a:ea typeface="Constantia"/>
                <a:cs typeface="Constantia"/>
                <a:sym typeface="Constantia"/>
              </a:defRPr>
            </a:lvl6pPr>
            <a:lvl7pPr indent="0" lvl="6" marL="0" marR="0" rtl="0" algn="r">
              <a:spcBef>
                <a:spcPts val="0"/>
              </a:spcBef>
              <a:buNone/>
              <a:defRPr b="0" i="0" sz="900" u="none" cap="none" strike="noStrike">
                <a:solidFill>
                  <a:schemeClr val="dk1"/>
                </a:solidFill>
                <a:latin typeface="Constantia"/>
                <a:ea typeface="Constantia"/>
                <a:cs typeface="Constantia"/>
                <a:sym typeface="Constantia"/>
              </a:defRPr>
            </a:lvl7pPr>
            <a:lvl8pPr indent="0" lvl="7" marL="0" marR="0" rtl="0" algn="r">
              <a:spcBef>
                <a:spcPts val="0"/>
              </a:spcBef>
              <a:buNone/>
              <a:defRPr b="0" i="0" sz="900" u="none" cap="none" strike="noStrike">
                <a:solidFill>
                  <a:schemeClr val="dk1"/>
                </a:solidFill>
                <a:latin typeface="Constantia"/>
                <a:ea typeface="Constantia"/>
                <a:cs typeface="Constantia"/>
                <a:sym typeface="Constantia"/>
              </a:defRPr>
            </a:lvl8pPr>
            <a:lvl9pPr indent="0" lvl="8" marL="0" marR="0" rtl="0" algn="r">
              <a:spcBef>
                <a:spcPts val="0"/>
              </a:spcBef>
              <a:buNone/>
              <a:defRPr b="0" i="0" sz="900" u="none" cap="none" strike="noStrike">
                <a:solidFill>
                  <a:schemeClr val="dk1"/>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2.png"/><Relationship Id="rId6"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16.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16.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16.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7.xml"/><Relationship Id="rId3"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8.xml"/><Relationship Id="rId3"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9"/>
          <p:cNvSpPr txBox="1"/>
          <p:nvPr>
            <p:ph type="ctrTitle"/>
          </p:nvPr>
        </p:nvSpPr>
        <p:spPr>
          <a:xfrm>
            <a:off x="398000" y="658250"/>
            <a:ext cx="8434200" cy="108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High Performance/</a:t>
            </a:r>
            <a:endParaRPr sz="3000"/>
          </a:p>
          <a:p>
            <a:pPr indent="0" lvl="0" marL="0" rtl="0" algn="ctr">
              <a:spcBef>
                <a:spcPts val="0"/>
              </a:spcBef>
              <a:spcAft>
                <a:spcPts val="0"/>
              </a:spcAft>
              <a:buNone/>
            </a:pPr>
            <a:r>
              <a:rPr lang="en" sz="3000"/>
              <a:t>High </a:t>
            </a:r>
            <a:r>
              <a:rPr lang="en" sz="3000"/>
              <a:t>Involvement</a:t>
            </a:r>
            <a:r>
              <a:rPr lang="en" sz="3000"/>
              <a:t> Systems &amp; Worker Attitudes</a:t>
            </a:r>
            <a:endParaRPr sz="3000"/>
          </a:p>
        </p:txBody>
      </p:sp>
      <p:sp>
        <p:nvSpPr>
          <p:cNvPr id="279" name="Google Shape;279;p39"/>
          <p:cNvSpPr txBox="1"/>
          <p:nvPr>
            <p:ph idx="1" type="subTitle"/>
          </p:nvPr>
        </p:nvSpPr>
        <p:spPr>
          <a:xfrm>
            <a:off x="311700" y="2004125"/>
            <a:ext cx="8520600" cy="2625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200">
                <a:solidFill>
                  <a:srgbClr val="000000"/>
                </a:solidFill>
                <a:latin typeface="Calibri"/>
                <a:ea typeface="Calibri"/>
                <a:cs typeface="Calibri"/>
                <a:sym typeface="Calibri"/>
              </a:rPr>
              <a:t>Presentors:</a:t>
            </a:r>
            <a:endParaRPr b="1" sz="2200">
              <a:solidFill>
                <a:srgbClr val="000000"/>
              </a:solidFill>
              <a:latin typeface="Calibri"/>
              <a:ea typeface="Calibri"/>
              <a:cs typeface="Calibri"/>
              <a:sym typeface="Calibri"/>
            </a:endParaRPr>
          </a:p>
          <a:p>
            <a:pPr indent="0" lvl="0" marL="0" rtl="0" algn="r">
              <a:spcBef>
                <a:spcPts val="0"/>
              </a:spcBef>
              <a:spcAft>
                <a:spcPts val="0"/>
              </a:spcAft>
              <a:buClr>
                <a:schemeClr val="dk1"/>
              </a:buClr>
              <a:buSzPts val="1100"/>
              <a:buFont typeface="Arial"/>
              <a:buNone/>
            </a:pPr>
            <a:r>
              <a:t/>
            </a:r>
            <a:endParaRPr i="1" sz="2200">
              <a:solidFill>
                <a:srgbClr val="000000"/>
              </a:solidFill>
              <a:latin typeface="Calibri"/>
              <a:ea typeface="Calibri"/>
              <a:cs typeface="Calibri"/>
              <a:sym typeface="Calibri"/>
            </a:endParaRPr>
          </a:p>
          <a:p>
            <a:pPr indent="0" lvl="0" marL="0" rtl="0" algn="r">
              <a:spcBef>
                <a:spcPts val="0"/>
              </a:spcBef>
              <a:spcAft>
                <a:spcPts val="0"/>
              </a:spcAft>
              <a:buNone/>
            </a:pPr>
            <a:r>
              <a:rPr i="1" lang="en" sz="2200">
                <a:solidFill>
                  <a:srgbClr val="000000"/>
                </a:solidFill>
                <a:latin typeface="Calibri"/>
                <a:ea typeface="Calibri"/>
                <a:cs typeface="Calibri"/>
                <a:sym typeface="Calibri"/>
              </a:rPr>
              <a:t>Vincent Arteaga</a:t>
            </a:r>
            <a:r>
              <a:rPr i="1" lang="en" sz="2200">
                <a:solidFill>
                  <a:srgbClr val="000000"/>
                </a:solidFill>
                <a:latin typeface="Calibri"/>
                <a:ea typeface="Calibri"/>
                <a:cs typeface="Calibri"/>
                <a:sym typeface="Calibri"/>
              </a:rPr>
              <a:t> </a:t>
            </a:r>
            <a:endParaRPr i="1" sz="2200">
              <a:solidFill>
                <a:srgbClr val="000000"/>
              </a:solidFill>
              <a:latin typeface="Calibri"/>
              <a:ea typeface="Calibri"/>
              <a:cs typeface="Calibri"/>
              <a:sym typeface="Calibri"/>
            </a:endParaRPr>
          </a:p>
          <a:p>
            <a:pPr indent="0" lvl="0" marL="0" rtl="0" algn="r">
              <a:spcBef>
                <a:spcPts val="0"/>
              </a:spcBef>
              <a:spcAft>
                <a:spcPts val="0"/>
              </a:spcAft>
              <a:buNone/>
            </a:pPr>
            <a:r>
              <a:rPr i="1" lang="en" sz="2200">
                <a:solidFill>
                  <a:srgbClr val="000000"/>
                </a:solidFill>
                <a:latin typeface="Calibri"/>
                <a:ea typeface="Calibri"/>
                <a:cs typeface="Calibri"/>
                <a:sym typeface="Calibri"/>
              </a:rPr>
              <a:t>Ashwini Jayaram</a:t>
            </a:r>
            <a:endParaRPr i="1" sz="2200">
              <a:solidFill>
                <a:srgbClr val="000000"/>
              </a:solidFill>
              <a:latin typeface="Calibri"/>
              <a:ea typeface="Calibri"/>
              <a:cs typeface="Calibri"/>
              <a:sym typeface="Calibri"/>
            </a:endParaRPr>
          </a:p>
          <a:p>
            <a:pPr indent="0" lvl="0" marL="0" rtl="0" algn="r">
              <a:spcBef>
                <a:spcPts val="0"/>
              </a:spcBef>
              <a:spcAft>
                <a:spcPts val="0"/>
              </a:spcAft>
              <a:buNone/>
            </a:pPr>
            <a:r>
              <a:rPr i="1" lang="en" sz="2200">
                <a:solidFill>
                  <a:srgbClr val="000000"/>
                </a:solidFill>
                <a:latin typeface="Calibri"/>
                <a:ea typeface="Calibri"/>
                <a:cs typeface="Calibri"/>
                <a:sym typeface="Calibri"/>
              </a:rPr>
              <a:t>Jing Fan</a:t>
            </a:r>
            <a:endParaRPr i="1" sz="2200">
              <a:solidFill>
                <a:srgbClr val="000000"/>
              </a:solidFill>
              <a:latin typeface="Calibri"/>
              <a:ea typeface="Calibri"/>
              <a:cs typeface="Calibri"/>
              <a:sym typeface="Calibri"/>
            </a:endParaRPr>
          </a:p>
          <a:p>
            <a:pPr indent="0" lvl="0" marL="0" rtl="0" algn="r">
              <a:spcBef>
                <a:spcPts val="0"/>
              </a:spcBef>
              <a:spcAft>
                <a:spcPts val="0"/>
              </a:spcAft>
              <a:buNone/>
            </a:pPr>
            <a:r>
              <a:rPr i="1" lang="en" sz="2200">
                <a:solidFill>
                  <a:srgbClr val="000000"/>
                </a:solidFill>
                <a:latin typeface="Calibri"/>
                <a:ea typeface="Calibri"/>
                <a:cs typeface="Calibri"/>
                <a:sym typeface="Calibri"/>
              </a:rPr>
              <a:t>Peng Si</a:t>
            </a:r>
            <a:endParaRPr i="1" sz="2200">
              <a:solidFill>
                <a:srgbClr val="000000"/>
              </a:solidFill>
              <a:latin typeface="Calibri"/>
              <a:ea typeface="Calibri"/>
              <a:cs typeface="Calibri"/>
              <a:sym typeface="Calibri"/>
            </a:endParaRPr>
          </a:p>
          <a:p>
            <a:pPr indent="0" lvl="0" marL="0" rtl="0" algn="r">
              <a:spcBef>
                <a:spcPts val="0"/>
              </a:spcBef>
              <a:spcAft>
                <a:spcPts val="0"/>
              </a:spcAft>
              <a:buNone/>
            </a:pPr>
            <a:r>
              <a:t/>
            </a:r>
            <a:endParaRPr sz="2200">
              <a:solidFill>
                <a:srgbClr val="000000"/>
              </a:solidFill>
              <a:latin typeface="Calibri"/>
              <a:ea typeface="Calibri"/>
              <a:cs typeface="Calibri"/>
              <a:sym typeface="Calibri"/>
            </a:endParaRPr>
          </a:p>
          <a:p>
            <a:pPr indent="0" lvl="0" marL="0" rtl="0" algn="r">
              <a:spcBef>
                <a:spcPts val="0"/>
              </a:spcBef>
              <a:spcAft>
                <a:spcPts val="0"/>
              </a:spcAft>
              <a:buNone/>
            </a:pPr>
            <a:r>
              <a:t/>
            </a:r>
            <a:endParaRPr sz="2200">
              <a:solidFill>
                <a:srgbClr val="000000"/>
              </a:solidFill>
              <a:latin typeface="Calibri"/>
              <a:ea typeface="Calibri"/>
              <a:cs typeface="Calibri"/>
              <a:sym typeface="Calibri"/>
            </a:endParaRPr>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Clr>
                <a:schemeClr val="dk1"/>
              </a:buClr>
              <a:buSzPts val="1100"/>
              <a:buFont typeface="Arial"/>
              <a:buNone/>
            </a:pPr>
            <a:r>
              <a:rPr lang="en" sz="1800"/>
              <a:t>BUS-251</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High HPWS and High Influence of HR Function</a:t>
            </a:r>
            <a:endParaRPr/>
          </a:p>
        </p:txBody>
      </p:sp>
      <p:sp>
        <p:nvSpPr>
          <p:cNvPr id="334" name="Google Shape;334;p48"/>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pic>
        <p:nvPicPr>
          <p:cNvPr id="335" name="Google Shape;335;p48"/>
          <p:cNvPicPr preferRelativeResize="0"/>
          <p:nvPr/>
        </p:nvPicPr>
        <p:blipFill rotWithShape="1">
          <a:blip r:embed="rId3">
            <a:alphaModFix/>
          </a:blip>
          <a:srcRect b="0" l="0" r="0" t="0"/>
          <a:stretch/>
        </p:blipFill>
        <p:spPr>
          <a:xfrm>
            <a:off x="2008414" y="1885950"/>
            <a:ext cx="5372099" cy="30126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High HPWS and High Influence of HR Function</a:t>
            </a:r>
            <a:endParaRPr/>
          </a:p>
        </p:txBody>
      </p:sp>
      <p:sp>
        <p:nvSpPr>
          <p:cNvPr id="341" name="Google Shape;341;p49"/>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Autofit/>
          </a:bodyPr>
          <a:lstStyle/>
          <a:p>
            <a:pPr indent="-171450" lvl="0" marL="171450" rtl="0" algn="l">
              <a:lnSpc>
                <a:spcPct val="115000"/>
              </a:lnSpc>
              <a:spcBef>
                <a:spcPts val="0"/>
              </a:spcBef>
              <a:spcAft>
                <a:spcPts val="0"/>
              </a:spcAft>
              <a:buSzPts val="1300"/>
              <a:buChar char="●"/>
            </a:pPr>
            <a:r>
              <a:rPr lang="en" sz="1800">
                <a:solidFill>
                  <a:srgbClr val="000000"/>
                </a:solidFill>
                <a:latin typeface="Calibri"/>
                <a:ea typeface="Calibri"/>
                <a:cs typeface="Calibri"/>
                <a:sym typeface="Calibri"/>
              </a:rPr>
              <a:t>The results show that HPWS had a signiﬁcant main effect on ﬁrm performance (both operational and ﬁnancial).</a:t>
            </a:r>
            <a:endParaRPr/>
          </a:p>
          <a:p>
            <a:pPr indent="-171450" lvl="0" marL="171450" rtl="0" algn="l">
              <a:lnSpc>
                <a:spcPct val="115000"/>
              </a:lnSpc>
              <a:spcBef>
                <a:spcPts val="1600"/>
              </a:spcBef>
              <a:spcAft>
                <a:spcPts val="1600"/>
              </a:spcAft>
              <a:buSzPts val="1300"/>
              <a:buChar char="●"/>
            </a:pPr>
            <a:r>
              <a:rPr lang="en" sz="1800">
                <a:solidFill>
                  <a:srgbClr val="000000"/>
                </a:solidFill>
                <a:latin typeface="Calibri"/>
                <a:ea typeface="Calibri"/>
                <a:cs typeface="Calibri"/>
                <a:sym typeface="Calibri"/>
              </a:rPr>
              <a:t>This provides support for Hypothesis 1. Which was that there is a positive relationship between HPWS and ﬁrm performance.</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0"/>
          <p:cNvSpPr txBox="1"/>
          <p:nvPr>
            <p:ph type="title"/>
          </p:nvPr>
        </p:nvSpPr>
        <p:spPr>
          <a:xfrm>
            <a:off x="492578" y="404728"/>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Take Home Message</a:t>
            </a:r>
            <a:endParaRPr/>
          </a:p>
        </p:txBody>
      </p:sp>
      <p:sp>
        <p:nvSpPr>
          <p:cNvPr id="347" name="Google Shape;347;p50"/>
          <p:cNvSpPr txBox="1"/>
          <p:nvPr>
            <p:ph idx="1" type="body"/>
          </p:nvPr>
        </p:nvSpPr>
        <p:spPr>
          <a:xfrm>
            <a:off x="819150" y="1468211"/>
            <a:ext cx="7505700" cy="24480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sz="1800"/>
              <a:t>Managers should understand that high HR influence will help an organization to receive the most benefit from HPWS. </a:t>
            </a:r>
            <a:endParaRPr/>
          </a:p>
          <a:p>
            <a:pPr indent="0" lvl="0" marL="146050" rtl="0" algn="l">
              <a:lnSpc>
                <a:spcPct val="115000"/>
              </a:lnSpc>
              <a:spcBef>
                <a:spcPts val="0"/>
              </a:spcBef>
              <a:spcAft>
                <a:spcPts val="0"/>
              </a:spcAft>
              <a:buSzPts val="1300"/>
              <a:buNone/>
            </a:pPr>
            <a:r>
              <a:t/>
            </a:r>
            <a:endParaRPr sz="1800"/>
          </a:p>
          <a:p>
            <a:pPr indent="-311150" lvl="0" marL="457200" rtl="0" algn="l">
              <a:lnSpc>
                <a:spcPct val="115000"/>
              </a:lnSpc>
              <a:spcBef>
                <a:spcPts val="0"/>
              </a:spcBef>
              <a:spcAft>
                <a:spcPts val="0"/>
              </a:spcAft>
              <a:buSzPts val="1300"/>
              <a:buChar char="●"/>
            </a:pPr>
            <a:r>
              <a:rPr lang="en" sz="1800"/>
              <a:t>Whereas if the HR influence is low, the efforts will be the same whether or not the organization has implemented HPWS.</a:t>
            </a:r>
            <a:endParaRPr/>
          </a:p>
          <a:p>
            <a:pPr indent="0" lvl="0" marL="146050" rtl="0" algn="l">
              <a:lnSpc>
                <a:spcPct val="115000"/>
              </a:lnSpc>
              <a:spcBef>
                <a:spcPts val="0"/>
              </a:spcBef>
              <a:spcAft>
                <a:spcPts val="0"/>
              </a:spcAft>
              <a:buSzPts val="1300"/>
              <a:buNone/>
            </a:pPr>
            <a:r>
              <a:t/>
            </a:r>
            <a:endParaRPr sz="1800"/>
          </a:p>
          <a:p>
            <a:pPr indent="-311150" lvl="0" marL="457200" rtl="0" algn="l">
              <a:lnSpc>
                <a:spcPct val="115000"/>
              </a:lnSpc>
              <a:spcBef>
                <a:spcPts val="0"/>
              </a:spcBef>
              <a:spcAft>
                <a:spcPts val="0"/>
              </a:spcAft>
              <a:buSzPts val="1300"/>
              <a:buChar char="●"/>
            </a:pPr>
            <a:r>
              <a:rPr lang="en" sz="1800"/>
              <a:t>To start, an organization will need to set what the definition of HPWS is for them and then dive deeper and see if they have the capacity to engage with their employees from a position of influence.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51"/>
          <p:cNvSpPr txBox="1"/>
          <p:nvPr>
            <p:ph idx="1" type="body"/>
          </p:nvPr>
        </p:nvSpPr>
        <p:spPr>
          <a:xfrm>
            <a:off x="819150" y="1059995"/>
            <a:ext cx="7505700" cy="369978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t>Organizations should not waste money and resources on implementing a HPWS if there is no intention of having a high HR influence. </a:t>
            </a:r>
            <a:endParaRPr/>
          </a:p>
          <a:p>
            <a:pPr indent="0" lvl="0" marL="0" rtl="0" algn="l">
              <a:lnSpc>
                <a:spcPct val="115000"/>
              </a:lnSpc>
              <a:spcBef>
                <a:spcPts val="1600"/>
              </a:spcBef>
              <a:spcAft>
                <a:spcPts val="0"/>
              </a:spcAft>
              <a:buSzPts val="1300"/>
              <a:buNone/>
            </a:pPr>
            <a:r>
              <a:rPr lang="en" sz="1800"/>
              <a:t>In order to have great employee relations and a complex plan for your employee, it is important to look at:</a:t>
            </a:r>
            <a:endParaRPr/>
          </a:p>
          <a:p>
            <a:pPr indent="-285750" lvl="0" marL="285750" rtl="0" algn="l">
              <a:lnSpc>
                <a:spcPct val="100000"/>
              </a:lnSpc>
              <a:spcBef>
                <a:spcPts val="1600"/>
              </a:spcBef>
              <a:spcAft>
                <a:spcPts val="0"/>
              </a:spcAft>
              <a:buSzPts val="1300"/>
              <a:buChar char="●"/>
            </a:pPr>
            <a:r>
              <a:rPr lang="en" sz="1800"/>
              <a:t> 	The hiring and recruiting process.</a:t>
            </a:r>
            <a:endParaRPr/>
          </a:p>
          <a:p>
            <a:pPr indent="-285750" lvl="0" marL="285750" rtl="0" algn="l">
              <a:lnSpc>
                <a:spcPct val="100000"/>
              </a:lnSpc>
              <a:spcBef>
                <a:spcPts val="1600"/>
              </a:spcBef>
              <a:spcAft>
                <a:spcPts val="0"/>
              </a:spcAft>
              <a:buSzPts val="1300"/>
              <a:buChar char="●"/>
            </a:pPr>
            <a:r>
              <a:rPr lang="en" sz="1800"/>
              <a:t> 	Employee daily routines and activities.</a:t>
            </a:r>
            <a:endParaRPr/>
          </a:p>
          <a:p>
            <a:pPr indent="-285750" lvl="0" marL="285750" rtl="0" algn="l">
              <a:lnSpc>
                <a:spcPct val="100000"/>
              </a:lnSpc>
              <a:spcBef>
                <a:spcPts val="1600"/>
              </a:spcBef>
              <a:spcAft>
                <a:spcPts val="0"/>
              </a:spcAft>
              <a:buSzPts val="1300"/>
              <a:buChar char="●"/>
            </a:pPr>
            <a:r>
              <a:rPr lang="en" sz="1800"/>
              <a:t> 	Employee development.</a:t>
            </a:r>
            <a:endParaRPr/>
          </a:p>
          <a:p>
            <a:pPr indent="-285750" lvl="0" marL="285750" rtl="0" algn="l">
              <a:lnSpc>
                <a:spcPct val="100000"/>
              </a:lnSpc>
              <a:spcBef>
                <a:spcPts val="1600"/>
              </a:spcBef>
              <a:spcAft>
                <a:spcPts val="0"/>
              </a:spcAft>
              <a:buSzPts val="1300"/>
              <a:buChar char="●"/>
            </a:pPr>
            <a:r>
              <a:rPr lang="en" sz="1800"/>
              <a:t>            Employee promotions.  </a:t>
            </a:r>
            <a:endParaRPr/>
          </a:p>
          <a:p>
            <a:pPr indent="0" lvl="0" marL="0" rtl="0" algn="l">
              <a:lnSpc>
                <a:spcPct val="115000"/>
              </a:lnSpc>
              <a:spcBef>
                <a:spcPts val="1600"/>
              </a:spcBef>
              <a:spcAft>
                <a:spcPts val="1600"/>
              </a:spcAft>
              <a:buSzPts val="1300"/>
              <a:buNone/>
            </a:pPr>
            <a:r>
              <a:t/>
            </a:r>
            <a:endParaRPr/>
          </a:p>
        </p:txBody>
      </p:sp>
      <p:sp>
        <p:nvSpPr>
          <p:cNvPr id="353" name="Google Shape;353;p51"/>
          <p:cNvSpPr txBox="1"/>
          <p:nvPr>
            <p:ph type="title"/>
          </p:nvPr>
        </p:nvSpPr>
        <p:spPr>
          <a:xfrm>
            <a:off x="819150" y="241981"/>
            <a:ext cx="7505700" cy="9540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Take Home Message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8" name="Shape 358"/>
        <p:cNvGrpSpPr/>
        <p:nvPr/>
      </p:nvGrpSpPr>
      <p:grpSpPr>
        <a:xfrm>
          <a:off x="0" y="0"/>
          <a:ext cx="0" cy="0"/>
          <a:chOff x="0" y="0"/>
          <a:chExt cx="0" cy="0"/>
        </a:xfrm>
      </p:grpSpPr>
      <p:sp>
        <p:nvSpPr>
          <p:cNvPr id="359" name="Google Shape;359;p5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0" name="Google Shape;360;p52"/>
          <p:cNvSpPr txBox="1"/>
          <p:nvPr>
            <p:ph type="ctrTitle"/>
          </p:nvPr>
        </p:nvSpPr>
        <p:spPr>
          <a:xfrm>
            <a:off x="441425" y="3116575"/>
            <a:ext cx="5346000" cy="1777800"/>
          </a:xfrm>
          <a:prstGeom prst="rect">
            <a:avLst/>
          </a:prstGeom>
          <a:noFill/>
          <a:ln>
            <a:noFill/>
          </a:ln>
        </p:spPr>
        <p:txBody>
          <a:bodyPr anchorCtr="0" anchor="ctr" bIns="34275" lIns="68575" spcFirstLastPara="1" rIns="68575" wrap="square" tIns="34275">
            <a:noAutofit/>
          </a:bodyPr>
          <a:lstStyle/>
          <a:p>
            <a:pPr indent="0" lvl="0" marL="0" rtl="0" algn="r">
              <a:lnSpc>
                <a:spcPct val="90000"/>
              </a:lnSpc>
              <a:spcBef>
                <a:spcPts val="0"/>
              </a:spcBef>
              <a:spcAft>
                <a:spcPts val="0"/>
              </a:spcAft>
              <a:buClr>
                <a:srgbClr val="00B0F0"/>
              </a:buClr>
              <a:buSzPts val="1800"/>
              <a:buFont typeface="Calibri"/>
              <a:buNone/>
            </a:pPr>
            <a:r>
              <a:rPr lang="en" sz="1800">
                <a:solidFill>
                  <a:srgbClr val="00B0F0"/>
                </a:solidFill>
                <a:latin typeface="Calibri"/>
                <a:ea typeface="Calibri"/>
                <a:cs typeface="Calibri"/>
                <a:sym typeface="Calibri"/>
              </a:rPr>
              <a:t>Optimizing The Benefits Of A HPWS Through The Dual Alignment Of Vertical And Horizontal Fit</a:t>
            </a:r>
            <a:br>
              <a:rPr b="1" lang="en" sz="1800"/>
            </a:br>
            <a:br>
              <a:rPr lang="en" sz="1800"/>
            </a:br>
            <a:br>
              <a:rPr lang="en" sz="1800"/>
            </a:br>
            <a:r>
              <a:rPr i="1" lang="en" sz="1800">
                <a:solidFill>
                  <a:srgbClr val="00B0F0"/>
                </a:solidFill>
              </a:rPr>
              <a:t>-</a:t>
            </a:r>
            <a:r>
              <a:rPr lang="en" sz="1500">
                <a:solidFill>
                  <a:srgbClr val="00B0F0"/>
                </a:solidFill>
              </a:rPr>
              <a:t>Ashwini Jayaram</a:t>
            </a:r>
            <a:br>
              <a:rPr lang="en" sz="1500">
                <a:solidFill>
                  <a:srgbClr val="00B0F0"/>
                </a:solidFill>
              </a:rPr>
            </a:br>
            <a:r>
              <a:rPr lang="en" sz="1500">
                <a:solidFill>
                  <a:srgbClr val="00B0F0"/>
                </a:solidFill>
              </a:rPr>
              <a:t>BUS - 251</a:t>
            </a:r>
            <a:endParaRPr sz="1100"/>
          </a:p>
        </p:txBody>
      </p:sp>
      <p:sp>
        <p:nvSpPr>
          <p:cNvPr id="361" name="Google Shape;361;p52"/>
          <p:cNvSpPr txBox="1"/>
          <p:nvPr>
            <p:ph idx="1" type="subTitle"/>
          </p:nvPr>
        </p:nvSpPr>
        <p:spPr>
          <a:xfrm>
            <a:off x="5913124" y="3215640"/>
            <a:ext cx="3063300" cy="1737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800"/>
              <a:buNone/>
            </a:pPr>
            <a:r>
              <a:t/>
            </a:r>
            <a:endParaRPr b="1" sz="800"/>
          </a:p>
          <a:p>
            <a:pPr indent="0" lvl="0" marL="0" rtl="0" algn="l">
              <a:lnSpc>
                <a:spcPct val="90000"/>
              </a:lnSpc>
              <a:spcBef>
                <a:spcPts val="800"/>
              </a:spcBef>
              <a:spcAft>
                <a:spcPts val="0"/>
              </a:spcAft>
              <a:buClr>
                <a:schemeClr val="dk1"/>
              </a:buClr>
              <a:buSzPts val="1100"/>
              <a:buNone/>
            </a:pPr>
            <a:r>
              <a:rPr b="1" lang="en" sz="1100"/>
              <a:t>Based on the Journal: </a:t>
            </a:r>
            <a:r>
              <a:rPr lang="en" sz="1100"/>
              <a:t>THE GOLDILOCKS EFFECT OF STRATEGIC HUMAN RESOURCE MANAGEMENT? OPTIMIZING THE BENEFITS OF A HIGH PERFORMANCE WORK SYSTEM THROUGH THE DUAL ALIGNMENT OF VERTICAL AND HORIZONTAL FIT. </a:t>
            </a:r>
            <a:endParaRPr sz="1100"/>
          </a:p>
          <a:p>
            <a:pPr indent="0" lvl="0" marL="0" rtl="0" algn="l">
              <a:lnSpc>
                <a:spcPct val="90000"/>
              </a:lnSpc>
              <a:spcBef>
                <a:spcPts val="800"/>
              </a:spcBef>
              <a:spcAft>
                <a:spcPts val="0"/>
              </a:spcAft>
              <a:buClr>
                <a:schemeClr val="dk1"/>
              </a:buClr>
              <a:buSzPts val="1100"/>
              <a:buNone/>
            </a:pPr>
            <a:r>
              <a:rPr lang="en" sz="1100"/>
              <a:t>By : </a:t>
            </a:r>
            <a:r>
              <a:rPr i="1" lang="en" sz="1100"/>
              <a:t>JOO HUN HAN, SAEHEE KANG, IN-SUE OH, REBECCA R. KEHOE and DAVID P. LEPAK</a:t>
            </a:r>
            <a:endParaRPr sz="1100"/>
          </a:p>
        </p:txBody>
      </p:sp>
      <p:sp>
        <p:nvSpPr>
          <p:cNvPr id="362" name="Google Shape;362;p52"/>
          <p:cNvSpPr/>
          <p:nvPr/>
        </p:nvSpPr>
        <p:spPr>
          <a:xfrm>
            <a:off x="441425" y="465360"/>
            <a:ext cx="1682700" cy="1682700"/>
          </a:xfrm>
          <a:prstGeom prst="ellipse">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3" name="Google Shape;363;p52"/>
          <p:cNvSpPr/>
          <p:nvPr/>
        </p:nvSpPr>
        <p:spPr>
          <a:xfrm>
            <a:off x="2546251" y="1849953"/>
            <a:ext cx="721800" cy="7218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4" name="Google Shape;364;p52"/>
          <p:cNvSpPr/>
          <p:nvPr/>
        </p:nvSpPr>
        <p:spPr>
          <a:xfrm>
            <a:off x="3844372" y="1745991"/>
            <a:ext cx="220200" cy="2202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365" name="Google Shape;365;p52"/>
          <p:cNvSpPr/>
          <p:nvPr/>
        </p:nvSpPr>
        <p:spPr>
          <a:xfrm>
            <a:off x="4869085" y="0"/>
            <a:ext cx="4274915" cy="3044433"/>
          </a:xfrm>
          <a:custGeom>
            <a:rect b="b" l="l" r="r" t="t"/>
            <a:pathLst>
              <a:path extrusionOk="0" h="4059244" w="5699887">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cxnSp>
        <p:nvCxnSpPr>
          <p:cNvPr id="366" name="Google Shape;366;p52"/>
          <p:cNvCxnSpPr/>
          <p:nvPr/>
        </p:nvCxnSpPr>
        <p:spPr>
          <a:xfrm>
            <a:off x="5850294" y="3394010"/>
            <a:ext cx="0" cy="1302900"/>
          </a:xfrm>
          <a:prstGeom prst="straightConnector1">
            <a:avLst/>
          </a:prstGeom>
          <a:noFill/>
          <a:ln cap="sq" cmpd="sng" w="19050">
            <a:solidFill>
              <a:schemeClr val="dk1"/>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1" name="Shape 371"/>
        <p:cNvGrpSpPr/>
        <p:nvPr/>
      </p:nvGrpSpPr>
      <p:grpSpPr>
        <a:xfrm>
          <a:off x="0" y="0"/>
          <a:ext cx="0" cy="0"/>
          <a:chOff x="0" y="0"/>
          <a:chExt cx="0" cy="0"/>
        </a:xfrm>
      </p:grpSpPr>
      <p:sp>
        <p:nvSpPr>
          <p:cNvPr id="372" name="Google Shape;372;p53"/>
          <p:cNvSpPr/>
          <p:nvPr/>
        </p:nvSpPr>
        <p:spPr>
          <a:xfrm>
            <a:off x="0" y="0"/>
            <a:ext cx="9144000" cy="51435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3" name="Google Shape;373;p53"/>
          <p:cNvSpPr/>
          <p:nvPr/>
        </p:nvSpPr>
        <p:spPr>
          <a:xfrm rot="2700000">
            <a:off x="62848" y="-1039779"/>
            <a:ext cx="1817523" cy="2706708"/>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4" name="Google Shape;374;p53"/>
          <p:cNvSpPr/>
          <p:nvPr/>
        </p:nvSpPr>
        <p:spPr>
          <a:xfrm rot="2700000">
            <a:off x="1178632" y="-254095"/>
            <a:ext cx="1226203" cy="1226203"/>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5" name="Google Shape;375;p53"/>
          <p:cNvSpPr/>
          <p:nvPr/>
        </p:nvSpPr>
        <p:spPr>
          <a:xfrm rot="2700000">
            <a:off x="7221687" y="-5437"/>
            <a:ext cx="3042650" cy="1909893"/>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6" name="Google Shape;376;p53"/>
          <p:cNvSpPr/>
          <p:nvPr/>
        </p:nvSpPr>
        <p:spPr>
          <a:xfrm rot="2700000">
            <a:off x="7697205" y="1099330"/>
            <a:ext cx="889257" cy="889257"/>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7" name="Google Shape;377;p53"/>
          <p:cNvSpPr/>
          <p:nvPr/>
        </p:nvSpPr>
        <p:spPr>
          <a:xfrm rot="2700000">
            <a:off x="-20853" y="3898487"/>
            <a:ext cx="1830989" cy="1771983"/>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78" name="Google Shape;378;p53"/>
          <p:cNvSpPr/>
          <p:nvPr/>
        </p:nvSpPr>
        <p:spPr>
          <a:xfrm rot="2700000">
            <a:off x="1327407" y="4079892"/>
            <a:ext cx="696217" cy="696217"/>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79" name="Google Shape;379;p53"/>
          <p:cNvSpPr/>
          <p:nvPr/>
        </p:nvSpPr>
        <p:spPr>
          <a:xfrm rot="2700000">
            <a:off x="2552241" y="550212"/>
            <a:ext cx="4039518" cy="4039518"/>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80" name="Google Shape;380;p53"/>
          <p:cNvSpPr/>
          <p:nvPr/>
        </p:nvSpPr>
        <p:spPr>
          <a:xfrm rot="2700000">
            <a:off x="2026797" y="24306"/>
            <a:ext cx="5090406" cy="5090406"/>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381" name="Google Shape;381;p53"/>
          <p:cNvSpPr txBox="1"/>
          <p:nvPr>
            <p:ph type="title"/>
          </p:nvPr>
        </p:nvSpPr>
        <p:spPr>
          <a:xfrm>
            <a:off x="2403481" y="1013460"/>
            <a:ext cx="4337100" cy="2770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B0F0"/>
              </a:buClr>
              <a:buSzPts val="2100"/>
              <a:buFont typeface="Calibri"/>
              <a:buNone/>
            </a:pPr>
            <a:r>
              <a:rPr lang="en" sz="2100" u="sng">
                <a:solidFill>
                  <a:srgbClr val="00B0F0"/>
                </a:solidFill>
                <a:latin typeface="Calibri"/>
                <a:ea typeface="Calibri"/>
                <a:cs typeface="Calibri"/>
                <a:sym typeface="Calibri"/>
              </a:rPr>
              <a:t>Agenda</a:t>
            </a:r>
            <a:br>
              <a:rPr lang="en" sz="1900" u="sng">
                <a:solidFill>
                  <a:srgbClr val="00B0F0"/>
                </a:solidFill>
                <a:latin typeface="Calibri"/>
                <a:ea typeface="Calibri"/>
                <a:cs typeface="Calibri"/>
                <a:sym typeface="Calibri"/>
              </a:rPr>
            </a:br>
            <a:br>
              <a:rPr lang="en" sz="2400">
                <a:solidFill>
                  <a:srgbClr val="080808"/>
                </a:solidFill>
                <a:latin typeface="Calibri"/>
                <a:ea typeface="Calibri"/>
                <a:cs typeface="Calibri"/>
                <a:sym typeface="Calibri"/>
              </a:rPr>
            </a:br>
            <a:r>
              <a:rPr lang="en" sz="1900">
                <a:latin typeface="Calibri"/>
                <a:ea typeface="Calibri"/>
                <a:cs typeface="Calibri"/>
                <a:sym typeface="Calibri"/>
              </a:rPr>
              <a:t>Key Terms</a:t>
            </a:r>
            <a:br>
              <a:rPr lang="en" sz="1900">
                <a:latin typeface="Calibri"/>
                <a:ea typeface="Calibri"/>
                <a:cs typeface="Calibri"/>
                <a:sym typeface="Calibri"/>
              </a:rPr>
            </a:br>
            <a:r>
              <a:rPr lang="en" sz="1900">
                <a:latin typeface="Calibri"/>
                <a:ea typeface="Calibri"/>
                <a:cs typeface="Calibri"/>
                <a:sym typeface="Calibri"/>
              </a:rPr>
              <a:t>New Product</a:t>
            </a:r>
            <a:br>
              <a:rPr lang="en" sz="1900">
                <a:latin typeface="Calibri"/>
                <a:ea typeface="Calibri"/>
                <a:cs typeface="Calibri"/>
                <a:sym typeface="Calibri"/>
              </a:rPr>
            </a:br>
            <a:r>
              <a:rPr lang="en" sz="1900">
                <a:latin typeface="Calibri"/>
                <a:ea typeface="Calibri"/>
                <a:cs typeface="Calibri"/>
                <a:sym typeface="Calibri"/>
              </a:rPr>
              <a:t>Hypothesis</a:t>
            </a:r>
            <a:br>
              <a:rPr lang="en" sz="1900">
                <a:latin typeface="Calibri"/>
                <a:ea typeface="Calibri"/>
                <a:cs typeface="Calibri"/>
                <a:sym typeface="Calibri"/>
              </a:rPr>
            </a:br>
            <a:r>
              <a:rPr lang="en" sz="1900">
                <a:latin typeface="Calibri"/>
                <a:ea typeface="Calibri"/>
                <a:cs typeface="Calibri"/>
                <a:sym typeface="Calibri"/>
              </a:rPr>
              <a:t>Research Design</a:t>
            </a:r>
            <a:br>
              <a:rPr lang="en" sz="1900">
                <a:latin typeface="Calibri"/>
                <a:ea typeface="Calibri"/>
                <a:cs typeface="Calibri"/>
                <a:sym typeface="Calibri"/>
              </a:rPr>
            </a:br>
            <a:r>
              <a:rPr lang="en" sz="1900">
                <a:latin typeface="Calibri"/>
                <a:ea typeface="Calibri"/>
                <a:cs typeface="Calibri"/>
                <a:sym typeface="Calibri"/>
              </a:rPr>
              <a:t>Results</a:t>
            </a:r>
            <a:br>
              <a:rPr lang="en" sz="1900">
                <a:latin typeface="Calibri"/>
                <a:ea typeface="Calibri"/>
                <a:cs typeface="Calibri"/>
                <a:sym typeface="Calibri"/>
              </a:rPr>
            </a:br>
            <a:r>
              <a:rPr lang="en" sz="1900">
                <a:latin typeface="Calibri"/>
                <a:ea typeface="Calibri"/>
                <a:cs typeface="Calibri"/>
                <a:sym typeface="Calibri"/>
              </a:rPr>
              <a:t>Take Home Message</a:t>
            </a:r>
            <a:br>
              <a:rPr lang="en" sz="2400">
                <a:solidFill>
                  <a:srgbClr val="080808"/>
                </a:solidFill>
                <a:latin typeface="Calibri"/>
                <a:ea typeface="Calibri"/>
                <a:cs typeface="Calibri"/>
                <a:sym typeface="Calibri"/>
              </a:rPr>
            </a:br>
            <a:endParaRPr sz="2400">
              <a:solidFill>
                <a:srgbClr val="080808"/>
              </a:solidFill>
              <a:latin typeface="Calibri"/>
              <a:ea typeface="Calibri"/>
              <a:cs typeface="Calibri"/>
              <a:sym typeface="Calibri"/>
            </a:endParaRPr>
          </a:p>
        </p:txBody>
      </p:sp>
      <p:sp>
        <p:nvSpPr>
          <p:cNvPr id="382" name="Google Shape;382;p53"/>
          <p:cNvSpPr/>
          <p:nvPr/>
        </p:nvSpPr>
        <p:spPr>
          <a:xfrm rot="2700000">
            <a:off x="7222526" y="4093140"/>
            <a:ext cx="1673559" cy="1926278"/>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83" name="Google Shape;383;p53"/>
          <p:cNvSpPr/>
          <p:nvPr/>
        </p:nvSpPr>
        <p:spPr>
          <a:xfrm rot="2700000">
            <a:off x="7290051" y="3932656"/>
            <a:ext cx="719976" cy="719976"/>
          </a:xfrm>
          <a:prstGeom prst="rect">
            <a:avLst/>
          </a:prstGeom>
          <a:solidFill>
            <a:schemeClr val="accent4">
              <a:alpha val="4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8" name="Shape 388"/>
        <p:cNvGrpSpPr/>
        <p:nvPr/>
      </p:nvGrpSpPr>
      <p:grpSpPr>
        <a:xfrm>
          <a:off x="0" y="0"/>
          <a:ext cx="0" cy="0"/>
          <a:chOff x="0" y="0"/>
          <a:chExt cx="0" cy="0"/>
        </a:xfrm>
      </p:grpSpPr>
      <p:sp>
        <p:nvSpPr>
          <p:cNvPr id="389" name="Google Shape;389;p5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0" name="Google Shape;390;p54"/>
          <p:cNvSpPr txBox="1"/>
          <p:nvPr>
            <p:ph type="title"/>
          </p:nvPr>
        </p:nvSpPr>
        <p:spPr>
          <a:xfrm>
            <a:off x="482601" y="466344"/>
            <a:ext cx="2412900" cy="4059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70C0"/>
              </a:buClr>
              <a:buSzPts val="2700"/>
              <a:buFont typeface="Calibri"/>
              <a:buNone/>
            </a:pPr>
            <a:r>
              <a:rPr b="1" lang="en" sz="2700">
                <a:solidFill>
                  <a:srgbClr val="0070C0"/>
                </a:solidFill>
              </a:rPr>
              <a:t>Key Terms</a:t>
            </a:r>
            <a:endParaRPr sz="1100"/>
          </a:p>
        </p:txBody>
      </p:sp>
      <p:sp>
        <p:nvSpPr>
          <p:cNvPr id="391" name="Google Shape;391;p54"/>
          <p:cNvSpPr/>
          <p:nvPr/>
        </p:nvSpPr>
        <p:spPr>
          <a:xfrm rot="5400000">
            <a:off x="-253865" y="2245659"/>
            <a:ext cx="1009039" cy="501308"/>
          </a:xfrm>
          <a:custGeom>
            <a:rect b="b" l="l" r="r" t="t"/>
            <a:pathLst>
              <a:path extrusionOk="0" h="668410" w="1345385">
                <a:moveTo>
                  <a:pt x="0" y="668410"/>
                </a:moveTo>
                <a:lnTo>
                  <a:pt x="672692" y="0"/>
                </a:lnTo>
                <a:lnTo>
                  <a:pt x="1345385" y="668410"/>
                </a:lnTo>
                <a:close/>
              </a:path>
            </a:pathLst>
          </a:cu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2" name="Google Shape;392;p54"/>
          <p:cNvSpPr/>
          <p:nvPr/>
        </p:nvSpPr>
        <p:spPr>
          <a:xfrm rot="2700000">
            <a:off x="62646" y="2070213"/>
            <a:ext cx="313531" cy="313531"/>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3" name="Google Shape;393;p54"/>
          <p:cNvSpPr/>
          <p:nvPr/>
        </p:nvSpPr>
        <p:spPr>
          <a:xfrm flipH="1" rot="-2700000">
            <a:off x="381654" y="3093705"/>
            <a:ext cx="476449" cy="476449"/>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4" name="Google Shape;394;p54"/>
          <p:cNvSpPr/>
          <p:nvPr/>
        </p:nvSpPr>
        <p:spPr>
          <a:xfrm flipH="1" rot="-2700000">
            <a:off x="627305" y="3465832"/>
            <a:ext cx="168433" cy="168433"/>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5" name="Google Shape;395;p54"/>
          <p:cNvSpPr/>
          <p:nvPr/>
        </p:nvSpPr>
        <p:spPr>
          <a:xfrm rot="8100000">
            <a:off x="7631776" y="4198319"/>
            <a:ext cx="2237144" cy="1111572"/>
          </a:xfrm>
          <a:prstGeom prst="triangle">
            <a:avLst>
              <a:gd fmla="val 50000" name="adj"/>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6" name="Google Shape;396;p54"/>
          <p:cNvSpPr/>
          <p:nvPr/>
        </p:nvSpPr>
        <p:spPr>
          <a:xfrm rot="2700000">
            <a:off x="8284592" y="3960407"/>
            <a:ext cx="631305" cy="631305"/>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97" name="Google Shape;397;p54"/>
          <p:cNvSpPr txBox="1"/>
          <p:nvPr>
            <p:ph idx="1" type="body"/>
          </p:nvPr>
        </p:nvSpPr>
        <p:spPr>
          <a:xfrm>
            <a:off x="3154680" y="890649"/>
            <a:ext cx="5506800" cy="3635700"/>
          </a:xfrm>
          <a:prstGeom prst="rect">
            <a:avLst/>
          </a:prstGeom>
          <a:noFill/>
          <a:ln>
            <a:noFill/>
          </a:ln>
        </p:spPr>
        <p:txBody>
          <a:bodyPr anchorCtr="0" anchor="ctr"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2000"/>
              <a:buChar char="●"/>
            </a:pPr>
            <a:r>
              <a:rPr lang="en" sz="2000"/>
              <a:t>High-Performance Work System?</a:t>
            </a:r>
            <a:endParaRPr sz="1100"/>
          </a:p>
          <a:p>
            <a:pPr indent="0" lvl="0" marL="0" rtl="0" algn="l">
              <a:lnSpc>
                <a:spcPct val="90000"/>
              </a:lnSpc>
              <a:spcBef>
                <a:spcPts val="800"/>
              </a:spcBef>
              <a:spcAft>
                <a:spcPts val="0"/>
              </a:spcAft>
              <a:buClr>
                <a:schemeClr val="dk1"/>
              </a:buClr>
              <a:buSzPts val="2000"/>
              <a:buNone/>
            </a:pPr>
            <a:r>
              <a:t/>
            </a:r>
            <a:endParaRPr sz="2000"/>
          </a:p>
          <a:p>
            <a:pPr indent="-177800" lvl="0" marL="177800" rtl="0" algn="l">
              <a:lnSpc>
                <a:spcPct val="90000"/>
              </a:lnSpc>
              <a:spcBef>
                <a:spcPts val="800"/>
              </a:spcBef>
              <a:spcAft>
                <a:spcPts val="0"/>
              </a:spcAft>
              <a:buClr>
                <a:schemeClr val="dk1"/>
              </a:buClr>
              <a:buSzPts val="2000"/>
              <a:buChar char="●"/>
            </a:pPr>
            <a:r>
              <a:rPr lang="en" sz="2000"/>
              <a:t>Internal Consistency?</a:t>
            </a:r>
            <a:endParaRPr sz="1100"/>
          </a:p>
          <a:p>
            <a:pPr indent="0" lvl="0" marL="0" rtl="0" algn="l">
              <a:lnSpc>
                <a:spcPct val="90000"/>
              </a:lnSpc>
              <a:spcBef>
                <a:spcPts val="800"/>
              </a:spcBef>
              <a:spcAft>
                <a:spcPts val="0"/>
              </a:spcAft>
              <a:buClr>
                <a:schemeClr val="dk1"/>
              </a:buClr>
              <a:buSzPts val="1500"/>
              <a:buNone/>
            </a:pPr>
            <a:r>
              <a:t/>
            </a:r>
            <a:endParaRPr sz="1500"/>
          </a:p>
          <a:p>
            <a:pPr indent="-76200" lvl="0" marL="177800" rtl="0" algn="l">
              <a:lnSpc>
                <a:spcPct val="90000"/>
              </a:lnSpc>
              <a:spcBef>
                <a:spcPts val="800"/>
              </a:spcBef>
              <a:spcAft>
                <a:spcPts val="0"/>
              </a:spcAft>
              <a:buClr>
                <a:schemeClr val="dk1"/>
              </a:buClr>
              <a:buSzPts val="1500"/>
              <a:buNone/>
            </a:pPr>
            <a:r>
              <a:t/>
            </a:r>
            <a:endParaRPr sz="1500"/>
          </a:p>
          <a:p>
            <a:pPr indent="-76200" lvl="0" marL="177800" rtl="0" algn="l">
              <a:lnSpc>
                <a:spcPct val="90000"/>
              </a:lnSpc>
              <a:spcBef>
                <a:spcPts val="800"/>
              </a:spcBef>
              <a:spcAft>
                <a:spcPts val="0"/>
              </a:spcAft>
              <a:buClr>
                <a:schemeClr val="dk1"/>
              </a:buClr>
              <a:buSzPts val="1500"/>
              <a:buNone/>
            </a:pPr>
            <a:r>
              <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2" name="Shape 402"/>
        <p:cNvGrpSpPr/>
        <p:nvPr/>
      </p:nvGrpSpPr>
      <p:grpSpPr>
        <a:xfrm>
          <a:off x="0" y="0"/>
          <a:ext cx="0" cy="0"/>
          <a:chOff x="0" y="0"/>
          <a:chExt cx="0" cy="0"/>
        </a:xfrm>
      </p:grpSpPr>
      <p:sp>
        <p:nvSpPr>
          <p:cNvPr id="403" name="Google Shape;403;p5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04" name="Google Shape;404;p55"/>
          <p:cNvSpPr txBox="1"/>
          <p:nvPr>
            <p:ph type="title"/>
          </p:nvPr>
        </p:nvSpPr>
        <p:spPr>
          <a:xfrm>
            <a:off x="1359673" y="388987"/>
            <a:ext cx="7128300" cy="800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B0F0"/>
              </a:buClr>
              <a:buSzPts val="2700"/>
              <a:buFont typeface="Calibri"/>
              <a:buNone/>
            </a:pPr>
            <a:r>
              <a:rPr lang="en" sz="2700">
                <a:solidFill>
                  <a:srgbClr val="00B0F0"/>
                </a:solidFill>
                <a:latin typeface="Calibri"/>
                <a:ea typeface="Calibri"/>
                <a:cs typeface="Calibri"/>
                <a:sym typeface="Calibri"/>
              </a:rPr>
              <a:t>New Product Development</a:t>
            </a:r>
            <a:endParaRPr sz="2700">
              <a:latin typeface="Calibri"/>
              <a:ea typeface="Calibri"/>
              <a:cs typeface="Calibri"/>
              <a:sym typeface="Calibri"/>
            </a:endParaRPr>
          </a:p>
        </p:txBody>
      </p:sp>
      <p:grpSp>
        <p:nvGrpSpPr>
          <p:cNvPr id="405" name="Google Shape;405;p55"/>
          <p:cNvGrpSpPr/>
          <p:nvPr/>
        </p:nvGrpSpPr>
        <p:grpSpPr>
          <a:xfrm>
            <a:off x="353982" y="471643"/>
            <a:ext cx="846280" cy="635400"/>
            <a:chOff x="8183879" y="1000124"/>
            <a:chExt cx="1562266" cy="1172974"/>
          </a:xfrm>
        </p:grpSpPr>
        <p:sp>
          <p:nvSpPr>
            <p:cNvPr id="406" name="Google Shape;406;p55"/>
            <p:cNvSpPr/>
            <p:nvPr/>
          </p:nvSpPr>
          <p:spPr>
            <a:xfrm>
              <a:off x="8183879" y="1348782"/>
              <a:ext cx="935037" cy="82431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07" name="Google Shape;407;p55"/>
            <p:cNvSpPr/>
            <p:nvPr/>
          </p:nvSpPr>
          <p:spPr>
            <a:xfrm>
              <a:off x="8983979" y="1000124"/>
              <a:ext cx="762166" cy="671915"/>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408" name="Google Shape;408;p55"/>
          <p:cNvGrpSpPr/>
          <p:nvPr/>
        </p:nvGrpSpPr>
        <p:grpSpPr>
          <a:xfrm>
            <a:off x="902052" y="2031273"/>
            <a:ext cx="7672859" cy="1799551"/>
            <a:chOff x="572883" y="847760"/>
            <a:chExt cx="10230479" cy="2399402"/>
          </a:xfrm>
        </p:grpSpPr>
        <p:sp>
          <p:nvSpPr>
            <p:cNvPr id="409" name="Google Shape;409;p55"/>
            <p:cNvSpPr/>
            <p:nvPr/>
          </p:nvSpPr>
          <p:spPr>
            <a:xfrm>
              <a:off x="1347843" y="847760"/>
              <a:ext cx="1280400" cy="1280400"/>
            </a:xfrm>
            <a:prstGeom prst="ellipse">
              <a:avLst/>
            </a:prstGeom>
            <a:solidFill>
              <a:schemeClr val="accen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0" name="Google Shape;410;p55"/>
            <p:cNvSpPr/>
            <p:nvPr/>
          </p:nvSpPr>
          <p:spPr>
            <a:xfrm>
              <a:off x="1620746" y="1120663"/>
              <a:ext cx="734700" cy="734700"/>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1" name="Google Shape;411;p55"/>
            <p:cNvSpPr/>
            <p:nvPr/>
          </p:nvSpPr>
          <p:spPr>
            <a:xfrm>
              <a:off x="572883" y="2527162"/>
              <a:ext cx="2830500" cy="720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2" name="Google Shape;412;p55"/>
            <p:cNvSpPr txBox="1"/>
            <p:nvPr/>
          </p:nvSpPr>
          <p:spPr>
            <a:xfrm>
              <a:off x="572883" y="2527162"/>
              <a:ext cx="28305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500"/>
                <a:buFont typeface="Calibri"/>
                <a:buNone/>
              </a:pPr>
              <a:r>
                <a:rPr b="1" lang="en" sz="1500" cap="none">
                  <a:solidFill>
                    <a:schemeClr val="dk1"/>
                  </a:solidFill>
                  <a:latin typeface="Calibri"/>
                  <a:ea typeface="Calibri"/>
                  <a:cs typeface="Calibri"/>
                  <a:sym typeface="Calibri"/>
                </a:rPr>
                <a:t>3 MAJOR ENTRY TIMING MODES: </a:t>
              </a:r>
              <a:endParaRPr sz="1100"/>
            </a:p>
          </p:txBody>
        </p:sp>
        <p:sp>
          <p:nvSpPr>
            <p:cNvPr id="413" name="Google Shape;413;p55"/>
            <p:cNvSpPr/>
            <p:nvPr/>
          </p:nvSpPr>
          <p:spPr>
            <a:xfrm>
              <a:off x="4180072" y="847760"/>
              <a:ext cx="1280400" cy="1280400"/>
            </a:xfrm>
            <a:prstGeom prst="ellipse">
              <a:avLst/>
            </a:pr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4" name="Google Shape;414;p55"/>
            <p:cNvSpPr/>
            <p:nvPr/>
          </p:nvSpPr>
          <p:spPr>
            <a:xfrm>
              <a:off x="4452974" y="1120663"/>
              <a:ext cx="734700" cy="734700"/>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5" name="Google Shape;415;p55"/>
            <p:cNvSpPr/>
            <p:nvPr/>
          </p:nvSpPr>
          <p:spPr>
            <a:xfrm>
              <a:off x="3770717" y="2527162"/>
              <a:ext cx="2099400" cy="720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6" name="Google Shape;416;p55"/>
            <p:cNvSpPr txBox="1"/>
            <p:nvPr/>
          </p:nvSpPr>
          <p:spPr>
            <a:xfrm>
              <a:off x="3770717" y="2527162"/>
              <a:ext cx="20994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lang="en" sz="1800" cap="none">
                  <a:solidFill>
                    <a:schemeClr val="dk1"/>
                  </a:solidFill>
                  <a:latin typeface="Calibri"/>
                  <a:ea typeface="Calibri"/>
                  <a:cs typeface="Calibri"/>
                  <a:sym typeface="Calibri"/>
                </a:rPr>
                <a:t>FIRST MOVER</a:t>
              </a:r>
              <a:endParaRPr sz="1100"/>
            </a:p>
          </p:txBody>
        </p:sp>
        <p:sp>
          <p:nvSpPr>
            <p:cNvPr id="417" name="Google Shape;417;p55"/>
            <p:cNvSpPr/>
            <p:nvPr/>
          </p:nvSpPr>
          <p:spPr>
            <a:xfrm>
              <a:off x="6646694" y="847760"/>
              <a:ext cx="1280400" cy="1280400"/>
            </a:xfrm>
            <a:prstGeom prst="ellipse">
              <a:avLst/>
            </a:prstGeom>
            <a:solidFill>
              <a:schemeClr val="accent4"/>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8" name="Google Shape;418;p55"/>
            <p:cNvSpPr/>
            <p:nvPr/>
          </p:nvSpPr>
          <p:spPr>
            <a:xfrm>
              <a:off x="6919597" y="1120663"/>
              <a:ext cx="734700" cy="734700"/>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9" name="Google Shape;419;p55"/>
            <p:cNvSpPr/>
            <p:nvPr/>
          </p:nvSpPr>
          <p:spPr>
            <a:xfrm>
              <a:off x="6237340" y="2527162"/>
              <a:ext cx="2099400" cy="720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0" name="Google Shape;420;p55"/>
            <p:cNvSpPr txBox="1"/>
            <p:nvPr/>
          </p:nvSpPr>
          <p:spPr>
            <a:xfrm>
              <a:off x="6237340" y="2527162"/>
              <a:ext cx="20994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lang="en" sz="1800" cap="none">
                  <a:solidFill>
                    <a:schemeClr val="dk1"/>
                  </a:solidFill>
                  <a:latin typeface="Calibri"/>
                  <a:ea typeface="Calibri"/>
                  <a:cs typeface="Calibri"/>
                  <a:sym typeface="Calibri"/>
                </a:rPr>
                <a:t>FAST FOLLOWER</a:t>
              </a:r>
              <a:endParaRPr sz="1100"/>
            </a:p>
          </p:txBody>
        </p:sp>
        <p:sp>
          <p:nvSpPr>
            <p:cNvPr id="421" name="Google Shape;421;p55"/>
            <p:cNvSpPr/>
            <p:nvPr/>
          </p:nvSpPr>
          <p:spPr>
            <a:xfrm>
              <a:off x="9113316" y="847760"/>
              <a:ext cx="1280400" cy="1280400"/>
            </a:xfrm>
            <a:prstGeom prst="ellipse">
              <a:avLst/>
            </a:prstGeom>
            <a:solidFill>
              <a:srgbClr val="599BD5"/>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2" name="Google Shape;422;p55"/>
            <p:cNvSpPr/>
            <p:nvPr/>
          </p:nvSpPr>
          <p:spPr>
            <a:xfrm>
              <a:off x="9386219" y="1120663"/>
              <a:ext cx="734700" cy="734700"/>
            </a:xfrm>
            <a:prstGeom prst="rect">
              <a:avLst/>
            </a:prstGeom>
            <a:blipFill rotWithShape="1">
              <a:blip r:embed="rId6">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3" name="Google Shape;423;p55"/>
            <p:cNvSpPr/>
            <p:nvPr/>
          </p:nvSpPr>
          <p:spPr>
            <a:xfrm>
              <a:off x="8703962" y="2527162"/>
              <a:ext cx="2099400" cy="720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4" name="Google Shape;424;p55"/>
            <p:cNvSpPr txBox="1"/>
            <p:nvPr/>
          </p:nvSpPr>
          <p:spPr>
            <a:xfrm>
              <a:off x="8703962" y="2527162"/>
              <a:ext cx="209940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800"/>
                <a:buFont typeface="Calibri"/>
                <a:buNone/>
              </a:pPr>
              <a:r>
                <a:rPr lang="en" sz="1800" cap="none">
                  <a:solidFill>
                    <a:schemeClr val="dk1"/>
                  </a:solidFill>
                  <a:latin typeface="Calibri"/>
                  <a:ea typeface="Calibri"/>
                  <a:cs typeface="Calibri"/>
                  <a:sym typeface="Calibri"/>
                </a:rPr>
                <a:t>FENCE SITTER</a:t>
              </a:r>
              <a:endParaRPr sz="1100"/>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9" name="Shape 429"/>
        <p:cNvGrpSpPr/>
        <p:nvPr/>
      </p:nvGrpSpPr>
      <p:grpSpPr>
        <a:xfrm>
          <a:off x="0" y="0"/>
          <a:ext cx="0" cy="0"/>
          <a:chOff x="0" y="0"/>
          <a:chExt cx="0" cy="0"/>
        </a:xfrm>
      </p:grpSpPr>
      <p:sp>
        <p:nvSpPr>
          <p:cNvPr id="430" name="Google Shape;430;p5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431" name="Google Shape;431;p56"/>
          <p:cNvPicPr preferRelativeResize="0"/>
          <p:nvPr/>
        </p:nvPicPr>
        <p:blipFill rotWithShape="1">
          <a:blip r:embed="rId3">
            <a:alphaModFix/>
          </a:blip>
          <a:srcRect b="0" l="16538" r="9725" t="0"/>
          <a:stretch/>
        </p:blipFill>
        <p:spPr>
          <a:xfrm>
            <a:off x="1326019" y="1235989"/>
            <a:ext cx="1452807" cy="2093469"/>
          </a:xfrm>
          <a:prstGeom prst="rect">
            <a:avLst/>
          </a:prstGeom>
          <a:noFill/>
          <a:ln>
            <a:noFill/>
          </a:ln>
        </p:spPr>
      </p:pic>
      <p:grpSp>
        <p:nvGrpSpPr>
          <p:cNvPr id="432" name="Google Shape;432;p56"/>
          <p:cNvGrpSpPr/>
          <p:nvPr/>
        </p:nvGrpSpPr>
        <p:grpSpPr>
          <a:xfrm flipH="1">
            <a:off x="295" y="534791"/>
            <a:ext cx="801545" cy="1594967"/>
            <a:chOff x="10918968" y="713059"/>
            <a:chExt cx="1272900" cy="2532900"/>
          </a:xfrm>
        </p:grpSpPr>
        <p:sp>
          <p:nvSpPr>
            <p:cNvPr id="433" name="Google Shape;433;p56"/>
            <p:cNvSpPr/>
            <p:nvPr/>
          </p:nvSpPr>
          <p:spPr>
            <a:xfrm rot="2700000">
              <a:off x="11052660" y="2120011"/>
              <a:ext cx="645306" cy="645306"/>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4" name="Google Shape;434;p56"/>
            <p:cNvSpPr/>
            <p:nvPr/>
          </p:nvSpPr>
          <p:spPr>
            <a:xfrm rot="-5400000">
              <a:off x="10288968" y="1343059"/>
              <a:ext cx="2532900" cy="1272900"/>
            </a:xfrm>
            <a:prstGeom prst="triangle">
              <a:avLst>
                <a:gd fmla="val 50000" name="adj"/>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435" name="Google Shape;435;p56"/>
          <p:cNvSpPr txBox="1"/>
          <p:nvPr>
            <p:ph idx="1" type="body"/>
          </p:nvPr>
        </p:nvSpPr>
        <p:spPr>
          <a:xfrm>
            <a:off x="3558385" y="1752860"/>
            <a:ext cx="5176500" cy="2721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800"/>
              <a:buNone/>
            </a:pPr>
            <a:r>
              <a:rPr lang="en" sz="1800"/>
              <a:t>First movers seek to produce new-to-market products, and thus endeavor to generate novel technical and market knowledge, which entail high technical uncertainties. </a:t>
            </a:r>
            <a:endParaRPr sz="1100"/>
          </a:p>
          <a:p>
            <a:pPr indent="0" lvl="0" marL="0" rtl="0" algn="ctr">
              <a:lnSpc>
                <a:spcPct val="90000"/>
              </a:lnSpc>
              <a:spcBef>
                <a:spcPts val="800"/>
              </a:spcBef>
              <a:spcAft>
                <a:spcPts val="0"/>
              </a:spcAft>
              <a:buClr>
                <a:schemeClr val="dk1"/>
              </a:buClr>
              <a:buSzPts val="1800"/>
              <a:buNone/>
            </a:pPr>
            <a:r>
              <a:t/>
            </a:r>
            <a:endParaRPr sz="1800"/>
          </a:p>
          <a:p>
            <a:pPr indent="0" lvl="0" marL="0" rtl="0" algn="r">
              <a:lnSpc>
                <a:spcPct val="90000"/>
              </a:lnSpc>
              <a:spcBef>
                <a:spcPts val="800"/>
              </a:spcBef>
              <a:spcAft>
                <a:spcPts val="0"/>
              </a:spcAft>
              <a:buClr>
                <a:schemeClr val="dk1"/>
              </a:buClr>
              <a:buSzPts val="1500"/>
              <a:buNone/>
            </a:pPr>
            <a:r>
              <a:t/>
            </a:r>
            <a:endParaRPr sz="1500"/>
          </a:p>
        </p:txBody>
      </p:sp>
      <p:sp>
        <p:nvSpPr>
          <p:cNvPr id="436" name="Google Shape;436;p56"/>
          <p:cNvSpPr/>
          <p:nvPr/>
        </p:nvSpPr>
        <p:spPr>
          <a:xfrm flipH="1" rot="-5400000">
            <a:off x="8007105" y="3827473"/>
            <a:ext cx="1513200" cy="760500"/>
          </a:xfrm>
          <a:prstGeom prst="triangle">
            <a:avLst>
              <a:gd fmla="val 50000" name="adj"/>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7" name="Google Shape;437;p56"/>
          <p:cNvSpPr/>
          <p:nvPr/>
        </p:nvSpPr>
        <p:spPr>
          <a:xfrm rot="2700000">
            <a:off x="8458962" y="4296497"/>
            <a:ext cx="364019" cy="364019"/>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8" name="Google Shape;438;p56"/>
          <p:cNvSpPr txBox="1"/>
          <p:nvPr>
            <p:ph type="title"/>
          </p:nvPr>
        </p:nvSpPr>
        <p:spPr>
          <a:xfrm>
            <a:off x="4123706" y="435264"/>
            <a:ext cx="4462200" cy="800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B0F0"/>
              </a:buClr>
              <a:buSzPts val="2700"/>
              <a:buFont typeface="Calibri"/>
              <a:buNone/>
            </a:pPr>
            <a:r>
              <a:rPr lang="en" sz="2700">
                <a:solidFill>
                  <a:srgbClr val="00B0F0"/>
                </a:solidFill>
                <a:latin typeface="Calibri"/>
                <a:ea typeface="Calibri"/>
                <a:cs typeface="Calibri"/>
                <a:sym typeface="Calibri"/>
              </a:rPr>
              <a:t>New Product Development</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3" name="Shape 443"/>
        <p:cNvGrpSpPr/>
        <p:nvPr/>
      </p:nvGrpSpPr>
      <p:grpSpPr>
        <a:xfrm>
          <a:off x="0" y="0"/>
          <a:ext cx="0" cy="0"/>
          <a:chOff x="0" y="0"/>
          <a:chExt cx="0" cy="0"/>
        </a:xfrm>
      </p:grpSpPr>
      <p:sp>
        <p:nvSpPr>
          <p:cNvPr id="444" name="Google Shape;444;p5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45" name="Google Shape;445;p57"/>
          <p:cNvGrpSpPr/>
          <p:nvPr/>
        </p:nvGrpSpPr>
        <p:grpSpPr>
          <a:xfrm flipH="1">
            <a:off x="295" y="534791"/>
            <a:ext cx="801545" cy="1594967"/>
            <a:chOff x="10918968" y="713059"/>
            <a:chExt cx="1272900" cy="2532900"/>
          </a:xfrm>
        </p:grpSpPr>
        <p:sp>
          <p:nvSpPr>
            <p:cNvPr id="446" name="Google Shape;446;p57"/>
            <p:cNvSpPr/>
            <p:nvPr/>
          </p:nvSpPr>
          <p:spPr>
            <a:xfrm rot="2700000">
              <a:off x="11052660" y="2120011"/>
              <a:ext cx="645306" cy="645306"/>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7" name="Google Shape;447;p57"/>
            <p:cNvSpPr/>
            <p:nvPr/>
          </p:nvSpPr>
          <p:spPr>
            <a:xfrm rot="-5400000">
              <a:off x="10288968" y="1343059"/>
              <a:ext cx="2532900" cy="1272900"/>
            </a:xfrm>
            <a:prstGeom prst="triangle">
              <a:avLst>
                <a:gd fmla="val 50000" name="adj"/>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448" name="Google Shape;448;p57"/>
          <p:cNvSpPr txBox="1"/>
          <p:nvPr>
            <p:ph idx="1" type="body"/>
          </p:nvPr>
        </p:nvSpPr>
        <p:spPr>
          <a:xfrm>
            <a:off x="3963389" y="1558637"/>
            <a:ext cx="4771500" cy="2915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800"/>
              <a:buNone/>
            </a:pPr>
            <a:r>
              <a:rPr lang="en" sz="1800"/>
              <a:t>In contrast to first movers, fast followers wait to take advantage of available information about first movers new products and customers.</a:t>
            </a:r>
            <a:endParaRPr sz="1100"/>
          </a:p>
          <a:p>
            <a:pPr indent="0" lvl="0" marL="0" rtl="0" algn="ctr">
              <a:lnSpc>
                <a:spcPct val="90000"/>
              </a:lnSpc>
              <a:spcBef>
                <a:spcPts val="800"/>
              </a:spcBef>
              <a:spcAft>
                <a:spcPts val="0"/>
              </a:spcAft>
              <a:buClr>
                <a:schemeClr val="dk1"/>
              </a:buClr>
              <a:buSzPts val="1800"/>
              <a:buNone/>
            </a:pPr>
            <a:r>
              <a:rPr lang="en" sz="1800"/>
              <a:t>Fast followers face lower levels of technical and market uncertainties.</a:t>
            </a:r>
            <a:endParaRPr sz="1100"/>
          </a:p>
        </p:txBody>
      </p:sp>
      <p:sp>
        <p:nvSpPr>
          <p:cNvPr id="449" name="Google Shape;449;p57"/>
          <p:cNvSpPr/>
          <p:nvPr/>
        </p:nvSpPr>
        <p:spPr>
          <a:xfrm flipH="1" rot="-5400000">
            <a:off x="8007105" y="3827473"/>
            <a:ext cx="1513200" cy="760500"/>
          </a:xfrm>
          <a:prstGeom prst="triangle">
            <a:avLst>
              <a:gd fmla="val 50000" name="adj"/>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0" name="Google Shape;450;p57"/>
          <p:cNvSpPr/>
          <p:nvPr/>
        </p:nvSpPr>
        <p:spPr>
          <a:xfrm rot="2700000">
            <a:off x="8458962" y="4296497"/>
            <a:ext cx="364019" cy="364019"/>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1" name="Google Shape;451;p57"/>
          <p:cNvSpPr txBox="1"/>
          <p:nvPr>
            <p:ph type="title"/>
          </p:nvPr>
        </p:nvSpPr>
        <p:spPr>
          <a:xfrm>
            <a:off x="4123706" y="435264"/>
            <a:ext cx="4462200" cy="800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B0F0"/>
              </a:buClr>
              <a:buSzPts val="2700"/>
              <a:buFont typeface="Calibri"/>
              <a:buNone/>
            </a:pPr>
            <a:r>
              <a:rPr lang="en" sz="2700">
                <a:solidFill>
                  <a:srgbClr val="00B0F0"/>
                </a:solidFill>
                <a:latin typeface="Calibri"/>
                <a:ea typeface="Calibri"/>
                <a:cs typeface="Calibri"/>
                <a:sym typeface="Calibri"/>
              </a:rPr>
              <a:t>New</a:t>
            </a:r>
            <a:r>
              <a:rPr lang="en" sz="3000">
                <a:solidFill>
                  <a:srgbClr val="00B0F0"/>
                </a:solidFill>
                <a:latin typeface="Calibri"/>
                <a:ea typeface="Calibri"/>
                <a:cs typeface="Calibri"/>
                <a:sym typeface="Calibri"/>
              </a:rPr>
              <a:t> </a:t>
            </a:r>
            <a:r>
              <a:rPr lang="en" sz="2700">
                <a:solidFill>
                  <a:srgbClr val="00B0F0"/>
                </a:solidFill>
                <a:latin typeface="Calibri"/>
                <a:ea typeface="Calibri"/>
                <a:cs typeface="Calibri"/>
                <a:sym typeface="Calibri"/>
              </a:rPr>
              <a:t>Product</a:t>
            </a:r>
            <a:r>
              <a:rPr lang="en" sz="3000">
                <a:solidFill>
                  <a:srgbClr val="00B0F0"/>
                </a:solidFill>
                <a:latin typeface="Calibri"/>
                <a:ea typeface="Calibri"/>
                <a:cs typeface="Calibri"/>
                <a:sym typeface="Calibri"/>
              </a:rPr>
              <a:t> </a:t>
            </a:r>
            <a:r>
              <a:rPr lang="en" sz="2700">
                <a:solidFill>
                  <a:srgbClr val="00B0F0"/>
                </a:solidFill>
                <a:latin typeface="Calibri"/>
                <a:ea typeface="Calibri"/>
                <a:cs typeface="Calibri"/>
                <a:sym typeface="Calibri"/>
              </a:rPr>
              <a:t>Development</a:t>
            </a:r>
            <a:endParaRPr sz="3000">
              <a:solidFill>
                <a:srgbClr val="00B0F0"/>
              </a:solidFill>
              <a:latin typeface="Calibri"/>
              <a:ea typeface="Calibri"/>
              <a:cs typeface="Calibri"/>
              <a:sym typeface="Calibri"/>
            </a:endParaRPr>
          </a:p>
        </p:txBody>
      </p:sp>
      <p:pic>
        <p:nvPicPr>
          <p:cNvPr id="452" name="Google Shape;452;p57"/>
          <p:cNvPicPr preferRelativeResize="0"/>
          <p:nvPr/>
        </p:nvPicPr>
        <p:blipFill rotWithShape="1">
          <a:blip r:embed="rId3">
            <a:alphaModFix/>
          </a:blip>
          <a:srcRect b="0" l="0" r="0" t="0"/>
          <a:stretch/>
        </p:blipFill>
        <p:spPr>
          <a:xfrm>
            <a:off x="922031" y="875597"/>
            <a:ext cx="2515974" cy="27213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0"/>
          <p:cNvSpPr txBox="1"/>
          <p:nvPr>
            <p:ph type="ctrTitle"/>
          </p:nvPr>
        </p:nvSpPr>
        <p:spPr>
          <a:xfrm>
            <a:off x="1858703" y="1804307"/>
            <a:ext cx="5361300" cy="146662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800"/>
              <a:buNone/>
            </a:pPr>
            <a:r>
              <a:rPr lang="en" sz="2400"/>
              <a:t>The Impact of High-Performance Work Systems on Frm Performance: The moderating effects of the human resource function’s in ﬂuence </a:t>
            </a:r>
            <a:endParaRPr sz="2400"/>
          </a:p>
          <a:p>
            <a:pPr indent="0" lvl="0" marL="0" rtl="0" algn="ctr">
              <a:lnSpc>
                <a:spcPct val="100000"/>
              </a:lnSpc>
              <a:spcBef>
                <a:spcPts val="0"/>
              </a:spcBef>
              <a:spcAft>
                <a:spcPts val="0"/>
              </a:spcAft>
              <a:buSzPts val="3800"/>
              <a:buNone/>
            </a:pPr>
            <a:r>
              <a:t/>
            </a:r>
            <a:endParaRPr sz="2400"/>
          </a:p>
          <a:p>
            <a:pPr indent="0" lvl="0" marL="0" rtl="0" algn="ctr">
              <a:lnSpc>
                <a:spcPct val="100000"/>
              </a:lnSpc>
              <a:spcBef>
                <a:spcPts val="0"/>
              </a:spcBef>
              <a:spcAft>
                <a:spcPts val="0"/>
              </a:spcAft>
              <a:buSzPts val="3800"/>
              <a:buNone/>
            </a:pPr>
            <a:r>
              <a:t/>
            </a:r>
            <a:endParaRPr sz="2400"/>
          </a:p>
        </p:txBody>
      </p:sp>
      <p:sp>
        <p:nvSpPr>
          <p:cNvPr id="285" name="Google Shape;285;p40"/>
          <p:cNvSpPr txBox="1"/>
          <p:nvPr>
            <p:ph idx="1" type="subTitle"/>
          </p:nvPr>
        </p:nvSpPr>
        <p:spPr>
          <a:xfrm>
            <a:off x="749852" y="2891625"/>
            <a:ext cx="7688100" cy="541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
              <a:t>by DAE YONG JEONG AND MYUNGWEON CHOI</a:t>
            </a:r>
            <a:endParaRPr/>
          </a:p>
          <a:p>
            <a:pPr indent="0" lvl="0" marL="0" rtl="0" algn="ctr">
              <a:lnSpc>
                <a:spcPct val="100000"/>
              </a:lnSpc>
              <a:spcBef>
                <a:spcPts val="0"/>
              </a:spcBef>
              <a:spcAft>
                <a:spcPts val="0"/>
              </a:spcAft>
              <a:buSzPts val="1600"/>
              <a:buNone/>
            </a:pPr>
            <a:r>
              <a:t/>
            </a:r>
            <a:endParaRPr/>
          </a:p>
          <a:p>
            <a:pPr indent="0" lvl="0" marL="0" rtl="0" algn="ctr">
              <a:lnSpc>
                <a:spcPct val="100000"/>
              </a:lnSpc>
              <a:spcBef>
                <a:spcPts val="0"/>
              </a:spcBef>
              <a:spcAft>
                <a:spcPts val="0"/>
              </a:spcAft>
              <a:buSzPts val="1600"/>
              <a:buNone/>
            </a:pPr>
            <a:r>
              <a:t/>
            </a:r>
            <a:endParaRPr/>
          </a:p>
        </p:txBody>
      </p:sp>
      <p:sp>
        <p:nvSpPr>
          <p:cNvPr id="286" name="Google Shape;286;p40"/>
          <p:cNvSpPr txBox="1"/>
          <p:nvPr>
            <p:ph idx="1" type="subTitle"/>
          </p:nvPr>
        </p:nvSpPr>
        <p:spPr>
          <a:xfrm>
            <a:off x="749850" y="4139025"/>
            <a:ext cx="7644300" cy="5412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rPr lang="en"/>
              <a:t>Vincent Arteaga BUS 251 Dr. Malos Spring 2020</a:t>
            </a:r>
            <a:endParaRPr/>
          </a:p>
          <a:p>
            <a:pPr indent="0" lvl="0" marL="0" rtl="0" algn="r">
              <a:lnSpc>
                <a:spcPct val="100000"/>
              </a:lnSpc>
              <a:spcBef>
                <a:spcPts val="0"/>
              </a:spcBef>
              <a:spcAft>
                <a:spcPts val="0"/>
              </a:spcAft>
              <a:buSzPts val="1600"/>
              <a:buNone/>
            </a:pPr>
            <a:r>
              <a:t/>
            </a:r>
            <a:endParaRPr/>
          </a:p>
          <a:p>
            <a:pPr indent="0" lvl="0" marL="0" rtl="0" algn="r">
              <a:lnSpc>
                <a:spcPct val="100000"/>
              </a:lnSpc>
              <a:spcBef>
                <a:spcPts val="0"/>
              </a:spcBef>
              <a:spcAft>
                <a:spcPts val="0"/>
              </a:spcAft>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57" name="Shape 457"/>
        <p:cNvGrpSpPr/>
        <p:nvPr/>
      </p:nvGrpSpPr>
      <p:grpSpPr>
        <a:xfrm>
          <a:off x="0" y="0"/>
          <a:ext cx="0" cy="0"/>
          <a:chOff x="0" y="0"/>
          <a:chExt cx="0" cy="0"/>
        </a:xfrm>
      </p:grpSpPr>
      <p:sp>
        <p:nvSpPr>
          <p:cNvPr id="458" name="Google Shape;458;p5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59" name="Google Shape;459;p58"/>
          <p:cNvGrpSpPr/>
          <p:nvPr/>
        </p:nvGrpSpPr>
        <p:grpSpPr>
          <a:xfrm flipH="1">
            <a:off x="295" y="534791"/>
            <a:ext cx="801545" cy="1594967"/>
            <a:chOff x="10918968" y="713059"/>
            <a:chExt cx="1272900" cy="2532900"/>
          </a:xfrm>
        </p:grpSpPr>
        <p:sp>
          <p:nvSpPr>
            <p:cNvPr id="460" name="Google Shape;460;p58"/>
            <p:cNvSpPr/>
            <p:nvPr/>
          </p:nvSpPr>
          <p:spPr>
            <a:xfrm rot="2700000">
              <a:off x="11052660" y="2120011"/>
              <a:ext cx="645306" cy="645306"/>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1" name="Google Shape;461;p58"/>
            <p:cNvSpPr/>
            <p:nvPr/>
          </p:nvSpPr>
          <p:spPr>
            <a:xfrm rot="-5400000">
              <a:off x="10288968" y="1343059"/>
              <a:ext cx="2532900" cy="1272900"/>
            </a:xfrm>
            <a:prstGeom prst="triangle">
              <a:avLst>
                <a:gd fmla="val 50000" name="adj"/>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462" name="Google Shape;462;p58"/>
          <p:cNvSpPr txBox="1"/>
          <p:nvPr>
            <p:ph idx="1" type="body"/>
          </p:nvPr>
        </p:nvSpPr>
        <p:spPr>
          <a:xfrm>
            <a:off x="3558385" y="1752860"/>
            <a:ext cx="5176500" cy="2721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chemeClr val="dk1"/>
              </a:buClr>
              <a:buSzPts val="1800"/>
              <a:buNone/>
            </a:pPr>
            <a:r>
              <a:rPr lang="en" sz="1800"/>
              <a:t>Fence sitters, primarily focused on operating within a narrow competitive scope, maintaining their current markets, and removing market disturbances. </a:t>
            </a:r>
            <a:endParaRPr sz="1500"/>
          </a:p>
        </p:txBody>
      </p:sp>
      <p:sp>
        <p:nvSpPr>
          <p:cNvPr id="463" name="Google Shape;463;p58"/>
          <p:cNvSpPr/>
          <p:nvPr/>
        </p:nvSpPr>
        <p:spPr>
          <a:xfrm flipH="1" rot="-5400000">
            <a:off x="8007105" y="3827473"/>
            <a:ext cx="1513200" cy="760500"/>
          </a:xfrm>
          <a:prstGeom prst="triangle">
            <a:avLst>
              <a:gd fmla="val 50000" name="adj"/>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4" name="Google Shape;464;p58"/>
          <p:cNvSpPr/>
          <p:nvPr/>
        </p:nvSpPr>
        <p:spPr>
          <a:xfrm rot="2700000">
            <a:off x="8458962" y="4296497"/>
            <a:ext cx="364019" cy="364019"/>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5" name="Google Shape;465;p58"/>
          <p:cNvSpPr txBox="1"/>
          <p:nvPr>
            <p:ph type="title"/>
          </p:nvPr>
        </p:nvSpPr>
        <p:spPr>
          <a:xfrm>
            <a:off x="4123706" y="435264"/>
            <a:ext cx="4462200" cy="800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B0F0"/>
              </a:buClr>
              <a:buSzPts val="3000"/>
              <a:buFont typeface="Calibri"/>
              <a:buNone/>
            </a:pPr>
            <a:r>
              <a:rPr lang="en" sz="3000">
                <a:solidFill>
                  <a:srgbClr val="00B0F0"/>
                </a:solidFill>
                <a:latin typeface="Calibri"/>
                <a:ea typeface="Calibri"/>
                <a:cs typeface="Calibri"/>
                <a:sym typeface="Calibri"/>
              </a:rPr>
              <a:t>New Product </a:t>
            </a:r>
            <a:r>
              <a:rPr lang="en" sz="2700">
                <a:solidFill>
                  <a:srgbClr val="00B0F0"/>
                </a:solidFill>
                <a:latin typeface="Calibri"/>
                <a:ea typeface="Calibri"/>
                <a:cs typeface="Calibri"/>
                <a:sym typeface="Calibri"/>
              </a:rPr>
              <a:t>Development</a:t>
            </a:r>
            <a:endParaRPr sz="1100"/>
          </a:p>
        </p:txBody>
      </p:sp>
      <p:pic>
        <p:nvPicPr>
          <p:cNvPr id="466" name="Google Shape;466;p58"/>
          <p:cNvPicPr preferRelativeResize="0"/>
          <p:nvPr/>
        </p:nvPicPr>
        <p:blipFill rotWithShape="1">
          <a:blip r:embed="rId3">
            <a:alphaModFix/>
          </a:blip>
          <a:srcRect b="0" l="0" r="0" t="0"/>
          <a:stretch/>
        </p:blipFill>
        <p:spPr>
          <a:xfrm>
            <a:off x="943675" y="1042059"/>
            <a:ext cx="2393978" cy="27213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1" name="Shape 471"/>
        <p:cNvGrpSpPr/>
        <p:nvPr/>
      </p:nvGrpSpPr>
      <p:grpSpPr>
        <a:xfrm>
          <a:off x="0" y="0"/>
          <a:ext cx="0" cy="0"/>
          <a:chOff x="0" y="0"/>
          <a:chExt cx="0" cy="0"/>
        </a:xfrm>
      </p:grpSpPr>
      <p:sp>
        <p:nvSpPr>
          <p:cNvPr id="472" name="Google Shape;472;p5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73" name="Google Shape;473;p59"/>
          <p:cNvGrpSpPr/>
          <p:nvPr/>
        </p:nvGrpSpPr>
        <p:grpSpPr>
          <a:xfrm flipH="1">
            <a:off x="295" y="534791"/>
            <a:ext cx="801545" cy="1594967"/>
            <a:chOff x="10918968" y="713059"/>
            <a:chExt cx="1272900" cy="2532900"/>
          </a:xfrm>
        </p:grpSpPr>
        <p:sp>
          <p:nvSpPr>
            <p:cNvPr id="474" name="Google Shape;474;p59"/>
            <p:cNvSpPr/>
            <p:nvPr/>
          </p:nvSpPr>
          <p:spPr>
            <a:xfrm rot="2700000">
              <a:off x="11052660" y="2120011"/>
              <a:ext cx="645306" cy="645306"/>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5" name="Google Shape;475;p59"/>
            <p:cNvSpPr/>
            <p:nvPr/>
          </p:nvSpPr>
          <p:spPr>
            <a:xfrm rot="-5400000">
              <a:off x="10288968" y="1343059"/>
              <a:ext cx="2532900" cy="1272900"/>
            </a:xfrm>
            <a:prstGeom prst="triangle">
              <a:avLst>
                <a:gd fmla="val 50000" name="adj"/>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476" name="Google Shape;476;p59"/>
          <p:cNvSpPr/>
          <p:nvPr/>
        </p:nvSpPr>
        <p:spPr>
          <a:xfrm flipH="1" rot="-5400000">
            <a:off x="8007105" y="3827473"/>
            <a:ext cx="1513200" cy="760500"/>
          </a:xfrm>
          <a:prstGeom prst="triangle">
            <a:avLst>
              <a:gd fmla="val 50000" name="adj"/>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7" name="Google Shape;477;p59"/>
          <p:cNvSpPr/>
          <p:nvPr/>
        </p:nvSpPr>
        <p:spPr>
          <a:xfrm rot="2700000">
            <a:off x="8458962" y="4296497"/>
            <a:ext cx="364019" cy="364019"/>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8" name="Google Shape;478;p59"/>
          <p:cNvSpPr txBox="1"/>
          <p:nvPr>
            <p:ph type="title"/>
          </p:nvPr>
        </p:nvSpPr>
        <p:spPr>
          <a:xfrm>
            <a:off x="80159" y="435264"/>
            <a:ext cx="4373100" cy="8007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rgbClr val="0070C0"/>
              </a:buClr>
              <a:buSzPts val="2700"/>
              <a:buFont typeface="Calibri"/>
              <a:buNone/>
            </a:pPr>
            <a:r>
              <a:rPr b="1" lang="en" sz="2700">
                <a:solidFill>
                  <a:srgbClr val="0070C0"/>
                </a:solidFill>
              </a:rPr>
              <a:t>Conceptual Model</a:t>
            </a:r>
            <a:endParaRPr b="1" sz="2700">
              <a:solidFill>
                <a:srgbClr val="0070C0"/>
              </a:solidFill>
              <a:latin typeface="Calibri"/>
              <a:ea typeface="Calibri"/>
              <a:cs typeface="Calibri"/>
              <a:sym typeface="Calibri"/>
            </a:endParaRPr>
          </a:p>
        </p:txBody>
      </p:sp>
      <p:pic>
        <p:nvPicPr>
          <p:cNvPr id="479" name="Google Shape;479;p59"/>
          <p:cNvPicPr preferRelativeResize="0"/>
          <p:nvPr/>
        </p:nvPicPr>
        <p:blipFill rotWithShape="1">
          <a:blip r:embed="rId3">
            <a:alphaModFix/>
          </a:blip>
          <a:srcRect b="7019" l="0" r="0" t="9806"/>
          <a:stretch/>
        </p:blipFill>
        <p:spPr>
          <a:xfrm>
            <a:off x="628650" y="1335571"/>
            <a:ext cx="7886701" cy="31077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4" name="Shape 484"/>
        <p:cNvGrpSpPr/>
        <p:nvPr/>
      </p:nvGrpSpPr>
      <p:grpSpPr>
        <a:xfrm>
          <a:off x="0" y="0"/>
          <a:ext cx="0" cy="0"/>
          <a:chOff x="0" y="0"/>
          <a:chExt cx="0" cy="0"/>
        </a:xfrm>
      </p:grpSpPr>
      <p:sp>
        <p:nvSpPr>
          <p:cNvPr id="485" name="Google Shape;485;p6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6" name="Google Shape;486;p60"/>
          <p:cNvSpPr txBox="1"/>
          <p:nvPr>
            <p:ph type="title"/>
          </p:nvPr>
        </p:nvSpPr>
        <p:spPr>
          <a:xfrm>
            <a:off x="482601" y="482600"/>
            <a:ext cx="3603000" cy="4178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70C0"/>
              </a:buClr>
              <a:buSzPts val="2700"/>
              <a:buFont typeface="Calibri"/>
              <a:buNone/>
            </a:pPr>
            <a:r>
              <a:rPr b="1" lang="en" sz="2700">
                <a:solidFill>
                  <a:srgbClr val="0070C0"/>
                </a:solidFill>
              </a:rPr>
              <a:t>Hypothesis:</a:t>
            </a:r>
            <a:br>
              <a:rPr lang="en" sz="2700"/>
            </a:br>
            <a:endParaRPr sz="2700"/>
          </a:p>
        </p:txBody>
      </p:sp>
      <p:sp>
        <p:nvSpPr>
          <p:cNvPr id="487" name="Google Shape;487;p60"/>
          <p:cNvSpPr/>
          <p:nvPr/>
        </p:nvSpPr>
        <p:spPr>
          <a:xfrm rot="2700000">
            <a:off x="-310985" y="-173522"/>
            <a:ext cx="1056460" cy="1406614"/>
          </a:xfrm>
          <a:custGeom>
            <a:rect b="b" l="l" r="r" t="t"/>
            <a:pathLst>
              <a:path extrusionOk="0" h="1876653" w="1409491">
                <a:moveTo>
                  <a:pt x="0" y="643075"/>
                </a:moveTo>
                <a:lnTo>
                  <a:pt x="643075" y="0"/>
                </a:lnTo>
                <a:lnTo>
                  <a:pt x="1409491" y="0"/>
                </a:lnTo>
                <a:lnTo>
                  <a:pt x="1409491" y="1876653"/>
                </a:lnTo>
                <a:lnTo>
                  <a:pt x="1233578" y="1876653"/>
                </a:lnTo>
                <a:close/>
              </a:path>
            </a:pathLst>
          </a:cu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8" name="Google Shape;488;p60"/>
          <p:cNvSpPr/>
          <p:nvPr/>
        </p:nvSpPr>
        <p:spPr>
          <a:xfrm rot="2700000">
            <a:off x="226046" y="962057"/>
            <a:ext cx="364019" cy="364019"/>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9" name="Google Shape;489;p60"/>
          <p:cNvSpPr txBox="1"/>
          <p:nvPr>
            <p:ph idx="1" type="body"/>
          </p:nvPr>
        </p:nvSpPr>
        <p:spPr>
          <a:xfrm>
            <a:off x="4301837" y="482600"/>
            <a:ext cx="4359600" cy="4178400"/>
          </a:xfrm>
          <a:prstGeom prst="rect">
            <a:avLst/>
          </a:prstGeom>
          <a:noFill/>
          <a:ln>
            <a:noFill/>
          </a:ln>
        </p:spPr>
        <p:txBody>
          <a:bodyPr anchorCtr="0" anchor="ctr" bIns="34275" lIns="68575" spcFirstLastPara="1" rIns="68575" wrap="square" tIns="34275">
            <a:noAutofit/>
          </a:bodyPr>
          <a:lstStyle/>
          <a:p>
            <a:pPr indent="-177800" lvl="0" marL="177800" rtl="0" algn="ctr">
              <a:lnSpc>
                <a:spcPct val="90000"/>
              </a:lnSpc>
              <a:spcBef>
                <a:spcPts val="0"/>
              </a:spcBef>
              <a:spcAft>
                <a:spcPts val="0"/>
              </a:spcAft>
              <a:buClr>
                <a:schemeClr val="dk1"/>
              </a:buClr>
              <a:buSzPts val="1800"/>
              <a:buChar char="●"/>
            </a:pPr>
            <a:r>
              <a:rPr b="1" lang="en" sz="1800"/>
              <a:t>Hypothesis 1 - </a:t>
            </a:r>
            <a:r>
              <a:rPr lang="en" sz="1800"/>
              <a:t>Market entry timing modes will moderate the relationship between the use of an HPWS and subsequent product sales, such that the relationship will be most positive among organizations pursuing a fast-follower entry timing, followed by a first-mover entry timing, and subsequently a fence sitter entry timing.</a:t>
            </a:r>
            <a:r>
              <a:rPr b="1" lang="en" sz="1800"/>
              <a:t> </a:t>
            </a:r>
            <a:endParaRPr sz="1800"/>
          </a:p>
        </p:txBody>
      </p:sp>
      <p:sp>
        <p:nvSpPr>
          <p:cNvPr id="490" name="Google Shape;490;p60"/>
          <p:cNvSpPr/>
          <p:nvPr/>
        </p:nvSpPr>
        <p:spPr>
          <a:xfrm rot="2700000">
            <a:off x="6607048" y="4525262"/>
            <a:ext cx="484085" cy="484085"/>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1" name="Google Shape;491;p60"/>
          <p:cNvSpPr/>
          <p:nvPr/>
        </p:nvSpPr>
        <p:spPr>
          <a:xfrm>
            <a:off x="6452583" y="4290831"/>
            <a:ext cx="1696500" cy="852600"/>
          </a:xfrm>
          <a:prstGeom prst="triangle">
            <a:avLst>
              <a:gd fmla="val 50000" name="adj"/>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96" name="Shape 496"/>
        <p:cNvGrpSpPr/>
        <p:nvPr/>
      </p:nvGrpSpPr>
      <p:grpSpPr>
        <a:xfrm>
          <a:off x="0" y="0"/>
          <a:ext cx="0" cy="0"/>
          <a:chOff x="0" y="0"/>
          <a:chExt cx="0" cy="0"/>
        </a:xfrm>
      </p:grpSpPr>
      <p:sp>
        <p:nvSpPr>
          <p:cNvPr id="497" name="Google Shape;497;p6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8" name="Google Shape;498;p61"/>
          <p:cNvSpPr txBox="1"/>
          <p:nvPr>
            <p:ph type="title"/>
          </p:nvPr>
        </p:nvSpPr>
        <p:spPr>
          <a:xfrm>
            <a:off x="482601" y="482600"/>
            <a:ext cx="3603000" cy="4178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70C0"/>
              </a:buClr>
              <a:buSzPts val="2700"/>
              <a:buFont typeface="Calibri"/>
              <a:buNone/>
            </a:pPr>
            <a:r>
              <a:rPr b="1" lang="en" sz="2700">
                <a:solidFill>
                  <a:srgbClr val="0070C0"/>
                </a:solidFill>
              </a:rPr>
              <a:t>Hypothesis:</a:t>
            </a:r>
            <a:br>
              <a:rPr lang="en" sz="2700"/>
            </a:br>
            <a:endParaRPr sz="2700"/>
          </a:p>
        </p:txBody>
      </p:sp>
      <p:sp>
        <p:nvSpPr>
          <p:cNvPr id="499" name="Google Shape;499;p61"/>
          <p:cNvSpPr/>
          <p:nvPr/>
        </p:nvSpPr>
        <p:spPr>
          <a:xfrm rot="2700000">
            <a:off x="-310985" y="-173522"/>
            <a:ext cx="1056460" cy="1406614"/>
          </a:xfrm>
          <a:custGeom>
            <a:rect b="b" l="l" r="r" t="t"/>
            <a:pathLst>
              <a:path extrusionOk="0" h="1876653" w="1409491">
                <a:moveTo>
                  <a:pt x="0" y="643075"/>
                </a:moveTo>
                <a:lnTo>
                  <a:pt x="643075" y="0"/>
                </a:lnTo>
                <a:lnTo>
                  <a:pt x="1409491" y="0"/>
                </a:lnTo>
                <a:lnTo>
                  <a:pt x="1409491" y="1876653"/>
                </a:lnTo>
                <a:lnTo>
                  <a:pt x="1233578" y="1876653"/>
                </a:lnTo>
                <a:close/>
              </a:path>
            </a:pathLst>
          </a:cu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0" name="Google Shape;500;p61"/>
          <p:cNvSpPr/>
          <p:nvPr/>
        </p:nvSpPr>
        <p:spPr>
          <a:xfrm rot="2700000">
            <a:off x="226046" y="962057"/>
            <a:ext cx="364019" cy="364019"/>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1" name="Google Shape;501;p61"/>
          <p:cNvSpPr txBox="1"/>
          <p:nvPr>
            <p:ph idx="1" type="body"/>
          </p:nvPr>
        </p:nvSpPr>
        <p:spPr>
          <a:xfrm>
            <a:off x="4248398" y="482600"/>
            <a:ext cx="4413000" cy="4178400"/>
          </a:xfrm>
          <a:prstGeom prst="rect">
            <a:avLst/>
          </a:prstGeom>
          <a:noFill/>
          <a:ln>
            <a:noFill/>
          </a:ln>
        </p:spPr>
        <p:txBody>
          <a:bodyPr anchorCtr="0" anchor="ctr" bIns="34275" lIns="68575" spcFirstLastPara="1" rIns="68575" wrap="square" tIns="34275">
            <a:noAutofit/>
          </a:bodyPr>
          <a:lstStyle/>
          <a:p>
            <a:pPr indent="-177800" lvl="0" marL="177800" rtl="0" algn="ctr">
              <a:lnSpc>
                <a:spcPct val="90000"/>
              </a:lnSpc>
              <a:spcBef>
                <a:spcPts val="0"/>
              </a:spcBef>
              <a:spcAft>
                <a:spcPts val="0"/>
              </a:spcAft>
              <a:buClr>
                <a:schemeClr val="dk1"/>
              </a:buClr>
              <a:buSzPts val="1800"/>
              <a:buChar char="●"/>
            </a:pPr>
            <a:r>
              <a:rPr b="1" lang="en" sz="1800"/>
              <a:t>Hypothesis 2 - </a:t>
            </a:r>
            <a:r>
              <a:rPr lang="en" sz="1800"/>
              <a:t>HPWS internal consistency will moderate the interactive effect between the use of an HPWS and market entry timing modes on product sales, such that the successive effects of HPWS utilization on product sales across the three market entry timing modes will be more pronounced when HPWS internal consistency is high.</a:t>
            </a:r>
            <a:r>
              <a:rPr b="1" lang="en" sz="1800"/>
              <a:t> </a:t>
            </a:r>
            <a:endParaRPr sz="1800"/>
          </a:p>
          <a:p>
            <a:pPr indent="-76200" lvl="0" marL="177800" rtl="0" algn="l">
              <a:lnSpc>
                <a:spcPct val="90000"/>
              </a:lnSpc>
              <a:spcBef>
                <a:spcPts val="800"/>
              </a:spcBef>
              <a:spcAft>
                <a:spcPts val="0"/>
              </a:spcAft>
              <a:buClr>
                <a:schemeClr val="dk1"/>
              </a:buClr>
              <a:buSzPts val="1500"/>
              <a:buNone/>
            </a:pPr>
            <a:r>
              <a:t/>
            </a:r>
            <a:endParaRPr sz="1500"/>
          </a:p>
        </p:txBody>
      </p:sp>
      <p:sp>
        <p:nvSpPr>
          <p:cNvPr id="502" name="Google Shape;502;p61"/>
          <p:cNvSpPr/>
          <p:nvPr/>
        </p:nvSpPr>
        <p:spPr>
          <a:xfrm rot="2700000">
            <a:off x="6607048" y="4525262"/>
            <a:ext cx="484085" cy="484085"/>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3" name="Google Shape;503;p61"/>
          <p:cNvSpPr/>
          <p:nvPr/>
        </p:nvSpPr>
        <p:spPr>
          <a:xfrm>
            <a:off x="6452583" y="4290831"/>
            <a:ext cx="1696500" cy="852600"/>
          </a:xfrm>
          <a:prstGeom prst="triangle">
            <a:avLst>
              <a:gd fmla="val 50000" name="adj"/>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8" name="Shape 508"/>
        <p:cNvGrpSpPr/>
        <p:nvPr/>
      </p:nvGrpSpPr>
      <p:grpSpPr>
        <a:xfrm>
          <a:off x="0" y="0"/>
          <a:ext cx="0" cy="0"/>
          <a:chOff x="0" y="0"/>
          <a:chExt cx="0" cy="0"/>
        </a:xfrm>
      </p:grpSpPr>
      <p:sp>
        <p:nvSpPr>
          <p:cNvPr id="509" name="Google Shape;509;p6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0" name="Google Shape;510;p62"/>
          <p:cNvSpPr txBox="1"/>
          <p:nvPr>
            <p:ph type="title"/>
          </p:nvPr>
        </p:nvSpPr>
        <p:spPr>
          <a:xfrm>
            <a:off x="482601" y="482600"/>
            <a:ext cx="3603000" cy="41784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70C0"/>
              </a:buClr>
              <a:buSzPts val="2700"/>
              <a:buFont typeface="Calibri"/>
              <a:buNone/>
            </a:pPr>
            <a:r>
              <a:rPr b="1" lang="en" sz="2700">
                <a:solidFill>
                  <a:srgbClr val="0070C0"/>
                </a:solidFill>
              </a:rPr>
              <a:t>Hypothesis:</a:t>
            </a:r>
            <a:br>
              <a:rPr lang="en" sz="2700"/>
            </a:br>
            <a:endParaRPr sz="2700"/>
          </a:p>
        </p:txBody>
      </p:sp>
      <p:sp>
        <p:nvSpPr>
          <p:cNvPr id="511" name="Google Shape;511;p62"/>
          <p:cNvSpPr/>
          <p:nvPr/>
        </p:nvSpPr>
        <p:spPr>
          <a:xfrm rot="2700000">
            <a:off x="-310985" y="-173522"/>
            <a:ext cx="1056460" cy="1406614"/>
          </a:xfrm>
          <a:custGeom>
            <a:rect b="b" l="l" r="r" t="t"/>
            <a:pathLst>
              <a:path extrusionOk="0" h="1876653" w="1409491">
                <a:moveTo>
                  <a:pt x="0" y="643075"/>
                </a:moveTo>
                <a:lnTo>
                  <a:pt x="643075" y="0"/>
                </a:lnTo>
                <a:lnTo>
                  <a:pt x="1409491" y="0"/>
                </a:lnTo>
                <a:lnTo>
                  <a:pt x="1409491" y="1876653"/>
                </a:lnTo>
                <a:lnTo>
                  <a:pt x="1233578" y="1876653"/>
                </a:lnTo>
                <a:close/>
              </a:path>
            </a:pathLst>
          </a:cu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2" name="Google Shape;512;p62"/>
          <p:cNvSpPr/>
          <p:nvPr/>
        </p:nvSpPr>
        <p:spPr>
          <a:xfrm rot="2700000">
            <a:off x="226046" y="962057"/>
            <a:ext cx="364019" cy="364019"/>
          </a:xfrm>
          <a:prstGeom prst="rect">
            <a:avLst/>
          </a:prstGeom>
          <a:solidFill>
            <a:schemeClr val="accent1">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3" name="Google Shape;513;p62"/>
          <p:cNvSpPr txBox="1"/>
          <p:nvPr>
            <p:ph idx="1" type="body"/>
          </p:nvPr>
        </p:nvSpPr>
        <p:spPr>
          <a:xfrm>
            <a:off x="4301837" y="482600"/>
            <a:ext cx="4359600" cy="4178400"/>
          </a:xfrm>
          <a:prstGeom prst="rect">
            <a:avLst/>
          </a:prstGeom>
          <a:noFill/>
          <a:ln>
            <a:noFill/>
          </a:ln>
        </p:spPr>
        <p:txBody>
          <a:bodyPr anchorCtr="0" anchor="ctr" bIns="34275" lIns="68575" spcFirstLastPara="1" rIns="68575" wrap="square" tIns="34275">
            <a:noAutofit/>
          </a:bodyPr>
          <a:lstStyle/>
          <a:p>
            <a:pPr indent="-177800" lvl="0" marL="177800" rtl="0" algn="ctr">
              <a:lnSpc>
                <a:spcPct val="90000"/>
              </a:lnSpc>
              <a:spcBef>
                <a:spcPts val="0"/>
              </a:spcBef>
              <a:spcAft>
                <a:spcPts val="0"/>
              </a:spcAft>
              <a:buClr>
                <a:schemeClr val="dk1"/>
              </a:buClr>
              <a:buSzPts val="1800"/>
              <a:buChar char="●"/>
            </a:pPr>
            <a:r>
              <a:rPr b="1" lang="en" sz="1800"/>
              <a:t>Hypothesis 3 - </a:t>
            </a:r>
            <a:r>
              <a:rPr lang="en" sz="1800"/>
              <a:t>Product sales will mediate the three-way interactive effects among an HPWS, market entry timing modes, and HPWS internal consistency on subsequent organizational financial performance.</a:t>
            </a:r>
            <a:endParaRPr sz="1100"/>
          </a:p>
          <a:p>
            <a:pPr indent="0" lvl="0" marL="0" rtl="0" algn="l">
              <a:lnSpc>
                <a:spcPct val="90000"/>
              </a:lnSpc>
              <a:spcBef>
                <a:spcPts val="800"/>
              </a:spcBef>
              <a:spcAft>
                <a:spcPts val="0"/>
              </a:spcAft>
              <a:buClr>
                <a:schemeClr val="dk1"/>
              </a:buClr>
              <a:buSzPts val="1500"/>
              <a:buNone/>
            </a:pPr>
            <a:r>
              <a:t/>
            </a:r>
            <a:endParaRPr sz="1500"/>
          </a:p>
        </p:txBody>
      </p:sp>
      <p:sp>
        <p:nvSpPr>
          <p:cNvPr id="514" name="Google Shape;514;p62"/>
          <p:cNvSpPr/>
          <p:nvPr/>
        </p:nvSpPr>
        <p:spPr>
          <a:xfrm rot="2700000">
            <a:off x="6607048" y="4525262"/>
            <a:ext cx="484085" cy="484085"/>
          </a:xfrm>
          <a:prstGeom prst="rect">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5" name="Google Shape;515;p62"/>
          <p:cNvSpPr/>
          <p:nvPr/>
        </p:nvSpPr>
        <p:spPr>
          <a:xfrm>
            <a:off x="6452583" y="4290831"/>
            <a:ext cx="1696500" cy="852600"/>
          </a:xfrm>
          <a:prstGeom prst="triangle">
            <a:avLst>
              <a:gd fmla="val 50000" name="adj"/>
            </a:avLst>
          </a:prstGeom>
          <a:solidFill>
            <a:schemeClr val="accent4">
              <a:alpha val="298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0" name="Shape 520"/>
        <p:cNvGrpSpPr/>
        <p:nvPr/>
      </p:nvGrpSpPr>
      <p:grpSpPr>
        <a:xfrm>
          <a:off x="0" y="0"/>
          <a:ext cx="0" cy="0"/>
          <a:chOff x="0" y="0"/>
          <a:chExt cx="0" cy="0"/>
        </a:xfrm>
      </p:grpSpPr>
      <p:sp>
        <p:nvSpPr>
          <p:cNvPr id="521" name="Google Shape;521;p63"/>
          <p:cNvSpPr/>
          <p:nvPr/>
        </p:nvSpPr>
        <p:spPr>
          <a:xfrm>
            <a:off x="-1"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2" name="Google Shape;522;p63"/>
          <p:cNvSpPr/>
          <p:nvPr/>
        </p:nvSpPr>
        <p:spPr>
          <a:xfrm rot="10800000">
            <a:off x="1600200" y="514350"/>
            <a:ext cx="7543800" cy="4114800"/>
          </a:xfrm>
          <a:prstGeom prst="rect">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300"/>
              <a:buFont typeface="Calibri"/>
              <a:buNone/>
            </a:pPr>
            <a:r>
              <a:t/>
            </a:r>
            <a:endParaRPr b="0" i="0" sz="2300" u="none" cap="none" strike="noStrike">
              <a:solidFill>
                <a:srgbClr val="000000"/>
              </a:solidFill>
              <a:latin typeface="Helvetica Neue"/>
              <a:ea typeface="Helvetica Neue"/>
              <a:cs typeface="Helvetica Neue"/>
              <a:sym typeface="Helvetica Neue"/>
            </a:endParaRPr>
          </a:p>
        </p:txBody>
      </p:sp>
      <p:sp>
        <p:nvSpPr>
          <p:cNvPr id="523" name="Google Shape;523;p63"/>
          <p:cNvSpPr txBox="1"/>
          <p:nvPr>
            <p:ph type="title"/>
          </p:nvPr>
        </p:nvSpPr>
        <p:spPr>
          <a:xfrm>
            <a:off x="4430268" y="514351"/>
            <a:ext cx="4332600" cy="12873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0070C0"/>
              </a:buClr>
              <a:buSzPts val="2400"/>
              <a:buFont typeface="Calibri"/>
              <a:buNone/>
            </a:pPr>
            <a:r>
              <a:rPr b="1" lang="en" sz="2400">
                <a:solidFill>
                  <a:srgbClr val="0070C0"/>
                </a:solidFill>
              </a:rPr>
              <a:t>Research Design</a:t>
            </a:r>
            <a:br>
              <a:rPr lang="en" sz="3800"/>
            </a:br>
            <a:endParaRPr sz="3800"/>
          </a:p>
        </p:txBody>
      </p:sp>
      <p:sp>
        <p:nvSpPr>
          <p:cNvPr id="524" name="Google Shape;524;p63"/>
          <p:cNvSpPr/>
          <p:nvPr/>
        </p:nvSpPr>
        <p:spPr>
          <a:xfrm flipH="1" rot="10800000">
            <a:off x="0" y="2575033"/>
            <a:ext cx="2060357" cy="2062307"/>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Meeting" id="525" name="Google Shape;525;p63"/>
          <p:cNvPicPr preferRelativeResize="0"/>
          <p:nvPr/>
        </p:nvPicPr>
        <p:blipFill rotWithShape="1">
          <a:blip r:embed="rId3">
            <a:alphaModFix/>
          </a:blip>
          <a:srcRect b="0" l="0" r="0" t="0"/>
          <a:stretch/>
        </p:blipFill>
        <p:spPr>
          <a:xfrm>
            <a:off x="731601" y="923882"/>
            <a:ext cx="2813272" cy="2813272"/>
          </a:xfrm>
          <a:prstGeom prst="rect">
            <a:avLst/>
          </a:prstGeom>
          <a:noFill/>
          <a:ln>
            <a:noFill/>
          </a:ln>
        </p:spPr>
      </p:pic>
      <p:sp>
        <p:nvSpPr>
          <p:cNvPr id="526" name="Google Shape;526;p63"/>
          <p:cNvSpPr/>
          <p:nvPr/>
        </p:nvSpPr>
        <p:spPr>
          <a:xfrm>
            <a:off x="4197096" y="514348"/>
            <a:ext cx="89100" cy="11628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7" name="Google Shape;527;p63"/>
          <p:cNvSpPr/>
          <p:nvPr/>
        </p:nvSpPr>
        <p:spPr>
          <a:xfrm flipH="1" rot="10800000">
            <a:off x="0" y="2575033"/>
            <a:ext cx="2060357" cy="2062307"/>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498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28" name="Google Shape;528;p63"/>
          <p:cNvSpPr txBox="1"/>
          <p:nvPr>
            <p:ph idx="1" type="body"/>
          </p:nvPr>
        </p:nvSpPr>
        <p:spPr>
          <a:xfrm>
            <a:off x="4572000" y="1211283"/>
            <a:ext cx="4191000" cy="3344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b="1" lang="en" sz="1800">
                <a:latin typeface="Calibri"/>
                <a:ea typeface="Calibri"/>
                <a:cs typeface="Calibri"/>
                <a:sym typeface="Calibri"/>
              </a:rPr>
              <a:t>Sample </a:t>
            </a:r>
            <a:r>
              <a:rPr lang="en" sz="1800">
                <a:latin typeface="Calibri"/>
                <a:ea typeface="Calibri"/>
                <a:cs typeface="Calibri"/>
                <a:sym typeface="Calibri"/>
              </a:rPr>
              <a:t> </a:t>
            </a:r>
            <a:endParaRPr sz="1100"/>
          </a:p>
          <a:p>
            <a:pPr indent="-177800" lvl="0" marL="177800" rtl="0" algn="l">
              <a:lnSpc>
                <a:spcPct val="90000"/>
              </a:lnSpc>
              <a:spcBef>
                <a:spcPts val="800"/>
              </a:spcBef>
              <a:spcAft>
                <a:spcPts val="0"/>
              </a:spcAft>
              <a:buClr>
                <a:schemeClr val="dk1"/>
              </a:buClr>
              <a:buSzPts val="1800"/>
              <a:buChar char="●"/>
            </a:pPr>
            <a:r>
              <a:rPr lang="en" sz="1800">
                <a:latin typeface="Calibri"/>
                <a:ea typeface="Calibri"/>
                <a:cs typeface="Calibri"/>
                <a:sym typeface="Calibri"/>
              </a:rPr>
              <a:t>3,456 business establishments </a:t>
            </a:r>
            <a:endParaRPr sz="1100"/>
          </a:p>
          <a:p>
            <a:pPr indent="-177800" lvl="0" marL="177800" rtl="0" algn="l">
              <a:lnSpc>
                <a:spcPct val="90000"/>
              </a:lnSpc>
              <a:spcBef>
                <a:spcPts val="800"/>
              </a:spcBef>
              <a:spcAft>
                <a:spcPts val="0"/>
              </a:spcAft>
              <a:buClr>
                <a:schemeClr val="dk1"/>
              </a:buClr>
              <a:buSzPts val="1800"/>
              <a:buChar char="●"/>
            </a:pPr>
            <a:r>
              <a:rPr lang="en" sz="1800">
                <a:latin typeface="Calibri"/>
                <a:ea typeface="Calibri"/>
                <a:cs typeface="Calibri"/>
                <a:sym typeface="Calibri"/>
              </a:rPr>
              <a:t>30 or more employees  </a:t>
            </a:r>
            <a:endParaRPr sz="1100"/>
          </a:p>
          <a:p>
            <a:pPr indent="-177800" lvl="0" marL="177800" rtl="0" algn="l">
              <a:lnSpc>
                <a:spcPct val="90000"/>
              </a:lnSpc>
              <a:spcBef>
                <a:spcPts val="800"/>
              </a:spcBef>
              <a:spcAft>
                <a:spcPts val="0"/>
              </a:spcAft>
              <a:buClr>
                <a:schemeClr val="dk1"/>
              </a:buClr>
              <a:buSzPts val="1800"/>
              <a:buChar char="●"/>
            </a:pPr>
            <a:r>
              <a:rPr lang="en" sz="1800">
                <a:latin typeface="Calibri"/>
                <a:ea typeface="Calibri"/>
                <a:cs typeface="Calibri"/>
                <a:sym typeface="Calibri"/>
              </a:rPr>
              <a:t>17 different industry sectors</a:t>
            </a:r>
            <a:endParaRPr sz="1100"/>
          </a:p>
          <a:p>
            <a:pPr indent="0" lvl="0" marL="0" rtl="0" algn="l">
              <a:lnSpc>
                <a:spcPct val="90000"/>
              </a:lnSpc>
              <a:spcBef>
                <a:spcPts val="800"/>
              </a:spcBef>
              <a:spcAft>
                <a:spcPts val="0"/>
              </a:spcAft>
              <a:buClr>
                <a:schemeClr val="dk1"/>
              </a:buClr>
              <a:buSzPts val="1800"/>
              <a:buNone/>
            </a:pPr>
            <a:r>
              <a:rPr b="1" lang="en" sz="1800">
                <a:latin typeface="Calibri"/>
                <a:ea typeface="Calibri"/>
                <a:cs typeface="Calibri"/>
                <a:sym typeface="Calibri"/>
              </a:rPr>
              <a:t>Measures </a:t>
            </a:r>
            <a:endParaRPr sz="1100"/>
          </a:p>
          <a:p>
            <a:pPr indent="-177800" lvl="0" marL="177800" rtl="0" algn="l">
              <a:lnSpc>
                <a:spcPct val="90000"/>
              </a:lnSpc>
              <a:spcBef>
                <a:spcPts val="800"/>
              </a:spcBef>
              <a:spcAft>
                <a:spcPts val="0"/>
              </a:spcAft>
              <a:buClr>
                <a:schemeClr val="dk1"/>
              </a:buClr>
              <a:buSzPts val="1800"/>
              <a:buChar char="●"/>
            </a:pPr>
            <a:r>
              <a:rPr lang="en" sz="1800">
                <a:latin typeface="Calibri"/>
                <a:ea typeface="Calibri"/>
                <a:cs typeface="Calibri"/>
                <a:sym typeface="Calibri"/>
              </a:rPr>
              <a:t>16 HR practices that could be mapped onto the AMO model of HRM. </a:t>
            </a:r>
            <a:endParaRPr sz="1100"/>
          </a:p>
        </p:txBody>
      </p:sp>
      <p:sp>
        <p:nvSpPr>
          <p:cNvPr id="529" name="Google Shape;529;p63"/>
          <p:cNvSpPr/>
          <p:nvPr/>
        </p:nvSpPr>
        <p:spPr>
          <a:xfrm>
            <a:off x="9054846" y="4629151"/>
            <a:ext cx="89100" cy="514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4" name="Shape 534"/>
        <p:cNvGrpSpPr/>
        <p:nvPr/>
      </p:nvGrpSpPr>
      <p:grpSpPr>
        <a:xfrm>
          <a:off x="0" y="0"/>
          <a:ext cx="0" cy="0"/>
          <a:chOff x="0" y="0"/>
          <a:chExt cx="0" cy="0"/>
        </a:xfrm>
      </p:grpSpPr>
      <p:sp>
        <p:nvSpPr>
          <p:cNvPr id="535" name="Google Shape;535;p64"/>
          <p:cNvSpPr/>
          <p:nvPr/>
        </p:nvSpPr>
        <p:spPr>
          <a:xfrm>
            <a:off x="-1"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6" name="Google Shape;536;p64"/>
          <p:cNvSpPr/>
          <p:nvPr/>
        </p:nvSpPr>
        <p:spPr>
          <a:xfrm rot="10800000">
            <a:off x="1600200" y="514350"/>
            <a:ext cx="7543800" cy="4114800"/>
          </a:xfrm>
          <a:prstGeom prst="rect">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300"/>
              <a:buFont typeface="Calibri"/>
              <a:buNone/>
            </a:pPr>
            <a:r>
              <a:t/>
            </a:r>
            <a:endParaRPr b="0" i="0" sz="2300" u="none" cap="none" strike="noStrike">
              <a:solidFill>
                <a:srgbClr val="000000"/>
              </a:solidFill>
              <a:latin typeface="Helvetica Neue"/>
              <a:ea typeface="Helvetica Neue"/>
              <a:cs typeface="Helvetica Neue"/>
              <a:sym typeface="Helvetica Neue"/>
            </a:endParaRPr>
          </a:p>
        </p:txBody>
      </p:sp>
      <p:sp>
        <p:nvSpPr>
          <p:cNvPr id="537" name="Google Shape;537;p64"/>
          <p:cNvSpPr txBox="1"/>
          <p:nvPr>
            <p:ph type="title"/>
          </p:nvPr>
        </p:nvSpPr>
        <p:spPr>
          <a:xfrm>
            <a:off x="958977" y="0"/>
            <a:ext cx="3191400" cy="3758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Font typeface="Calibri"/>
              <a:buNone/>
            </a:pPr>
            <a:br>
              <a:rPr lang="en" sz="1800">
                <a:solidFill>
                  <a:schemeClr val="dk1"/>
                </a:solidFill>
                <a:latin typeface="Calibri"/>
                <a:ea typeface="Calibri"/>
                <a:cs typeface="Calibri"/>
                <a:sym typeface="Calibri"/>
              </a:rPr>
            </a:br>
            <a:r>
              <a:rPr b="1" lang="en" sz="2100">
                <a:solidFill>
                  <a:srgbClr val="0070C0"/>
                </a:solidFill>
              </a:rPr>
              <a:t>Results</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b="1" lang="en" sz="1800"/>
              <a:t>Effects of an HPWS on Subsequent Product Sales Across Market Entry Timing Modes</a:t>
            </a: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538" name="Google Shape;538;p64"/>
          <p:cNvSpPr/>
          <p:nvPr/>
        </p:nvSpPr>
        <p:spPr>
          <a:xfrm>
            <a:off x="869823" y="514348"/>
            <a:ext cx="89100" cy="11628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9" name="Google Shape;539;p64"/>
          <p:cNvSpPr/>
          <p:nvPr/>
        </p:nvSpPr>
        <p:spPr>
          <a:xfrm>
            <a:off x="5433236" y="-1"/>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lt1">
              <a:alpha val="749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40" name="Google Shape;540;p64"/>
          <p:cNvSpPr/>
          <p:nvPr/>
        </p:nvSpPr>
        <p:spPr>
          <a:xfrm rot="10800000">
            <a:off x="7622482" y="3391766"/>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41" name="Google Shape;541;p64"/>
          <p:cNvSpPr/>
          <p:nvPr/>
        </p:nvSpPr>
        <p:spPr>
          <a:xfrm rot="10800000">
            <a:off x="7622482" y="3391766"/>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498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42" name="Google Shape;542;p64"/>
          <p:cNvSpPr/>
          <p:nvPr/>
        </p:nvSpPr>
        <p:spPr>
          <a:xfrm>
            <a:off x="9054846" y="4629151"/>
            <a:ext cx="89100" cy="514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543" name="Google Shape;543;p64"/>
          <p:cNvPicPr preferRelativeResize="0"/>
          <p:nvPr/>
        </p:nvPicPr>
        <p:blipFill rotWithShape="1">
          <a:blip r:embed="rId3">
            <a:alphaModFix/>
          </a:blip>
          <a:srcRect b="0" l="3196" r="13114" t="0"/>
          <a:stretch/>
        </p:blipFill>
        <p:spPr>
          <a:xfrm>
            <a:off x="4007922" y="514348"/>
            <a:ext cx="4948850" cy="411480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48" name="Shape 548"/>
        <p:cNvGrpSpPr/>
        <p:nvPr/>
      </p:nvGrpSpPr>
      <p:grpSpPr>
        <a:xfrm>
          <a:off x="0" y="0"/>
          <a:ext cx="0" cy="0"/>
          <a:chOff x="0" y="0"/>
          <a:chExt cx="0" cy="0"/>
        </a:xfrm>
      </p:grpSpPr>
      <p:sp>
        <p:nvSpPr>
          <p:cNvPr id="549" name="Google Shape;549;p65"/>
          <p:cNvSpPr/>
          <p:nvPr/>
        </p:nvSpPr>
        <p:spPr>
          <a:xfrm>
            <a:off x="-1"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0" name="Google Shape;550;p65"/>
          <p:cNvSpPr/>
          <p:nvPr/>
        </p:nvSpPr>
        <p:spPr>
          <a:xfrm rot="10800000">
            <a:off x="1600200" y="514350"/>
            <a:ext cx="7543800" cy="4114800"/>
          </a:xfrm>
          <a:prstGeom prst="rect">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300"/>
              <a:buFont typeface="Calibri"/>
              <a:buNone/>
            </a:pPr>
            <a:r>
              <a:t/>
            </a:r>
            <a:endParaRPr b="0" i="0" sz="2300" u="none" cap="none" strike="noStrike">
              <a:solidFill>
                <a:srgbClr val="000000"/>
              </a:solidFill>
              <a:latin typeface="Helvetica Neue"/>
              <a:ea typeface="Helvetica Neue"/>
              <a:cs typeface="Helvetica Neue"/>
              <a:sym typeface="Helvetica Neue"/>
            </a:endParaRPr>
          </a:p>
        </p:txBody>
      </p:sp>
      <p:sp>
        <p:nvSpPr>
          <p:cNvPr id="551" name="Google Shape;551;p65"/>
          <p:cNvSpPr txBox="1"/>
          <p:nvPr>
            <p:ph type="title"/>
          </p:nvPr>
        </p:nvSpPr>
        <p:spPr>
          <a:xfrm>
            <a:off x="958977" y="0"/>
            <a:ext cx="3121200" cy="3758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Font typeface="Calibri"/>
              <a:buNone/>
            </a:pPr>
            <a:br>
              <a:rPr lang="en" sz="1800">
                <a:solidFill>
                  <a:schemeClr val="dk1"/>
                </a:solidFill>
                <a:latin typeface="Calibri"/>
                <a:ea typeface="Calibri"/>
                <a:cs typeface="Calibri"/>
                <a:sym typeface="Calibri"/>
              </a:rPr>
            </a:br>
            <a:r>
              <a:rPr b="1" lang="en" sz="2100">
                <a:solidFill>
                  <a:srgbClr val="0070C0"/>
                </a:solidFill>
                <a:latin typeface="Calibri"/>
                <a:ea typeface="Calibri"/>
                <a:cs typeface="Calibri"/>
                <a:sym typeface="Calibri"/>
              </a:rPr>
              <a:t>Results</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b="1" lang="en" sz="1800">
                <a:solidFill>
                  <a:schemeClr val="dk1"/>
                </a:solidFill>
                <a:latin typeface="Calibri"/>
                <a:ea typeface="Calibri"/>
                <a:cs typeface="Calibri"/>
                <a:sym typeface="Calibri"/>
              </a:rPr>
              <a:t>Effects of an HPWS on Subsequent Product Sales Across Market Entry Timing Modes Under High versus Low Degrees of HPWS Internal Consistency</a:t>
            </a: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552" name="Google Shape;552;p65"/>
          <p:cNvSpPr/>
          <p:nvPr/>
        </p:nvSpPr>
        <p:spPr>
          <a:xfrm>
            <a:off x="869823" y="514348"/>
            <a:ext cx="89100" cy="11628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3" name="Google Shape;553;p65"/>
          <p:cNvSpPr/>
          <p:nvPr/>
        </p:nvSpPr>
        <p:spPr>
          <a:xfrm>
            <a:off x="5433236" y="-1"/>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lt1">
              <a:alpha val="749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54" name="Google Shape;554;p65"/>
          <p:cNvSpPr/>
          <p:nvPr/>
        </p:nvSpPr>
        <p:spPr>
          <a:xfrm rot="10800000">
            <a:off x="7622482" y="3391766"/>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55" name="Google Shape;555;p65"/>
          <p:cNvSpPr/>
          <p:nvPr/>
        </p:nvSpPr>
        <p:spPr>
          <a:xfrm rot="10800000">
            <a:off x="7622482" y="3391766"/>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498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56" name="Google Shape;556;p65"/>
          <p:cNvSpPr/>
          <p:nvPr/>
        </p:nvSpPr>
        <p:spPr>
          <a:xfrm>
            <a:off x="9054846" y="4629151"/>
            <a:ext cx="89100" cy="514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557" name="Google Shape;557;p65"/>
          <p:cNvPicPr preferRelativeResize="0"/>
          <p:nvPr/>
        </p:nvPicPr>
        <p:blipFill rotWithShape="1">
          <a:blip r:embed="rId3">
            <a:alphaModFix/>
          </a:blip>
          <a:srcRect b="0" l="-4311" r="48242" t="0"/>
          <a:stretch/>
        </p:blipFill>
        <p:spPr>
          <a:xfrm>
            <a:off x="3838699" y="514348"/>
            <a:ext cx="5113795" cy="4114802"/>
          </a:xfrm>
          <a:prstGeom prst="rect">
            <a:avLst/>
          </a:prstGeom>
          <a:noFill/>
          <a:ln>
            <a:noFill/>
          </a:ln>
        </p:spPr>
      </p:pic>
      <p:cxnSp>
        <p:nvCxnSpPr>
          <p:cNvPr id="558" name="Google Shape;558;p65"/>
          <p:cNvCxnSpPr/>
          <p:nvPr/>
        </p:nvCxnSpPr>
        <p:spPr>
          <a:xfrm>
            <a:off x="5433236" y="4166754"/>
            <a:ext cx="1416000" cy="0"/>
          </a:xfrm>
          <a:prstGeom prst="straightConnector1">
            <a:avLst/>
          </a:prstGeom>
          <a:noFill/>
          <a:ln cap="flat" cmpd="sng" w="38100">
            <a:solidFill>
              <a:srgbClr val="FF0000"/>
            </a:solidFill>
            <a:prstDash val="solid"/>
            <a:miter lim="800000"/>
            <a:headEnd len="sm" w="sm" type="none"/>
            <a:tailEnd len="sm" w="sm" type="none"/>
          </a:ln>
        </p:spPr>
      </p:cxnSp>
      <p:cxnSp>
        <p:nvCxnSpPr>
          <p:cNvPr id="559" name="Google Shape;559;p65"/>
          <p:cNvCxnSpPr/>
          <p:nvPr/>
        </p:nvCxnSpPr>
        <p:spPr>
          <a:xfrm>
            <a:off x="5433236" y="4530436"/>
            <a:ext cx="1416000" cy="0"/>
          </a:xfrm>
          <a:prstGeom prst="straightConnector1">
            <a:avLst/>
          </a:prstGeom>
          <a:noFill/>
          <a:ln cap="flat" cmpd="sng" w="38100">
            <a:solidFill>
              <a:srgbClr val="FF0000"/>
            </a:solidFill>
            <a:prstDash val="solid"/>
            <a:miter lim="800000"/>
            <a:headEnd len="sm" w="sm" type="none"/>
            <a:tailEnd len="sm" w="sm" type="none"/>
          </a:ln>
        </p:spPr>
      </p:cxnSp>
      <p:cxnSp>
        <p:nvCxnSpPr>
          <p:cNvPr id="560" name="Google Shape;560;p65"/>
          <p:cNvCxnSpPr/>
          <p:nvPr/>
        </p:nvCxnSpPr>
        <p:spPr>
          <a:xfrm>
            <a:off x="5501245" y="4341915"/>
            <a:ext cx="1428000" cy="0"/>
          </a:xfrm>
          <a:prstGeom prst="straightConnector1">
            <a:avLst/>
          </a:prstGeom>
          <a:noFill/>
          <a:ln cap="flat" cmpd="sng" w="38100">
            <a:solidFill>
              <a:srgbClr val="FF0000"/>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5" name="Shape 565"/>
        <p:cNvGrpSpPr/>
        <p:nvPr/>
      </p:nvGrpSpPr>
      <p:grpSpPr>
        <a:xfrm>
          <a:off x="0" y="0"/>
          <a:ext cx="0" cy="0"/>
          <a:chOff x="0" y="0"/>
          <a:chExt cx="0" cy="0"/>
        </a:xfrm>
      </p:grpSpPr>
      <p:sp>
        <p:nvSpPr>
          <p:cNvPr id="566" name="Google Shape;566;p66"/>
          <p:cNvSpPr/>
          <p:nvPr/>
        </p:nvSpPr>
        <p:spPr>
          <a:xfrm>
            <a:off x="-1"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67" name="Google Shape;567;p66"/>
          <p:cNvSpPr/>
          <p:nvPr/>
        </p:nvSpPr>
        <p:spPr>
          <a:xfrm rot="10800000">
            <a:off x="1600200" y="514350"/>
            <a:ext cx="7543800" cy="4114800"/>
          </a:xfrm>
          <a:prstGeom prst="rect">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300"/>
              <a:buFont typeface="Calibri"/>
              <a:buNone/>
            </a:pPr>
            <a:r>
              <a:t/>
            </a:r>
            <a:endParaRPr b="0" i="0" sz="2300" u="none" cap="none" strike="noStrike">
              <a:solidFill>
                <a:srgbClr val="000000"/>
              </a:solidFill>
              <a:latin typeface="Helvetica Neue"/>
              <a:ea typeface="Helvetica Neue"/>
              <a:cs typeface="Helvetica Neue"/>
              <a:sym typeface="Helvetica Neue"/>
            </a:endParaRPr>
          </a:p>
        </p:txBody>
      </p:sp>
      <p:sp>
        <p:nvSpPr>
          <p:cNvPr id="568" name="Google Shape;568;p66"/>
          <p:cNvSpPr txBox="1"/>
          <p:nvPr>
            <p:ph type="title"/>
          </p:nvPr>
        </p:nvSpPr>
        <p:spPr>
          <a:xfrm>
            <a:off x="958977" y="-1"/>
            <a:ext cx="3191400" cy="37584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Font typeface="Calibri"/>
              <a:buNone/>
            </a:pPr>
            <a:br>
              <a:rPr lang="en" sz="1800">
                <a:solidFill>
                  <a:schemeClr val="dk1"/>
                </a:solidFill>
                <a:latin typeface="Calibri"/>
                <a:ea typeface="Calibri"/>
                <a:cs typeface="Calibri"/>
                <a:sym typeface="Calibri"/>
              </a:rPr>
            </a:br>
            <a:r>
              <a:rPr b="1" lang="en" sz="2100">
                <a:solidFill>
                  <a:srgbClr val="0070C0"/>
                </a:solidFill>
                <a:latin typeface="Calibri"/>
                <a:ea typeface="Calibri"/>
                <a:cs typeface="Calibri"/>
                <a:sym typeface="Calibri"/>
              </a:rPr>
              <a:t>Results</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r>
              <a:rPr b="1" lang="en" sz="1800">
                <a:solidFill>
                  <a:schemeClr val="dk1"/>
                </a:solidFill>
                <a:latin typeface="Calibri"/>
                <a:ea typeface="Calibri"/>
                <a:cs typeface="Calibri"/>
                <a:sym typeface="Calibri"/>
              </a:rPr>
              <a:t>Effects of an HPWS on Subsequent Product Sales Across Market Entry Timing Modes Under High versus Low Degrees of HPWS Internal Consistency</a:t>
            </a:r>
            <a:br>
              <a:rPr lang="en" sz="1800">
                <a:solidFill>
                  <a:schemeClr val="dk1"/>
                </a:solidFill>
                <a:latin typeface="Calibri"/>
                <a:ea typeface="Calibri"/>
                <a:cs typeface="Calibri"/>
                <a:sym typeface="Calibri"/>
              </a:rPr>
            </a:br>
            <a:br>
              <a:rPr lang="en"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569" name="Google Shape;569;p66"/>
          <p:cNvSpPr/>
          <p:nvPr/>
        </p:nvSpPr>
        <p:spPr>
          <a:xfrm>
            <a:off x="869823" y="514348"/>
            <a:ext cx="89100" cy="11628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0" name="Google Shape;570;p66"/>
          <p:cNvSpPr/>
          <p:nvPr/>
        </p:nvSpPr>
        <p:spPr>
          <a:xfrm>
            <a:off x="5433236" y="-1"/>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lt1">
              <a:alpha val="749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71" name="Google Shape;571;p66"/>
          <p:cNvSpPr/>
          <p:nvPr/>
        </p:nvSpPr>
        <p:spPr>
          <a:xfrm rot="10800000">
            <a:off x="7622482" y="3391766"/>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72" name="Google Shape;572;p66"/>
          <p:cNvSpPr/>
          <p:nvPr/>
        </p:nvSpPr>
        <p:spPr>
          <a:xfrm rot="10800000">
            <a:off x="7622482" y="3391766"/>
            <a:ext cx="1236214" cy="1237384"/>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498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73" name="Google Shape;573;p66"/>
          <p:cNvSpPr/>
          <p:nvPr/>
        </p:nvSpPr>
        <p:spPr>
          <a:xfrm>
            <a:off x="9054846" y="4629151"/>
            <a:ext cx="89100" cy="514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574" name="Google Shape;574;p66"/>
          <p:cNvPicPr preferRelativeResize="0"/>
          <p:nvPr/>
        </p:nvPicPr>
        <p:blipFill rotWithShape="1">
          <a:blip r:embed="rId3">
            <a:alphaModFix/>
          </a:blip>
          <a:srcRect b="0" l="0" r="0" t="11847"/>
          <a:stretch/>
        </p:blipFill>
        <p:spPr>
          <a:xfrm>
            <a:off x="4384772" y="514348"/>
            <a:ext cx="4572000" cy="4114803"/>
          </a:xfrm>
          <a:prstGeom prst="rect">
            <a:avLst/>
          </a:prstGeom>
          <a:noFill/>
          <a:ln>
            <a:noFill/>
          </a:ln>
        </p:spPr>
      </p:pic>
      <p:cxnSp>
        <p:nvCxnSpPr>
          <p:cNvPr id="575" name="Google Shape;575;p66"/>
          <p:cNvCxnSpPr/>
          <p:nvPr/>
        </p:nvCxnSpPr>
        <p:spPr>
          <a:xfrm>
            <a:off x="5726876" y="4141520"/>
            <a:ext cx="1282500" cy="0"/>
          </a:xfrm>
          <a:prstGeom prst="straightConnector1">
            <a:avLst/>
          </a:prstGeom>
          <a:noFill/>
          <a:ln cap="flat" cmpd="sng" w="38100">
            <a:solidFill>
              <a:srgbClr val="FF0000"/>
            </a:solidFill>
            <a:prstDash val="solid"/>
            <a:miter lim="800000"/>
            <a:headEnd len="sm" w="sm" type="none"/>
            <a:tailEnd len="sm" w="sm" type="none"/>
          </a:ln>
        </p:spPr>
      </p:cxnSp>
      <p:cxnSp>
        <p:nvCxnSpPr>
          <p:cNvPr id="576" name="Google Shape;576;p66"/>
          <p:cNvCxnSpPr/>
          <p:nvPr/>
        </p:nvCxnSpPr>
        <p:spPr>
          <a:xfrm>
            <a:off x="5726876" y="4353790"/>
            <a:ext cx="1282500" cy="0"/>
          </a:xfrm>
          <a:prstGeom prst="straightConnector1">
            <a:avLst/>
          </a:prstGeom>
          <a:noFill/>
          <a:ln cap="flat" cmpd="sng" w="38100">
            <a:solidFill>
              <a:srgbClr val="FF0000"/>
            </a:solidFill>
            <a:prstDash val="solid"/>
            <a:miter lim="800000"/>
            <a:headEnd len="sm" w="sm" type="none"/>
            <a:tailEnd len="sm" w="sm" type="none"/>
          </a:ln>
        </p:spPr>
      </p:cxnSp>
      <p:cxnSp>
        <p:nvCxnSpPr>
          <p:cNvPr id="577" name="Google Shape;577;p66"/>
          <p:cNvCxnSpPr/>
          <p:nvPr/>
        </p:nvCxnSpPr>
        <p:spPr>
          <a:xfrm>
            <a:off x="5726876" y="4554930"/>
            <a:ext cx="1282500" cy="0"/>
          </a:xfrm>
          <a:prstGeom prst="straightConnector1">
            <a:avLst/>
          </a:prstGeom>
          <a:noFill/>
          <a:ln cap="flat" cmpd="sng" w="38100">
            <a:solidFill>
              <a:srgbClr val="FF0000"/>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2" name="Shape 582"/>
        <p:cNvGrpSpPr/>
        <p:nvPr/>
      </p:nvGrpSpPr>
      <p:grpSpPr>
        <a:xfrm>
          <a:off x="0" y="0"/>
          <a:ext cx="0" cy="0"/>
          <a:chOff x="0" y="0"/>
          <a:chExt cx="0" cy="0"/>
        </a:xfrm>
      </p:grpSpPr>
      <p:sp>
        <p:nvSpPr>
          <p:cNvPr id="583" name="Google Shape;583;p67"/>
          <p:cNvSpPr/>
          <p:nvPr/>
        </p:nvSpPr>
        <p:spPr>
          <a:xfrm>
            <a:off x="-1" y="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4" name="Google Shape;584;p67"/>
          <p:cNvSpPr/>
          <p:nvPr/>
        </p:nvSpPr>
        <p:spPr>
          <a:xfrm rot="10800000">
            <a:off x="1600200" y="514350"/>
            <a:ext cx="7543800" cy="4114800"/>
          </a:xfrm>
          <a:prstGeom prst="rect">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300"/>
              <a:buFont typeface="Calibri"/>
              <a:buNone/>
            </a:pPr>
            <a:r>
              <a:t/>
            </a:r>
            <a:endParaRPr b="0" i="0" sz="2300" u="none" cap="none" strike="noStrike">
              <a:solidFill>
                <a:srgbClr val="000000"/>
              </a:solidFill>
              <a:latin typeface="Helvetica Neue"/>
              <a:ea typeface="Helvetica Neue"/>
              <a:cs typeface="Helvetica Neue"/>
              <a:sym typeface="Helvetica Neue"/>
            </a:endParaRPr>
          </a:p>
        </p:txBody>
      </p:sp>
      <p:sp>
        <p:nvSpPr>
          <p:cNvPr id="585" name="Google Shape;585;p67"/>
          <p:cNvSpPr txBox="1"/>
          <p:nvPr>
            <p:ph type="title"/>
          </p:nvPr>
        </p:nvSpPr>
        <p:spPr>
          <a:xfrm>
            <a:off x="1097275" y="514350"/>
            <a:ext cx="4689300" cy="894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70C0"/>
              </a:buClr>
              <a:buSzPts val="3500"/>
              <a:buFont typeface="Calibri"/>
              <a:buNone/>
            </a:pPr>
            <a:r>
              <a:rPr b="1" lang="en" sz="3500">
                <a:solidFill>
                  <a:srgbClr val="0070C0"/>
                </a:solidFill>
              </a:rPr>
              <a:t>Take Home Message</a:t>
            </a:r>
            <a:br>
              <a:rPr lang="en" sz="3500"/>
            </a:br>
            <a:br>
              <a:rPr lang="en" sz="3500"/>
            </a:br>
            <a:endParaRPr sz="3500"/>
          </a:p>
        </p:txBody>
      </p:sp>
      <p:sp>
        <p:nvSpPr>
          <p:cNvPr id="586" name="Google Shape;586;p67"/>
          <p:cNvSpPr/>
          <p:nvPr/>
        </p:nvSpPr>
        <p:spPr>
          <a:xfrm>
            <a:off x="869823" y="514348"/>
            <a:ext cx="89100" cy="11628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7" name="Google Shape;587;p67"/>
          <p:cNvSpPr txBox="1"/>
          <p:nvPr>
            <p:ph idx="1" type="body"/>
          </p:nvPr>
        </p:nvSpPr>
        <p:spPr>
          <a:xfrm>
            <a:off x="958975" y="1408350"/>
            <a:ext cx="4226400" cy="32208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800"/>
              <a:buChar char="●"/>
            </a:pPr>
            <a:r>
              <a:rPr lang="en" sz="1800"/>
              <a:t>HPWS should be implemented only after managers determine whether the key technical and market knowledge for successful strategy enactment is within reach of employees for assimilation and leveraging. </a:t>
            </a:r>
            <a:endParaRPr sz="1100"/>
          </a:p>
          <a:p>
            <a:pPr indent="-177800" lvl="0" marL="177800" rtl="0" algn="l">
              <a:lnSpc>
                <a:spcPct val="90000"/>
              </a:lnSpc>
              <a:spcBef>
                <a:spcPts val="800"/>
              </a:spcBef>
              <a:spcAft>
                <a:spcPts val="0"/>
              </a:spcAft>
              <a:buClr>
                <a:schemeClr val="dk1"/>
              </a:buClr>
              <a:buSzPts val="1800"/>
              <a:buChar char="●"/>
            </a:pPr>
            <a:r>
              <a:rPr lang="en" sz="1800"/>
              <a:t>HR managers in organizations would be well advised to attend to all three AMO domains and to balance budget and resource allocations accordingly.</a:t>
            </a:r>
            <a:endParaRPr sz="1100"/>
          </a:p>
          <a:p>
            <a:pPr indent="0" lvl="0" marL="0" rtl="0" algn="l">
              <a:lnSpc>
                <a:spcPct val="90000"/>
              </a:lnSpc>
              <a:spcBef>
                <a:spcPts val="800"/>
              </a:spcBef>
              <a:spcAft>
                <a:spcPts val="0"/>
              </a:spcAft>
              <a:buClr>
                <a:schemeClr val="dk1"/>
              </a:buClr>
              <a:buSzPts val="1400"/>
              <a:buNone/>
            </a:pPr>
            <a:r>
              <a:t/>
            </a:r>
            <a:endParaRPr sz="1400"/>
          </a:p>
        </p:txBody>
      </p:sp>
      <p:pic>
        <p:nvPicPr>
          <p:cNvPr id="588" name="Google Shape;588;p67"/>
          <p:cNvPicPr preferRelativeResize="0"/>
          <p:nvPr/>
        </p:nvPicPr>
        <p:blipFill rotWithShape="1">
          <a:blip r:embed="rId3">
            <a:alphaModFix/>
          </a:blip>
          <a:srcRect b="0" l="1094" r="10660" t="0"/>
          <a:stretch/>
        </p:blipFill>
        <p:spPr>
          <a:xfrm>
            <a:off x="5187803" y="926276"/>
            <a:ext cx="3616013" cy="3526971"/>
          </a:xfrm>
          <a:prstGeom prst="rect">
            <a:avLst/>
          </a:prstGeom>
          <a:noFill/>
          <a:ln>
            <a:noFill/>
          </a:ln>
        </p:spPr>
      </p:pic>
      <p:sp>
        <p:nvSpPr>
          <p:cNvPr id="589" name="Google Shape;589;p67"/>
          <p:cNvSpPr/>
          <p:nvPr/>
        </p:nvSpPr>
        <p:spPr>
          <a:xfrm flipH="1" rot="10800000">
            <a:off x="5029198" y="2566844"/>
            <a:ext cx="2060357" cy="2062307"/>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lt1">
              <a:alpha val="498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90" name="Google Shape;590;p67"/>
          <p:cNvSpPr/>
          <p:nvPr/>
        </p:nvSpPr>
        <p:spPr>
          <a:xfrm>
            <a:off x="5029198" y="514349"/>
            <a:ext cx="2060357" cy="2062307"/>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lt1">
              <a:alpha val="2471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91" name="Google Shape;591;p67"/>
          <p:cNvSpPr/>
          <p:nvPr/>
        </p:nvSpPr>
        <p:spPr>
          <a:xfrm rot="10800000">
            <a:off x="7083643" y="2566844"/>
            <a:ext cx="2060357" cy="2062307"/>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498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92" name="Google Shape;592;p67"/>
          <p:cNvSpPr/>
          <p:nvPr/>
        </p:nvSpPr>
        <p:spPr>
          <a:xfrm flipH="1">
            <a:off x="7083643" y="514350"/>
            <a:ext cx="2060357" cy="2062307"/>
          </a:xfrm>
          <a:custGeom>
            <a:rect b="b" l="l" r="r" t="t"/>
            <a:pathLst>
              <a:path extrusionOk="0" h="2618803" w="2616326">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lt1">
              <a:alpha val="49800"/>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93" name="Google Shape;593;p67"/>
          <p:cNvSpPr/>
          <p:nvPr/>
        </p:nvSpPr>
        <p:spPr>
          <a:xfrm>
            <a:off x="9054846" y="4629151"/>
            <a:ext cx="89100" cy="514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1"/>
          <p:cNvSpPr txBox="1"/>
          <p:nvPr>
            <p:ph idx="1" type="body"/>
          </p:nvPr>
        </p:nvSpPr>
        <p:spPr>
          <a:xfrm>
            <a:off x="237225" y="1054825"/>
            <a:ext cx="7688700" cy="354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sz="1800"/>
          </a:p>
          <a:p>
            <a:pPr indent="-342900" lvl="0" marL="457200" rtl="0" algn="l">
              <a:lnSpc>
                <a:spcPct val="115000"/>
              </a:lnSpc>
              <a:spcBef>
                <a:spcPts val="1600"/>
              </a:spcBef>
              <a:spcAft>
                <a:spcPts val="0"/>
              </a:spcAft>
              <a:buSzPts val="1800"/>
              <a:buChar char="●"/>
            </a:pPr>
            <a:r>
              <a:rPr lang="en" sz="1800"/>
              <a:t>Theoretical and empirical studies on the relationship between HPWSs and ﬁrm performance.</a:t>
            </a:r>
            <a:endParaRPr sz="1800"/>
          </a:p>
          <a:p>
            <a:pPr indent="-342900" lvl="0" marL="457200" rtl="0" algn="l">
              <a:lnSpc>
                <a:spcPct val="115000"/>
              </a:lnSpc>
              <a:spcBef>
                <a:spcPts val="0"/>
              </a:spcBef>
              <a:spcAft>
                <a:spcPts val="0"/>
              </a:spcAft>
              <a:buSzPts val="1800"/>
              <a:buChar char="●"/>
            </a:pPr>
            <a:r>
              <a:rPr lang="en" sz="1800"/>
              <a:t>Clariﬁcation of their position on the universalistic and contingency          perspective debate. </a:t>
            </a:r>
            <a:endParaRPr sz="1800"/>
          </a:p>
          <a:p>
            <a:pPr indent="-342900" lvl="0" marL="457200" rtl="0" algn="l">
              <a:lnSpc>
                <a:spcPct val="115000"/>
              </a:lnSpc>
              <a:spcBef>
                <a:spcPts val="0"/>
              </a:spcBef>
              <a:spcAft>
                <a:spcPts val="0"/>
              </a:spcAft>
              <a:buSzPts val="1800"/>
              <a:buChar char="●"/>
            </a:pPr>
            <a:r>
              <a:rPr lang="en" sz="1800"/>
              <a:t>Empirical test of the hypotheses using data collected from ﬁrms in South Korea. </a:t>
            </a:r>
            <a:endParaRPr sz="1800"/>
          </a:p>
          <a:p>
            <a:pPr indent="-342900" lvl="0" marL="457200" rtl="0" algn="l">
              <a:lnSpc>
                <a:spcPct val="115000"/>
              </a:lnSpc>
              <a:spcBef>
                <a:spcPts val="0"/>
              </a:spcBef>
              <a:spcAft>
                <a:spcPts val="0"/>
              </a:spcAft>
              <a:buSzPts val="1800"/>
              <a:buChar char="●"/>
            </a:pPr>
            <a:r>
              <a:rPr lang="en" sz="1800"/>
              <a:t>What conclusions the researchers came to.</a:t>
            </a:r>
            <a:endParaRPr sz="1800"/>
          </a:p>
          <a:p>
            <a:pPr indent="0" lvl="0" marL="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1600"/>
              </a:spcAft>
              <a:buSzPts val="1300"/>
              <a:buNone/>
            </a:pPr>
            <a:r>
              <a:t/>
            </a:r>
            <a:endParaRPr/>
          </a:p>
        </p:txBody>
      </p:sp>
      <p:sp>
        <p:nvSpPr>
          <p:cNvPr id="292" name="Google Shape;292;p41"/>
          <p:cNvSpPr txBox="1"/>
          <p:nvPr/>
        </p:nvSpPr>
        <p:spPr>
          <a:xfrm>
            <a:off x="1964100" y="723325"/>
            <a:ext cx="5215800" cy="3315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rgbClr val="000000"/>
              </a:buClr>
              <a:buSzPts val="2400"/>
              <a:buFont typeface="Arial"/>
              <a:buNone/>
            </a:pPr>
            <a:r>
              <a:rPr b="1" i="0" lang="en" sz="2400" u="none" cap="none" strike="noStrike">
                <a:solidFill>
                  <a:schemeClr val="dk2"/>
                </a:solidFill>
                <a:latin typeface="Calibri"/>
                <a:ea typeface="Calibri"/>
                <a:cs typeface="Calibri"/>
                <a:sym typeface="Calibri"/>
              </a:rPr>
              <a:t>This study is organized into four sections. </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98" name="Shape 598"/>
        <p:cNvGrpSpPr/>
        <p:nvPr/>
      </p:nvGrpSpPr>
      <p:grpSpPr>
        <a:xfrm>
          <a:off x="0" y="0"/>
          <a:ext cx="0" cy="0"/>
          <a:chOff x="0" y="0"/>
          <a:chExt cx="0" cy="0"/>
        </a:xfrm>
      </p:grpSpPr>
      <p:sp>
        <p:nvSpPr>
          <p:cNvPr id="599" name="Google Shape;599;p68"/>
          <p:cNvSpPr/>
          <p:nvPr/>
        </p:nvSpPr>
        <p:spPr>
          <a:xfrm>
            <a:off x="2286" y="76200"/>
            <a:ext cx="91416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0" name="Google Shape;600;p68"/>
          <p:cNvSpPr txBox="1"/>
          <p:nvPr>
            <p:ph type="title"/>
          </p:nvPr>
        </p:nvSpPr>
        <p:spPr>
          <a:xfrm>
            <a:off x="628650" y="273844"/>
            <a:ext cx="4168800" cy="9942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3300"/>
              <a:buFont typeface="Calibri"/>
              <a:buNone/>
            </a:pPr>
            <a:r>
              <a:rPr lang="en" sz="3000">
                <a:solidFill>
                  <a:srgbClr val="000000"/>
                </a:solidFill>
              </a:rPr>
              <a:t>Thank you</a:t>
            </a:r>
            <a:endParaRPr sz="3000">
              <a:solidFill>
                <a:srgbClr val="000000"/>
              </a:solidFill>
            </a:endParaRPr>
          </a:p>
        </p:txBody>
      </p:sp>
      <p:sp>
        <p:nvSpPr>
          <p:cNvPr id="601" name="Google Shape;601;p68"/>
          <p:cNvSpPr/>
          <p:nvPr/>
        </p:nvSpPr>
        <p:spPr>
          <a:xfrm>
            <a:off x="7656521" y="1"/>
            <a:ext cx="851299" cy="35849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602" name="Google Shape;602;p68"/>
          <p:cNvPicPr preferRelativeResize="0"/>
          <p:nvPr>
            <p:ph idx="1" type="body"/>
          </p:nvPr>
        </p:nvPicPr>
        <p:blipFill rotWithShape="1">
          <a:blip r:embed="rId3">
            <a:alphaModFix/>
          </a:blip>
          <a:srcRect b="0" l="0" r="0" t="0"/>
          <a:stretch/>
        </p:blipFill>
        <p:spPr>
          <a:xfrm>
            <a:off x="881743" y="1467887"/>
            <a:ext cx="3915900" cy="2874900"/>
          </a:xfrm>
          <a:prstGeom prst="rect">
            <a:avLst/>
          </a:prstGeom>
          <a:noFill/>
          <a:ln>
            <a:noFill/>
          </a:ln>
        </p:spPr>
      </p:pic>
      <p:sp>
        <p:nvSpPr>
          <p:cNvPr id="603" name="Google Shape;603;p68"/>
          <p:cNvSpPr/>
          <p:nvPr/>
        </p:nvSpPr>
        <p:spPr>
          <a:xfrm>
            <a:off x="5115983" y="1968359"/>
            <a:ext cx="609300" cy="609300"/>
          </a:xfrm>
          <a:prstGeom prst="ellipse">
            <a:avLst/>
          </a:prstGeom>
          <a:noFill/>
          <a:ln cap="flat" cmpd="sng" w="127000">
            <a:solidFill>
              <a:schemeClr val="accent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4" name="Google Shape;604;p68"/>
          <p:cNvSpPr/>
          <p:nvPr/>
        </p:nvSpPr>
        <p:spPr>
          <a:xfrm rot="-5400000">
            <a:off x="6684313" y="913898"/>
            <a:ext cx="1790700" cy="1790700"/>
          </a:xfrm>
          <a:prstGeom prst="blockArc">
            <a:avLst>
              <a:gd fmla="val 10800000" name="adj1"/>
              <a:gd fmla="val 0" name="adj2"/>
              <a:gd fmla="val 25000" name="adj3"/>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605" name="Google Shape;605;p68"/>
          <p:cNvSpPr/>
          <p:nvPr/>
        </p:nvSpPr>
        <p:spPr>
          <a:xfrm>
            <a:off x="5115983" y="0"/>
            <a:ext cx="1736438" cy="1163244"/>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cxnSp>
        <p:nvCxnSpPr>
          <p:cNvPr id="606" name="Google Shape;606;p68"/>
          <p:cNvCxnSpPr/>
          <p:nvPr/>
        </p:nvCxnSpPr>
        <p:spPr>
          <a:xfrm>
            <a:off x="8793479" y="998679"/>
            <a:ext cx="0" cy="1198200"/>
          </a:xfrm>
          <a:prstGeom prst="straightConnector1">
            <a:avLst/>
          </a:prstGeom>
          <a:noFill/>
          <a:ln cap="rnd" cmpd="sng" w="127000">
            <a:solidFill>
              <a:schemeClr val="accent4"/>
            </a:solidFill>
            <a:prstDash val="dash"/>
            <a:miter lim="800000"/>
            <a:headEnd len="sm" w="sm" type="none"/>
            <a:tailEnd len="sm" w="sm" type="none"/>
          </a:ln>
        </p:spPr>
      </p:cxnSp>
      <p:sp>
        <p:nvSpPr>
          <p:cNvPr id="607" name="Google Shape;607;p68"/>
          <p:cNvSpPr/>
          <p:nvPr/>
        </p:nvSpPr>
        <p:spPr>
          <a:xfrm>
            <a:off x="8254163" y="3084061"/>
            <a:ext cx="889838" cy="1328738"/>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608" name="Google Shape;608;p68"/>
          <p:cNvSpPr/>
          <p:nvPr/>
        </p:nvSpPr>
        <p:spPr>
          <a:xfrm rot="-606936">
            <a:off x="4565147" y="3108926"/>
            <a:ext cx="3062607" cy="3062607"/>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609" name="Google Shape;609;p68"/>
          <p:cNvSpPr/>
          <p:nvPr/>
        </p:nvSpPr>
        <p:spPr>
          <a:xfrm>
            <a:off x="5115983" y="3722002"/>
            <a:ext cx="1982514" cy="1421498"/>
          </a:xfrm>
          <a:custGeom>
            <a:rect b="b" l="l" r="r" t="t"/>
            <a:pathLst>
              <a:path extrusionOk="0" h="1895331" w="2643352">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pic>
        <p:nvPicPr>
          <p:cNvPr id="615" name="Google Shape;615;p69"/>
          <p:cNvPicPr preferRelativeResize="0"/>
          <p:nvPr/>
        </p:nvPicPr>
        <p:blipFill rotWithShape="1">
          <a:blip r:embed="rId3">
            <a:alphaModFix/>
          </a:blip>
          <a:srcRect b="21841" l="0" r="31186" t="27924"/>
          <a:stretch/>
        </p:blipFill>
        <p:spPr>
          <a:xfrm>
            <a:off x="-69980" y="1297103"/>
            <a:ext cx="3295201" cy="2405402"/>
          </a:xfrm>
          <a:prstGeom prst="rect">
            <a:avLst/>
          </a:prstGeom>
          <a:noFill/>
          <a:ln>
            <a:noFill/>
          </a:ln>
        </p:spPr>
      </p:pic>
      <p:sp>
        <p:nvSpPr>
          <p:cNvPr id="616" name="Google Shape;616;p69"/>
          <p:cNvSpPr txBox="1"/>
          <p:nvPr/>
        </p:nvSpPr>
        <p:spPr>
          <a:xfrm>
            <a:off x="3326598" y="1037239"/>
            <a:ext cx="5364900" cy="1315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700">
                <a:solidFill>
                  <a:srgbClr val="142938"/>
                </a:solidFill>
                <a:latin typeface="Teko"/>
                <a:ea typeface="Teko"/>
                <a:cs typeface="Teko"/>
                <a:sym typeface="Teko"/>
              </a:rPr>
              <a:t>How reward satisfaction affects employees’</a:t>
            </a:r>
            <a:endParaRPr sz="1100"/>
          </a:p>
          <a:p>
            <a:pPr indent="0" lvl="0" marL="0" marR="0" rtl="0" algn="l">
              <a:spcBef>
                <a:spcPts val="0"/>
              </a:spcBef>
              <a:spcAft>
                <a:spcPts val="0"/>
              </a:spcAft>
              <a:buNone/>
            </a:pPr>
            <a:r>
              <a:rPr b="1" lang="en" sz="2700">
                <a:solidFill>
                  <a:srgbClr val="142938"/>
                </a:solidFill>
                <a:latin typeface="Teko"/>
                <a:ea typeface="Teko"/>
                <a:cs typeface="Teko"/>
                <a:sym typeface="Teko"/>
              </a:rPr>
              <a:t>turnover intentions and performance: an individual differences approach</a:t>
            </a:r>
            <a:endParaRPr b="1" i="0" sz="2700" u="none" cap="none" strike="noStrike">
              <a:solidFill>
                <a:srgbClr val="142938"/>
              </a:solidFill>
              <a:latin typeface="Teko"/>
              <a:ea typeface="Teko"/>
              <a:cs typeface="Teko"/>
              <a:sym typeface="Teko"/>
            </a:endParaRPr>
          </a:p>
        </p:txBody>
      </p:sp>
      <p:grpSp>
        <p:nvGrpSpPr>
          <p:cNvPr id="617" name="Google Shape;617;p69"/>
          <p:cNvGrpSpPr/>
          <p:nvPr/>
        </p:nvGrpSpPr>
        <p:grpSpPr>
          <a:xfrm>
            <a:off x="0" y="4972050"/>
            <a:ext cx="9143728" cy="171450"/>
            <a:chOff x="0" y="6629400"/>
            <a:chExt cx="12191637" cy="228600"/>
          </a:xfrm>
        </p:grpSpPr>
        <p:grpSp>
          <p:nvGrpSpPr>
            <p:cNvPr id="618" name="Google Shape;618;p69"/>
            <p:cNvGrpSpPr/>
            <p:nvPr/>
          </p:nvGrpSpPr>
          <p:grpSpPr>
            <a:xfrm>
              <a:off x="0" y="6629400"/>
              <a:ext cx="6095637" cy="228600"/>
              <a:chOff x="0" y="6629400"/>
              <a:chExt cx="6822201" cy="228600"/>
            </a:xfrm>
          </p:grpSpPr>
          <p:sp>
            <p:nvSpPr>
              <p:cNvPr id="619" name="Google Shape;619;p69"/>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20" name="Google Shape;620;p69"/>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21" name="Google Shape;621;p69"/>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22" name="Google Shape;622;p69"/>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623" name="Google Shape;623;p69"/>
            <p:cNvGrpSpPr/>
            <p:nvPr/>
          </p:nvGrpSpPr>
          <p:grpSpPr>
            <a:xfrm>
              <a:off x="6096000" y="6629400"/>
              <a:ext cx="6095637" cy="228600"/>
              <a:chOff x="0" y="6629400"/>
              <a:chExt cx="6822201" cy="228600"/>
            </a:xfrm>
          </p:grpSpPr>
          <p:sp>
            <p:nvSpPr>
              <p:cNvPr id="624" name="Google Shape;624;p69"/>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25" name="Google Shape;625;p69"/>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26" name="Google Shape;626;p69"/>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27" name="Google Shape;627;p69"/>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grpSp>
        <p:nvGrpSpPr>
          <p:cNvPr id="628" name="Google Shape;628;p69"/>
          <p:cNvGrpSpPr/>
          <p:nvPr/>
        </p:nvGrpSpPr>
        <p:grpSpPr>
          <a:xfrm>
            <a:off x="0" y="0"/>
            <a:ext cx="9143728" cy="171450"/>
            <a:chOff x="0" y="6629400"/>
            <a:chExt cx="12191637" cy="228600"/>
          </a:xfrm>
        </p:grpSpPr>
        <p:grpSp>
          <p:nvGrpSpPr>
            <p:cNvPr id="629" name="Google Shape;629;p69"/>
            <p:cNvGrpSpPr/>
            <p:nvPr/>
          </p:nvGrpSpPr>
          <p:grpSpPr>
            <a:xfrm>
              <a:off x="0" y="6629400"/>
              <a:ext cx="6095637" cy="228600"/>
              <a:chOff x="0" y="6629400"/>
              <a:chExt cx="6822201" cy="228600"/>
            </a:xfrm>
          </p:grpSpPr>
          <p:sp>
            <p:nvSpPr>
              <p:cNvPr id="630" name="Google Shape;630;p69"/>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31" name="Google Shape;631;p69"/>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32" name="Google Shape;632;p69"/>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33" name="Google Shape;633;p69"/>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634" name="Google Shape;634;p69"/>
            <p:cNvGrpSpPr/>
            <p:nvPr/>
          </p:nvGrpSpPr>
          <p:grpSpPr>
            <a:xfrm>
              <a:off x="6096000" y="6629400"/>
              <a:ext cx="6095637" cy="228600"/>
              <a:chOff x="0" y="6629400"/>
              <a:chExt cx="6822201" cy="228600"/>
            </a:xfrm>
          </p:grpSpPr>
          <p:sp>
            <p:nvSpPr>
              <p:cNvPr id="635" name="Google Shape;635;p69"/>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36" name="Google Shape;636;p69"/>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37" name="Google Shape;637;p69"/>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38" name="Google Shape;638;p69"/>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sp>
        <p:nvSpPr>
          <p:cNvPr id="639" name="Google Shape;639;p69"/>
          <p:cNvSpPr txBox="1"/>
          <p:nvPr/>
        </p:nvSpPr>
        <p:spPr>
          <a:xfrm>
            <a:off x="4851335" y="2990207"/>
            <a:ext cx="40134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200">
                <a:solidFill>
                  <a:schemeClr val="dk1"/>
                </a:solidFill>
                <a:latin typeface="Times New Roman"/>
                <a:ea typeface="Times New Roman"/>
                <a:cs typeface="Times New Roman"/>
                <a:sym typeface="Times New Roman"/>
              </a:rPr>
              <a:t>By </a:t>
            </a:r>
            <a:r>
              <a:rPr b="1" lang="en" sz="1200">
                <a:solidFill>
                  <a:schemeClr val="dk1"/>
                </a:solidFill>
                <a:latin typeface="Times New Roman"/>
                <a:ea typeface="Times New Roman"/>
                <a:cs typeface="Times New Roman"/>
                <a:sym typeface="Times New Roman"/>
              </a:rPr>
              <a:t>Sara De Gieter </a:t>
            </a:r>
            <a:r>
              <a:rPr lang="en" sz="1200">
                <a:solidFill>
                  <a:schemeClr val="dk1"/>
                </a:solidFill>
                <a:latin typeface="Times New Roman"/>
                <a:ea typeface="Times New Roman"/>
                <a:cs typeface="Times New Roman"/>
                <a:sym typeface="Times New Roman"/>
              </a:rPr>
              <a:t>and </a:t>
            </a:r>
            <a:r>
              <a:rPr b="1" lang="en" sz="1200">
                <a:solidFill>
                  <a:schemeClr val="dk1"/>
                </a:solidFill>
                <a:latin typeface="Times New Roman"/>
                <a:ea typeface="Times New Roman"/>
                <a:cs typeface="Times New Roman"/>
                <a:sym typeface="Times New Roman"/>
              </a:rPr>
              <a:t>Joeri Hofmans</a:t>
            </a:r>
            <a:r>
              <a:rPr lang="en" sz="1200">
                <a:solidFill>
                  <a:schemeClr val="dk1"/>
                </a:solidFill>
                <a:latin typeface="Times New Roman"/>
                <a:ea typeface="Times New Roman"/>
                <a:cs typeface="Times New Roman"/>
                <a:sym typeface="Times New Roman"/>
              </a:rPr>
              <a:t>, Department of Work and Organizational Psychology, Vrije Universiteit Brussel</a:t>
            </a:r>
            <a:endParaRPr sz="1100"/>
          </a:p>
        </p:txBody>
      </p:sp>
      <p:sp>
        <p:nvSpPr>
          <p:cNvPr id="640" name="Google Shape;640;p69"/>
          <p:cNvSpPr txBox="1"/>
          <p:nvPr/>
        </p:nvSpPr>
        <p:spPr>
          <a:xfrm>
            <a:off x="7118090" y="4204511"/>
            <a:ext cx="2019000" cy="484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Times New Roman"/>
                <a:ea typeface="Times New Roman"/>
                <a:cs typeface="Times New Roman"/>
                <a:sym typeface="Times New Roman"/>
              </a:rPr>
              <a:t>Jing Fan </a:t>
            </a:r>
            <a:endParaRPr sz="1100"/>
          </a:p>
          <a:p>
            <a:pPr indent="0" lvl="0" marL="0" marR="0" rtl="0" algn="l">
              <a:spcBef>
                <a:spcPts val="0"/>
              </a:spcBef>
              <a:spcAft>
                <a:spcPts val="0"/>
              </a:spcAft>
              <a:buNone/>
            </a:pPr>
            <a:r>
              <a:rPr lang="en" sz="1400">
                <a:solidFill>
                  <a:schemeClr val="dk1"/>
                </a:solidFill>
                <a:latin typeface="Times New Roman"/>
                <a:ea typeface="Times New Roman"/>
                <a:cs typeface="Times New Roman"/>
                <a:sym typeface="Times New Roman"/>
              </a:rPr>
              <a:t>BUS-251 Group 4</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16"/>
                                        </p:tgtEl>
                                        <p:attrNameLst>
                                          <p:attrName>style.visibility</p:attrName>
                                        </p:attrNameLst>
                                      </p:cBhvr>
                                      <p:to>
                                        <p:strVal val="visible"/>
                                      </p:to>
                                    </p:set>
                                    <p:anim calcmode="lin" valueType="num">
                                      <p:cBhvr additive="base">
                                        <p:cTn dur="500"/>
                                        <p:tgtEl>
                                          <p:spTgt spid="616"/>
                                        </p:tgtEl>
                                        <p:attrNameLst>
                                          <p:attrName>ppt_w</p:attrName>
                                        </p:attrNameLst>
                                      </p:cBhvr>
                                      <p:tavLst>
                                        <p:tav fmla="" tm="0">
                                          <p:val>
                                            <p:strVal val="0"/>
                                          </p:val>
                                        </p:tav>
                                        <p:tav fmla="" tm="100000">
                                          <p:val>
                                            <p:strVal val="#ppt_w"/>
                                          </p:val>
                                        </p:tav>
                                      </p:tavLst>
                                    </p:anim>
                                    <p:anim calcmode="lin" valueType="num">
                                      <p:cBhvr additive="base">
                                        <p:cTn dur="500"/>
                                        <p:tgtEl>
                                          <p:spTgt spid="6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grpSp>
        <p:nvGrpSpPr>
          <p:cNvPr id="646" name="Google Shape;646;p70"/>
          <p:cNvGrpSpPr/>
          <p:nvPr/>
        </p:nvGrpSpPr>
        <p:grpSpPr>
          <a:xfrm>
            <a:off x="0" y="4972050"/>
            <a:ext cx="9143728" cy="171450"/>
            <a:chOff x="0" y="6629400"/>
            <a:chExt cx="12191637" cy="228600"/>
          </a:xfrm>
        </p:grpSpPr>
        <p:grpSp>
          <p:nvGrpSpPr>
            <p:cNvPr id="647" name="Google Shape;647;p70"/>
            <p:cNvGrpSpPr/>
            <p:nvPr/>
          </p:nvGrpSpPr>
          <p:grpSpPr>
            <a:xfrm>
              <a:off x="0" y="6629400"/>
              <a:ext cx="6095637" cy="228600"/>
              <a:chOff x="0" y="6629400"/>
              <a:chExt cx="6822201" cy="228600"/>
            </a:xfrm>
          </p:grpSpPr>
          <p:sp>
            <p:nvSpPr>
              <p:cNvPr id="648" name="Google Shape;648;p70"/>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49" name="Google Shape;649;p70"/>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50" name="Google Shape;650;p70"/>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51" name="Google Shape;651;p70"/>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652" name="Google Shape;652;p70"/>
            <p:cNvGrpSpPr/>
            <p:nvPr/>
          </p:nvGrpSpPr>
          <p:grpSpPr>
            <a:xfrm>
              <a:off x="6096000" y="6629400"/>
              <a:ext cx="6095637" cy="228600"/>
              <a:chOff x="0" y="6629400"/>
              <a:chExt cx="6822201" cy="228600"/>
            </a:xfrm>
          </p:grpSpPr>
          <p:sp>
            <p:nvSpPr>
              <p:cNvPr id="653" name="Google Shape;653;p70"/>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54" name="Google Shape;654;p70"/>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55" name="Google Shape;655;p70"/>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56" name="Google Shape;656;p70"/>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657" name="Google Shape;657;p70"/>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pic>
        <p:nvPicPr>
          <p:cNvPr id="658" name="Google Shape;658;p70"/>
          <p:cNvPicPr preferRelativeResize="0"/>
          <p:nvPr/>
        </p:nvPicPr>
        <p:blipFill rotWithShape="1">
          <a:blip r:embed="rId4">
            <a:alphaModFix/>
          </a:blip>
          <a:srcRect b="0" l="0" r="0" t="0"/>
          <a:stretch/>
        </p:blipFill>
        <p:spPr>
          <a:xfrm>
            <a:off x="3165410" y="669619"/>
            <a:ext cx="2474946" cy="1802070"/>
          </a:xfrm>
          <a:prstGeom prst="rect">
            <a:avLst/>
          </a:prstGeom>
          <a:noFill/>
          <a:ln>
            <a:noFill/>
          </a:ln>
        </p:spPr>
      </p:pic>
      <p:sp>
        <p:nvSpPr>
          <p:cNvPr id="659" name="Google Shape;659;p70"/>
          <p:cNvSpPr txBox="1"/>
          <p:nvPr/>
        </p:nvSpPr>
        <p:spPr>
          <a:xfrm>
            <a:off x="1580312" y="2913956"/>
            <a:ext cx="6361200" cy="80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400">
                <a:solidFill>
                  <a:schemeClr val="dk1"/>
                </a:solidFill>
                <a:latin typeface="Times New Roman"/>
                <a:ea typeface="Times New Roman"/>
                <a:cs typeface="Times New Roman"/>
                <a:sym typeface="Times New Roman"/>
              </a:rPr>
              <a:t>Which kind of reward do you prefer? Money, Training opportunity, or Compliments?</a:t>
            </a:r>
            <a:endParaRPr sz="11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grpSp>
        <p:nvGrpSpPr>
          <p:cNvPr id="665" name="Google Shape;665;p71"/>
          <p:cNvGrpSpPr/>
          <p:nvPr/>
        </p:nvGrpSpPr>
        <p:grpSpPr>
          <a:xfrm>
            <a:off x="0" y="4972050"/>
            <a:ext cx="9143728" cy="171450"/>
            <a:chOff x="0" y="6629400"/>
            <a:chExt cx="12191637" cy="228600"/>
          </a:xfrm>
        </p:grpSpPr>
        <p:grpSp>
          <p:nvGrpSpPr>
            <p:cNvPr id="666" name="Google Shape;666;p71"/>
            <p:cNvGrpSpPr/>
            <p:nvPr/>
          </p:nvGrpSpPr>
          <p:grpSpPr>
            <a:xfrm>
              <a:off x="0" y="6629400"/>
              <a:ext cx="6095637" cy="228600"/>
              <a:chOff x="0" y="6629400"/>
              <a:chExt cx="6822201" cy="228600"/>
            </a:xfrm>
          </p:grpSpPr>
          <p:sp>
            <p:nvSpPr>
              <p:cNvPr id="667" name="Google Shape;667;p71"/>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68" name="Google Shape;668;p71"/>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69" name="Google Shape;669;p71"/>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70" name="Google Shape;670;p71"/>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671" name="Google Shape;671;p71"/>
            <p:cNvGrpSpPr/>
            <p:nvPr/>
          </p:nvGrpSpPr>
          <p:grpSpPr>
            <a:xfrm>
              <a:off x="6096000" y="6629400"/>
              <a:ext cx="6095637" cy="228600"/>
              <a:chOff x="0" y="6629400"/>
              <a:chExt cx="6822201" cy="228600"/>
            </a:xfrm>
          </p:grpSpPr>
          <p:sp>
            <p:nvSpPr>
              <p:cNvPr id="672" name="Google Shape;672;p71"/>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73" name="Google Shape;673;p71"/>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74" name="Google Shape;674;p71"/>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75" name="Google Shape;675;p71"/>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676" name="Google Shape;676;p71"/>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677" name="Google Shape;677;p71"/>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Previous Research</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sp>
        <p:nvSpPr>
          <p:cNvPr id="678" name="Google Shape;678;p71"/>
          <p:cNvSpPr txBox="1"/>
          <p:nvPr/>
        </p:nvSpPr>
        <p:spPr>
          <a:xfrm>
            <a:off x="699796" y="1525555"/>
            <a:ext cx="7928700" cy="3624000"/>
          </a:xfrm>
          <a:prstGeom prst="rect">
            <a:avLst/>
          </a:prstGeom>
          <a:noFill/>
          <a:ln>
            <a:noFill/>
          </a:ln>
        </p:spPr>
        <p:txBody>
          <a:bodyPr anchorCtr="0" anchor="t" bIns="34275" lIns="68575" spcFirstLastPara="1" rIns="68575" wrap="square" tIns="34275">
            <a:noAutofit/>
          </a:bodyPr>
          <a:lstStyle/>
          <a:p>
            <a:pPr indent="-260350" lvl="0" marL="254000" marR="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Satisfaction with financial rewards relate positively to employees’ task performance, and  negatively to employees’  turnover intention.</a:t>
            </a:r>
            <a:endParaRPr sz="1100"/>
          </a:p>
          <a:p>
            <a:pPr indent="-152400" lvl="0" marL="254000" marR="0" rtl="0" algn="l">
              <a:spcBef>
                <a:spcPts val="0"/>
              </a:spcBef>
              <a:spcAft>
                <a:spcPts val="0"/>
              </a:spcAft>
              <a:buClr>
                <a:schemeClr val="dk1"/>
              </a:buClr>
              <a:buSzPts val="1700"/>
              <a:buFont typeface="Arial"/>
              <a:buNone/>
            </a:pPr>
            <a:r>
              <a:t/>
            </a:r>
            <a:endParaRPr sz="1700">
              <a:solidFill>
                <a:schemeClr val="dk1"/>
              </a:solidFill>
              <a:latin typeface="Times New Roman"/>
              <a:ea typeface="Times New Roman"/>
              <a:cs typeface="Times New Roman"/>
              <a:sym typeface="Times New Roman"/>
            </a:endParaRPr>
          </a:p>
          <a:p>
            <a:pPr indent="-260350" lvl="0" marL="254000" marR="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Employees with a high performance on agreeableness are more attracted by quality of work, relationships, and indirect pay. </a:t>
            </a:r>
            <a:endParaRPr sz="1100"/>
          </a:p>
          <a:p>
            <a:pPr indent="-152400" lvl="0" marL="254000" marR="0" rtl="0" algn="l">
              <a:spcBef>
                <a:spcPts val="0"/>
              </a:spcBef>
              <a:spcAft>
                <a:spcPts val="0"/>
              </a:spcAft>
              <a:buClr>
                <a:schemeClr val="dk1"/>
              </a:buClr>
              <a:buSzPts val="1700"/>
              <a:buFont typeface="Arial"/>
              <a:buNone/>
            </a:pPr>
            <a:r>
              <a:t/>
            </a:r>
            <a:endParaRPr sz="1700">
              <a:solidFill>
                <a:schemeClr val="dk1"/>
              </a:solidFill>
              <a:latin typeface="Times New Roman"/>
              <a:ea typeface="Times New Roman"/>
              <a:cs typeface="Times New Roman"/>
              <a:sym typeface="Times New Roman"/>
            </a:endParaRPr>
          </a:p>
          <a:p>
            <a:pPr indent="-260350" lvl="0" marL="254000" marR="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Employees’ employment levels and personal characteristics have an influence on their preference of reward.</a:t>
            </a:r>
            <a:endParaRPr sz="1100"/>
          </a:p>
          <a:p>
            <a:pPr indent="0" lvl="0" marL="0" marR="0" rtl="0" algn="l">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260350" lvl="0" marL="254000" marR="0" rtl="0" algn="l">
              <a:spcBef>
                <a:spcPts val="0"/>
              </a:spcBef>
              <a:spcAft>
                <a:spcPts val="0"/>
              </a:spcAft>
              <a:buClr>
                <a:schemeClr val="dk1"/>
              </a:buClr>
              <a:buSzPts val="1700"/>
              <a:buFont typeface="Times New Roman"/>
              <a:buChar char="-"/>
            </a:pPr>
            <a:r>
              <a:rPr lang="en" sz="1700">
                <a:solidFill>
                  <a:schemeClr val="dk1"/>
                </a:solidFill>
                <a:latin typeface="Times New Roman"/>
                <a:ea typeface="Times New Roman"/>
                <a:cs typeface="Times New Roman"/>
                <a:sym typeface="Times New Roman"/>
              </a:rPr>
              <a:t>The previous research always focus on financial rewards and neglect the potential individual differences.</a:t>
            </a:r>
            <a:endParaRPr sz="1100"/>
          </a:p>
          <a:p>
            <a:pPr indent="-152400" lvl="0" marL="254000" marR="0" rtl="0" algn="l">
              <a:spcBef>
                <a:spcPts val="0"/>
              </a:spcBef>
              <a:spcAft>
                <a:spcPts val="0"/>
              </a:spcAft>
              <a:buClr>
                <a:schemeClr val="dk1"/>
              </a:buClr>
              <a:buSzPts val="1700"/>
              <a:buFont typeface="Arial"/>
              <a:buNone/>
            </a:pPr>
            <a:r>
              <a:t/>
            </a:r>
            <a:endParaRPr sz="1700">
              <a:solidFill>
                <a:schemeClr val="dk1"/>
              </a:solidFill>
              <a:latin typeface="Times New Roman"/>
              <a:ea typeface="Times New Roman"/>
              <a:cs typeface="Times New Roman"/>
              <a:sym typeface="Times New Roman"/>
            </a:endParaRPr>
          </a:p>
          <a:p>
            <a:pPr indent="-152400" lvl="0" marL="254000" marR="0" rtl="0" algn="l">
              <a:spcBef>
                <a:spcPts val="0"/>
              </a:spcBef>
              <a:spcAft>
                <a:spcPts val="0"/>
              </a:spcAft>
              <a:buClr>
                <a:schemeClr val="dk1"/>
              </a:buClr>
              <a:buSzPts val="1700"/>
              <a:buFont typeface="Arial"/>
              <a:buNone/>
            </a:pPr>
            <a:r>
              <a:t/>
            </a:r>
            <a:endParaRPr sz="1700">
              <a:solidFill>
                <a:schemeClr val="dk1"/>
              </a:solidFill>
              <a:latin typeface="Times New Roman"/>
              <a:ea typeface="Times New Roman"/>
              <a:cs typeface="Times New Roman"/>
              <a:sym typeface="Times New Roman"/>
            </a:endParaRPr>
          </a:p>
          <a:p>
            <a:pPr indent="-152400" lvl="0" marL="254000" marR="0" rtl="0" algn="l">
              <a:spcBef>
                <a:spcPts val="0"/>
              </a:spcBef>
              <a:spcAft>
                <a:spcPts val="0"/>
              </a:spcAft>
              <a:buClr>
                <a:schemeClr val="dk1"/>
              </a:buClr>
              <a:buSzPts val="1700"/>
              <a:buFont typeface="Arial"/>
              <a:buNone/>
            </a:pPr>
            <a:r>
              <a:t/>
            </a:r>
            <a:endParaRPr sz="1700">
              <a:solidFill>
                <a:schemeClr val="dk1"/>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grpSp>
        <p:nvGrpSpPr>
          <p:cNvPr id="684" name="Google Shape;684;p72"/>
          <p:cNvGrpSpPr/>
          <p:nvPr/>
        </p:nvGrpSpPr>
        <p:grpSpPr>
          <a:xfrm>
            <a:off x="0" y="4972050"/>
            <a:ext cx="9143728" cy="171450"/>
            <a:chOff x="0" y="6629400"/>
            <a:chExt cx="12191637" cy="228600"/>
          </a:xfrm>
        </p:grpSpPr>
        <p:grpSp>
          <p:nvGrpSpPr>
            <p:cNvPr id="685" name="Google Shape;685;p72"/>
            <p:cNvGrpSpPr/>
            <p:nvPr/>
          </p:nvGrpSpPr>
          <p:grpSpPr>
            <a:xfrm>
              <a:off x="0" y="6629400"/>
              <a:ext cx="6095637" cy="228600"/>
              <a:chOff x="0" y="6629400"/>
              <a:chExt cx="6822201" cy="228600"/>
            </a:xfrm>
          </p:grpSpPr>
          <p:sp>
            <p:nvSpPr>
              <p:cNvPr id="686" name="Google Shape;686;p72"/>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87" name="Google Shape;687;p72"/>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88" name="Google Shape;688;p72"/>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89" name="Google Shape;689;p72"/>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690" name="Google Shape;690;p72"/>
            <p:cNvGrpSpPr/>
            <p:nvPr/>
          </p:nvGrpSpPr>
          <p:grpSpPr>
            <a:xfrm>
              <a:off x="6096000" y="6629400"/>
              <a:ext cx="6095637" cy="228600"/>
              <a:chOff x="0" y="6629400"/>
              <a:chExt cx="6822201" cy="228600"/>
            </a:xfrm>
          </p:grpSpPr>
          <p:sp>
            <p:nvSpPr>
              <p:cNvPr id="691" name="Google Shape;691;p72"/>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92" name="Google Shape;692;p72"/>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93" name="Google Shape;693;p72"/>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694" name="Google Shape;694;p72"/>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695" name="Google Shape;695;p72"/>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696" name="Google Shape;696;p72"/>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Issues</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sp>
        <p:nvSpPr>
          <p:cNvPr id="697" name="Google Shape;697;p72"/>
          <p:cNvSpPr txBox="1"/>
          <p:nvPr/>
        </p:nvSpPr>
        <p:spPr>
          <a:xfrm>
            <a:off x="881129" y="1623525"/>
            <a:ext cx="7674600" cy="623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Whether the type of rewards has an influence on employees’ task performance and turnover intention? </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grpSp>
        <p:nvGrpSpPr>
          <p:cNvPr id="703" name="Google Shape;703;p73"/>
          <p:cNvGrpSpPr/>
          <p:nvPr/>
        </p:nvGrpSpPr>
        <p:grpSpPr>
          <a:xfrm>
            <a:off x="0" y="4972050"/>
            <a:ext cx="9143728" cy="171450"/>
            <a:chOff x="0" y="6629400"/>
            <a:chExt cx="12191637" cy="228600"/>
          </a:xfrm>
        </p:grpSpPr>
        <p:grpSp>
          <p:nvGrpSpPr>
            <p:cNvPr id="704" name="Google Shape;704;p73"/>
            <p:cNvGrpSpPr/>
            <p:nvPr/>
          </p:nvGrpSpPr>
          <p:grpSpPr>
            <a:xfrm>
              <a:off x="0" y="6629400"/>
              <a:ext cx="6095637" cy="228600"/>
              <a:chOff x="0" y="6629400"/>
              <a:chExt cx="6822201" cy="228600"/>
            </a:xfrm>
          </p:grpSpPr>
          <p:sp>
            <p:nvSpPr>
              <p:cNvPr id="705" name="Google Shape;705;p73"/>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06" name="Google Shape;706;p73"/>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07" name="Google Shape;707;p73"/>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08" name="Google Shape;708;p73"/>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709" name="Google Shape;709;p73"/>
            <p:cNvGrpSpPr/>
            <p:nvPr/>
          </p:nvGrpSpPr>
          <p:grpSpPr>
            <a:xfrm>
              <a:off x="6096000" y="6629400"/>
              <a:ext cx="6095637" cy="228600"/>
              <a:chOff x="0" y="6629400"/>
              <a:chExt cx="6822201" cy="228600"/>
            </a:xfrm>
          </p:grpSpPr>
          <p:sp>
            <p:nvSpPr>
              <p:cNvPr id="710" name="Google Shape;710;p73"/>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11" name="Google Shape;711;p73"/>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12" name="Google Shape;712;p73"/>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13" name="Google Shape;713;p73"/>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714" name="Google Shape;714;p73"/>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715" name="Google Shape;715;p73"/>
          <p:cNvSpPr txBox="1"/>
          <p:nvPr/>
        </p:nvSpPr>
        <p:spPr>
          <a:xfrm>
            <a:off x="1637523" y="345667"/>
            <a:ext cx="3233100" cy="807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Keyword</a:t>
            </a:r>
            <a:br>
              <a:rPr lang="en" sz="1500">
                <a:solidFill>
                  <a:schemeClr val="dk1"/>
                </a:solidFill>
                <a:latin typeface="Teko"/>
                <a:ea typeface="Teko"/>
                <a:cs typeface="Teko"/>
                <a:sym typeface="Teko"/>
              </a:rPr>
            </a:br>
            <a:endParaRPr sz="1500">
              <a:solidFill>
                <a:schemeClr val="dk1"/>
              </a:solidFill>
              <a:latin typeface="Teko"/>
              <a:ea typeface="Teko"/>
              <a:cs typeface="Teko"/>
              <a:sym typeface="Teko"/>
            </a:endParaRPr>
          </a:p>
        </p:txBody>
      </p:sp>
      <p:sp>
        <p:nvSpPr>
          <p:cNvPr id="716" name="Google Shape;716;p73"/>
          <p:cNvSpPr/>
          <p:nvPr/>
        </p:nvSpPr>
        <p:spPr>
          <a:xfrm>
            <a:off x="0" y="-253916"/>
            <a:ext cx="138600" cy="507900"/>
          </a:xfrm>
          <a:prstGeom prst="rect">
            <a:avLst/>
          </a:prstGeom>
          <a:noFill/>
          <a:ln>
            <a:noFill/>
          </a:ln>
        </p:spPr>
        <p:txBody>
          <a:bodyPr anchorCtr="0" anchor="ctr" bIns="0" lIns="68575" spcFirstLastPara="1" rIns="68575" wrap="square" tIns="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br>
              <a:rPr b="0" i="0" lang="en" sz="6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717" name="Google Shape;717;p73"/>
          <p:cNvSpPr txBox="1"/>
          <p:nvPr/>
        </p:nvSpPr>
        <p:spPr>
          <a:xfrm>
            <a:off x="1322614" y="1672513"/>
            <a:ext cx="6678600" cy="2146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500">
                <a:solidFill>
                  <a:schemeClr val="dk1"/>
                </a:solidFill>
                <a:latin typeface="Times New Roman"/>
                <a:ea typeface="Times New Roman"/>
                <a:cs typeface="Times New Roman"/>
                <a:sym typeface="Times New Roman"/>
              </a:rPr>
              <a:t>- Pay satisfactions</a:t>
            </a:r>
            <a:endParaRPr sz="1100"/>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500">
                <a:solidFill>
                  <a:schemeClr val="dk1"/>
                </a:solidFill>
                <a:latin typeface="Times New Roman"/>
                <a:ea typeface="Times New Roman"/>
                <a:cs typeface="Times New Roman"/>
                <a:sym typeface="Times New Roman"/>
              </a:rPr>
              <a:t>- Task performance</a:t>
            </a:r>
            <a:endParaRPr sz="1100"/>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500">
                <a:solidFill>
                  <a:schemeClr val="dk1"/>
                </a:solidFill>
                <a:latin typeface="Times New Roman"/>
                <a:ea typeface="Times New Roman"/>
                <a:cs typeface="Times New Roman"/>
                <a:sym typeface="Times New Roman"/>
              </a:rPr>
              <a:t>- Turnover intentions</a:t>
            </a:r>
            <a:endParaRPr sz="1100"/>
          </a:p>
          <a:p>
            <a:pPr indent="-152400" lvl="0" marL="2540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500">
                <a:solidFill>
                  <a:schemeClr val="dk1"/>
                </a:solidFill>
                <a:latin typeface="Times New Roman"/>
                <a:ea typeface="Times New Roman"/>
                <a:cs typeface="Times New Roman"/>
                <a:sym typeface="Times New Roman"/>
              </a:rPr>
              <a:t>- Reward types (financial rewards, material rewards, and psychological rewards)</a:t>
            </a:r>
            <a:endParaRPr sz="1100"/>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500">
                <a:solidFill>
                  <a:schemeClr val="dk1"/>
                </a:solidFill>
                <a:latin typeface="Times New Roman"/>
                <a:ea typeface="Times New Roman"/>
                <a:cs typeface="Times New Roman"/>
                <a:sym typeface="Times New Roman"/>
              </a:rPr>
              <a:t>- Individual differences</a:t>
            </a: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2" name="Shape 722"/>
        <p:cNvGrpSpPr/>
        <p:nvPr/>
      </p:nvGrpSpPr>
      <p:grpSpPr>
        <a:xfrm>
          <a:off x="0" y="0"/>
          <a:ext cx="0" cy="0"/>
          <a:chOff x="0" y="0"/>
          <a:chExt cx="0" cy="0"/>
        </a:xfrm>
      </p:grpSpPr>
      <p:pic>
        <p:nvPicPr>
          <p:cNvPr id="723" name="Google Shape;723;p74"/>
          <p:cNvPicPr preferRelativeResize="0"/>
          <p:nvPr/>
        </p:nvPicPr>
        <p:blipFill rotWithShape="1">
          <a:blip r:embed="rId3">
            <a:alphaModFix/>
          </a:blip>
          <a:srcRect b="21841" l="0" r="23071" t="27924"/>
          <a:stretch/>
        </p:blipFill>
        <p:spPr>
          <a:xfrm>
            <a:off x="0" y="104081"/>
            <a:ext cx="1398365" cy="913090"/>
          </a:xfrm>
          <a:prstGeom prst="rect">
            <a:avLst/>
          </a:prstGeom>
          <a:noFill/>
          <a:ln>
            <a:noFill/>
          </a:ln>
        </p:spPr>
      </p:pic>
      <p:grpSp>
        <p:nvGrpSpPr>
          <p:cNvPr id="724" name="Google Shape;724;p74"/>
          <p:cNvGrpSpPr/>
          <p:nvPr/>
        </p:nvGrpSpPr>
        <p:grpSpPr>
          <a:xfrm>
            <a:off x="0" y="4972050"/>
            <a:ext cx="9143728" cy="171450"/>
            <a:chOff x="0" y="6629400"/>
            <a:chExt cx="12191637" cy="228600"/>
          </a:xfrm>
        </p:grpSpPr>
        <p:grpSp>
          <p:nvGrpSpPr>
            <p:cNvPr id="725" name="Google Shape;725;p74"/>
            <p:cNvGrpSpPr/>
            <p:nvPr/>
          </p:nvGrpSpPr>
          <p:grpSpPr>
            <a:xfrm>
              <a:off x="0" y="6629400"/>
              <a:ext cx="6095637" cy="228600"/>
              <a:chOff x="0" y="6629400"/>
              <a:chExt cx="6822201" cy="228600"/>
            </a:xfrm>
          </p:grpSpPr>
          <p:sp>
            <p:nvSpPr>
              <p:cNvPr id="726" name="Google Shape;726;p74"/>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27" name="Google Shape;727;p74"/>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28" name="Google Shape;728;p74"/>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29" name="Google Shape;729;p74"/>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730" name="Google Shape;730;p74"/>
            <p:cNvGrpSpPr/>
            <p:nvPr/>
          </p:nvGrpSpPr>
          <p:grpSpPr>
            <a:xfrm>
              <a:off x="6096000" y="6629400"/>
              <a:ext cx="6095637" cy="228600"/>
              <a:chOff x="0" y="6629400"/>
              <a:chExt cx="6822201" cy="228600"/>
            </a:xfrm>
          </p:grpSpPr>
          <p:sp>
            <p:nvSpPr>
              <p:cNvPr id="731" name="Google Shape;731;p74"/>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32" name="Google Shape;732;p74"/>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33" name="Google Shape;733;p74"/>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34" name="Google Shape;734;p74"/>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sp>
        <p:nvSpPr>
          <p:cNvPr id="735" name="Google Shape;735;p74"/>
          <p:cNvSpPr/>
          <p:nvPr/>
        </p:nvSpPr>
        <p:spPr>
          <a:xfrm>
            <a:off x="1398354" y="289481"/>
            <a:ext cx="2091000" cy="5772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rgbClr val="000000"/>
                </a:solidFill>
                <a:latin typeface="Teko"/>
                <a:ea typeface="Teko"/>
                <a:cs typeface="Teko"/>
                <a:sym typeface="Teko"/>
              </a:rPr>
              <a:t>Hypothe</a:t>
            </a:r>
            <a:r>
              <a:rPr b="1" lang="en" sz="3300">
                <a:latin typeface="Teko"/>
                <a:ea typeface="Teko"/>
                <a:cs typeface="Teko"/>
                <a:sym typeface="Teko"/>
              </a:rPr>
              <a:t>si</a:t>
            </a:r>
            <a:r>
              <a:rPr b="1" lang="en" sz="3300">
                <a:solidFill>
                  <a:srgbClr val="000000"/>
                </a:solidFill>
                <a:latin typeface="Teko"/>
                <a:ea typeface="Teko"/>
                <a:cs typeface="Teko"/>
                <a:sym typeface="Teko"/>
              </a:rPr>
              <a:t>s</a:t>
            </a:r>
            <a:endParaRPr b="1" sz="800">
              <a:solidFill>
                <a:schemeClr val="dk1"/>
              </a:solidFill>
              <a:latin typeface="Teko"/>
              <a:ea typeface="Teko"/>
              <a:cs typeface="Teko"/>
              <a:sym typeface="Teko"/>
            </a:endParaRPr>
          </a:p>
        </p:txBody>
      </p:sp>
      <p:sp>
        <p:nvSpPr>
          <p:cNvPr id="736" name="Google Shape;736;p74"/>
          <p:cNvSpPr/>
          <p:nvPr/>
        </p:nvSpPr>
        <p:spPr>
          <a:xfrm>
            <a:off x="1398365" y="1671147"/>
            <a:ext cx="6471900" cy="1915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500">
                <a:solidFill>
                  <a:schemeClr val="dk1"/>
                </a:solidFill>
                <a:latin typeface="Times New Roman"/>
                <a:ea typeface="Times New Roman"/>
                <a:cs typeface="Times New Roman"/>
                <a:sym typeface="Times New Roman"/>
              </a:rPr>
              <a:t>Hypothesis 1: </a:t>
            </a:r>
            <a:r>
              <a:rPr lang="en" sz="1500">
                <a:solidFill>
                  <a:schemeClr val="dk1"/>
                </a:solidFill>
                <a:latin typeface="Times New Roman"/>
                <a:ea typeface="Times New Roman"/>
                <a:cs typeface="Times New Roman"/>
                <a:sym typeface="Times New Roman"/>
              </a:rPr>
              <a:t>The effect of satisfaction with financial, material and psychological rewards on turnover intentions will differ significantly between employees.</a:t>
            </a:r>
            <a:endParaRPr sz="1100"/>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 sz="1500">
                <a:solidFill>
                  <a:schemeClr val="dk1"/>
                </a:solidFill>
                <a:latin typeface="Times New Roman"/>
                <a:ea typeface="Times New Roman"/>
                <a:cs typeface="Times New Roman"/>
                <a:sym typeface="Times New Roman"/>
              </a:rPr>
              <a:t>Hypothesis 2: </a:t>
            </a:r>
            <a:r>
              <a:rPr lang="en" sz="1500">
                <a:solidFill>
                  <a:schemeClr val="dk1"/>
                </a:solidFill>
                <a:latin typeface="Times New Roman"/>
                <a:ea typeface="Times New Roman"/>
                <a:cs typeface="Times New Roman"/>
                <a:sym typeface="Times New Roman"/>
              </a:rPr>
              <a:t>The effect of satisfaction with financial, material and psychological rewards on task performance will differ significantly between employees.</a:t>
            </a:r>
            <a:endParaRPr sz="1100"/>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pic>
        <p:nvPicPr>
          <p:cNvPr id="742" name="Google Shape;742;p75"/>
          <p:cNvPicPr preferRelativeResize="0"/>
          <p:nvPr/>
        </p:nvPicPr>
        <p:blipFill rotWithShape="1">
          <a:blip r:embed="rId3">
            <a:alphaModFix/>
          </a:blip>
          <a:srcRect b="21841" l="0" r="23071" t="27924"/>
          <a:stretch/>
        </p:blipFill>
        <p:spPr>
          <a:xfrm>
            <a:off x="0" y="104081"/>
            <a:ext cx="1398365" cy="913090"/>
          </a:xfrm>
          <a:prstGeom prst="rect">
            <a:avLst/>
          </a:prstGeom>
          <a:noFill/>
          <a:ln>
            <a:noFill/>
          </a:ln>
        </p:spPr>
      </p:pic>
      <p:grpSp>
        <p:nvGrpSpPr>
          <p:cNvPr id="743" name="Google Shape;743;p75"/>
          <p:cNvGrpSpPr/>
          <p:nvPr/>
        </p:nvGrpSpPr>
        <p:grpSpPr>
          <a:xfrm>
            <a:off x="0" y="4972050"/>
            <a:ext cx="9143728" cy="171450"/>
            <a:chOff x="0" y="6629400"/>
            <a:chExt cx="12191637" cy="228600"/>
          </a:xfrm>
        </p:grpSpPr>
        <p:grpSp>
          <p:nvGrpSpPr>
            <p:cNvPr id="744" name="Google Shape;744;p75"/>
            <p:cNvGrpSpPr/>
            <p:nvPr/>
          </p:nvGrpSpPr>
          <p:grpSpPr>
            <a:xfrm>
              <a:off x="0" y="6629400"/>
              <a:ext cx="6095637" cy="228600"/>
              <a:chOff x="0" y="6629400"/>
              <a:chExt cx="6822201" cy="228600"/>
            </a:xfrm>
          </p:grpSpPr>
          <p:sp>
            <p:nvSpPr>
              <p:cNvPr id="745" name="Google Shape;745;p75"/>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46" name="Google Shape;746;p75"/>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47" name="Google Shape;747;p75"/>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48" name="Google Shape;748;p75"/>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749" name="Google Shape;749;p75"/>
            <p:cNvGrpSpPr/>
            <p:nvPr/>
          </p:nvGrpSpPr>
          <p:grpSpPr>
            <a:xfrm>
              <a:off x="6096000" y="6629400"/>
              <a:ext cx="6095637" cy="228600"/>
              <a:chOff x="0" y="6629400"/>
              <a:chExt cx="6822201" cy="228600"/>
            </a:xfrm>
          </p:grpSpPr>
          <p:sp>
            <p:nvSpPr>
              <p:cNvPr id="750" name="Google Shape;750;p75"/>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51" name="Google Shape;751;p75"/>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52" name="Google Shape;752;p75"/>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53" name="Google Shape;753;p75"/>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sp>
        <p:nvSpPr>
          <p:cNvPr id="754" name="Google Shape;754;p75"/>
          <p:cNvSpPr/>
          <p:nvPr/>
        </p:nvSpPr>
        <p:spPr>
          <a:xfrm>
            <a:off x="1398365" y="289482"/>
            <a:ext cx="1720500" cy="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300"/>
              <a:buFont typeface="Teko"/>
              <a:buNone/>
            </a:pPr>
            <a:r>
              <a:rPr b="1" i="0" lang="en" sz="3300" u="none" cap="none" strike="noStrike">
                <a:solidFill>
                  <a:srgbClr val="000000"/>
                </a:solidFill>
                <a:latin typeface="Teko"/>
                <a:ea typeface="Teko"/>
                <a:cs typeface="Teko"/>
                <a:sym typeface="Teko"/>
              </a:rPr>
              <a:t>Hypothesis</a:t>
            </a:r>
            <a:endParaRPr b="1" i="0" sz="800" u="none" cap="none" strike="noStrike">
              <a:solidFill>
                <a:srgbClr val="000000"/>
              </a:solidFill>
              <a:latin typeface="Teko"/>
              <a:ea typeface="Teko"/>
              <a:cs typeface="Teko"/>
              <a:sym typeface="Teko"/>
            </a:endParaRPr>
          </a:p>
        </p:txBody>
      </p:sp>
      <p:sp>
        <p:nvSpPr>
          <p:cNvPr id="755" name="Google Shape;755;p75"/>
          <p:cNvSpPr/>
          <p:nvPr/>
        </p:nvSpPr>
        <p:spPr>
          <a:xfrm>
            <a:off x="1335997" y="1228742"/>
            <a:ext cx="6471900" cy="3531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1500" u="none" cap="none" strike="noStrike">
                <a:solidFill>
                  <a:srgbClr val="000000"/>
                </a:solidFill>
                <a:latin typeface="Times New Roman"/>
                <a:ea typeface="Times New Roman"/>
                <a:cs typeface="Times New Roman"/>
                <a:sym typeface="Times New Roman"/>
              </a:rPr>
              <a:t>Hypothesis 3: </a:t>
            </a:r>
            <a:r>
              <a:rPr lang="en" sz="1500">
                <a:solidFill>
                  <a:srgbClr val="000000"/>
                </a:solidFill>
                <a:latin typeface="Times New Roman"/>
                <a:ea typeface="Times New Roman"/>
                <a:cs typeface="Times New Roman"/>
                <a:sym typeface="Times New Roman"/>
              </a:rPr>
              <a:t>The effect of satisfaction with financial rewards on turnover intentions and task performance is significantly stronger for employees who score high on financial security.</a:t>
            </a:r>
            <a:endParaRPr b="0" i="0" sz="1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i="0" lang="en" sz="1500" u="none" cap="none" strike="noStrike">
                <a:solidFill>
                  <a:srgbClr val="000000"/>
                </a:solidFill>
                <a:latin typeface="Times New Roman"/>
                <a:ea typeface="Times New Roman"/>
                <a:cs typeface="Times New Roman"/>
                <a:sym typeface="Times New Roman"/>
              </a:rPr>
              <a:t>Hypothesis 4: </a:t>
            </a:r>
            <a:r>
              <a:rPr lang="en" sz="1500">
                <a:solidFill>
                  <a:srgbClr val="000000"/>
                </a:solidFill>
                <a:latin typeface="Times New Roman"/>
                <a:ea typeface="Times New Roman"/>
                <a:cs typeface="Times New Roman"/>
                <a:sym typeface="Times New Roman"/>
              </a:rPr>
              <a:t>The effect of satisfaction with psychological rewards on turnover intention and task performance is significantly stronger for employees who score high on recognition.</a:t>
            </a:r>
            <a:endParaRPr sz="1100"/>
          </a:p>
          <a:p>
            <a:pPr indent="0" lvl="0" marL="0" marR="0" rtl="0" algn="l">
              <a:spcBef>
                <a:spcPts val="0"/>
              </a:spcBef>
              <a:spcAft>
                <a:spcPts val="0"/>
              </a:spcAft>
              <a:buNone/>
            </a:pPr>
            <a:r>
              <a:t/>
            </a:r>
            <a:endParaRPr sz="15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5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 sz="1500">
                <a:solidFill>
                  <a:srgbClr val="000000"/>
                </a:solidFill>
                <a:latin typeface="Times New Roman"/>
                <a:ea typeface="Times New Roman"/>
                <a:cs typeface="Times New Roman"/>
                <a:sym typeface="Times New Roman"/>
              </a:rPr>
              <a:t>Hypothesis 5: </a:t>
            </a:r>
            <a:r>
              <a:rPr lang="en" sz="1500">
                <a:solidFill>
                  <a:srgbClr val="000000"/>
                </a:solidFill>
                <a:latin typeface="Times New Roman"/>
                <a:ea typeface="Times New Roman"/>
                <a:cs typeface="Times New Roman"/>
                <a:sym typeface="Times New Roman"/>
              </a:rPr>
              <a:t>The effect of satisfaction with psychological rewards on turnover intention and task performance is significantly stronger for employees who score high on interpersonal contact.</a:t>
            </a:r>
            <a:endParaRPr sz="1100"/>
          </a:p>
          <a:p>
            <a:pPr indent="0" lvl="0" marL="0" marR="0" rtl="0" algn="l">
              <a:spcBef>
                <a:spcPts val="0"/>
              </a:spcBef>
              <a:spcAft>
                <a:spcPts val="0"/>
              </a:spcAft>
              <a:buNone/>
            </a:pPr>
            <a:r>
              <a:t/>
            </a:r>
            <a:endParaRPr b="0" i="0" sz="1500" u="none" cap="none" strike="noStrike">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i="0" sz="15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grpSp>
        <p:nvGrpSpPr>
          <p:cNvPr id="761" name="Google Shape;761;p76"/>
          <p:cNvGrpSpPr/>
          <p:nvPr/>
        </p:nvGrpSpPr>
        <p:grpSpPr>
          <a:xfrm>
            <a:off x="0" y="4972050"/>
            <a:ext cx="9143728" cy="171450"/>
            <a:chOff x="0" y="6629400"/>
            <a:chExt cx="12191637" cy="228600"/>
          </a:xfrm>
        </p:grpSpPr>
        <p:grpSp>
          <p:nvGrpSpPr>
            <p:cNvPr id="762" name="Google Shape;762;p76"/>
            <p:cNvGrpSpPr/>
            <p:nvPr/>
          </p:nvGrpSpPr>
          <p:grpSpPr>
            <a:xfrm>
              <a:off x="0" y="6629400"/>
              <a:ext cx="6095637" cy="228600"/>
              <a:chOff x="0" y="6629400"/>
              <a:chExt cx="6822201" cy="228600"/>
            </a:xfrm>
          </p:grpSpPr>
          <p:sp>
            <p:nvSpPr>
              <p:cNvPr id="763" name="Google Shape;763;p76"/>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64" name="Google Shape;764;p76"/>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65" name="Google Shape;765;p76"/>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66" name="Google Shape;766;p76"/>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767" name="Google Shape;767;p76"/>
            <p:cNvGrpSpPr/>
            <p:nvPr/>
          </p:nvGrpSpPr>
          <p:grpSpPr>
            <a:xfrm>
              <a:off x="6096000" y="6629400"/>
              <a:ext cx="6095637" cy="228600"/>
              <a:chOff x="0" y="6629400"/>
              <a:chExt cx="6822201" cy="228600"/>
            </a:xfrm>
          </p:grpSpPr>
          <p:sp>
            <p:nvSpPr>
              <p:cNvPr id="768" name="Google Shape;768;p76"/>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69" name="Google Shape;769;p76"/>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70" name="Google Shape;770;p76"/>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71" name="Google Shape;771;p76"/>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772" name="Google Shape;772;p76"/>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773" name="Google Shape;773;p76"/>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Data</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sp>
        <p:nvSpPr>
          <p:cNvPr id="774" name="Google Shape;774;p76"/>
          <p:cNvSpPr/>
          <p:nvPr/>
        </p:nvSpPr>
        <p:spPr>
          <a:xfrm>
            <a:off x="1405724" y="1523516"/>
            <a:ext cx="6281100" cy="2769900"/>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179 employees in the back office of a Belgian financial institution.</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68% women and 32% men.</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39.9 years old on average, ranging between 21 and 65 years.</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13.1 years work experience on average.</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64% had completed higher education.</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48.6% performed ‘good’, 40.2% performed ‘very good’ and 11.2% performed ‘poor’.</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grpSp>
        <p:nvGrpSpPr>
          <p:cNvPr id="780" name="Google Shape;780;p77"/>
          <p:cNvGrpSpPr/>
          <p:nvPr/>
        </p:nvGrpSpPr>
        <p:grpSpPr>
          <a:xfrm>
            <a:off x="0" y="4972050"/>
            <a:ext cx="9143728" cy="171450"/>
            <a:chOff x="0" y="6629400"/>
            <a:chExt cx="12191637" cy="228600"/>
          </a:xfrm>
        </p:grpSpPr>
        <p:grpSp>
          <p:nvGrpSpPr>
            <p:cNvPr id="781" name="Google Shape;781;p77"/>
            <p:cNvGrpSpPr/>
            <p:nvPr/>
          </p:nvGrpSpPr>
          <p:grpSpPr>
            <a:xfrm>
              <a:off x="0" y="6629400"/>
              <a:ext cx="6095637" cy="228600"/>
              <a:chOff x="0" y="6629400"/>
              <a:chExt cx="6822201" cy="228600"/>
            </a:xfrm>
          </p:grpSpPr>
          <p:sp>
            <p:nvSpPr>
              <p:cNvPr id="782" name="Google Shape;782;p77"/>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83" name="Google Shape;783;p77"/>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84" name="Google Shape;784;p77"/>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85" name="Google Shape;785;p77"/>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786" name="Google Shape;786;p77"/>
            <p:cNvGrpSpPr/>
            <p:nvPr/>
          </p:nvGrpSpPr>
          <p:grpSpPr>
            <a:xfrm>
              <a:off x="6096000" y="6629400"/>
              <a:ext cx="6095637" cy="228600"/>
              <a:chOff x="0" y="6629400"/>
              <a:chExt cx="6822201" cy="228600"/>
            </a:xfrm>
          </p:grpSpPr>
          <p:sp>
            <p:nvSpPr>
              <p:cNvPr id="787" name="Google Shape;787;p77"/>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88" name="Google Shape;788;p77"/>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89" name="Google Shape;789;p77"/>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790" name="Google Shape;790;p77"/>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791" name="Google Shape;791;p77"/>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792" name="Google Shape;792;p77"/>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Method</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sp>
        <p:nvSpPr>
          <p:cNvPr id="793" name="Google Shape;793;p77"/>
          <p:cNvSpPr/>
          <p:nvPr/>
        </p:nvSpPr>
        <p:spPr>
          <a:xfrm>
            <a:off x="1542716" y="1376559"/>
            <a:ext cx="6834000" cy="2839200"/>
          </a:xfrm>
          <a:prstGeom prst="rect">
            <a:avLst/>
          </a:prstGeom>
          <a:noFill/>
          <a:ln>
            <a:noFill/>
          </a:ln>
        </p:spPr>
        <p:txBody>
          <a:bodyPr anchorCtr="0" anchor="t" bIns="34275" lIns="68575" spcFirstLastPara="1" rIns="68575" wrap="square" tIns="34275">
            <a:noAutofit/>
          </a:bodyPr>
          <a:lstStyle/>
          <a:p>
            <a:pPr indent="-247650" lvl="0" marL="2540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Sending Pay Satisfaction Questionnaires to 250 employees (response rate of 71.6%).</a:t>
            </a:r>
            <a:endParaRPr sz="1100"/>
          </a:p>
          <a:p>
            <a:pPr indent="-152400" lvl="0" marL="2540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247650" lvl="0" marL="2540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Getting the previous year’s annual task performance evaluation score of each participant.</a:t>
            </a:r>
            <a:endParaRPr sz="1100"/>
          </a:p>
          <a:p>
            <a:pPr indent="-152400" lvl="0" marL="2540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247650" lvl="0" marL="2540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fitting a series of models with an increasing number of employee subgroups. (BIC)</a:t>
            </a:r>
            <a:endParaRPr sz="1100"/>
          </a:p>
          <a:p>
            <a:pPr indent="-152400" lvl="0" marL="2540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247650" lvl="0" marL="2540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model including 3 employee subgroups is the best. </a:t>
            </a:r>
            <a:endParaRPr sz="1100"/>
          </a:p>
          <a:p>
            <a:pPr indent="-152400" lvl="0" marL="2540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247650" lvl="0" marL="2540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Cluster-wise regression analysis</a:t>
            </a:r>
            <a:endParaRPr sz="1100"/>
          </a:p>
          <a:p>
            <a:pPr indent="0" lvl="0" marL="0" marR="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2"/>
          <p:cNvSpPr txBox="1"/>
          <p:nvPr>
            <p:ph type="title"/>
          </p:nvPr>
        </p:nvSpPr>
        <p:spPr>
          <a:xfrm>
            <a:off x="819150" y="3131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Defining HPWS</a:t>
            </a:r>
            <a:endParaRPr/>
          </a:p>
        </p:txBody>
      </p:sp>
      <p:sp>
        <p:nvSpPr>
          <p:cNvPr id="298" name="Google Shape;298;p42"/>
          <p:cNvSpPr txBox="1"/>
          <p:nvPr>
            <p:ph idx="1" type="body"/>
          </p:nvPr>
        </p:nvSpPr>
        <p:spPr>
          <a:xfrm>
            <a:off x="297254" y="1441650"/>
            <a:ext cx="7505700" cy="2664986"/>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Calibri"/>
                <a:ea typeface="Calibri"/>
                <a:cs typeface="Calibri"/>
                <a:sym typeface="Calibri"/>
              </a:rPr>
              <a:t>No universally agreed-upon deﬁnition of the term HPWS owing to differences regarding the theoretical, empirical, and practical approaches adopted by different researchers. </a:t>
            </a:r>
            <a:endParaRPr/>
          </a:p>
          <a:p>
            <a:pPr indent="0" lvl="0" marL="114300" rtl="0" algn="l">
              <a:lnSpc>
                <a:spcPct val="115000"/>
              </a:lnSpc>
              <a:spcBef>
                <a:spcPts val="0"/>
              </a:spcBef>
              <a:spcAft>
                <a:spcPts val="0"/>
              </a:spcAft>
              <a:buClr>
                <a:srgbClr val="000000"/>
              </a:buClr>
              <a:buSzPts val="1800"/>
              <a:buNone/>
            </a:pPr>
            <a:r>
              <a:t/>
            </a:r>
            <a:endParaRPr sz="1800">
              <a:solidFill>
                <a:srgbClr val="000000"/>
              </a:solidFill>
              <a:latin typeface="Calibri"/>
              <a:ea typeface="Calibri"/>
              <a:cs typeface="Calibri"/>
              <a:sym typeface="Calibri"/>
            </a:endParaRPr>
          </a:p>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Calibri"/>
                <a:ea typeface="Calibri"/>
                <a:cs typeface="Calibri"/>
                <a:sym typeface="Calibri"/>
              </a:rPr>
              <a:t>Inﬂuence is a more appropriate construct than power for the HR function.</a:t>
            </a:r>
            <a:endParaRPr/>
          </a:p>
          <a:p>
            <a:pPr indent="0" lvl="0" marL="114300" rtl="0" algn="l">
              <a:lnSpc>
                <a:spcPct val="115000"/>
              </a:lnSpc>
              <a:spcBef>
                <a:spcPts val="0"/>
              </a:spcBef>
              <a:spcAft>
                <a:spcPts val="0"/>
              </a:spcAft>
              <a:buClr>
                <a:srgbClr val="000000"/>
              </a:buClr>
              <a:buSzPts val="1800"/>
              <a:buNone/>
            </a:pPr>
            <a:r>
              <a:t/>
            </a:r>
            <a:endParaRPr sz="1800">
              <a:solidFill>
                <a:srgbClr val="000000"/>
              </a:solidFill>
              <a:latin typeface="Calibri"/>
              <a:ea typeface="Calibri"/>
              <a:cs typeface="Calibri"/>
              <a:sym typeface="Calibri"/>
            </a:endParaRPr>
          </a:p>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Calibri"/>
                <a:ea typeface="Calibri"/>
                <a:cs typeface="Calibri"/>
                <a:sym typeface="Calibri"/>
              </a:rPr>
              <a:t>“Power” in the meaning of control over the employee.</a:t>
            </a:r>
            <a:endParaRPr sz="1800">
              <a:solidFill>
                <a:srgbClr val="000000"/>
              </a:solidFill>
              <a:latin typeface="Calibri"/>
              <a:ea typeface="Calibri"/>
              <a:cs typeface="Calibri"/>
              <a:sym typeface="Calibri"/>
            </a:endParaRPr>
          </a:p>
          <a:p>
            <a:pPr indent="0" lvl="0" marL="457200" rtl="0" algn="l">
              <a:lnSpc>
                <a:spcPct val="115000"/>
              </a:lnSpc>
              <a:spcBef>
                <a:spcPts val="1600"/>
              </a:spcBef>
              <a:spcAft>
                <a:spcPts val="1600"/>
              </a:spcAft>
              <a:buSzPts val="1300"/>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grpSp>
        <p:nvGrpSpPr>
          <p:cNvPr id="799" name="Google Shape;799;p78"/>
          <p:cNvGrpSpPr/>
          <p:nvPr/>
        </p:nvGrpSpPr>
        <p:grpSpPr>
          <a:xfrm>
            <a:off x="0" y="4972050"/>
            <a:ext cx="9143728" cy="171450"/>
            <a:chOff x="0" y="6629400"/>
            <a:chExt cx="12191637" cy="228600"/>
          </a:xfrm>
        </p:grpSpPr>
        <p:grpSp>
          <p:nvGrpSpPr>
            <p:cNvPr id="800" name="Google Shape;800;p78"/>
            <p:cNvGrpSpPr/>
            <p:nvPr/>
          </p:nvGrpSpPr>
          <p:grpSpPr>
            <a:xfrm>
              <a:off x="0" y="6629400"/>
              <a:ext cx="6095637" cy="228600"/>
              <a:chOff x="0" y="6629400"/>
              <a:chExt cx="6822201" cy="228600"/>
            </a:xfrm>
          </p:grpSpPr>
          <p:sp>
            <p:nvSpPr>
              <p:cNvPr id="801" name="Google Shape;801;p78"/>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02" name="Google Shape;802;p78"/>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03" name="Google Shape;803;p78"/>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04" name="Google Shape;804;p78"/>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805" name="Google Shape;805;p78"/>
            <p:cNvGrpSpPr/>
            <p:nvPr/>
          </p:nvGrpSpPr>
          <p:grpSpPr>
            <a:xfrm>
              <a:off x="6096000" y="6629400"/>
              <a:ext cx="6095637" cy="228600"/>
              <a:chOff x="0" y="6629400"/>
              <a:chExt cx="6822201" cy="228600"/>
            </a:xfrm>
          </p:grpSpPr>
          <p:sp>
            <p:nvSpPr>
              <p:cNvPr id="806" name="Google Shape;806;p78"/>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07" name="Google Shape;807;p78"/>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08" name="Google Shape;808;p78"/>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09" name="Google Shape;809;p78"/>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810" name="Google Shape;810;p78"/>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811" name="Google Shape;811;p78"/>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Result</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sp>
        <p:nvSpPr>
          <p:cNvPr id="812" name="Google Shape;812;p78"/>
          <p:cNvSpPr/>
          <p:nvPr/>
        </p:nvSpPr>
        <p:spPr>
          <a:xfrm>
            <a:off x="525542" y="1087151"/>
            <a:ext cx="3639300" cy="1962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500">
                <a:solidFill>
                  <a:schemeClr val="dk1"/>
                </a:solidFill>
                <a:latin typeface="Times New Roman"/>
                <a:ea typeface="Times New Roman"/>
                <a:cs typeface="Times New Roman"/>
                <a:sym typeface="Times New Roman"/>
              </a:rPr>
              <a:t>Bayesian Information Criterion (BIC)</a:t>
            </a:r>
            <a:endParaRPr sz="1100"/>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lower BIC value is, the better the model is.</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model with 3 cluster is the best.</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Hypothesis 1 supported.</a:t>
            </a:r>
            <a:endParaRPr sz="1100"/>
          </a:p>
        </p:txBody>
      </p:sp>
      <p:pic>
        <p:nvPicPr>
          <p:cNvPr id="813" name="Google Shape;813;p78"/>
          <p:cNvPicPr preferRelativeResize="0"/>
          <p:nvPr/>
        </p:nvPicPr>
        <p:blipFill rotWithShape="1">
          <a:blip r:embed="rId4">
            <a:alphaModFix/>
          </a:blip>
          <a:srcRect b="0" l="0" r="0" t="0"/>
          <a:stretch/>
        </p:blipFill>
        <p:spPr>
          <a:xfrm>
            <a:off x="4199648" y="1087151"/>
            <a:ext cx="4103409" cy="244176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8" name="Shape 818"/>
        <p:cNvGrpSpPr/>
        <p:nvPr/>
      </p:nvGrpSpPr>
      <p:grpSpPr>
        <a:xfrm>
          <a:off x="0" y="0"/>
          <a:ext cx="0" cy="0"/>
          <a:chOff x="0" y="0"/>
          <a:chExt cx="0" cy="0"/>
        </a:xfrm>
      </p:grpSpPr>
      <p:grpSp>
        <p:nvGrpSpPr>
          <p:cNvPr id="819" name="Google Shape;819;p79"/>
          <p:cNvGrpSpPr/>
          <p:nvPr/>
        </p:nvGrpSpPr>
        <p:grpSpPr>
          <a:xfrm>
            <a:off x="0" y="4972050"/>
            <a:ext cx="9143728" cy="171450"/>
            <a:chOff x="0" y="6629400"/>
            <a:chExt cx="12191637" cy="228600"/>
          </a:xfrm>
        </p:grpSpPr>
        <p:grpSp>
          <p:nvGrpSpPr>
            <p:cNvPr id="820" name="Google Shape;820;p79"/>
            <p:cNvGrpSpPr/>
            <p:nvPr/>
          </p:nvGrpSpPr>
          <p:grpSpPr>
            <a:xfrm>
              <a:off x="0" y="6629400"/>
              <a:ext cx="6095637" cy="228600"/>
              <a:chOff x="0" y="6629400"/>
              <a:chExt cx="6822201" cy="228600"/>
            </a:xfrm>
          </p:grpSpPr>
          <p:sp>
            <p:nvSpPr>
              <p:cNvPr id="821" name="Google Shape;821;p79"/>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22" name="Google Shape;822;p79"/>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23" name="Google Shape;823;p79"/>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24" name="Google Shape;824;p79"/>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825" name="Google Shape;825;p79"/>
            <p:cNvGrpSpPr/>
            <p:nvPr/>
          </p:nvGrpSpPr>
          <p:grpSpPr>
            <a:xfrm>
              <a:off x="6096000" y="6629400"/>
              <a:ext cx="6095637" cy="228600"/>
              <a:chOff x="0" y="6629400"/>
              <a:chExt cx="6822201" cy="228600"/>
            </a:xfrm>
          </p:grpSpPr>
          <p:sp>
            <p:nvSpPr>
              <p:cNvPr id="826" name="Google Shape;826;p79"/>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27" name="Google Shape;827;p79"/>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28" name="Google Shape;828;p79"/>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29" name="Google Shape;829;p79"/>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830" name="Google Shape;830;p79"/>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831" name="Google Shape;831;p79"/>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Result</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pic>
        <p:nvPicPr>
          <p:cNvPr id="832" name="Google Shape;832;p79"/>
          <p:cNvPicPr preferRelativeResize="0"/>
          <p:nvPr/>
        </p:nvPicPr>
        <p:blipFill rotWithShape="1">
          <a:blip r:embed="rId4">
            <a:alphaModFix/>
          </a:blip>
          <a:srcRect b="0" l="0" r="0" t="0"/>
          <a:stretch/>
        </p:blipFill>
        <p:spPr>
          <a:xfrm>
            <a:off x="4572000" y="1087150"/>
            <a:ext cx="3566627" cy="2460814"/>
          </a:xfrm>
          <a:prstGeom prst="rect">
            <a:avLst/>
          </a:prstGeom>
          <a:noFill/>
          <a:ln>
            <a:noFill/>
          </a:ln>
        </p:spPr>
      </p:pic>
      <p:sp>
        <p:nvSpPr>
          <p:cNvPr id="833" name="Google Shape;833;p79"/>
          <p:cNvSpPr/>
          <p:nvPr/>
        </p:nvSpPr>
        <p:spPr>
          <a:xfrm>
            <a:off x="494522" y="1671503"/>
            <a:ext cx="4572000" cy="900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 task performance model with 1 cluster is the best.</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Hypothesis 2 rejected.</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8" name="Shape 838"/>
        <p:cNvGrpSpPr/>
        <p:nvPr/>
      </p:nvGrpSpPr>
      <p:grpSpPr>
        <a:xfrm>
          <a:off x="0" y="0"/>
          <a:ext cx="0" cy="0"/>
          <a:chOff x="0" y="0"/>
          <a:chExt cx="0" cy="0"/>
        </a:xfrm>
      </p:grpSpPr>
      <p:grpSp>
        <p:nvGrpSpPr>
          <p:cNvPr id="839" name="Google Shape;839;p80"/>
          <p:cNvGrpSpPr/>
          <p:nvPr/>
        </p:nvGrpSpPr>
        <p:grpSpPr>
          <a:xfrm>
            <a:off x="0" y="4972050"/>
            <a:ext cx="9143728" cy="171450"/>
            <a:chOff x="0" y="6629400"/>
            <a:chExt cx="12191637" cy="228600"/>
          </a:xfrm>
        </p:grpSpPr>
        <p:grpSp>
          <p:nvGrpSpPr>
            <p:cNvPr id="840" name="Google Shape;840;p80"/>
            <p:cNvGrpSpPr/>
            <p:nvPr/>
          </p:nvGrpSpPr>
          <p:grpSpPr>
            <a:xfrm>
              <a:off x="0" y="6629400"/>
              <a:ext cx="6095637" cy="228600"/>
              <a:chOff x="0" y="6629400"/>
              <a:chExt cx="6822201" cy="228600"/>
            </a:xfrm>
          </p:grpSpPr>
          <p:sp>
            <p:nvSpPr>
              <p:cNvPr id="841" name="Google Shape;841;p80"/>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42" name="Google Shape;842;p80"/>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43" name="Google Shape;843;p80"/>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44" name="Google Shape;844;p80"/>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845" name="Google Shape;845;p80"/>
            <p:cNvGrpSpPr/>
            <p:nvPr/>
          </p:nvGrpSpPr>
          <p:grpSpPr>
            <a:xfrm>
              <a:off x="6096000" y="6629400"/>
              <a:ext cx="6095637" cy="228600"/>
              <a:chOff x="0" y="6629400"/>
              <a:chExt cx="6822201" cy="228600"/>
            </a:xfrm>
          </p:grpSpPr>
          <p:sp>
            <p:nvSpPr>
              <p:cNvPr id="846" name="Google Shape;846;p80"/>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47" name="Google Shape;847;p80"/>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48" name="Google Shape;848;p80"/>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49" name="Google Shape;849;p80"/>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850" name="Google Shape;850;p80"/>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851" name="Google Shape;851;p80"/>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Result</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pic>
        <p:nvPicPr>
          <p:cNvPr id="852" name="Google Shape;852;p80"/>
          <p:cNvPicPr preferRelativeResize="0"/>
          <p:nvPr/>
        </p:nvPicPr>
        <p:blipFill rotWithShape="1">
          <a:blip r:embed="rId4">
            <a:alphaModFix/>
          </a:blip>
          <a:srcRect b="0" l="0" r="0" t="0"/>
          <a:stretch/>
        </p:blipFill>
        <p:spPr>
          <a:xfrm>
            <a:off x="1920940" y="991542"/>
            <a:ext cx="5148166" cy="2495803"/>
          </a:xfrm>
          <a:prstGeom prst="rect">
            <a:avLst/>
          </a:prstGeom>
          <a:noFill/>
          <a:ln>
            <a:noFill/>
          </a:ln>
        </p:spPr>
      </p:pic>
      <p:sp>
        <p:nvSpPr>
          <p:cNvPr id="853" name="Google Shape;853;p80"/>
          <p:cNvSpPr/>
          <p:nvPr/>
        </p:nvSpPr>
        <p:spPr>
          <a:xfrm>
            <a:off x="767443" y="3598197"/>
            <a:ext cx="7973100" cy="900300"/>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Turnover intentions related positively to satisfaction with all three types of rewards </a:t>
            </a:r>
            <a:endParaRPr sz="1100"/>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Task performance related negatively to satisfaction with financial rewards.</a:t>
            </a:r>
            <a:endParaRPr sz="1100"/>
          </a:p>
          <a:p>
            <a:pPr indent="-215900" lvl="0" marL="215900" marR="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Satisfaction with material related positively to satisfaction with psychological rewards.</a:t>
            </a:r>
            <a:endParaRPr sz="1100"/>
          </a:p>
          <a:p>
            <a:pPr indent="0" lvl="0" marL="0" marR="0" rtl="0" algn="l">
              <a:spcBef>
                <a:spcPts val="0"/>
              </a:spcBef>
              <a:spcAft>
                <a:spcPts val="0"/>
              </a:spcAft>
              <a:buNone/>
            </a:pPr>
            <a:r>
              <a:rPr lang="en" sz="1400">
                <a:solidFill>
                  <a:schemeClr val="dk1"/>
                </a:solidFill>
                <a:latin typeface="Times New Roman"/>
                <a:ea typeface="Times New Roman"/>
                <a:cs typeface="Times New Roman"/>
                <a:sym typeface="Times New Roman"/>
              </a:rPr>
              <a:t>-    Individuals who were more satisfied with their psychological rewards scored higher on recognition.</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8" name="Shape 858"/>
        <p:cNvGrpSpPr/>
        <p:nvPr/>
      </p:nvGrpSpPr>
      <p:grpSpPr>
        <a:xfrm>
          <a:off x="0" y="0"/>
          <a:ext cx="0" cy="0"/>
          <a:chOff x="0" y="0"/>
          <a:chExt cx="0" cy="0"/>
        </a:xfrm>
      </p:grpSpPr>
      <p:grpSp>
        <p:nvGrpSpPr>
          <p:cNvPr id="859" name="Google Shape;859;p81"/>
          <p:cNvGrpSpPr/>
          <p:nvPr/>
        </p:nvGrpSpPr>
        <p:grpSpPr>
          <a:xfrm>
            <a:off x="0" y="4972050"/>
            <a:ext cx="9143728" cy="171450"/>
            <a:chOff x="0" y="6629400"/>
            <a:chExt cx="12191637" cy="228600"/>
          </a:xfrm>
        </p:grpSpPr>
        <p:grpSp>
          <p:nvGrpSpPr>
            <p:cNvPr id="860" name="Google Shape;860;p81"/>
            <p:cNvGrpSpPr/>
            <p:nvPr/>
          </p:nvGrpSpPr>
          <p:grpSpPr>
            <a:xfrm>
              <a:off x="0" y="6629400"/>
              <a:ext cx="6095637" cy="228600"/>
              <a:chOff x="0" y="6629400"/>
              <a:chExt cx="6822201" cy="228600"/>
            </a:xfrm>
          </p:grpSpPr>
          <p:sp>
            <p:nvSpPr>
              <p:cNvPr id="861" name="Google Shape;861;p81"/>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62" name="Google Shape;862;p81"/>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63" name="Google Shape;863;p81"/>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64" name="Google Shape;864;p81"/>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865" name="Google Shape;865;p81"/>
            <p:cNvGrpSpPr/>
            <p:nvPr/>
          </p:nvGrpSpPr>
          <p:grpSpPr>
            <a:xfrm>
              <a:off x="6096000" y="6629400"/>
              <a:ext cx="6095637" cy="228600"/>
              <a:chOff x="0" y="6629400"/>
              <a:chExt cx="6822201" cy="228600"/>
            </a:xfrm>
          </p:grpSpPr>
          <p:sp>
            <p:nvSpPr>
              <p:cNvPr id="866" name="Google Shape;866;p81"/>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67" name="Google Shape;867;p81"/>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68" name="Google Shape;868;p81"/>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69" name="Google Shape;869;p81"/>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870" name="Google Shape;870;p81"/>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871" name="Google Shape;871;p81"/>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Result</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pic>
        <p:nvPicPr>
          <p:cNvPr id="872" name="Google Shape;872;p81"/>
          <p:cNvPicPr preferRelativeResize="0"/>
          <p:nvPr/>
        </p:nvPicPr>
        <p:blipFill rotWithShape="1">
          <a:blip r:embed="rId4">
            <a:alphaModFix/>
          </a:blip>
          <a:srcRect b="0" l="0" r="0" t="0"/>
          <a:stretch/>
        </p:blipFill>
        <p:spPr>
          <a:xfrm rot="5400000">
            <a:off x="3417753" y="-497136"/>
            <a:ext cx="2257875" cy="581833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7" name="Shape 877"/>
        <p:cNvGrpSpPr/>
        <p:nvPr/>
      </p:nvGrpSpPr>
      <p:grpSpPr>
        <a:xfrm>
          <a:off x="0" y="0"/>
          <a:ext cx="0" cy="0"/>
          <a:chOff x="0" y="0"/>
          <a:chExt cx="0" cy="0"/>
        </a:xfrm>
      </p:grpSpPr>
      <p:grpSp>
        <p:nvGrpSpPr>
          <p:cNvPr id="878" name="Google Shape;878;p82"/>
          <p:cNvGrpSpPr/>
          <p:nvPr/>
        </p:nvGrpSpPr>
        <p:grpSpPr>
          <a:xfrm>
            <a:off x="0" y="4972050"/>
            <a:ext cx="9143728" cy="171450"/>
            <a:chOff x="0" y="6629400"/>
            <a:chExt cx="12191637" cy="228600"/>
          </a:xfrm>
        </p:grpSpPr>
        <p:grpSp>
          <p:nvGrpSpPr>
            <p:cNvPr id="879" name="Google Shape;879;p82"/>
            <p:cNvGrpSpPr/>
            <p:nvPr/>
          </p:nvGrpSpPr>
          <p:grpSpPr>
            <a:xfrm>
              <a:off x="0" y="6629400"/>
              <a:ext cx="6095637" cy="228600"/>
              <a:chOff x="0" y="6629400"/>
              <a:chExt cx="6822201" cy="228600"/>
            </a:xfrm>
          </p:grpSpPr>
          <p:sp>
            <p:nvSpPr>
              <p:cNvPr id="880" name="Google Shape;880;p82"/>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81" name="Google Shape;881;p82"/>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82" name="Google Shape;882;p82"/>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83" name="Google Shape;883;p82"/>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884" name="Google Shape;884;p82"/>
            <p:cNvGrpSpPr/>
            <p:nvPr/>
          </p:nvGrpSpPr>
          <p:grpSpPr>
            <a:xfrm>
              <a:off x="6096000" y="6629400"/>
              <a:ext cx="6095637" cy="228600"/>
              <a:chOff x="0" y="6629400"/>
              <a:chExt cx="6822201" cy="228600"/>
            </a:xfrm>
          </p:grpSpPr>
          <p:sp>
            <p:nvSpPr>
              <p:cNvPr id="885" name="Google Shape;885;p82"/>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86" name="Google Shape;886;p82"/>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87" name="Google Shape;887;p82"/>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888" name="Google Shape;888;p82"/>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889" name="Google Shape;889;p82"/>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890" name="Google Shape;890;p82"/>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Result</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pic>
        <p:nvPicPr>
          <p:cNvPr id="891" name="Google Shape;891;p82"/>
          <p:cNvPicPr preferRelativeResize="0"/>
          <p:nvPr/>
        </p:nvPicPr>
        <p:blipFill rotWithShape="1">
          <a:blip r:embed="rId4">
            <a:alphaModFix/>
          </a:blip>
          <a:srcRect b="0" l="0" r="0" t="0"/>
          <a:stretch/>
        </p:blipFill>
        <p:spPr>
          <a:xfrm>
            <a:off x="1396033" y="1296299"/>
            <a:ext cx="6033468" cy="1845784"/>
          </a:xfrm>
          <a:prstGeom prst="rect">
            <a:avLst/>
          </a:prstGeom>
          <a:noFill/>
          <a:ln>
            <a:noFill/>
          </a:ln>
        </p:spPr>
      </p:pic>
      <p:sp>
        <p:nvSpPr>
          <p:cNvPr id="892" name="Google Shape;892;p82"/>
          <p:cNvSpPr/>
          <p:nvPr/>
        </p:nvSpPr>
        <p:spPr>
          <a:xfrm>
            <a:off x="370892" y="3351229"/>
            <a:ext cx="8628600" cy="1223400"/>
          </a:xfrm>
          <a:prstGeom prst="rect">
            <a:avLst/>
          </a:prstGeom>
          <a:noFill/>
          <a:ln>
            <a:noFill/>
          </a:ln>
        </p:spPr>
        <p:txBody>
          <a:bodyPr anchorCtr="0" anchor="t" bIns="34275" lIns="68575" spcFirstLastPara="1" rIns="68575" wrap="square" tIns="34275">
            <a:noAutofit/>
          </a:bodyPr>
          <a:lstStyle/>
          <a:p>
            <a:pPr indent="-209550" lvl="0" marL="2159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turnover intention of people with a secondary school degree negatively related to all 3 reward types.</a:t>
            </a:r>
            <a:endParaRPr sz="1100"/>
          </a:p>
          <a:p>
            <a:pPr indent="-114300" lvl="0" marL="2159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209550" lvl="0" marL="2159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People with a bachelor’s degree were spread out across the three subgroups.</a:t>
            </a:r>
            <a:endParaRPr sz="1100"/>
          </a:p>
          <a:p>
            <a:pPr indent="-114300" lvl="0" marL="2159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209550" lvl="0" marL="215900" marR="0" rtl="0" algn="l">
              <a:spcBef>
                <a:spcPts val="0"/>
              </a:spcBef>
              <a:spcAft>
                <a:spcPts val="0"/>
              </a:spcAft>
              <a:buClr>
                <a:schemeClr val="dk1"/>
              </a:buClr>
              <a:buSzPts val="1500"/>
              <a:buFont typeface="Times New Roman"/>
              <a:buChar char="-"/>
            </a:pPr>
            <a:r>
              <a:rPr lang="en" sz="1500">
                <a:solidFill>
                  <a:schemeClr val="dk1"/>
                </a:solidFill>
                <a:latin typeface="Times New Roman"/>
                <a:ea typeface="Times New Roman"/>
                <a:cs typeface="Times New Roman"/>
                <a:sym typeface="Times New Roman"/>
              </a:rPr>
              <a:t>The turnover intention of people with a master degree only negatively related to financial rewards.</a:t>
            </a:r>
            <a:endParaRPr sz="11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7" name="Shape 897"/>
        <p:cNvGrpSpPr/>
        <p:nvPr/>
      </p:nvGrpSpPr>
      <p:grpSpPr>
        <a:xfrm>
          <a:off x="0" y="0"/>
          <a:ext cx="0" cy="0"/>
          <a:chOff x="0" y="0"/>
          <a:chExt cx="0" cy="0"/>
        </a:xfrm>
      </p:grpSpPr>
      <p:grpSp>
        <p:nvGrpSpPr>
          <p:cNvPr id="898" name="Google Shape;898;p83"/>
          <p:cNvGrpSpPr/>
          <p:nvPr/>
        </p:nvGrpSpPr>
        <p:grpSpPr>
          <a:xfrm>
            <a:off x="0" y="4972050"/>
            <a:ext cx="9143728" cy="171450"/>
            <a:chOff x="0" y="6629400"/>
            <a:chExt cx="12191637" cy="228600"/>
          </a:xfrm>
        </p:grpSpPr>
        <p:grpSp>
          <p:nvGrpSpPr>
            <p:cNvPr id="899" name="Google Shape;899;p83"/>
            <p:cNvGrpSpPr/>
            <p:nvPr/>
          </p:nvGrpSpPr>
          <p:grpSpPr>
            <a:xfrm>
              <a:off x="0" y="6629400"/>
              <a:ext cx="6095637" cy="228600"/>
              <a:chOff x="0" y="6629400"/>
              <a:chExt cx="6822201" cy="228600"/>
            </a:xfrm>
          </p:grpSpPr>
          <p:sp>
            <p:nvSpPr>
              <p:cNvPr id="900" name="Google Shape;900;p83"/>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01" name="Google Shape;901;p83"/>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02" name="Google Shape;902;p83"/>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03" name="Google Shape;903;p83"/>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904" name="Google Shape;904;p83"/>
            <p:cNvGrpSpPr/>
            <p:nvPr/>
          </p:nvGrpSpPr>
          <p:grpSpPr>
            <a:xfrm>
              <a:off x="6096000" y="6629400"/>
              <a:ext cx="6095637" cy="228600"/>
              <a:chOff x="0" y="6629400"/>
              <a:chExt cx="6822201" cy="228600"/>
            </a:xfrm>
          </p:grpSpPr>
          <p:sp>
            <p:nvSpPr>
              <p:cNvPr id="905" name="Google Shape;905;p83"/>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06" name="Google Shape;906;p83"/>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07" name="Google Shape;907;p83"/>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08" name="Google Shape;908;p83"/>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pic>
        <p:nvPicPr>
          <p:cNvPr id="909" name="Google Shape;909;p83"/>
          <p:cNvPicPr preferRelativeResize="0"/>
          <p:nvPr/>
        </p:nvPicPr>
        <p:blipFill rotWithShape="1">
          <a:blip r:embed="rId3">
            <a:alphaModFix/>
          </a:blip>
          <a:srcRect b="21841" l="0" r="23071" t="27924"/>
          <a:stretch/>
        </p:blipFill>
        <p:spPr>
          <a:xfrm>
            <a:off x="181947" y="174062"/>
            <a:ext cx="1398365" cy="913090"/>
          </a:xfrm>
          <a:prstGeom prst="rect">
            <a:avLst/>
          </a:prstGeom>
          <a:noFill/>
          <a:ln>
            <a:noFill/>
          </a:ln>
        </p:spPr>
      </p:pic>
      <p:sp>
        <p:nvSpPr>
          <p:cNvPr id="910" name="Google Shape;910;p83"/>
          <p:cNvSpPr txBox="1"/>
          <p:nvPr/>
        </p:nvSpPr>
        <p:spPr>
          <a:xfrm>
            <a:off x="1637523" y="345667"/>
            <a:ext cx="3233100" cy="8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3300">
                <a:solidFill>
                  <a:schemeClr val="dk1"/>
                </a:solidFill>
                <a:latin typeface="Teko"/>
                <a:ea typeface="Teko"/>
                <a:cs typeface="Teko"/>
                <a:sym typeface="Teko"/>
              </a:rPr>
              <a:t>Take-home Message</a:t>
            </a:r>
            <a:br>
              <a:rPr lang="en" sz="1800">
                <a:solidFill>
                  <a:schemeClr val="dk1"/>
                </a:solidFill>
                <a:latin typeface="Teko"/>
                <a:ea typeface="Teko"/>
                <a:cs typeface="Teko"/>
                <a:sym typeface="Teko"/>
              </a:rPr>
            </a:br>
            <a:endParaRPr sz="1800">
              <a:solidFill>
                <a:schemeClr val="dk1"/>
              </a:solidFill>
              <a:latin typeface="Teko"/>
              <a:ea typeface="Teko"/>
              <a:cs typeface="Teko"/>
              <a:sym typeface="Teko"/>
            </a:endParaRPr>
          </a:p>
        </p:txBody>
      </p:sp>
      <p:sp>
        <p:nvSpPr>
          <p:cNvPr id="911" name="Google Shape;911;p83"/>
          <p:cNvSpPr/>
          <p:nvPr/>
        </p:nvSpPr>
        <p:spPr>
          <a:xfrm>
            <a:off x="1637523" y="1463987"/>
            <a:ext cx="6363600" cy="2516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 utilize the different types of rewards flexibly</a:t>
            </a:r>
            <a:endParaRPr sz="1100"/>
          </a:p>
          <a:p>
            <a:pPr indent="-114300" lvl="0" marL="215900" marR="0" rtl="0" algn="l">
              <a:spcBef>
                <a:spcPts val="0"/>
              </a:spcBef>
              <a:spcAft>
                <a:spcPts val="0"/>
              </a:spcAft>
              <a:buClr>
                <a:schemeClr val="dk1"/>
              </a:buClr>
              <a:buSzPts val="1500"/>
              <a:buFont typeface="Arial"/>
              <a:buNone/>
            </a:pPr>
            <a:r>
              <a:t/>
            </a:r>
            <a:endParaRPr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 focus on between-employee difference</a:t>
            </a:r>
            <a:endParaRPr sz="1100"/>
          </a:p>
          <a:p>
            <a:pPr indent="-139700" lvl="0" marL="254000" marR="0" rtl="0" algn="l">
              <a:spcBef>
                <a:spcPts val="0"/>
              </a:spcBef>
              <a:spcAft>
                <a:spcPts val="0"/>
              </a:spcAft>
              <a:buClr>
                <a:schemeClr val="dk1"/>
              </a:buClr>
              <a:buSzPts val="1800"/>
              <a:buFont typeface="Arial"/>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 quantify employees’ personal characteristics and satisfaction with different reward types</a:t>
            </a:r>
            <a:endParaRPr sz="1100"/>
          </a:p>
          <a:p>
            <a:pPr indent="-139700" lvl="0" marL="254000" marR="0" rtl="0" algn="l">
              <a:spcBef>
                <a:spcPts val="0"/>
              </a:spcBef>
              <a:spcAft>
                <a:spcPts val="0"/>
              </a:spcAft>
              <a:buClr>
                <a:schemeClr val="dk1"/>
              </a:buClr>
              <a:buSzPts val="1800"/>
              <a:buFont typeface="Arial"/>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 sz="1800">
                <a:solidFill>
                  <a:schemeClr val="dk1"/>
                </a:solidFill>
                <a:latin typeface="Times New Roman"/>
                <a:ea typeface="Times New Roman"/>
                <a:cs typeface="Times New Roman"/>
                <a:sym typeface="Times New Roman"/>
              </a:rPr>
              <a:t>- set up a scientific and efficient rewarding system based on the quantized date of employees’ personal characteristics </a:t>
            </a: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6" name="Shape 916"/>
        <p:cNvGrpSpPr/>
        <p:nvPr/>
      </p:nvGrpSpPr>
      <p:grpSpPr>
        <a:xfrm>
          <a:off x="0" y="0"/>
          <a:ext cx="0" cy="0"/>
          <a:chOff x="0" y="0"/>
          <a:chExt cx="0" cy="0"/>
        </a:xfrm>
      </p:grpSpPr>
      <p:sp>
        <p:nvSpPr>
          <p:cNvPr id="917" name="Google Shape;917;p84"/>
          <p:cNvSpPr/>
          <p:nvPr/>
        </p:nvSpPr>
        <p:spPr>
          <a:xfrm rot="10800000">
            <a:off x="4084154" y="-2341"/>
            <a:ext cx="975600" cy="428700"/>
          </a:xfrm>
          <a:prstGeom prst="triangle">
            <a:avLst>
              <a:gd fmla="val 50000" name="adj"/>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18" name="Google Shape;918;p84"/>
          <p:cNvPicPr preferRelativeResize="0"/>
          <p:nvPr/>
        </p:nvPicPr>
        <p:blipFill rotWithShape="1">
          <a:blip r:embed="rId3">
            <a:alphaModFix/>
          </a:blip>
          <a:srcRect b="21841" l="0" r="31186" t="27924"/>
          <a:stretch/>
        </p:blipFill>
        <p:spPr>
          <a:xfrm>
            <a:off x="280199" y="1227855"/>
            <a:ext cx="3295201" cy="2405402"/>
          </a:xfrm>
          <a:prstGeom prst="rect">
            <a:avLst/>
          </a:prstGeom>
          <a:noFill/>
          <a:ln>
            <a:noFill/>
          </a:ln>
        </p:spPr>
      </p:pic>
      <p:sp>
        <p:nvSpPr>
          <p:cNvPr id="919" name="Google Shape;919;p84"/>
          <p:cNvSpPr txBox="1"/>
          <p:nvPr/>
        </p:nvSpPr>
        <p:spPr>
          <a:xfrm>
            <a:off x="3892270" y="1980431"/>
            <a:ext cx="4788600" cy="900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142938"/>
              </a:buClr>
              <a:buSzPts val="5400"/>
              <a:buFont typeface="Teko"/>
              <a:buNone/>
            </a:pPr>
            <a:r>
              <a:rPr b="1" i="0" lang="en" sz="5400" u="none" cap="none" strike="noStrike">
                <a:solidFill>
                  <a:srgbClr val="142938"/>
                </a:solidFill>
                <a:latin typeface="Teko"/>
                <a:ea typeface="Teko"/>
                <a:cs typeface="Teko"/>
                <a:sym typeface="Teko"/>
              </a:rPr>
              <a:t>THANK   YOU</a:t>
            </a:r>
            <a:endParaRPr b="1" i="0" sz="3600" u="none" cap="none" strike="noStrike">
              <a:solidFill>
                <a:srgbClr val="142938"/>
              </a:solidFill>
              <a:latin typeface="Arial"/>
              <a:ea typeface="Arial"/>
              <a:cs typeface="Arial"/>
              <a:sym typeface="Arial"/>
            </a:endParaRPr>
          </a:p>
        </p:txBody>
      </p:sp>
      <p:grpSp>
        <p:nvGrpSpPr>
          <p:cNvPr id="920" name="Google Shape;920;p84"/>
          <p:cNvGrpSpPr/>
          <p:nvPr/>
        </p:nvGrpSpPr>
        <p:grpSpPr>
          <a:xfrm>
            <a:off x="0" y="4972050"/>
            <a:ext cx="9143728" cy="171450"/>
            <a:chOff x="0" y="6629400"/>
            <a:chExt cx="12191637" cy="228600"/>
          </a:xfrm>
        </p:grpSpPr>
        <p:grpSp>
          <p:nvGrpSpPr>
            <p:cNvPr id="921" name="Google Shape;921;p84"/>
            <p:cNvGrpSpPr/>
            <p:nvPr/>
          </p:nvGrpSpPr>
          <p:grpSpPr>
            <a:xfrm>
              <a:off x="0" y="6629400"/>
              <a:ext cx="6095637" cy="228600"/>
              <a:chOff x="0" y="6629400"/>
              <a:chExt cx="6822201" cy="228600"/>
            </a:xfrm>
          </p:grpSpPr>
          <p:sp>
            <p:nvSpPr>
              <p:cNvPr id="922" name="Google Shape;922;p84"/>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23" name="Google Shape;923;p84"/>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24" name="Google Shape;924;p84"/>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25" name="Google Shape;925;p84"/>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nvGrpSpPr>
            <p:cNvPr id="926" name="Google Shape;926;p84"/>
            <p:cNvGrpSpPr/>
            <p:nvPr/>
          </p:nvGrpSpPr>
          <p:grpSpPr>
            <a:xfrm>
              <a:off x="6096000" y="6629400"/>
              <a:ext cx="6095637" cy="228600"/>
              <a:chOff x="0" y="6629400"/>
              <a:chExt cx="6822201" cy="228600"/>
            </a:xfrm>
          </p:grpSpPr>
          <p:sp>
            <p:nvSpPr>
              <p:cNvPr id="927" name="Google Shape;927;p84"/>
              <p:cNvSpPr/>
              <p:nvPr/>
            </p:nvSpPr>
            <p:spPr>
              <a:xfrm>
                <a:off x="0" y="6629400"/>
                <a:ext cx="1705500" cy="228600"/>
              </a:xfrm>
              <a:prstGeom prst="rect">
                <a:avLst/>
              </a:prstGeom>
              <a:solidFill>
                <a:srgbClr val="FCC5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28" name="Google Shape;928;p84"/>
              <p:cNvSpPr/>
              <p:nvPr/>
            </p:nvSpPr>
            <p:spPr>
              <a:xfrm>
                <a:off x="1705567" y="6629400"/>
                <a:ext cx="1705500" cy="228600"/>
              </a:xfrm>
              <a:prstGeom prst="rect">
                <a:avLst/>
              </a:prstGeom>
              <a:solidFill>
                <a:srgbClr val="35D1F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29" name="Google Shape;929;p84"/>
              <p:cNvSpPr/>
              <p:nvPr/>
            </p:nvSpPr>
            <p:spPr>
              <a:xfrm>
                <a:off x="3411134" y="6629400"/>
                <a:ext cx="1705500" cy="228600"/>
              </a:xfrm>
              <a:prstGeom prst="rect">
                <a:avLst/>
              </a:prstGeom>
              <a:solidFill>
                <a:srgbClr val="11568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sp>
            <p:nvSpPr>
              <p:cNvPr id="930" name="Google Shape;930;p84"/>
              <p:cNvSpPr/>
              <p:nvPr/>
            </p:nvSpPr>
            <p:spPr>
              <a:xfrm>
                <a:off x="5116701" y="6629400"/>
                <a:ext cx="1705500" cy="228600"/>
              </a:xfrm>
              <a:prstGeom prst="rect">
                <a:avLst/>
              </a:prstGeom>
              <a:solidFill>
                <a:srgbClr val="554C5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CC540"/>
                  </a:solidFill>
                  <a:latin typeface="Arial"/>
                  <a:ea typeface="Arial"/>
                  <a:cs typeface="Arial"/>
                  <a:sym typeface="Arial"/>
                </a:endParaRPr>
              </a:p>
            </p:txBody>
          </p:sp>
        </p:grpSp>
      </p:grpSp>
      <p:sp>
        <p:nvSpPr>
          <p:cNvPr id="931" name="Google Shape;931;p84"/>
          <p:cNvSpPr/>
          <p:nvPr/>
        </p:nvSpPr>
        <p:spPr>
          <a:xfrm rot="10800000">
            <a:off x="4168454" y="-2581"/>
            <a:ext cx="803100" cy="353100"/>
          </a:xfrm>
          <a:prstGeom prst="triangle">
            <a:avLst>
              <a:gd fmla="val 50000" name="adj"/>
            </a:avLst>
          </a:prstGeom>
          <a:solidFill>
            <a:srgbClr val="0E578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19"/>
                                        </p:tgtEl>
                                        <p:attrNameLst>
                                          <p:attrName>style.visibility</p:attrName>
                                        </p:attrNameLst>
                                      </p:cBhvr>
                                      <p:to>
                                        <p:strVal val="visible"/>
                                      </p:to>
                                    </p:set>
                                    <p:anim calcmode="lin" valueType="num">
                                      <p:cBhvr additive="base">
                                        <p:cTn dur="500"/>
                                        <p:tgtEl>
                                          <p:spTgt spid="919"/>
                                        </p:tgtEl>
                                        <p:attrNameLst>
                                          <p:attrName>ppt_w</p:attrName>
                                        </p:attrNameLst>
                                      </p:cBhvr>
                                      <p:tavLst>
                                        <p:tav fmla="" tm="0">
                                          <p:val>
                                            <p:strVal val="0"/>
                                          </p:val>
                                        </p:tav>
                                        <p:tav fmla="" tm="100000">
                                          <p:val>
                                            <p:strVal val="#ppt_w"/>
                                          </p:val>
                                        </p:tav>
                                      </p:tavLst>
                                    </p:anim>
                                    <p:anim calcmode="lin" valueType="num">
                                      <p:cBhvr additive="base">
                                        <p:cTn dur="500"/>
                                        <p:tgtEl>
                                          <p:spTgt spid="9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sp>
        <p:nvSpPr>
          <p:cNvPr id="936" name="Google Shape;936;p85"/>
          <p:cNvSpPr txBox="1"/>
          <p:nvPr>
            <p:ph type="title"/>
          </p:nvPr>
        </p:nvSpPr>
        <p:spPr>
          <a:xfrm>
            <a:off x="916299" y="228600"/>
            <a:ext cx="7315200" cy="2228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Constantia"/>
              <a:buNone/>
            </a:pPr>
            <a:r>
              <a:rPr b="1" lang="en" sz="3000"/>
              <a:t>HR attributions </a:t>
            </a:r>
            <a:br>
              <a:rPr b="1" lang="en" sz="3000"/>
            </a:br>
            <a:r>
              <a:rPr b="1" lang="en" sz="3000"/>
              <a:t>High-performance work systems</a:t>
            </a:r>
            <a:br>
              <a:rPr b="1" lang="en" sz="3000"/>
            </a:br>
            <a:r>
              <a:rPr b="1" lang="en" sz="3000"/>
              <a:t>Employee outcomes</a:t>
            </a:r>
            <a:br>
              <a:rPr lang="en"/>
            </a:br>
            <a:endParaRPr/>
          </a:p>
        </p:txBody>
      </p:sp>
      <p:sp>
        <p:nvSpPr>
          <p:cNvPr id="937" name="Google Shape;937;p85"/>
          <p:cNvSpPr txBox="1"/>
          <p:nvPr>
            <p:ph idx="1" type="body"/>
          </p:nvPr>
        </p:nvSpPr>
        <p:spPr>
          <a:xfrm>
            <a:off x="3657600" y="2686049"/>
            <a:ext cx="4572000" cy="194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500"/>
              <a:buNone/>
            </a:pPr>
            <a:r>
              <a:rPr lang="en" sz="1500"/>
              <a:t>Based on the article:“ The role of employee HR attributions in the relationship between high-performance work systems and employee outcomes</a:t>
            </a:r>
            <a:endParaRPr/>
          </a:p>
          <a:p>
            <a:pPr indent="0" lvl="0" marL="0" rtl="0" algn="l">
              <a:lnSpc>
                <a:spcPct val="90000"/>
              </a:lnSpc>
              <a:spcBef>
                <a:spcPts val="1400"/>
              </a:spcBef>
              <a:spcAft>
                <a:spcPts val="0"/>
              </a:spcAft>
              <a:buSzPts val="1500"/>
              <a:buNone/>
            </a:pPr>
            <a:r>
              <a:rPr lang="en" sz="1500"/>
              <a:t>By Karina Van De Voorde and Susanne Beijer</a:t>
            </a:r>
            <a:endParaRPr sz="1500"/>
          </a:p>
        </p:txBody>
      </p:sp>
      <p:sp>
        <p:nvSpPr>
          <p:cNvPr id="938" name="Google Shape;938;p85"/>
          <p:cNvSpPr txBox="1"/>
          <p:nvPr>
            <p:ph idx="2" type="body"/>
          </p:nvPr>
        </p:nvSpPr>
        <p:spPr>
          <a:xfrm>
            <a:off x="914400" y="2686050"/>
            <a:ext cx="2590800" cy="194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1200"/>
              <a:buNone/>
            </a:pPr>
            <a:r>
              <a:rPr lang="en" sz="1400">
                <a:solidFill>
                  <a:schemeClr val="dk1"/>
                </a:solidFill>
                <a:latin typeface="Georgia"/>
                <a:ea typeface="Georgia"/>
                <a:cs typeface="Georgia"/>
                <a:sym typeface="Georgia"/>
              </a:rPr>
              <a:t>Peng Si</a:t>
            </a:r>
            <a:endParaRPr/>
          </a:p>
          <a:p>
            <a:pPr indent="0" lvl="0" marL="0" rtl="0" algn="l">
              <a:lnSpc>
                <a:spcPct val="100000"/>
              </a:lnSpc>
              <a:spcBef>
                <a:spcPts val="0"/>
              </a:spcBef>
              <a:spcAft>
                <a:spcPts val="0"/>
              </a:spcAft>
              <a:buClr>
                <a:schemeClr val="lt2"/>
              </a:buClr>
              <a:buSzPts val="1200"/>
              <a:buNone/>
            </a:pPr>
            <a:r>
              <a:rPr lang="en" sz="1400">
                <a:solidFill>
                  <a:schemeClr val="dk1"/>
                </a:solidFill>
                <a:latin typeface="Georgia"/>
                <a:ea typeface="Georgia"/>
                <a:cs typeface="Georgia"/>
                <a:sym typeface="Georgia"/>
              </a:rPr>
              <a:t>Bus 251- group 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3" name="Shape 943"/>
        <p:cNvGrpSpPr/>
        <p:nvPr/>
      </p:nvGrpSpPr>
      <p:grpSpPr>
        <a:xfrm>
          <a:off x="0" y="0"/>
          <a:ext cx="0" cy="0"/>
          <a:chOff x="0" y="0"/>
          <a:chExt cx="0" cy="0"/>
        </a:xfrm>
      </p:grpSpPr>
      <p:sp>
        <p:nvSpPr>
          <p:cNvPr id="944" name="Google Shape;944;p86"/>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Key Words</a:t>
            </a:r>
            <a:endParaRPr b="1"/>
          </a:p>
        </p:txBody>
      </p:sp>
      <p:sp>
        <p:nvSpPr>
          <p:cNvPr id="945" name="Google Shape;945;p86"/>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HPWS: high-performance work systems</a:t>
            </a:r>
            <a:endParaRPr/>
          </a:p>
          <a:p>
            <a:pPr indent="-228600" lvl="0" marL="228600" rtl="0" algn="l">
              <a:lnSpc>
                <a:spcPct val="90000"/>
              </a:lnSpc>
              <a:spcBef>
                <a:spcPts val="1400"/>
              </a:spcBef>
              <a:spcAft>
                <a:spcPts val="0"/>
              </a:spcAft>
              <a:buSzPts val="1800"/>
              <a:buChar char="•"/>
            </a:pPr>
            <a:r>
              <a:rPr lang="en" sz="1800"/>
              <a:t>HR attributions: HR well-being &amp; HR performance attributions</a:t>
            </a:r>
            <a:endParaRPr/>
          </a:p>
          <a:p>
            <a:pPr indent="0" lvl="0" marL="0" rtl="0" algn="l">
              <a:lnSpc>
                <a:spcPct val="90000"/>
              </a:lnSpc>
              <a:spcBef>
                <a:spcPts val="1400"/>
              </a:spcBef>
              <a:spcAft>
                <a:spcPts val="0"/>
              </a:spcAft>
              <a:buSzPts val="1800"/>
              <a:buNone/>
            </a:pPr>
            <a:r>
              <a:t/>
            </a:r>
            <a:endParaRPr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0" name="Shape 950"/>
        <p:cNvGrpSpPr/>
        <p:nvPr/>
      </p:nvGrpSpPr>
      <p:grpSpPr>
        <a:xfrm>
          <a:off x="0" y="0"/>
          <a:ext cx="0" cy="0"/>
          <a:chOff x="0" y="0"/>
          <a:chExt cx="0" cy="0"/>
        </a:xfrm>
      </p:grpSpPr>
      <p:sp>
        <p:nvSpPr>
          <p:cNvPr id="951" name="Google Shape;951;p87"/>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Introduction</a:t>
            </a:r>
            <a:endParaRPr b="1"/>
          </a:p>
        </p:txBody>
      </p:sp>
      <p:sp>
        <p:nvSpPr>
          <p:cNvPr id="952" name="Google Shape;952;p87"/>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The relationship between HPWS and employee outcomes</a:t>
            </a:r>
            <a:endParaRPr/>
          </a:p>
          <a:p>
            <a:pPr indent="-228600" lvl="0" marL="228600" rtl="0" algn="l">
              <a:lnSpc>
                <a:spcPct val="90000"/>
              </a:lnSpc>
              <a:spcBef>
                <a:spcPts val="1400"/>
              </a:spcBef>
              <a:spcAft>
                <a:spcPts val="0"/>
              </a:spcAft>
              <a:buSzPts val="1800"/>
              <a:buChar char="•"/>
            </a:pPr>
            <a:r>
              <a:rPr lang="en" sz="1800"/>
              <a:t>The two core signals of HPWS</a:t>
            </a:r>
            <a:endParaRPr/>
          </a:p>
          <a:p>
            <a:pPr indent="0" lvl="0" marL="0" rtl="0" algn="l">
              <a:lnSpc>
                <a:spcPct val="90000"/>
              </a:lnSpc>
              <a:spcBef>
                <a:spcPts val="1400"/>
              </a:spcBef>
              <a:spcAft>
                <a:spcPts val="0"/>
              </a:spcAft>
              <a:buSzPts val="2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3"/>
          <p:cNvSpPr txBox="1"/>
          <p:nvPr>
            <p:ph type="title"/>
          </p:nvPr>
        </p:nvSpPr>
        <p:spPr>
          <a:xfrm>
            <a:off x="819150" y="313175"/>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Defining HPWS</a:t>
            </a:r>
            <a:endParaRPr/>
          </a:p>
        </p:txBody>
      </p:sp>
      <p:sp>
        <p:nvSpPr>
          <p:cNvPr id="304" name="Google Shape;304;p43"/>
          <p:cNvSpPr txBox="1"/>
          <p:nvPr>
            <p:ph idx="1" type="body"/>
          </p:nvPr>
        </p:nvSpPr>
        <p:spPr>
          <a:xfrm>
            <a:off x="231322" y="1495050"/>
            <a:ext cx="7505700" cy="2039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Calibri"/>
                <a:ea typeface="Calibri"/>
                <a:cs typeface="Calibri"/>
                <a:sym typeface="Calibri"/>
              </a:rPr>
              <a:t>Without having a strong and universal standard for the definition of HPWS, this may pose a challenge to how the study can be conducted. </a:t>
            </a:r>
            <a:endParaRPr sz="1800">
              <a:solidFill>
                <a:srgbClr val="000000"/>
              </a:solidFill>
              <a:latin typeface="Calibri"/>
              <a:ea typeface="Calibri"/>
              <a:cs typeface="Calibri"/>
              <a:sym typeface="Calibri"/>
            </a:endParaRPr>
          </a:p>
          <a:p>
            <a:pPr indent="0" lvl="0" marL="457200" rtl="0" algn="l">
              <a:lnSpc>
                <a:spcPct val="115000"/>
              </a:lnSpc>
              <a:spcBef>
                <a:spcPts val="1600"/>
              </a:spcBef>
              <a:spcAft>
                <a:spcPts val="0"/>
              </a:spcAft>
              <a:buSzPts val="1300"/>
              <a:buNone/>
            </a:pPr>
            <a:r>
              <a:t/>
            </a:r>
            <a:endParaRPr sz="1800">
              <a:solidFill>
                <a:srgbClr val="000000"/>
              </a:solidFill>
              <a:latin typeface="Calibri"/>
              <a:ea typeface="Calibri"/>
              <a:cs typeface="Calibri"/>
              <a:sym typeface="Calibri"/>
            </a:endParaRPr>
          </a:p>
          <a:p>
            <a:pPr indent="-342900" lvl="0" marL="457200" rtl="0" algn="l">
              <a:lnSpc>
                <a:spcPct val="115000"/>
              </a:lnSpc>
              <a:spcBef>
                <a:spcPts val="1600"/>
              </a:spcBef>
              <a:spcAft>
                <a:spcPts val="0"/>
              </a:spcAft>
              <a:buClr>
                <a:srgbClr val="000000"/>
              </a:buClr>
              <a:buSzPts val="1800"/>
              <a:buFont typeface="Times New Roman"/>
              <a:buChar char="●"/>
            </a:pPr>
            <a:r>
              <a:rPr lang="en" sz="1800">
                <a:solidFill>
                  <a:srgbClr val="000000"/>
                </a:solidFill>
                <a:latin typeface="Calibri"/>
                <a:ea typeface="Calibri"/>
                <a:cs typeface="Calibri"/>
                <a:sym typeface="Calibri"/>
              </a:rPr>
              <a:t>Nonetheless, an HPWS can be broadly described as a group of separate but interconnected HR practices designed to enhance employees’ skills and effort.</a:t>
            </a:r>
            <a:endParaRPr sz="1800">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6" name="Shape 956"/>
        <p:cNvGrpSpPr/>
        <p:nvPr/>
      </p:nvGrpSpPr>
      <p:grpSpPr>
        <a:xfrm>
          <a:off x="0" y="0"/>
          <a:ext cx="0" cy="0"/>
          <a:chOff x="0" y="0"/>
          <a:chExt cx="0" cy="0"/>
        </a:xfrm>
      </p:grpSpPr>
      <p:sp>
        <p:nvSpPr>
          <p:cNvPr id="957" name="Google Shape;957;p88"/>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Issues</a:t>
            </a:r>
            <a:endParaRPr b="1"/>
          </a:p>
        </p:txBody>
      </p:sp>
      <p:sp>
        <p:nvSpPr>
          <p:cNvPr id="958" name="Google Shape;958;p88"/>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How employee attribute meanings to HPWS</a:t>
            </a:r>
            <a:endParaRPr/>
          </a:p>
          <a:p>
            <a:pPr indent="-228600" lvl="0" marL="228600" rtl="0" algn="l">
              <a:lnSpc>
                <a:spcPct val="90000"/>
              </a:lnSpc>
              <a:spcBef>
                <a:spcPts val="1400"/>
              </a:spcBef>
              <a:spcAft>
                <a:spcPts val="0"/>
              </a:spcAft>
              <a:buSzPts val="1800"/>
              <a:buChar char="•"/>
            </a:pPr>
            <a:r>
              <a:rPr lang="en" sz="1800"/>
              <a:t>How these meanings shape employees’ outcomes</a:t>
            </a:r>
            <a:endParaRPr/>
          </a:p>
          <a:p>
            <a:pPr indent="0" lvl="0" marL="0" rtl="0" algn="l">
              <a:lnSpc>
                <a:spcPct val="90000"/>
              </a:lnSpc>
              <a:spcBef>
                <a:spcPts val="1400"/>
              </a:spcBef>
              <a:spcAft>
                <a:spcPts val="0"/>
              </a:spcAft>
              <a:buSzPts val="2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2" name="Shape 962"/>
        <p:cNvGrpSpPr/>
        <p:nvPr/>
      </p:nvGrpSpPr>
      <p:grpSpPr>
        <a:xfrm>
          <a:off x="0" y="0"/>
          <a:ext cx="0" cy="0"/>
          <a:chOff x="0" y="0"/>
          <a:chExt cx="0" cy="0"/>
        </a:xfrm>
      </p:grpSpPr>
      <p:sp>
        <p:nvSpPr>
          <p:cNvPr id="963" name="Google Shape;963;p89"/>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Hypothesis 1</a:t>
            </a:r>
            <a:endParaRPr b="1"/>
          </a:p>
        </p:txBody>
      </p:sp>
      <p:sp>
        <p:nvSpPr>
          <p:cNvPr id="964" name="Google Shape;964;p89"/>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Well-being focused HR attributions are associated with higher levels of commitment.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8" name="Shape 968"/>
        <p:cNvGrpSpPr/>
        <p:nvPr/>
      </p:nvGrpSpPr>
      <p:grpSpPr>
        <a:xfrm>
          <a:off x="0" y="0"/>
          <a:ext cx="0" cy="0"/>
          <a:chOff x="0" y="0"/>
          <a:chExt cx="0" cy="0"/>
        </a:xfrm>
      </p:grpSpPr>
      <p:sp>
        <p:nvSpPr>
          <p:cNvPr id="969" name="Google Shape;969;p90"/>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Hypothesis 2</a:t>
            </a:r>
            <a:endParaRPr b="1"/>
          </a:p>
        </p:txBody>
      </p:sp>
      <p:sp>
        <p:nvSpPr>
          <p:cNvPr id="970" name="Google Shape;970;p90"/>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Well-being focused HR attributions are associated with lower levels of job strain.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4" name="Shape 974"/>
        <p:cNvGrpSpPr/>
        <p:nvPr/>
      </p:nvGrpSpPr>
      <p:grpSpPr>
        <a:xfrm>
          <a:off x="0" y="0"/>
          <a:ext cx="0" cy="0"/>
          <a:chOff x="0" y="0"/>
          <a:chExt cx="0" cy="0"/>
        </a:xfrm>
      </p:grpSpPr>
      <p:sp>
        <p:nvSpPr>
          <p:cNvPr id="975" name="Google Shape;975;p91"/>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Hypothesis 3</a:t>
            </a:r>
            <a:endParaRPr b="1"/>
          </a:p>
        </p:txBody>
      </p:sp>
      <p:sp>
        <p:nvSpPr>
          <p:cNvPr id="976" name="Google Shape;976;p91"/>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Performance-focused HR attributions are associated with lower levels of commitment.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1" name="Shape 981"/>
        <p:cNvGrpSpPr/>
        <p:nvPr/>
      </p:nvGrpSpPr>
      <p:grpSpPr>
        <a:xfrm>
          <a:off x="0" y="0"/>
          <a:ext cx="0" cy="0"/>
          <a:chOff x="0" y="0"/>
          <a:chExt cx="0" cy="0"/>
        </a:xfrm>
      </p:grpSpPr>
      <p:sp>
        <p:nvSpPr>
          <p:cNvPr id="982" name="Google Shape;982;p92"/>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Hypothesis 4</a:t>
            </a:r>
            <a:endParaRPr b="1"/>
          </a:p>
        </p:txBody>
      </p:sp>
      <p:sp>
        <p:nvSpPr>
          <p:cNvPr id="983" name="Google Shape;983;p92"/>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Performance-focused HR attributions are associated with higher levels of job strain.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8" name="Shape 988"/>
        <p:cNvGrpSpPr/>
        <p:nvPr/>
      </p:nvGrpSpPr>
      <p:grpSpPr>
        <a:xfrm>
          <a:off x="0" y="0"/>
          <a:ext cx="0" cy="0"/>
          <a:chOff x="0" y="0"/>
          <a:chExt cx="0" cy="0"/>
        </a:xfrm>
      </p:grpSpPr>
      <p:sp>
        <p:nvSpPr>
          <p:cNvPr id="989" name="Google Shape;989;p93"/>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Methods</a:t>
            </a:r>
            <a:endParaRPr b="1"/>
          </a:p>
        </p:txBody>
      </p:sp>
      <p:sp>
        <p:nvSpPr>
          <p:cNvPr id="990" name="Google Shape;990;p93"/>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
              <a:t>Procedure and sample</a:t>
            </a:r>
            <a:endParaRPr/>
          </a:p>
          <a:p>
            <a:pPr indent="-222250" lvl="0" marL="228600" rtl="0" algn="l">
              <a:lnSpc>
                <a:spcPct val="90000"/>
              </a:lnSpc>
              <a:spcBef>
                <a:spcPts val="1400"/>
              </a:spcBef>
              <a:spcAft>
                <a:spcPts val="0"/>
              </a:spcAft>
              <a:buSzPts val="1500"/>
              <a:buChar char="•"/>
            </a:pPr>
            <a:r>
              <a:rPr lang="en" sz="1500"/>
              <a:t>1065 employee</a:t>
            </a:r>
            <a:endParaRPr/>
          </a:p>
          <a:p>
            <a:pPr indent="-222250" lvl="0" marL="228600" rtl="0" algn="l">
              <a:lnSpc>
                <a:spcPct val="90000"/>
              </a:lnSpc>
              <a:spcBef>
                <a:spcPts val="1400"/>
              </a:spcBef>
              <a:spcAft>
                <a:spcPts val="0"/>
              </a:spcAft>
              <a:buSzPts val="1500"/>
              <a:buChar char="•"/>
            </a:pPr>
            <a:r>
              <a:rPr lang="en" sz="1500"/>
              <a:t>150 units</a:t>
            </a:r>
            <a:endParaRPr/>
          </a:p>
          <a:p>
            <a:pPr indent="-222250" lvl="0" marL="228600" rtl="0" algn="l">
              <a:lnSpc>
                <a:spcPct val="90000"/>
              </a:lnSpc>
              <a:spcBef>
                <a:spcPts val="1400"/>
              </a:spcBef>
              <a:spcAft>
                <a:spcPts val="0"/>
              </a:spcAft>
              <a:buSzPts val="1500"/>
              <a:buChar char="•"/>
            </a:pPr>
            <a:r>
              <a:rPr lang="en" sz="1500"/>
              <a:t>73 organizations</a:t>
            </a:r>
            <a:endParaRPr/>
          </a:p>
          <a:p>
            <a:pPr indent="-222250" lvl="0" marL="228600" rtl="0" algn="l">
              <a:lnSpc>
                <a:spcPct val="90000"/>
              </a:lnSpc>
              <a:spcBef>
                <a:spcPts val="1400"/>
              </a:spcBef>
              <a:spcAft>
                <a:spcPts val="0"/>
              </a:spcAft>
              <a:buSzPts val="1500"/>
              <a:buChar char="•"/>
            </a:pPr>
            <a:r>
              <a:rPr lang="en" sz="1500"/>
              <a:t>Average response rage in a unit is 47%</a:t>
            </a:r>
            <a:endParaRPr/>
          </a:p>
          <a:p>
            <a:pPr indent="-222250" lvl="0" marL="228600" rtl="0" algn="l">
              <a:lnSpc>
                <a:spcPct val="90000"/>
              </a:lnSpc>
              <a:spcBef>
                <a:spcPts val="1400"/>
              </a:spcBef>
              <a:spcAft>
                <a:spcPts val="0"/>
              </a:spcAft>
              <a:buSzPts val="1500"/>
              <a:buChar char="•"/>
            </a:pPr>
            <a:r>
              <a:rPr lang="en" sz="1500"/>
              <a:t>Overall response rate is 24%</a:t>
            </a:r>
            <a:endParaRPr/>
          </a:p>
          <a:p>
            <a:pPr indent="-127000" lvl="0" marL="228600" rtl="0" algn="l">
              <a:lnSpc>
                <a:spcPct val="90000"/>
              </a:lnSpc>
              <a:spcBef>
                <a:spcPts val="1400"/>
              </a:spcBef>
              <a:spcAft>
                <a:spcPts val="0"/>
              </a:spcAft>
              <a:buSzPts val="1500"/>
              <a:buNone/>
            </a:pPr>
            <a:r>
              <a:t/>
            </a:r>
            <a:endParaRPr sz="1500"/>
          </a:p>
          <a:p>
            <a:pPr indent="-88900" lvl="0" marL="228600" rtl="0" algn="l">
              <a:lnSpc>
                <a:spcPct val="90000"/>
              </a:lnSpc>
              <a:spcBef>
                <a:spcPts val="1400"/>
              </a:spcBef>
              <a:spcAft>
                <a:spcPts val="0"/>
              </a:spcAft>
              <a:buSzPts val="2100"/>
              <a:buNone/>
            </a:pPr>
            <a:r>
              <a:t/>
            </a:r>
            <a:endParaRPr/>
          </a:p>
          <a:p>
            <a:pPr indent="0" lvl="0" marL="0" rtl="0" algn="l">
              <a:lnSpc>
                <a:spcPct val="90000"/>
              </a:lnSpc>
              <a:spcBef>
                <a:spcPts val="1400"/>
              </a:spcBef>
              <a:spcAft>
                <a:spcPts val="0"/>
              </a:spcAft>
              <a:buSzPts val="21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5" name="Shape 995"/>
        <p:cNvGrpSpPr/>
        <p:nvPr/>
      </p:nvGrpSpPr>
      <p:grpSpPr>
        <a:xfrm>
          <a:off x="0" y="0"/>
          <a:ext cx="0" cy="0"/>
          <a:chOff x="0" y="0"/>
          <a:chExt cx="0" cy="0"/>
        </a:xfrm>
      </p:grpSpPr>
      <p:sp>
        <p:nvSpPr>
          <p:cNvPr id="996" name="Google Shape;996;p94"/>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Methods</a:t>
            </a:r>
            <a:endParaRPr b="1"/>
          </a:p>
        </p:txBody>
      </p:sp>
      <p:sp>
        <p:nvSpPr>
          <p:cNvPr id="997" name="Google Shape;997;p94"/>
          <p:cNvSpPr txBox="1"/>
          <p:nvPr>
            <p:ph idx="1" type="body"/>
          </p:nvPr>
        </p:nvSpPr>
        <p:spPr>
          <a:xfrm>
            <a:off x="914400" y="1200150"/>
            <a:ext cx="73152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100"/>
              <a:buNone/>
            </a:pPr>
            <a:r>
              <a:rPr lang="en"/>
              <a:t>Control Variables</a:t>
            </a:r>
            <a:endParaRPr/>
          </a:p>
          <a:p>
            <a:pPr indent="-222250" lvl="0" marL="228600" rtl="0" algn="l">
              <a:lnSpc>
                <a:spcPct val="90000"/>
              </a:lnSpc>
              <a:spcBef>
                <a:spcPts val="1400"/>
              </a:spcBef>
              <a:spcAft>
                <a:spcPts val="0"/>
              </a:spcAft>
              <a:buSzPts val="1500"/>
              <a:buChar char="•"/>
            </a:pPr>
            <a:r>
              <a:rPr lang="en" sz="1500"/>
              <a:t>Gender</a:t>
            </a:r>
            <a:endParaRPr/>
          </a:p>
          <a:p>
            <a:pPr indent="-222250" lvl="0" marL="228600" rtl="0" algn="l">
              <a:lnSpc>
                <a:spcPct val="90000"/>
              </a:lnSpc>
              <a:spcBef>
                <a:spcPts val="1400"/>
              </a:spcBef>
              <a:spcAft>
                <a:spcPts val="0"/>
              </a:spcAft>
              <a:buSzPts val="1500"/>
              <a:buChar char="•"/>
            </a:pPr>
            <a:r>
              <a:rPr lang="en" sz="1500"/>
              <a:t>Age</a:t>
            </a:r>
            <a:endParaRPr/>
          </a:p>
          <a:p>
            <a:pPr indent="-222250" lvl="0" marL="228600" rtl="0" algn="l">
              <a:lnSpc>
                <a:spcPct val="90000"/>
              </a:lnSpc>
              <a:spcBef>
                <a:spcPts val="1400"/>
              </a:spcBef>
              <a:spcAft>
                <a:spcPts val="0"/>
              </a:spcAft>
              <a:buSzPts val="1500"/>
              <a:buChar char="•"/>
            </a:pPr>
            <a:r>
              <a:rPr lang="en" sz="1500"/>
              <a:t>Education</a:t>
            </a:r>
            <a:endParaRPr/>
          </a:p>
          <a:p>
            <a:pPr indent="-222250" lvl="0" marL="228600" rtl="0" algn="l">
              <a:lnSpc>
                <a:spcPct val="90000"/>
              </a:lnSpc>
              <a:spcBef>
                <a:spcPts val="1400"/>
              </a:spcBef>
              <a:spcAft>
                <a:spcPts val="0"/>
              </a:spcAft>
              <a:buSzPts val="1500"/>
              <a:buChar char="•"/>
            </a:pPr>
            <a:r>
              <a:rPr lang="en" sz="1500"/>
              <a:t>Tenure</a:t>
            </a:r>
            <a:endParaRPr/>
          </a:p>
          <a:p>
            <a:pPr indent="-222250" lvl="0" marL="228600" rtl="0" algn="l">
              <a:lnSpc>
                <a:spcPct val="90000"/>
              </a:lnSpc>
              <a:spcBef>
                <a:spcPts val="1400"/>
              </a:spcBef>
              <a:spcAft>
                <a:spcPts val="0"/>
              </a:spcAft>
              <a:buSzPts val="1500"/>
              <a:buChar char="•"/>
            </a:pPr>
            <a:r>
              <a:rPr lang="en" sz="1500"/>
              <a:t>Work unit level</a:t>
            </a:r>
            <a:endParaRPr/>
          </a:p>
          <a:p>
            <a:pPr indent="-222250" lvl="0" marL="228600" rtl="0" algn="l">
              <a:lnSpc>
                <a:spcPct val="90000"/>
              </a:lnSpc>
              <a:spcBef>
                <a:spcPts val="1400"/>
              </a:spcBef>
              <a:spcAft>
                <a:spcPts val="0"/>
              </a:spcAft>
              <a:buSzPts val="1500"/>
              <a:buChar char="•"/>
            </a:pPr>
            <a:r>
              <a:rPr lang="en" sz="1500"/>
              <a:t>Work unit size</a:t>
            </a:r>
            <a:endParaRPr/>
          </a:p>
          <a:p>
            <a:pPr indent="-127000" lvl="0" marL="228600" rtl="0" algn="l">
              <a:lnSpc>
                <a:spcPct val="90000"/>
              </a:lnSpc>
              <a:spcBef>
                <a:spcPts val="1400"/>
              </a:spcBef>
              <a:spcAft>
                <a:spcPts val="0"/>
              </a:spcAft>
              <a:buSzPts val="1500"/>
              <a:buNone/>
            </a:pPr>
            <a:r>
              <a:t/>
            </a:r>
            <a:endParaRPr sz="15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Google Shape;1003;p95"/>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Results</a:t>
            </a:r>
            <a:endParaRPr b="1"/>
          </a:p>
        </p:txBody>
      </p:sp>
      <p:pic>
        <p:nvPicPr>
          <p:cNvPr descr="A screenshot of a cell phone&#10;&#10;Description automatically generated" id="1004" name="Google Shape;1004;p95"/>
          <p:cNvPicPr preferRelativeResize="0"/>
          <p:nvPr>
            <p:ph idx="1" type="body"/>
          </p:nvPr>
        </p:nvPicPr>
        <p:blipFill rotWithShape="1">
          <a:blip r:embed="rId3">
            <a:alphaModFix/>
          </a:blip>
          <a:srcRect b="0" l="0" r="0" t="0"/>
          <a:stretch/>
        </p:blipFill>
        <p:spPr>
          <a:xfrm>
            <a:off x="970612" y="971549"/>
            <a:ext cx="6802500" cy="3522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9" name="Shape 1009"/>
        <p:cNvGrpSpPr/>
        <p:nvPr/>
      </p:nvGrpSpPr>
      <p:grpSpPr>
        <a:xfrm>
          <a:off x="0" y="0"/>
          <a:ext cx="0" cy="0"/>
          <a:chOff x="0" y="0"/>
          <a:chExt cx="0" cy="0"/>
        </a:xfrm>
      </p:grpSpPr>
      <p:sp>
        <p:nvSpPr>
          <p:cNvPr id="1010" name="Google Shape;1010;p96"/>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500"/>
              <a:buFont typeface="Constantia"/>
              <a:buNone/>
            </a:pPr>
            <a:r>
              <a:rPr b="1" lang="en" sz="1500"/>
              <a:t>Model linking HPWS to commitment and job strain</a:t>
            </a:r>
            <a:endParaRPr b="1" sz="1500"/>
          </a:p>
        </p:txBody>
      </p:sp>
      <p:pic>
        <p:nvPicPr>
          <p:cNvPr descr="A screenshot of a cell phone&#10;&#10;Description automatically generated" id="1011" name="Google Shape;1011;p96"/>
          <p:cNvPicPr preferRelativeResize="0"/>
          <p:nvPr>
            <p:ph idx="1" type="body"/>
          </p:nvPr>
        </p:nvPicPr>
        <p:blipFill rotWithShape="1">
          <a:blip r:embed="rId3">
            <a:alphaModFix/>
          </a:blip>
          <a:srcRect b="0" l="0" r="0" t="0"/>
          <a:stretch/>
        </p:blipFill>
        <p:spPr>
          <a:xfrm>
            <a:off x="799117" y="1314450"/>
            <a:ext cx="6573900" cy="2980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6" name="Shape 1016"/>
        <p:cNvGrpSpPr/>
        <p:nvPr/>
      </p:nvGrpSpPr>
      <p:grpSpPr>
        <a:xfrm>
          <a:off x="0" y="0"/>
          <a:ext cx="0" cy="0"/>
          <a:chOff x="0" y="0"/>
          <a:chExt cx="0" cy="0"/>
        </a:xfrm>
      </p:grpSpPr>
      <p:sp>
        <p:nvSpPr>
          <p:cNvPr id="1017" name="Google Shape;1017;p97"/>
          <p:cNvSpPr txBox="1"/>
          <p:nvPr>
            <p:ph type="title"/>
          </p:nvPr>
        </p:nvSpPr>
        <p:spPr>
          <a:xfrm>
            <a:off x="914400" y="114300"/>
            <a:ext cx="7315200" cy="9717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700"/>
              <a:buFont typeface="Constantia"/>
              <a:buNone/>
            </a:pPr>
            <a:r>
              <a:rPr b="1" lang="en"/>
              <a:t>Take-home message</a:t>
            </a:r>
            <a:endParaRPr b="1"/>
          </a:p>
        </p:txBody>
      </p:sp>
      <p:sp>
        <p:nvSpPr>
          <p:cNvPr id="1018" name="Google Shape;1018;p97"/>
          <p:cNvSpPr txBox="1"/>
          <p:nvPr>
            <p:ph idx="1" type="body"/>
          </p:nvPr>
        </p:nvSpPr>
        <p:spPr>
          <a:xfrm>
            <a:off x="914400" y="1200150"/>
            <a:ext cx="7315200" cy="37719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800"/>
              <a:buChar char="•"/>
            </a:pPr>
            <a:r>
              <a:rPr lang="en" sz="1800"/>
              <a:t>The employee commitment can be enhanced based on HR well-being attributions.</a:t>
            </a:r>
            <a:endParaRPr/>
          </a:p>
          <a:p>
            <a:pPr indent="-228600" lvl="0" marL="228600" rtl="0" algn="l">
              <a:lnSpc>
                <a:spcPct val="90000"/>
              </a:lnSpc>
              <a:spcBef>
                <a:spcPts val="1400"/>
              </a:spcBef>
              <a:spcAft>
                <a:spcPts val="0"/>
              </a:spcAft>
              <a:buSzPts val="1800"/>
              <a:buChar char="•"/>
            </a:pPr>
            <a:r>
              <a:rPr lang="en" sz="1800"/>
              <a:t>The line managers can stimulate employee commitment by increasing the coverage of employees by HPWS.</a:t>
            </a:r>
            <a:endParaRPr/>
          </a:p>
          <a:p>
            <a:pPr indent="-228600" lvl="0" marL="228600" rtl="0" algn="l">
              <a:lnSpc>
                <a:spcPct val="90000"/>
              </a:lnSpc>
              <a:spcBef>
                <a:spcPts val="1400"/>
              </a:spcBef>
              <a:spcAft>
                <a:spcPts val="0"/>
              </a:spcAft>
              <a:buSzPts val="1800"/>
              <a:buChar char="•"/>
            </a:pPr>
            <a:r>
              <a:rPr lang="en" sz="1800"/>
              <a:t>The line managers can enhance employee commitment and reduce feelings of job strain by communicating that the intended goal of the HPWS practices reflects care and support for employees.</a:t>
            </a:r>
            <a:endParaRPr/>
          </a:p>
          <a:p>
            <a:pPr indent="-228600" lvl="0" marL="228600" rtl="0" algn="l">
              <a:lnSpc>
                <a:spcPct val="90000"/>
              </a:lnSpc>
              <a:spcBef>
                <a:spcPts val="1400"/>
              </a:spcBef>
              <a:spcAft>
                <a:spcPts val="0"/>
              </a:spcAft>
              <a:buSzPts val="1800"/>
              <a:buChar char="•"/>
            </a:pPr>
            <a:r>
              <a:rPr lang="en" sz="1800"/>
              <a:t>Organizations could invest in line manager’s abilities to perform these HPWS implementation tasks.</a:t>
            </a:r>
            <a:endParaRPr/>
          </a:p>
          <a:p>
            <a:pPr indent="-228600" lvl="0" marL="228600" rtl="0" algn="l">
              <a:lnSpc>
                <a:spcPct val="90000"/>
              </a:lnSpc>
              <a:spcBef>
                <a:spcPts val="1400"/>
              </a:spcBef>
              <a:spcAft>
                <a:spcPts val="0"/>
              </a:spcAft>
              <a:buSzPts val="1800"/>
              <a:buChar char="•"/>
            </a:pPr>
            <a:r>
              <a:rPr lang="en" sz="1800"/>
              <a:t>The line managers need to take account of these negative employee health effects of HPWS practices the result from HR performance attribution.</a:t>
            </a:r>
            <a:endParaRPr sz="1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44"/>
          <p:cNvSpPr txBox="1"/>
          <p:nvPr>
            <p:ph type="title"/>
          </p:nvPr>
        </p:nvSpPr>
        <p:spPr>
          <a:xfrm>
            <a:off x="819150" y="373425"/>
            <a:ext cx="7505700" cy="46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3000"/>
              <a:buNone/>
            </a:pPr>
            <a:r>
              <a:rPr b="1" lang="en">
                <a:solidFill>
                  <a:schemeClr val="dk2"/>
                </a:solidFill>
                <a:latin typeface="Nunito"/>
                <a:ea typeface="Nunito"/>
                <a:cs typeface="Nunito"/>
                <a:sym typeface="Nunito"/>
              </a:rPr>
              <a:t>Positives of HPWS </a:t>
            </a:r>
            <a:endParaRPr b="1">
              <a:latin typeface="Nunito"/>
              <a:ea typeface="Nunito"/>
              <a:cs typeface="Nunito"/>
              <a:sym typeface="Nunito"/>
            </a:endParaRPr>
          </a:p>
        </p:txBody>
      </p:sp>
      <p:sp>
        <p:nvSpPr>
          <p:cNvPr id="310" name="Google Shape;310;p44"/>
          <p:cNvSpPr txBox="1"/>
          <p:nvPr>
            <p:ph idx="1" type="body"/>
          </p:nvPr>
        </p:nvSpPr>
        <p:spPr>
          <a:xfrm>
            <a:off x="512350" y="988875"/>
            <a:ext cx="7953000" cy="3068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HPWS systems are designed to improve an employee’s overall performance in the workplace. </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Many firms practice the methods of HPWS and many studies have argued that high-performance work systems (HPWS) improve ﬁrm performance signiﬁcantly. </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This is done by offering training for the employee and then periodically giving performance evaluations. </a:t>
            </a:r>
            <a:endParaRPr sz="1800">
              <a:solidFill>
                <a:srgbClr val="000000"/>
              </a:solidFill>
              <a:latin typeface="Times New Roman"/>
              <a:ea typeface="Times New Roman"/>
              <a:cs typeface="Times New Roman"/>
              <a:sym typeface="Times New Roman"/>
            </a:endParaRPr>
          </a:p>
          <a:p>
            <a:pPr indent="0" lvl="0" marL="457200" rtl="0" algn="l">
              <a:lnSpc>
                <a:spcPct val="115000"/>
              </a:lnSpc>
              <a:spcBef>
                <a:spcPts val="1600"/>
              </a:spcBef>
              <a:spcAft>
                <a:spcPts val="1600"/>
              </a:spcAft>
              <a:buSzPts val="1300"/>
              <a:buNone/>
            </a:pPr>
            <a:r>
              <a:t/>
            </a:r>
            <a:endParaRPr sz="18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2" name="Shape 1022"/>
        <p:cNvGrpSpPr/>
        <p:nvPr/>
      </p:nvGrpSpPr>
      <p:grpSpPr>
        <a:xfrm>
          <a:off x="0" y="0"/>
          <a:ext cx="0" cy="0"/>
          <a:chOff x="0" y="0"/>
          <a:chExt cx="0" cy="0"/>
        </a:xfrm>
      </p:grpSpPr>
      <p:sp>
        <p:nvSpPr>
          <p:cNvPr id="1023" name="Google Shape;1023;p98"/>
          <p:cNvSpPr txBox="1"/>
          <p:nvPr>
            <p:ph type="title"/>
          </p:nvPr>
        </p:nvSpPr>
        <p:spPr>
          <a:xfrm>
            <a:off x="914400" y="114300"/>
            <a:ext cx="7315200" cy="2743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4500"/>
              <a:buFont typeface="Constantia"/>
              <a:buNone/>
            </a:pPr>
            <a:r>
              <a:rPr lang="en" sz="4500"/>
              <a:t>Thank you ! </a:t>
            </a:r>
            <a:endParaRPr sz="45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819150" y="323200"/>
            <a:ext cx="7505700" cy="58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Reinforcing findings </a:t>
            </a:r>
            <a:endParaRPr/>
          </a:p>
        </p:txBody>
      </p:sp>
      <p:sp>
        <p:nvSpPr>
          <p:cNvPr id="316" name="Google Shape;316;p45"/>
          <p:cNvSpPr txBox="1"/>
          <p:nvPr>
            <p:ph idx="1" type="body"/>
          </p:nvPr>
        </p:nvSpPr>
        <p:spPr>
          <a:xfrm>
            <a:off x="859350" y="1497600"/>
            <a:ext cx="7505700" cy="2148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That other studies have called for further investigation to enrich their theoretical explanations.</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Several other studies found either no relationship or a negative relationship between HPWSs and ﬁrm performance.</a:t>
            </a:r>
            <a:endParaRPr sz="1800">
              <a:solidFill>
                <a:srgbClr val="000000"/>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This study conceptualizes the inﬂuence of the HR function as a critical moderator in the HPWS–performance link. </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Four items of HPWS measure in this study</a:t>
            </a:r>
            <a:endParaRPr/>
          </a:p>
        </p:txBody>
      </p:sp>
      <p:sp>
        <p:nvSpPr>
          <p:cNvPr id="322" name="Google Shape;322;p46"/>
          <p:cNvSpPr txBox="1"/>
          <p:nvPr>
            <p:ph idx="1" type="body"/>
          </p:nvPr>
        </p:nvSpPr>
        <p:spPr>
          <a:xfrm>
            <a:off x="819150" y="1655990"/>
            <a:ext cx="7505700" cy="2448000"/>
          </a:xfrm>
          <a:prstGeom prst="rect">
            <a:avLst/>
          </a:prstGeom>
          <a:noFill/>
          <a:ln>
            <a:noFill/>
          </a:ln>
        </p:spPr>
        <p:txBody>
          <a:bodyPr anchorCtr="0" anchor="t" bIns="91425" lIns="91425" spcFirstLastPara="1" rIns="91425" wrap="square" tIns="91425">
            <a:noAutofit/>
          </a:bodyPr>
          <a:lstStyle/>
          <a:p>
            <a:pPr indent="-171450" lvl="0" marL="171450" rtl="0" algn="l">
              <a:lnSpc>
                <a:spcPct val="115000"/>
              </a:lnSpc>
              <a:spcBef>
                <a:spcPts val="0"/>
              </a:spcBef>
              <a:spcAft>
                <a:spcPts val="0"/>
              </a:spcAft>
              <a:buSzPts val="1300"/>
              <a:buChar char="●"/>
            </a:pPr>
            <a:r>
              <a:rPr lang="en" sz="1800">
                <a:solidFill>
                  <a:srgbClr val="000000"/>
                </a:solidFill>
                <a:latin typeface="Calibri"/>
                <a:ea typeface="Calibri"/>
                <a:cs typeface="Calibri"/>
                <a:sym typeface="Calibri"/>
              </a:rPr>
              <a:t>Emphasis on loyalty and commitment.</a:t>
            </a:r>
            <a:endParaRPr/>
          </a:p>
          <a:p>
            <a:pPr indent="-171450" lvl="0" marL="171450" rtl="0" algn="l">
              <a:lnSpc>
                <a:spcPct val="115000"/>
              </a:lnSpc>
              <a:spcBef>
                <a:spcPts val="1600"/>
              </a:spcBef>
              <a:spcAft>
                <a:spcPts val="0"/>
              </a:spcAft>
              <a:buSzPts val="1300"/>
              <a:buChar char="●"/>
            </a:pPr>
            <a:r>
              <a:rPr lang="en" sz="1800">
                <a:solidFill>
                  <a:srgbClr val="000000"/>
                </a:solidFill>
                <a:latin typeface="Calibri"/>
                <a:ea typeface="Calibri"/>
                <a:cs typeface="Calibri"/>
                <a:sym typeface="Calibri"/>
              </a:rPr>
              <a:t>Internal promotions with long-term employment relationships, </a:t>
            </a:r>
            <a:endParaRPr/>
          </a:p>
          <a:p>
            <a:pPr indent="-171450" lvl="0" marL="171450" rtl="0" algn="l">
              <a:lnSpc>
                <a:spcPct val="115000"/>
              </a:lnSpc>
              <a:spcBef>
                <a:spcPts val="1600"/>
              </a:spcBef>
              <a:spcAft>
                <a:spcPts val="0"/>
              </a:spcAft>
              <a:buSzPts val="1300"/>
              <a:buChar char="●"/>
            </a:pPr>
            <a:r>
              <a:rPr lang="en" sz="1800">
                <a:solidFill>
                  <a:srgbClr val="000000"/>
                </a:solidFill>
                <a:latin typeface="Calibri"/>
                <a:ea typeface="Calibri"/>
                <a:cs typeface="Calibri"/>
                <a:sym typeface="Calibri"/>
              </a:rPr>
              <a:t>Use of teams </a:t>
            </a:r>
            <a:endParaRPr/>
          </a:p>
          <a:p>
            <a:pPr indent="-171450" lvl="0" marL="171450" rtl="0" algn="l">
              <a:lnSpc>
                <a:spcPct val="115000"/>
              </a:lnSpc>
              <a:spcBef>
                <a:spcPts val="1600"/>
              </a:spcBef>
              <a:spcAft>
                <a:spcPts val="1600"/>
              </a:spcAft>
              <a:buSzPts val="1300"/>
              <a:buChar char="●"/>
            </a:pPr>
            <a:r>
              <a:rPr lang="en" sz="1800">
                <a:solidFill>
                  <a:srgbClr val="000000"/>
                </a:solidFill>
                <a:latin typeface="Calibri"/>
                <a:ea typeface="Calibri"/>
                <a:cs typeface="Calibri"/>
                <a:sym typeface="Calibri"/>
              </a:rPr>
              <a:t>Use of training focused on employee development</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435429" y="461878"/>
            <a:ext cx="8218714" cy="96687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Workplace Panel Survey (WPS) from the Korea Labor Institute</a:t>
            </a:r>
            <a:endParaRPr/>
          </a:p>
        </p:txBody>
      </p:sp>
      <p:sp>
        <p:nvSpPr>
          <p:cNvPr id="328" name="Google Shape;328;p47"/>
          <p:cNvSpPr txBox="1"/>
          <p:nvPr>
            <p:ph idx="1" type="body"/>
          </p:nvPr>
        </p:nvSpPr>
        <p:spPr>
          <a:xfrm>
            <a:off x="819150" y="1819275"/>
            <a:ext cx="7505700" cy="24480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lang="en" sz="1600"/>
              <a:t>Taken once every 2 years since 2005 to gather information about the HR and labor relations practices of businesses in Korea. </a:t>
            </a:r>
            <a:endParaRPr/>
          </a:p>
          <a:p>
            <a:pPr indent="0" lvl="0" marL="146050" rtl="0" algn="l">
              <a:lnSpc>
                <a:spcPct val="115000"/>
              </a:lnSpc>
              <a:spcBef>
                <a:spcPts val="0"/>
              </a:spcBef>
              <a:spcAft>
                <a:spcPts val="0"/>
              </a:spcAft>
              <a:buSzPts val="1300"/>
              <a:buNone/>
            </a:pPr>
            <a:r>
              <a:t/>
            </a:r>
            <a:endParaRPr sz="1600"/>
          </a:p>
          <a:p>
            <a:pPr indent="-311150" lvl="0" marL="457200" rtl="0" algn="l">
              <a:lnSpc>
                <a:spcPct val="115000"/>
              </a:lnSpc>
              <a:spcBef>
                <a:spcPts val="0"/>
              </a:spcBef>
              <a:spcAft>
                <a:spcPts val="0"/>
              </a:spcAft>
              <a:buSzPts val="1300"/>
              <a:buChar char="●"/>
            </a:pPr>
            <a:r>
              <a:rPr lang="en" sz="1600"/>
              <a:t>Also covers hard data such as employee count, top line sales, and the firm’s current assets.</a:t>
            </a:r>
            <a:endParaRPr/>
          </a:p>
          <a:p>
            <a:pPr indent="0" lvl="0" marL="146050" rtl="0" algn="l">
              <a:lnSpc>
                <a:spcPct val="115000"/>
              </a:lnSpc>
              <a:spcBef>
                <a:spcPts val="0"/>
              </a:spcBef>
              <a:spcAft>
                <a:spcPts val="0"/>
              </a:spcAft>
              <a:buSzPts val="1300"/>
              <a:buNone/>
            </a:pPr>
            <a:r>
              <a:t/>
            </a:r>
            <a:endParaRPr sz="1600"/>
          </a:p>
          <a:p>
            <a:pPr indent="-311150" lvl="0" marL="457200" rtl="0" algn="l">
              <a:lnSpc>
                <a:spcPct val="115000"/>
              </a:lnSpc>
              <a:spcBef>
                <a:spcPts val="0"/>
              </a:spcBef>
              <a:spcAft>
                <a:spcPts val="0"/>
              </a:spcAft>
              <a:buSzPts val="1300"/>
              <a:buChar char="●"/>
            </a:pPr>
            <a:r>
              <a:rPr lang="en" sz="1600"/>
              <a:t>Survey was administered to companies with more than 30 employees. </a:t>
            </a:r>
            <a:endParaRPr/>
          </a:p>
          <a:p>
            <a:pPr indent="0" lvl="0" marL="146050" rtl="0" algn="l">
              <a:lnSpc>
                <a:spcPct val="115000"/>
              </a:lnSpc>
              <a:spcBef>
                <a:spcPts val="0"/>
              </a:spcBef>
              <a:spcAft>
                <a:spcPts val="0"/>
              </a:spcAft>
              <a:buSzPts val="1300"/>
              <a:buNone/>
            </a:pPr>
            <a:r>
              <a:t/>
            </a:r>
            <a:endParaRPr sz="1600"/>
          </a:p>
          <a:p>
            <a:pPr indent="-311150" lvl="0" marL="457200" rtl="0" algn="l">
              <a:lnSpc>
                <a:spcPct val="115000"/>
              </a:lnSpc>
              <a:spcBef>
                <a:spcPts val="0"/>
              </a:spcBef>
              <a:spcAft>
                <a:spcPts val="0"/>
              </a:spcAft>
              <a:buSzPts val="1300"/>
              <a:buChar char="●"/>
            </a:pPr>
            <a:r>
              <a:rPr lang="en" sz="1600"/>
              <a:t>Most recent data set used, 2011 which included 632 manufacturing ﬁrms.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oking 16x9">
  <a:themeElements>
    <a:clrScheme name="Cooking_16x9">
      <a:dk1>
        <a:srgbClr val="000000"/>
      </a:dk1>
      <a:lt1>
        <a:srgbClr val="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