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Proxima Nova" panose="02000506030000020004"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3"/>
  </p:normalViewPr>
  <p:slideViewPr>
    <p:cSldViewPr snapToGrid="0">
      <p:cViewPr varScale="1">
        <p:scale>
          <a:sx n="144" d="100"/>
          <a:sy n="144" d="100"/>
        </p:scale>
        <p:origin x="720"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120037478_0_13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8120037478_0_1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Study 1 measured the impact of multiplex workplace friendships on task performance through exhaustion and positive affect within an insurance company. They collected surveys that asked participants to rate different statements about exhaustion, positive affect, and task performance. These statements were based on previous researchers’ studies. For multiplex network size, participants were asked to list 10 people who they approach for work-related reasons and list 10 people who they approach to socialize. If these people were on both lists, then it made up the participants’ network. Exhaustion refers to feelings of lacking energy while positive affect refers to positive feelings towards another person. About 4-6 weeks after the survey, the employees’ surveys were asked to give a rating for job performance.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120037478_0_12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120037478_0_1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this figure, you can see that multiplex network size has positive impact on task performance, meaning the bigger the network, the better the task performance. Multiplex network size has a positive impact on both exhaustion and positive affect, which means multiplex network size increases exhaustion and positive affect. However, positive affect has a negative impact on exhaustion, so positive affect can reduce exhaustion. Nevertheless, exhaustion still has a negative impact on task performance. Therefore, exhaustion decrease task performance. Overall, the findings from this study is consistent with previous research. </a:t>
            </a:r>
            <a:endParaRPr/>
          </a:p>
          <a:p>
            <a:pPr marL="0" lvl="0" indent="0" algn="l" rtl="0">
              <a:spcBef>
                <a:spcPts val="0"/>
              </a:spcBef>
              <a:spcAft>
                <a:spcPts val="0"/>
              </a:spcAft>
              <a:buNone/>
            </a:pPr>
            <a:endParaRPr/>
          </a:p>
          <a:p>
            <a:pPr marL="0" lvl="0" indent="0" algn="l" rtl="0">
              <a:spcBef>
                <a:spcPts val="0"/>
              </a:spcBef>
              <a:spcAft>
                <a:spcPts val="0"/>
              </a:spcAft>
              <a:buNone/>
            </a:pPr>
            <a:r>
              <a:rPr lang="en" sz="1200">
                <a:latin typeface="Times New Roman"/>
                <a:ea typeface="Times New Roman"/>
                <a:cs typeface="Times New Roman"/>
                <a:sym typeface="Times New Roman"/>
              </a:rPr>
              <a:t>“larger MWF networks result in greater access to resources, diverse sources of information, and control over task accomplishment. Thus, these factors would lead to increased job performance. Furthermore, large MWF networks lead to increased exhaustion due to the required investments of energy and time to maintain the relationships. In turn, if an employee has reduced levels of energy and time, they would not be able to apply that energy or time toward core job performance activities. Finally, positive affect, or feelings, can be used as a source of replenishment for energy. These positive emotions can increase employees' motivation by re-energizing, thus reducing feelings of exhaustion.”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120037478_0_13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120037478_0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Study 2 dives in deeper than Study 1 by looking at multiplex workplace friendships impacting task performance through specific behaviors of emotional support, trust, maintenance difficulty, and felt obligation. Emotional support refers to employees seeking to share feelings with their peers. Trust refers to when an employee can rely on their peer and know that they have their best interests at heart. Maintenance difficulty refers to the challenge of getting along with people as both co-workers and friends. Felt obligation refers to when an employee feels they need to put others’ need before their own. For study 2, researchers collected surveys from 3 retail stores and 6 restaurants. Because the stores and restaurants had less employees compared to the insurance company in study 1, the researchers asked employees to identify each peer as a co-worker, friend, or both. From there, the researchers were able to create the employee’s multiplex network. The researchers also used similar methods for the surveys as they did in study 1 with ratings for each statement concerning emotional support, trust, maintenance difficulty, and felt obligation. These statements were based on previous researchers’ studies. After 4-6 weeks, the employees’ supervisors gave a rating for job performance.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8120037478_0_12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8120037478_0_12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you can see, multiplex network size does lead to increased emotional support, trust, maintenance difficulty, and felt obligation as well as task performance (which is consistent with study 1 results). It shows that having more trust can lead to better task performance. On the other hand, maintenance difficulty does decrease task performance because employees can be distracted from conflicts with co-workers. However, emotional support and felt obligation has no significant impact on task performance.</a:t>
            </a:r>
            <a:endParaRPr/>
          </a:p>
          <a:p>
            <a:pPr marL="0" lvl="0" indent="0" algn="l" rtl="0">
              <a:lnSpc>
                <a:spcPct val="100000"/>
              </a:lnSpc>
              <a:spcBef>
                <a:spcPts val="1200"/>
              </a:spcBef>
              <a:spcAft>
                <a:spcPts val="1200"/>
              </a:spcAft>
              <a:buNone/>
            </a:pPr>
            <a:r>
              <a:rPr lang="en">
                <a:latin typeface="Times New Roman"/>
                <a:ea typeface="Times New Roman"/>
                <a:cs typeface="Times New Roman"/>
                <a:sym typeface="Times New Roman"/>
              </a:rPr>
              <a:t>“It is assumed that people with large MWF networks will have greater access to emotional support from their peers; thus, these people would need less attention to emotional distractions and have more job productivity, which leads to positive job performance. Also, trusting relationships result in larger MWFs as people are willing to share resources, not exert energy to protect resources, and dedicating that energy to job tasks. Furthermore, job performance can decrease if employees have difficulty with maintaining their workplace friendships due to the energy and time spent on resolving issues and misunderstandings arising from the conflicting roles of “co-worker” and “friend.” Lastly, job performance can decrease if feelings of obligation to help peers is more significant than attending to job tasks.”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120037478_0_12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120037478_0_1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120037478_0_1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120037478_0_1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814a69fea2_5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814a69fea2_5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814a69fea2_5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814a69fea2_5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“Proactive action is a motivated, conscious and goal oriented process driven by three active motivational states.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14a69fea2_5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814a69fea2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Moderated effect of the strength of Initiative Enhancing HRM Systems and Empowering Leadership will have a direct impact on the Initiative Climate.</a:t>
            </a:r>
            <a:endParaRPr/>
          </a:p>
          <a:p>
            <a:pPr marL="0" lvl="0" indent="0" algn="l" rtl="0">
              <a:spcBef>
                <a:spcPts val="0"/>
              </a:spcBef>
              <a:spcAft>
                <a:spcPts val="0"/>
              </a:spcAft>
              <a:buNone/>
            </a:pPr>
            <a:endParaRPr/>
          </a:p>
          <a:p>
            <a:pPr marL="0" lvl="0" indent="0" algn="l" rtl="0">
              <a:spcBef>
                <a:spcPts val="0"/>
              </a:spcBef>
              <a:spcAft>
                <a:spcPts val="0"/>
              </a:spcAft>
              <a:buNone/>
            </a:pPr>
            <a:r>
              <a:rPr lang="en"/>
              <a:t>The improvement of the Initiative Climate will lead to Individual level affect on “Role breadth self efficacy”, “Intrinsic Motivation” and “Activated Positive Affect” which drives Personal Initiative.</a:t>
            </a:r>
            <a:endParaRPr/>
          </a:p>
          <a:p>
            <a:pPr marL="0" lvl="0" indent="0" algn="l" rtl="0">
              <a:spcBef>
                <a:spcPts val="0"/>
              </a:spcBef>
              <a:spcAft>
                <a:spcPts val="0"/>
              </a:spcAft>
              <a:buNone/>
            </a:pPr>
            <a:endParaRPr/>
          </a:p>
          <a:p>
            <a:pPr marL="0" lvl="0" indent="0" algn="l" rtl="0">
              <a:spcBef>
                <a:spcPts val="0"/>
              </a:spcBef>
              <a:spcAft>
                <a:spcPts val="0"/>
              </a:spcAft>
              <a:buNone/>
            </a:pPr>
            <a:r>
              <a:rPr lang="en"/>
              <a:t>Role breadth Self efficacy influences innovation</a:t>
            </a:r>
            <a:endParaRPr/>
          </a:p>
          <a:p>
            <a:pPr marL="0" lvl="0" indent="0" algn="l" rtl="0">
              <a:spcBef>
                <a:spcPts val="0"/>
              </a:spcBef>
              <a:spcAft>
                <a:spcPts val="0"/>
              </a:spcAft>
              <a:buNone/>
            </a:pPr>
            <a:r>
              <a:rPr lang="en"/>
              <a:t>Intrinsic motivation influences more likely to generate proactive goals which extends their enjoyment</a:t>
            </a:r>
            <a:endParaRPr/>
          </a:p>
          <a:p>
            <a:pPr marL="0" lvl="0" indent="0" algn="l" rtl="0">
              <a:spcBef>
                <a:spcPts val="0"/>
              </a:spcBef>
              <a:spcAft>
                <a:spcPts val="0"/>
              </a:spcAft>
              <a:buNone/>
            </a:pPr>
            <a:r>
              <a:rPr lang="en"/>
              <a:t>Activated positive affect influence personal initiative through shaping individuals expectancy, utility and process judgement.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814a69fea2_5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814a69fea2_5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81200374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81200374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814a69fea2_5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814a69fea2_5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Survey results</a:t>
            </a:r>
            <a:endParaRPr/>
          </a:p>
          <a:p>
            <a:pPr marL="0" lvl="0" indent="0" algn="l" rtl="0">
              <a:spcBef>
                <a:spcPts val="0"/>
              </a:spcBef>
              <a:spcAft>
                <a:spcPts val="0"/>
              </a:spcAft>
              <a:buNone/>
            </a:pPr>
            <a:r>
              <a:rPr lang="en"/>
              <a:t>124 executive committee members - 92% response rate -contained measures for Initiative enhancing hrm systems.</a:t>
            </a:r>
            <a:endParaRPr/>
          </a:p>
          <a:p>
            <a:pPr marL="0" lvl="0" indent="0" algn="l" rtl="0">
              <a:spcBef>
                <a:spcPts val="0"/>
              </a:spcBef>
              <a:spcAft>
                <a:spcPts val="0"/>
              </a:spcAft>
              <a:buNone/>
            </a:pPr>
            <a:r>
              <a:rPr lang="en"/>
              <a:t>2023 employees - contained demographic, measure of employee level proactive personality, measure of proactive motivational states, measure of department level initiative climate. </a:t>
            </a:r>
            <a:endParaRPr/>
          </a:p>
          <a:p>
            <a:pPr marL="0" lvl="0" indent="0" algn="l" rtl="0">
              <a:spcBef>
                <a:spcPts val="0"/>
              </a:spcBef>
              <a:spcAft>
                <a:spcPts val="0"/>
              </a:spcAft>
              <a:buNone/>
            </a:pPr>
            <a:r>
              <a:rPr lang="en"/>
              <a:t>328 supervisors- included measure of department level empowering leadership and measure of each subordinates personal initiative.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814a69fea2_5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814a69fea2_5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814a69fea2_5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814a69fea2_5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is a minimal increase of high establishment initiative-enhancing HRM systems when their is a high departmental initiative climate to begin with.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There is a significant increase of high establishment initiative-enhancing HRM systems when the departmental initiative climate is initially low = Signifying that management’s attempt in empowering their subordinates has a monumental affect when the initiative climate is low.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814a69fea2_5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814a69fea2_5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120037478_0_1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120037478_0_1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8120037478_0_1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8120037478_0_1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8120037478_0_1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8120037478_0_1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120037478_0_1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120037478_0_1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120037478_0_1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120037478_0_1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120037478_0_13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120037478_0_1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8120037478_0_13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8120037478_0_1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120037478_0_13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120037478_0_1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120037478_0_13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120037478_0_1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Worker Attitudes</a:t>
            </a:r>
            <a:endParaRPr/>
          </a:p>
        </p:txBody>
      </p:sp>
      <p:sp>
        <p:nvSpPr>
          <p:cNvPr id="60" name="Google Shape;60;p13"/>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Kayla Huynh &amp; Lakhvir Singh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Multiplex Network Size</a:t>
            </a:r>
            <a:endParaRPr/>
          </a:p>
          <a:p>
            <a:pPr marL="457200" lvl="0" indent="-342900" algn="l" rtl="0">
              <a:spcBef>
                <a:spcPts val="0"/>
              </a:spcBef>
              <a:spcAft>
                <a:spcPts val="0"/>
              </a:spcAft>
              <a:buSzPts val="1800"/>
              <a:buChar char="●"/>
            </a:pPr>
            <a:r>
              <a:rPr lang="en"/>
              <a:t>Exhaustion</a:t>
            </a:r>
            <a:endParaRPr/>
          </a:p>
          <a:p>
            <a:pPr marL="457200" lvl="0" indent="-342900" algn="l" rtl="0">
              <a:spcBef>
                <a:spcPts val="0"/>
              </a:spcBef>
              <a:spcAft>
                <a:spcPts val="0"/>
              </a:spcAft>
              <a:buSzPts val="1800"/>
              <a:buChar char="●"/>
            </a:pPr>
            <a:r>
              <a:rPr lang="en"/>
              <a:t>Positive Affect</a:t>
            </a:r>
            <a:endParaRPr/>
          </a:p>
          <a:p>
            <a:pPr marL="457200" lvl="0" indent="-342900" algn="l" rtl="0">
              <a:spcBef>
                <a:spcPts val="0"/>
              </a:spcBef>
              <a:spcAft>
                <a:spcPts val="0"/>
              </a:spcAft>
              <a:buSzPts val="1800"/>
              <a:buChar char="●"/>
            </a:pPr>
            <a:r>
              <a:rPr lang="en"/>
              <a:t>Task Performance</a:t>
            </a:r>
            <a:endParaRPr/>
          </a:p>
        </p:txBody>
      </p:sp>
      <p:sp>
        <p:nvSpPr>
          <p:cNvPr id="119" name="Google Shape;11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Study 1</a:t>
            </a:r>
            <a:endParaRPr/>
          </a:p>
        </p:txBody>
      </p:sp>
      <p:pic>
        <p:nvPicPr>
          <p:cNvPr id="120" name="Google Shape;120;p22"/>
          <p:cNvPicPr preferRelativeResize="0"/>
          <p:nvPr/>
        </p:nvPicPr>
        <p:blipFill>
          <a:blip r:embed="rId3">
            <a:alphaModFix/>
          </a:blip>
          <a:stretch>
            <a:fillRect/>
          </a:stretch>
        </p:blipFill>
        <p:spPr>
          <a:xfrm>
            <a:off x="4698450" y="1490250"/>
            <a:ext cx="4267201" cy="27408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body" idx="1"/>
          </p:nvPr>
        </p:nvSpPr>
        <p:spPr>
          <a:xfrm>
            <a:off x="311700" y="4236825"/>
            <a:ext cx="84765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i="1"/>
              <a:t>Figure 1:</a:t>
            </a:r>
            <a:r>
              <a:rPr lang="en" sz="1800"/>
              <a:t> </a:t>
            </a:r>
            <a:r>
              <a:rPr lang="en" sz="1800" b="1"/>
              <a:t>Results of Hypothesized Multilevel Structural Equation Model of Multiplex Network Size on Task Performance (Study 1).</a:t>
            </a:r>
            <a:endParaRPr sz="1800" b="1"/>
          </a:p>
        </p:txBody>
      </p:sp>
      <p:sp>
        <p:nvSpPr>
          <p:cNvPr id="126" name="Google Shape;126;p23"/>
          <p:cNvSpPr/>
          <p:nvPr/>
        </p:nvSpPr>
        <p:spPr>
          <a:xfrm>
            <a:off x="3514200" y="313850"/>
            <a:ext cx="2071500" cy="131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Exhaustion</a:t>
            </a:r>
            <a:endParaRPr/>
          </a:p>
        </p:txBody>
      </p:sp>
      <p:sp>
        <p:nvSpPr>
          <p:cNvPr id="127" name="Google Shape;127;p23"/>
          <p:cNvSpPr/>
          <p:nvPr/>
        </p:nvSpPr>
        <p:spPr>
          <a:xfrm>
            <a:off x="3514200" y="2760075"/>
            <a:ext cx="2071500" cy="131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Positive Affect</a:t>
            </a:r>
            <a:endParaRPr/>
          </a:p>
        </p:txBody>
      </p:sp>
      <p:sp>
        <p:nvSpPr>
          <p:cNvPr id="128" name="Google Shape;128;p23"/>
          <p:cNvSpPr/>
          <p:nvPr/>
        </p:nvSpPr>
        <p:spPr>
          <a:xfrm>
            <a:off x="6716700" y="1632050"/>
            <a:ext cx="2071500" cy="13182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Task Performance</a:t>
            </a:r>
            <a:endParaRPr/>
          </a:p>
        </p:txBody>
      </p:sp>
      <p:sp>
        <p:nvSpPr>
          <p:cNvPr id="129" name="Google Shape;129;p23"/>
          <p:cNvSpPr/>
          <p:nvPr/>
        </p:nvSpPr>
        <p:spPr>
          <a:xfrm>
            <a:off x="311700" y="1632050"/>
            <a:ext cx="2071500" cy="1318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Multiplex Network Size</a:t>
            </a:r>
            <a:endParaRPr/>
          </a:p>
        </p:txBody>
      </p:sp>
      <p:cxnSp>
        <p:nvCxnSpPr>
          <p:cNvPr id="130" name="Google Shape;130;p23"/>
          <p:cNvCxnSpPr>
            <a:stCxn id="129" idx="3"/>
            <a:endCxn id="126" idx="2"/>
          </p:cNvCxnSpPr>
          <p:nvPr/>
        </p:nvCxnSpPr>
        <p:spPr>
          <a:xfrm rot="10800000" flipH="1">
            <a:off x="2383200" y="972950"/>
            <a:ext cx="1131000" cy="1318200"/>
          </a:xfrm>
          <a:prstGeom prst="straightConnector1">
            <a:avLst/>
          </a:prstGeom>
          <a:noFill/>
          <a:ln w="9525" cap="flat" cmpd="sng">
            <a:solidFill>
              <a:schemeClr val="dk2"/>
            </a:solidFill>
            <a:prstDash val="solid"/>
            <a:round/>
            <a:headEnd type="none" w="med" len="med"/>
            <a:tailEnd type="triangle" w="med" len="med"/>
          </a:ln>
        </p:spPr>
      </p:cxnSp>
      <p:cxnSp>
        <p:nvCxnSpPr>
          <p:cNvPr id="131" name="Google Shape;131;p23"/>
          <p:cNvCxnSpPr>
            <a:stCxn id="129" idx="3"/>
            <a:endCxn id="127" idx="2"/>
          </p:cNvCxnSpPr>
          <p:nvPr/>
        </p:nvCxnSpPr>
        <p:spPr>
          <a:xfrm>
            <a:off x="2383200" y="2291150"/>
            <a:ext cx="1131000" cy="1128000"/>
          </a:xfrm>
          <a:prstGeom prst="straightConnector1">
            <a:avLst/>
          </a:prstGeom>
          <a:noFill/>
          <a:ln w="9525" cap="flat" cmpd="sng">
            <a:solidFill>
              <a:schemeClr val="dk2"/>
            </a:solidFill>
            <a:prstDash val="solid"/>
            <a:round/>
            <a:headEnd type="none" w="med" len="med"/>
            <a:tailEnd type="triangle" w="med" len="med"/>
          </a:ln>
        </p:spPr>
      </p:cxnSp>
      <p:cxnSp>
        <p:nvCxnSpPr>
          <p:cNvPr id="132" name="Google Shape;132;p23"/>
          <p:cNvCxnSpPr>
            <a:stCxn id="127" idx="0"/>
            <a:endCxn id="126" idx="4"/>
          </p:cNvCxnSpPr>
          <p:nvPr/>
        </p:nvCxnSpPr>
        <p:spPr>
          <a:xfrm rot="10800000">
            <a:off x="4549950" y="1632075"/>
            <a:ext cx="0" cy="1128000"/>
          </a:xfrm>
          <a:prstGeom prst="straightConnector1">
            <a:avLst/>
          </a:prstGeom>
          <a:noFill/>
          <a:ln w="9525" cap="flat" cmpd="sng">
            <a:solidFill>
              <a:schemeClr val="dk2"/>
            </a:solidFill>
            <a:prstDash val="solid"/>
            <a:round/>
            <a:headEnd type="none" w="med" len="med"/>
            <a:tailEnd type="triangle" w="med" len="med"/>
          </a:ln>
        </p:spPr>
      </p:cxnSp>
      <p:cxnSp>
        <p:nvCxnSpPr>
          <p:cNvPr id="133" name="Google Shape;133;p23"/>
          <p:cNvCxnSpPr>
            <a:stCxn id="129" idx="3"/>
            <a:endCxn id="128" idx="2"/>
          </p:cNvCxnSpPr>
          <p:nvPr/>
        </p:nvCxnSpPr>
        <p:spPr>
          <a:xfrm>
            <a:off x="2383200" y="2291150"/>
            <a:ext cx="4333500" cy="0"/>
          </a:xfrm>
          <a:prstGeom prst="straightConnector1">
            <a:avLst/>
          </a:prstGeom>
          <a:noFill/>
          <a:ln w="9525" cap="flat" cmpd="sng">
            <a:solidFill>
              <a:schemeClr val="dk2"/>
            </a:solidFill>
            <a:prstDash val="solid"/>
            <a:round/>
            <a:headEnd type="none" w="med" len="med"/>
            <a:tailEnd type="triangle" w="med" len="med"/>
          </a:ln>
        </p:spPr>
      </p:cxnSp>
      <p:cxnSp>
        <p:nvCxnSpPr>
          <p:cNvPr id="134" name="Google Shape;134;p23"/>
          <p:cNvCxnSpPr>
            <a:stCxn id="126" idx="6"/>
          </p:cNvCxnSpPr>
          <p:nvPr/>
        </p:nvCxnSpPr>
        <p:spPr>
          <a:xfrm>
            <a:off x="5585700" y="972950"/>
            <a:ext cx="1131000" cy="1318200"/>
          </a:xfrm>
          <a:prstGeom prst="straightConnector1">
            <a:avLst/>
          </a:prstGeom>
          <a:noFill/>
          <a:ln w="9525" cap="flat" cmpd="sng">
            <a:solidFill>
              <a:schemeClr val="dk2"/>
            </a:solidFill>
            <a:prstDash val="solid"/>
            <a:round/>
            <a:headEnd type="none" w="med" len="med"/>
            <a:tailEnd type="triangle" w="med" len="med"/>
          </a:ln>
        </p:spPr>
      </p:cxnSp>
      <p:sp>
        <p:nvSpPr>
          <p:cNvPr id="135" name="Google Shape;135;p23"/>
          <p:cNvSpPr txBox="1"/>
          <p:nvPr/>
        </p:nvSpPr>
        <p:spPr>
          <a:xfrm>
            <a:off x="2550150" y="1262100"/>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0.39</a:t>
            </a:r>
            <a:endParaRPr>
              <a:latin typeface="Proxima Nova"/>
              <a:ea typeface="Proxima Nova"/>
              <a:cs typeface="Proxima Nova"/>
              <a:sym typeface="Proxima Nova"/>
            </a:endParaRPr>
          </a:p>
        </p:txBody>
      </p:sp>
      <p:sp>
        <p:nvSpPr>
          <p:cNvPr id="136" name="Google Shape;136;p23"/>
          <p:cNvSpPr txBox="1"/>
          <p:nvPr/>
        </p:nvSpPr>
        <p:spPr>
          <a:xfrm>
            <a:off x="2550150" y="2763063"/>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0.33</a:t>
            </a:r>
            <a:endParaRPr>
              <a:latin typeface="Proxima Nova"/>
              <a:ea typeface="Proxima Nova"/>
              <a:cs typeface="Proxima Nova"/>
              <a:sym typeface="Proxima Nova"/>
            </a:endParaRPr>
          </a:p>
        </p:txBody>
      </p:sp>
      <p:sp>
        <p:nvSpPr>
          <p:cNvPr id="137" name="Google Shape;137;p23"/>
          <p:cNvSpPr txBox="1"/>
          <p:nvPr/>
        </p:nvSpPr>
        <p:spPr>
          <a:xfrm>
            <a:off x="4473750" y="2306750"/>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- 0.53</a:t>
            </a:r>
            <a:endParaRPr>
              <a:latin typeface="Proxima Nova"/>
              <a:ea typeface="Proxima Nova"/>
              <a:cs typeface="Proxima Nova"/>
              <a:sym typeface="Proxima Nova"/>
            </a:endParaRPr>
          </a:p>
        </p:txBody>
      </p:sp>
      <p:sp>
        <p:nvSpPr>
          <p:cNvPr id="138" name="Google Shape;138;p23"/>
          <p:cNvSpPr txBox="1"/>
          <p:nvPr/>
        </p:nvSpPr>
        <p:spPr>
          <a:xfrm>
            <a:off x="5972075" y="1262100"/>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-0.29</a:t>
            </a:r>
            <a:endParaRPr>
              <a:latin typeface="Proxima Nova"/>
              <a:ea typeface="Proxima Nova"/>
              <a:cs typeface="Proxima Nova"/>
              <a:sym typeface="Proxima Nova"/>
            </a:endParaRPr>
          </a:p>
        </p:txBody>
      </p:sp>
      <p:sp>
        <p:nvSpPr>
          <p:cNvPr id="139" name="Google Shape;139;p23"/>
          <p:cNvSpPr txBox="1"/>
          <p:nvPr/>
        </p:nvSpPr>
        <p:spPr>
          <a:xfrm>
            <a:off x="6032850" y="2214950"/>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0.23</a:t>
            </a:r>
            <a:endParaRPr>
              <a:latin typeface="Proxima Nova"/>
              <a:ea typeface="Proxima Nova"/>
              <a:cs typeface="Proxima Nova"/>
              <a:sym typeface="Proxima Nov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Study 2</a:t>
            </a:r>
            <a:endParaRPr/>
          </a:p>
        </p:txBody>
      </p:sp>
      <p:sp>
        <p:nvSpPr>
          <p:cNvPr id="145" name="Google Shape;145;p24"/>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Multiplex Network Size</a:t>
            </a:r>
            <a:endParaRPr/>
          </a:p>
          <a:p>
            <a:pPr marL="457200" lvl="0" indent="-342900" algn="l" rtl="0">
              <a:spcBef>
                <a:spcPts val="0"/>
              </a:spcBef>
              <a:spcAft>
                <a:spcPts val="0"/>
              </a:spcAft>
              <a:buSzPts val="1800"/>
              <a:buChar char="●"/>
            </a:pPr>
            <a:r>
              <a:rPr lang="en"/>
              <a:t>Emotional Support</a:t>
            </a:r>
            <a:endParaRPr/>
          </a:p>
          <a:p>
            <a:pPr marL="457200" lvl="0" indent="-342900" algn="l" rtl="0">
              <a:spcBef>
                <a:spcPts val="0"/>
              </a:spcBef>
              <a:spcAft>
                <a:spcPts val="0"/>
              </a:spcAft>
              <a:buSzPts val="1800"/>
              <a:buChar char="●"/>
            </a:pPr>
            <a:r>
              <a:rPr lang="en"/>
              <a:t>Trust</a:t>
            </a:r>
            <a:endParaRPr/>
          </a:p>
          <a:p>
            <a:pPr marL="457200" lvl="0" indent="-342900" algn="l" rtl="0">
              <a:spcBef>
                <a:spcPts val="0"/>
              </a:spcBef>
              <a:spcAft>
                <a:spcPts val="0"/>
              </a:spcAft>
              <a:buSzPts val="1800"/>
              <a:buChar char="●"/>
            </a:pPr>
            <a:r>
              <a:rPr lang="en"/>
              <a:t>Maintenance Difficulty</a:t>
            </a:r>
            <a:endParaRPr/>
          </a:p>
          <a:p>
            <a:pPr marL="457200" lvl="0" indent="-342900" algn="l" rtl="0">
              <a:spcBef>
                <a:spcPts val="0"/>
              </a:spcBef>
              <a:spcAft>
                <a:spcPts val="0"/>
              </a:spcAft>
              <a:buSzPts val="1800"/>
              <a:buChar char="●"/>
            </a:pPr>
            <a:r>
              <a:rPr lang="en"/>
              <a:t>Felt Obligation</a:t>
            </a:r>
            <a:endParaRPr/>
          </a:p>
          <a:p>
            <a:pPr marL="457200" lvl="0" indent="-342900" algn="l" rtl="0">
              <a:spcBef>
                <a:spcPts val="0"/>
              </a:spcBef>
              <a:spcAft>
                <a:spcPts val="0"/>
              </a:spcAft>
              <a:buSzPts val="1800"/>
              <a:buChar char="●"/>
            </a:pPr>
            <a:r>
              <a:rPr lang="en"/>
              <a:t>Task Performance</a:t>
            </a:r>
            <a:endParaRPr/>
          </a:p>
        </p:txBody>
      </p:sp>
      <p:pic>
        <p:nvPicPr>
          <p:cNvPr id="146" name="Google Shape;146;p24"/>
          <p:cNvPicPr preferRelativeResize="0"/>
          <p:nvPr/>
        </p:nvPicPr>
        <p:blipFill>
          <a:blip r:embed="rId3">
            <a:alphaModFix/>
          </a:blip>
          <a:stretch>
            <a:fillRect/>
          </a:stretch>
        </p:blipFill>
        <p:spPr>
          <a:xfrm>
            <a:off x="4572000" y="1403175"/>
            <a:ext cx="3636925" cy="2420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body" idx="1"/>
          </p:nvPr>
        </p:nvSpPr>
        <p:spPr>
          <a:xfrm>
            <a:off x="7071225" y="3622025"/>
            <a:ext cx="2073000" cy="1338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400" i="1"/>
              <a:t>Figure 2:</a:t>
            </a:r>
            <a:r>
              <a:rPr lang="en" sz="1400"/>
              <a:t> </a:t>
            </a:r>
            <a:r>
              <a:rPr lang="en" sz="1400" b="1"/>
              <a:t>Results of Hypothesized Multilevel Structural Equation Model of Multiplex Network Size on Task Performance (Study 2).</a:t>
            </a:r>
            <a:endParaRPr sz="1400" b="1"/>
          </a:p>
        </p:txBody>
      </p:sp>
      <p:sp>
        <p:nvSpPr>
          <p:cNvPr id="152" name="Google Shape;152;p25"/>
          <p:cNvSpPr/>
          <p:nvPr/>
        </p:nvSpPr>
        <p:spPr>
          <a:xfrm>
            <a:off x="311700" y="1945975"/>
            <a:ext cx="1767900" cy="10044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Multiplex Network Size</a:t>
            </a:r>
            <a:endParaRPr/>
          </a:p>
        </p:txBody>
      </p:sp>
      <p:sp>
        <p:nvSpPr>
          <p:cNvPr id="153" name="Google Shape;153;p25"/>
          <p:cNvSpPr/>
          <p:nvPr/>
        </p:nvSpPr>
        <p:spPr>
          <a:xfrm>
            <a:off x="3688050" y="-6925"/>
            <a:ext cx="1767900" cy="1004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Emotional Support</a:t>
            </a:r>
            <a:endParaRPr/>
          </a:p>
        </p:txBody>
      </p:sp>
      <p:sp>
        <p:nvSpPr>
          <p:cNvPr id="154" name="Google Shape;154;p25"/>
          <p:cNvSpPr/>
          <p:nvPr/>
        </p:nvSpPr>
        <p:spPr>
          <a:xfrm>
            <a:off x="3688050" y="1090950"/>
            <a:ext cx="1767900" cy="1004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Trust</a:t>
            </a:r>
            <a:endParaRPr/>
          </a:p>
        </p:txBody>
      </p:sp>
      <p:sp>
        <p:nvSpPr>
          <p:cNvPr id="155" name="Google Shape;155;p25"/>
          <p:cNvSpPr/>
          <p:nvPr/>
        </p:nvSpPr>
        <p:spPr>
          <a:xfrm>
            <a:off x="3739350" y="3042475"/>
            <a:ext cx="1767900" cy="1004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Maintenance Difficulty</a:t>
            </a:r>
            <a:endParaRPr/>
          </a:p>
        </p:txBody>
      </p:sp>
      <p:sp>
        <p:nvSpPr>
          <p:cNvPr id="156" name="Google Shape;156;p25"/>
          <p:cNvSpPr/>
          <p:nvPr/>
        </p:nvSpPr>
        <p:spPr>
          <a:xfrm>
            <a:off x="3739350" y="4139100"/>
            <a:ext cx="1767900" cy="1004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Felt Obligation</a:t>
            </a:r>
            <a:endParaRPr/>
          </a:p>
        </p:txBody>
      </p:sp>
      <p:sp>
        <p:nvSpPr>
          <p:cNvPr id="157" name="Google Shape;157;p25"/>
          <p:cNvSpPr/>
          <p:nvPr/>
        </p:nvSpPr>
        <p:spPr>
          <a:xfrm>
            <a:off x="7167000" y="1945975"/>
            <a:ext cx="1767900" cy="10044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Task Performance</a:t>
            </a:r>
            <a:endParaRPr/>
          </a:p>
        </p:txBody>
      </p:sp>
      <p:cxnSp>
        <p:nvCxnSpPr>
          <p:cNvPr id="158" name="Google Shape;158;p25"/>
          <p:cNvCxnSpPr>
            <a:stCxn id="152" idx="3"/>
            <a:endCxn id="156" idx="2"/>
          </p:cNvCxnSpPr>
          <p:nvPr/>
        </p:nvCxnSpPr>
        <p:spPr>
          <a:xfrm>
            <a:off x="2079600" y="2448175"/>
            <a:ext cx="1659900" cy="2193000"/>
          </a:xfrm>
          <a:prstGeom prst="straightConnector1">
            <a:avLst/>
          </a:prstGeom>
          <a:noFill/>
          <a:ln w="9525" cap="flat" cmpd="sng">
            <a:solidFill>
              <a:schemeClr val="dk2"/>
            </a:solidFill>
            <a:prstDash val="solid"/>
            <a:round/>
            <a:headEnd type="none" w="med" len="med"/>
            <a:tailEnd type="triangle" w="med" len="med"/>
          </a:ln>
        </p:spPr>
      </p:cxnSp>
      <p:cxnSp>
        <p:nvCxnSpPr>
          <p:cNvPr id="159" name="Google Shape;159;p25"/>
          <p:cNvCxnSpPr>
            <a:stCxn id="152" idx="3"/>
            <a:endCxn id="155" idx="2"/>
          </p:cNvCxnSpPr>
          <p:nvPr/>
        </p:nvCxnSpPr>
        <p:spPr>
          <a:xfrm>
            <a:off x="2079600" y="2448175"/>
            <a:ext cx="1659900" cy="1096500"/>
          </a:xfrm>
          <a:prstGeom prst="straightConnector1">
            <a:avLst/>
          </a:prstGeom>
          <a:noFill/>
          <a:ln w="9525" cap="flat" cmpd="sng">
            <a:solidFill>
              <a:schemeClr val="dk2"/>
            </a:solidFill>
            <a:prstDash val="solid"/>
            <a:round/>
            <a:headEnd type="none" w="med" len="med"/>
            <a:tailEnd type="triangle" w="med" len="med"/>
          </a:ln>
        </p:spPr>
      </p:cxnSp>
      <p:cxnSp>
        <p:nvCxnSpPr>
          <p:cNvPr id="160" name="Google Shape;160;p25"/>
          <p:cNvCxnSpPr>
            <a:stCxn id="155" idx="6"/>
            <a:endCxn id="157" idx="2"/>
          </p:cNvCxnSpPr>
          <p:nvPr/>
        </p:nvCxnSpPr>
        <p:spPr>
          <a:xfrm rot="10800000" flipH="1">
            <a:off x="5507250" y="2448175"/>
            <a:ext cx="1659900" cy="1096500"/>
          </a:xfrm>
          <a:prstGeom prst="straightConnector1">
            <a:avLst/>
          </a:prstGeom>
          <a:noFill/>
          <a:ln w="9525" cap="flat" cmpd="sng">
            <a:solidFill>
              <a:schemeClr val="dk2"/>
            </a:solidFill>
            <a:prstDash val="solid"/>
            <a:round/>
            <a:headEnd type="none" w="med" len="med"/>
            <a:tailEnd type="triangle" w="med" len="med"/>
          </a:ln>
        </p:spPr>
      </p:cxnSp>
      <p:cxnSp>
        <p:nvCxnSpPr>
          <p:cNvPr id="161" name="Google Shape;161;p25"/>
          <p:cNvCxnSpPr>
            <a:stCxn id="156" idx="6"/>
            <a:endCxn id="157" idx="2"/>
          </p:cNvCxnSpPr>
          <p:nvPr/>
        </p:nvCxnSpPr>
        <p:spPr>
          <a:xfrm rot="10800000" flipH="1">
            <a:off x="5507250" y="2448300"/>
            <a:ext cx="1659900" cy="2193000"/>
          </a:xfrm>
          <a:prstGeom prst="straightConnector1">
            <a:avLst/>
          </a:prstGeom>
          <a:noFill/>
          <a:ln w="9525" cap="flat" cmpd="sng">
            <a:solidFill>
              <a:schemeClr val="dk2"/>
            </a:solidFill>
            <a:prstDash val="solid"/>
            <a:round/>
            <a:headEnd type="none" w="med" len="med"/>
            <a:tailEnd type="triangle" w="med" len="med"/>
          </a:ln>
        </p:spPr>
      </p:cxnSp>
      <p:cxnSp>
        <p:nvCxnSpPr>
          <p:cNvPr id="162" name="Google Shape;162;p25"/>
          <p:cNvCxnSpPr>
            <a:stCxn id="152" idx="3"/>
            <a:endCxn id="154" idx="2"/>
          </p:cNvCxnSpPr>
          <p:nvPr/>
        </p:nvCxnSpPr>
        <p:spPr>
          <a:xfrm rot="10800000" flipH="1">
            <a:off x="2079600" y="1593175"/>
            <a:ext cx="1608600" cy="855000"/>
          </a:xfrm>
          <a:prstGeom prst="straightConnector1">
            <a:avLst/>
          </a:prstGeom>
          <a:noFill/>
          <a:ln w="9525" cap="flat" cmpd="sng">
            <a:solidFill>
              <a:schemeClr val="dk2"/>
            </a:solidFill>
            <a:prstDash val="solid"/>
            <a:round/>
            <a:headEnd type="none" w="med" len="med"/>
            <a:tailEnd type="triangle" w="med" len="med"/>
          </a:ln>
        </p:spPr>
      </p:cxnSp>
      <p:cxnSp>
        <p:nvCxnSpPr>
          <p:cNvPr id="163" name="Google Shape;163;p25"/>
          <p:cNvCxnSpPr>
            <a:stCxn id="152" idx="3"/>
            <a:endCxn id="153" idx="2"/>
          </p:cNvCxnSpPr>
          <p:nvPr/>
        </p:nvCxnSpPr>
        <p:spPr>
          <a:xfrm rot="10800000" flipH="1">
            <a:off x="2079600" y="495175"/>
            <a:ext cx="1608600" cy="1953000"/>
          </a:xfrm>
          <a:prstGeom prst="straightConnector1">
            <a:avLst/>
          </a:prstGeom>
          <a:noFill/>
          <a:ln w="9525" cap="flat" cmpd="sng">
            <a:solidFill>
              <a:schemeClr val="dk2"/>
            </a:solidFill>
            <a:prstDash val="solid"/>
            <a:round/>
            <a:headEnd type="none" w="med" len="med"/>
            <a:tailEnd type="triangle" w="med" len="med"/>
          </a:ln>
        </p:spPr>
      </p:cxnSp>
      <p:cxnSp>
        <p:nvCxnSpPr>
          <p:cNvPr id="164" name="Google Shape;164;p25"/>
          <p:cNvCxnSpPr>
            <a:stCxn id="153" idx="6"/>
            <a:endCxn id="157" idx="2"/>
          </p:cNvCxnSpPr>
          <p:nvPr/>
        </p:nvCxnSpPr>
        <p:spPr>
          <a:xfrm>
            <a:off x="5455950" y="495275"/>
            <a:ext cx="1711200" cy="1953000"/>
          </a:xfrm>
          <a:prstGeom prst="straightConnector1">
            <a:avLst/>
          </a:prstGeom>
          <a:noFill/>
          <a:ln w="9525" cap="flat" cmpd="sng">
            <a:solidFill>
              <a:schemeClr val="dk2"/>
            </a:solidFill>
            <a:prstDash val="solid"/>
            <a:round/>
            <a:headEnd type="none" w="med" len="med"/>
            <a:tailEnd type="triangle" w="med" len="med"/>
          </a:ln>
        </p:spPr>
      </p:cxnSp>
      <p:cxnSp>
        <p:nvCxnSpPr>
          <p:cNvPr id="165" name="Google Shape;165;p25"/>
          <p:cNvCxnSpPr>
            <a:stCxn id="154" idx="6"/>
            <a:endCxn id="157" idx="2"/>
          </p:cNvCxnSpPr>
          <p:nvPr/>
        </p:nvCxnSpPr>
        <p:spPr>
          <a:xfrm>
            <a:off x="5455950" y="1593150"/>
            <a:ext cx="1711200" cy="855000"/>
          </a:xfrm>
          <a:prstGeom prst="straightConnector1">
            <a:avLst/>
          </a:prstGeom>
          <a:noFill/>
          <a:ln w="9525" cap="flat" cmpd="sng">
            <a:solidFill>
              <a:schemeClr val="dk2"/>
            </a:solidFill>
            <a:prstDash val="solid"/>
            <a:round/>
            <a:headEnd type="none" w="med" len="med"/>
            <a:tailEnd type="triangle" w="med" len="med"/>
          </a:ln>
        </p:spPr>
      </p:cxnSp>
      <p:cxnSp>
        <p:nvCxnSpPr>
          <p:cNvPr id="166" name="Google Shape;166;p25"/>
          <p:cNvCxnSpPr>
            <a:stCxn id="152" idx="3"/>
            <a:endCxn id="157" idx="2"/>
          </p:cNvCxnSpPr>
          <p:nvPr/>
        </p:nvCxnSpPr>
        <p:spPr>
          <a:xfrm>
            <a:off x="2079600" y="2448175"/>
            <a:ext cx="5087400" cy="0"/>
          </a:xfrm>
          <a:prstGeom prst="straightConnector1">
            <a:avLst/>
          </a:prstGeom>
          <a:noFill/>
          <a:ln w="9525" cap="flat" cmpd="sng">
            <a:solidFill>
              <a:schemeClr val="dk2"/>
            </a:solidFill>
            <a:prstDash val="solid"/>
            <a:round/>
            <a:headEnd type="none" w="med" len="med"/>
            <a:tailEnd type="triangle" w="med" len="med"/>
          </a:ln>
        </p:spPr>
      </p:cxnSp>
      <p:sp>
        <p:nvSpPr>
          <p:cNvPr id="167" name="Google Shape;167;p25"/>
          <p:cNvSpPr txBox="1"/>
          <p:nvPr/>
        </p:nvSpPr>
        <p:spPr>
          <a:xfrm>
            <a:off x="2683650" y="853575"/>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0.54</a:t>
            </a:r>
            <a:endParaRPr>
              <a:latin typeface="Proxima Nova"/>
              <a:ea typeface="Proxima Nova"/>
              <a:cs typeface="Proxima Nova"/>
              <a:sym typeface="Proxima Nova"/>
            </a:endParaRPr>
          </a:p>
        </p:txBody>
      </p:sp>
      <p:sp>
        <p:nvSpPr>
          <p:cNvPr id="168" name="Google Shape;168;p25"/>
          <p:cNvSpPr txBox="1"/>
          <p:nvPr/>
        </p:nvSpPr>
        <p:spPr>
          <a:xfrm>
            <a:off x="2702550" y="1573300"/>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0.51</a:t>
            </a:r>
            <a:endParaRPr>
              <a:latin typeface="Proxima Nova"/>
              <a:ea typeface="Proxima Nova"/>
              <a:cs typeface="Proxima Nova"/>
              <a:sym typeface="Proxima Nova"/>
            </a:endParaRPr>
          </a:p>
        </p:txBody>
      </p:sp>
      <p:sp>
        <p:nvSpPr>
          <p:cNvPr id="169" name="Google Shape;169;p25"/>
          <p:cNvSpPr txBox="1"/>
          <p:nvPr/>
        </p:nvSpPr>
        <p:spPr>
          <a:xfrm>
            <a:off x="5919950" y="853575"/>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Proxima Nova"/>
                <a:ea typeface="Proxima Nova"/>
                <a:cs typeface="Proxima Nova"/>
                <a:sym typeface="Proxima Nova"/>
              </a:rPr>
              <a:t>- 0.01</a:t>
            </a:r>
            <a:endParaRPr>
              <a:solidFill>
                <a:schemeClr val="accent4"/>
              </a:solidFill>
              <a:latin typeface="Proxima Nova"/>
              <a:ea typeface="Proxima Nova"/>
              <a:cs typeface="Proxima Nova"/>
              <a:sym typeface="Proxima Nova"/>
            </a:endParaRPr>
          </a:p>
        </p:txBody>
      </p:sp>
      <p:sp>
        <p:nvSpPr>
          <p:cNvPr id="170" name="Google Shape;170;p25"/>
          <p:cNvSpPr txBox="1"/>
          <p:nvPr/>
        </p:nvSpPr>
        <p:spPr>
          <a:xfrm>
            <a:off x="6220950" y="3402150"/>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4"/>
                </a:solidFill>
                <a:latin typeface="Proxima Nova"/>
                <a:ea typeface="Proxima Nova"/>
                <a:cs typeface="Proxima Nova"/>
                <a:sym typeface="Proxima Nova"/>
              </a:rPr>
              <a:t>- 0.03</a:t>
            </a:r>
            <a:endParaRPr>
              <a:solidFill>
                <a:schemeClr val="accent4"/>
              </a:solidFill>
              <a:latin typeface="Proxima Nova"/>
              <a:ea typeface="Proxima Nova"/>
              <a:cs typeface="Proxima Nova"/>
              <a:sym typeface="Proxima Nova"/>
            </a:endParaRPr>
          </a:p>
        </p:txBody>
      </p:sp>
      <p:sp>
        <p:nvSpPr>
          <p:cNvPr id="171" name="Google Shape;171;p25"/>
          <p:cNvSpPr txBox="1"/>
          <p:nvPr/>
        </p:nvSpPr>
        <p:spPr>
          <a:xfrm>
            <a:off x="5919950" y="1573300"/>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0.35</a:t>
            </a:r>
            <a:endParaRPr>
              <a:latin typeface="Proxima Nova"/>
              <a:ea typeface="Proxima Nova"/>
              <a:cs typeface="Proxima Nova"/>
              <a:sym typeface="Proxima Nova"/>
            </a:endParaRPr>
          </a:p>
        </p:txBody>
      </p:sp>
      <p:sp>
        <p:nvSpPr>
          <p:cNvPr id="172" name="Google Shape;172;p25"/>
          <p:cNvSpPr txBox="1"/>
          <p:nvPr/>
        </p:nvSpPr>
        <p:spPr>
          <a:xfrm>
            <a:off x="5273175" y="2127863"/>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0.24</a:t>
            </a:r>
            <a:endParaRPr>
              <a:latin typeface="Proxima Nova"/>
              <a:ea typeface="Proxima Nova"/>
              <a:cs typeface="Proxima Nova"/>
              <a:sym typeface="Proxima Nova"/>
            </a:endParaRPr>
          </a:p>
        </p:txBody>
      </p:sp>
      <p:sp>
        <p:nvSpPr>
          <p:cNvPr id="173" name="Google Shape;173;p25"/>
          <p:cNvSpPr txBox="1"/>
          <p:nvPr/>
        </p:nvSpPr>
        <p:spPr>
          <a:xfrm>
            <a:off x="5708300" y="2782563"/>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- 0.12</a:t>
            </a:r>
            <a:endParaRPr>
              <a:latin typeface="Proxima Nova"/>
              <a:ea typeface="Proxima Nova"/>
              <a:cs typeface="Proxima Nova"/>
              <a:sym typeface="Proxima Nova"/>
            </a:endParaRPr>
          </a:p>
        </p:txBody>
      </p:sp>
      <p:sp>
        <p:nvSpPr>
          <p:cNvPr id="174" name="Google Shape;174;p25"/>
          <p:cNvSpPr txBox="1"/>
          <p:nvPr/>
        </p:nvSpPr>
        <p:spPr>
          <a:xfrm>
            <a:off x="2945550" y="2782575"/>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0.20</a:t>
            </a:r>
            <a:endParaRPr>
              <a:latin typeface="Proxima Nova"/>
              <a:ea typeface="Proxima Nova"/>
              <a:cs typeface="Proxima Nova"/>
              <a:sym typeface="Proxima Nova"/>
            </a:endParaRPr>
          </a:p>
        </p:txBody>
      </p:sp>
      <p:sp>
        <p:nvSpPr>
          <p:cNvPr id="175" name="Google Shape;175;p25"/>
          <p:cNvSpPr txBox="1"/>
          <p:nvPr/>
        </p:nvSpPr>
        <p:spPr>
          <a:xfrm>
            <a:off x="2460450" y="3476375"/>
            <a:ext cx="717600" cy="28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roxima Nova"/>
                <a:ea typeface="Proxima Nova"/>
                <a:cs typeface="Proxima Nova"/>
                <a:sym typeface="Proxima Nova"/>
              </a:rPr>
              <a:t>0.30</a:t>
            </a:r>
            <a:endParaRPr>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6"/>
          <p:cNvSpPr txBox="1">
            <a:spLocks noGrp="1"/>
          </p:cNvSpPr>
          <p:nvPr>
            <p:ph type="title"/>
          </p:nvPr>
        </p:nvSpPr>
        <p:spPr>
          <a:xfrm>
            <a:off x="265500" y="419175"/>
            <a:ext cx="4045200" cy="150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Take-Home Message</a:t>
            </a:r>
            <a:endParaRPr/>
          </a:p>
        </p:txBody>
      </p:sp>
      <p:sp>
        <p:nvSpPr>
          <p:cNvPr id="181" name="Google Shape;181;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Create a welcoming environment and encourage workplace friendships:</a:t>
            </a:r>
            <a:endParaRPr/>
          </a:p>
          <a:p>
            <a:pPr marL="457200" lvl="0" indent="-342900" algn="l" rtl="0">
              <a:spcBef>
                <a:spcPts val="1600"/>
              </a:spcBef>
              <a:spcAft>
                <a:spcPts val="0"/>
              </a:spcAft>
              <a:buSzPts val="1800"/>
              <a:buChar char="●"/>
            </a:pPr>
            <a:r>
              <a:rPr lang="en"/>
              <a:t>Employee-led special interest groups</a:t>
            </a:r>
            <a:endParaRPr/>
          </a:p>
          <a:p>
            <a:pPr marL="457200" lvl="0" indent="-342900" algn="l" rtl="0">
              <a:spcBef>
                <a:spcPts val="0"/>
              </a:spcBef>
              <a:spcAft>
                <a:spcPts val="0"/>
              </a:spcAft>
              <a:buSzPts val="1800"/>
              <a:buChar char="●"/>
            </a:pPr>
            <a:r>
              <a:rPr lang="en"/>
              <a:t>Open cubicles</a:t>
            </a:r>
            <a:endParaRPr/>
          </a:p>
          <a:p>
            <a:pPr marL="457200" lvl="0" indent="-342900" algn="l" rtl="0">
              <a:spcBef>
                <a:spcPts val="0"/>
              </a:spcBef>
              <a:spcAft>
                <a:spcPts val="0"/>
              </a:spcAft>
              <a:buSzPts val="1800"/>
              <a:buChar char="●"/>
            </a:pPr>
            <a:r>
              <a:rPr lang="en"/>
              <a:t>Hire the right people for culture fit</a:t>
            </a:r>
            <a:endParaRPr/>
          </a:p>
        </p:txBody>
      </p:sp>
      <p:pic>
        <p:nvPicPr>
          <p:cNvPr id="182" name="Google Shape;182;p26"/>
          <p:cNvPicPr preferRelativeResize="0"/>
          <p:nvPr/>
        </p:nvPicPr>
        <p:blipFill rotWithShape="1">
          <a:blip r:embed="rId3">
            <a:alphaModFix/>
          </a:blip>
          <a:srcRect l="6929" r="10282"/>
          <a:stretch/>
        </p:blipFill>
        <p:spPr>
          <a:xfrm>
            <a:off x="369600" y="2110400"/>
            <a:ext cx="3836999" cy="2608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title"/>
          </p:nvPr>
        </p:nvSpPr>
        <p:spPr>
          <a:xfrm>
            <a:off x="490250" y="214775"/>
            <a:ext cx="8225400" cy="300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it takes to get proactive: An Integrative Multilevel Model of the Antecedents of Personal Initiative</a:t>
            </a:r>
            <a:endParaRPr/>
          </a:p>
          <a:p>
            <a:pPr marL="0" lvl="0" indent="0" algn="l" rtl="0">
              <a:spcBef>
                <a:spcPts val="0"/>
              </a:spcBef>
              <a:spcAft>
                <a:spcPts val="0"/>
              </a:spcAft>
              <a:buNone/>
            </a:pPr>
            <a:endParaRPr/>
          </a:p>
        </p:txBody>
      </p:sp>
      <p:sp>
        <p:nvSpPr>
          <p:cNvPr id="188" name="Google Shape;188;p27"/>
          <p:cNvSpPr txBox="1"/>
          <p:nvPr/>
        </p:nvSpPr>
        <p:spPr>
          <a:xfrm>
            <a:off x="684050" y="3525475"/>
            <a:ext cx="7879800" cy="117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i="1">
                <a:solidFill>
                  <a:srgbClr val="F3F3F3"/>
                </a:solidFill>
                <a:latin typeface="Proxima Nova"/>
                <a:ea typeface="Proxima Nova"/>
                <a:cs typeface="Proxima Nova"/>
                <a:sym typeface="Proxima Nova"/>
              </a:rPr>
              <a:t>Ying Hong, Hui Lia</a:t>
            </a:r>
            <a:endParaRPr sz="2400" i="1">
              <a:solidFill>
                <a:srgbClr val="F3F3F3"/>
              </a:solidFill>
              <a:latin typeface="Proxima Nova"/>
              <a:ea typeface="Proxima Nova"/>
              <a:cs typeface="Proxima Nova"/>
              <a:sym typeface="Proxima Nova"/>
            </a:endParaRPr>
          </a:p>
          <a:p>
            <a:pPr marL="0" lvl="0" indent="0" algn="ctr" rtl="0">
              <a:lnSpc>
                <a:spcPct val="115000"/>
              </a:lnSpc>
              <a:spcBef>
                <a:spcPts val="1600"/>
              </a:spcBef>
              <a:spcAft>
                <a:spcPts val="1600"/>
              </a:spcAft>
              <a:buNone/>
            </a:pPr>
            <a:r>
              <a:rPr lang="en" sz="2400" i="1">
                <a:solidFill>
                  <a:srgbClr val="F3F3F3"/>
                </a:solidFill>
                <a:latin typeface="Proxima Nova"/>
                <a:ea typeface="Proxima Nova"/>
                <a:cs typeface="Proxima Nova"/>
                <a:sym typeface="Proxima Nova"/>
              </a:rPr>
              <a:t>Steffen Raub &amp; Joo Hun Hun</a:t>
            </a:r>
            <a:endParaRPr>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490250" y="526350"/>
            <a:ext cx="81525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qualities would you use to describe someone who is proactive in the workplace?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9"/>
          <p:cNvSpPr txBox="1">
            <a:spLocks noGrp="1"/>
          </p:cNvSpPr>
          <p:nvPr>
            <p:ph type="title"/>
          </p:nvPr>
        </p:nvSpPr>
        <p:spPr>
          <a:xfrm>
            <a:off x="490250" y="526350"/>
            <a:ext cx="8283900" cy="409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Proactive Motivational States</a:t>
            </a:r>
            <a:endParaRPr/>
          </a:p>
          <a:p>
            <a:pPr marL="0" lvl="0" indent="0" algn="l" rtl="0">
              <a:spcBef>
                <a:spcPts val="0"/>
              </a:spcBef>
              <a:spcAft>
                <a:spcPts val="0"/>
              </a:spcAft>
              <a:buNone/>
            </a:pPr>
            <a:endParaRPr sz="3000"/>
          </a:p>
          <a:p>
            <a:pPr marL="457200" lvl="0" indent="-419100" algn="l" rtl="0">
              <a:spcBef>
                <a:spcPts val="0"/>
              </a:spcBef>
              <a:spcAft>
                <a:spcPts val="0"/>
              </a:spcAft>
              <a:buSzPts val="3000"/>
              <a:buChar char="●"/>
            </a:pPr>
            <a:r>
              <a:rPr lang="en" sz="3000"/>
              <a:t>“Can do” - Role-breadth Self Efficacy</a:t>
            </a:r>
            <a:endParaRPr sz="3000"/>
          </a:p>
          <a:p>
            <a:pPr marL="457200" lvl="0" indent="-419100" algn="l" rtl="0">
              <a:spcBef>
                <a:spcPts val="0"/>
              </a:spcBef>
              <a:spcAft>
                <a:spcPts val="0"/>
              </a:spcAft>
              <a:buSzPts val="3000"/>
              <a:buChar char="●"/>
            </a:pPr>
            <a:r>
              <a:rPr lang="en" sz="3000"/>
              <a:t>“Reason to” - Intrinsic Motivation</a:t>
            </a:r>
            <a:endParaRPr sz="3000"/>
          </a:p>
          <a:p>
            <a:pPr marL="457200" lvl="0" indent="-419100" algn="l" rtl="0">
              <a:spcBef>
                <a:spcPts val="0"/>
              </a:spcBef>
              <a:spcAft>
                <a:spcPts val="0"/>
              </a:spcAft>
              <a:buSzPts val="3000"/>
              <a:buChar char="●"/>
            </a:pPr>
            <a:r>
              <a:rPr lang="en" sz="3000"/>
              <a:t>“Energized to” - Activated Positive Affect</a:t>
            </a:r>
            <a:endParaRPr sz="3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0"/>
          <p:cNvPicPr preferRelativeResize="0"/>
          <p:nvPr/>
        </p:nvPicPr>
        <p:blipFill>
          <a:blip r:embed="rId3">
            <a:alphaModFix/>
          </a:blip>
          <a:stretch>
            <a:fillRect/>
          </a:stretch>
        </p:blipFill>
        <p:spPr>
          <a:xfrm>
            <a:off x="254963" y="128825"/>
            <a:ext cx="8634074" cy="4885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title"/>
          </p:nvPr>
        </p:nvSpPr>
        <p:spPr>
          <a:xfrm>
            <a:off x="183100" y="332925"/>
            <a:ext cx="8572500" cy="468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Social Information Processing Theory</a:t>
            </a:r>
            <a:endParaRPr sz="4000"/>
          </a:p>
          <a:p>
            <a:pPr marL="457200" lvl="0" indent="-419100" algn="l" rtl="0">
              <a:spcBef>
                <a:spcPts val="0"/>
              </a:spcBef>
              <a:spcAft>
                <a:spcPts val="0"/>
              </a:spcAft>
              <a:buSzPts val="3000"/>
              <a:buChar char="●"/>
            </a:pPr>
            <a:r>
              <a:rPr lang="en" sz="3000"/>
              <a:t>Employees seek information from coworkers, adapt to the way coworkers derive importance of Initiative taking.</a:t>
            </a:r>
            <a:endParaRPr sz="3000"/>
          </a:p>
          <a:p>
            <a:pPr marL="0" lvl="0" indent="0" algn="l" rtl="0">
              <a:spcBef>
                <a:spcPts val="0"/>
              </a:spcBef>
              <a:spcAft>
                <a:spcPts val="0"/>
              </a:spcAft>
              <a:buNone/>
            </a:pPr>
            <a:r>
              <a:rPr lang="en" sz="4000"/>
              <a:t>Sensemaking</a:t>
            </a:r>
            <a:endParaRPr sz="4000"/>
          </a:p>
          <a:p>
            <a:pPr marL="457200" lvl="0" indent="-419100" algn="l" rtl="0">
              <a:spcBef>
                <a:spcPts val="0"/>
              </a:spcBef>
              <a:spcAft>
                <a:spcPts val="0"/>
              </a:spcAft>
              <a:buSzPts val="3000"/>
              <a:buChar char="●"/>
            </a:pPr>
            <a:r>
              <a:rPr lang="en" sz="3000"/>
              <a:t>Work unit will collectively reflect on/develop shared view of how initiative taking is enouraged and rewarded. </a:t>
            </a:r>
            <a:endParaRPr sz="3000"/>
          </a:p>
          <a:p>
            <a:pPr marL="0" lvl="0" indent="0" algn="l" rtl="0">
              <a:spcBef>
                <a:spcPts val="0"/>
              </a:spcBef>
              <a:spcAft>
                <a:spcPts val="0"/>
              </a:spcAft>
              <a:buNone/>
            </a:pPr>
            <a:endParaRPr sz="3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490250" y="526350"/>
            <a:ext cx="8373600" cy="270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t>Are workplace friendships a mixed blessing? Exploring tradeoffs of multiplex relationships and their associations with job performance</a:t>
            </a:r>
            <a:endParaRPr sz="4000" b="1"/>
          </a:p>
        </p:txBody>
      </p:sp>
      <p:sp>
        <p:nvSpPr>
          <p:cNvPr id="66" name="Google Shape;66;p14"/>
          <p:cNvSpPr txBox="1">
            <a:spLocks noGrp="1"/>
          </p:cNvSpPr>
          <p:nvPr>
            <p:ph type="subTitle" idx="4294967295"/>
          </p:nvPr>
        </p:nvSpPr>
        <p:spPr>
          <a:xfrm>
            <a:off x="1147650" y="3439200"/>
            <a:ext cx="6848700" cy="1076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i="1">
                <a:solidFill>
                  <a:srgbClr val="F3F3F3"/>
                </a:solidFill>
              </a:rPr>
              <a:t>Jessica R. Methot, Jeffrey A. Lepine,</a:t>
            </a:r>
            <a:endParaRPr sz="2400" i="1">
              <a:solidFill>
                <a:srgbClr val="F3F3F3"/>
              </a:solidFill>
            </a:endParaRPr>
          </a:p>
          <a:p>
            <a:pPr marL="0" lvl="0" indent="0" algn="ctr" rtl="0">
              <a:spcBef>
                <a:spcPts val="1600"/>
              </a:spcBef>
              <a:spcAft>
                <a:spcPts val="1600"/>
              </a:spcAft>
              <a:buNone/>
            </a:pPr>
            <a:r>
              <a:rPr lang="en" sz="2400" i="1">
                <a:solidFill>
                  <a:srgbClr val="F3F3F3"/>
                </a:solidFill>
              </a:rPr>
              <a:t>Nathan P. Podsakoff, &amp; Jessica Siegel Christian</a:t>
            </a:r>
            <a:endParaRPr sz="2400" i="1">
              <a:solidFill>
                <a:srgbClr val="F3F3F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299625" y="249950"/>
            <a:ext cx="8622300" cy="436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a:t>The Study</a:t>
            </a:r>
            <a:endParaRPr sz="4000"/>
          </a:p>
          <a:p>
            <a:pPr marL="457200" lvl="0" indent="-381000" algn="l" rtl="0">
              <a:spcBef>
                <a:spcPts val="0"/>
              </a:spcBef>
              <a:spcAft>
                <a:spcPts val="0"/>
              </a:spcAft>
              <a:buSzPts val="2400"/>
              <a:buChar char="●"/>
            </a:pPr>
            <a:r>
              <a:rPr lang="en" sz="2400"/>
              <a:t>22 high end, international hotels</a:t>
            </a:r>
            <a:endParaRPr sz="2400"/>
          </a:p>
          <a:p>
            <a:pPr marL="0" lvl="0" indent="0" algn="l" rtl="0">
              <a:spcBef>
                <a:spcPts val="0"/>
              </a:spcBef>
              <a:spcAft>
                <a:spcPts val="0"/>
              </a:spcAft>
              <a:buNone/>
            </a:pPr>
            <a:endParaRPr sz="2400" b="1"/>
          </a:p>
          <a:p>
            <a:pPr marL="0" lvl="0" indent="0" algn="l" rtl="0">
              <a:spcBef>
                <a:spcPts val="0"/>
              </a:spcBef>
              <a:spcAft>
                <a:spcPts val="0"/>
              </a:spcAft>
              <a:buNone/>
            </a:pPr>
            <a:r>
              <a:rPr lang="en" sz="2400" b="1"/>
              <a:t>Questionnaire Survey</a:t>
            </a:r>
            <a:endParaRPr sz="2400" b="1"/>
          </a:p>
          <a:p>
            <a:pPr marL="457200" lvl="0" indent="-381000" algn="l" rtl="0">
              <a:spcBef>
                <a:spcPts val="0"/>
              </a:spcBef>
              <a:spcAft>
                <a:spcPts val="0"/>
              </a:spcAft>
              <a:buSzPts val="2400"/>
              <a:buChar char="●"/>
            </a:pPr>
            <a:r>
              <a:rPr lang="en" sz="2400"/>
              <a:t>124 Executives (General Managers and Department Heads)</a:t>
            </a:r>
            <a:endParaRPr sz="2400"/>
          </a:p>
          <a:p>
            <a:pPr marL="457200" lvl="0" indent="-381000" algn="l" rtl="0">
              <a:spcBef>
                <a:spcPts val="0"/>
              </a:spcBef>
              <a:spcAft>
                <a:spcPts val="0"/>
              </a:spcAft>
              <a:buSzPts val="2400"/>
              <a:buChar char="●"/>
            </a:pPr>
            <a:r>
              <a:rPr lang="en" sz="2400"/>
              <a:t>2023 Lowest Hierarchal Employees </a:t>
            </a:r>
            <a:endParaRPr sz="2400"/>
          </a:p>
          <a:p>
            <a:pPr marL="457200" lvl="0" indent="-381000" algn="l" rtl="0">
              <a:spcBef>
                <a:spcPts val="0"/>
              </a:spcBef>
              <a:spcAft>
                <a:spcPts val="0"/>
              </a:spcAft>
              <a:buSzPts val="2400"/>
              <a:buChar char="●"/>
            </a:pPr>
            <a:r>
              <a:rPr lang="en" sz="2400"/>
              <a:t>328 Direct Supervisors</a:t>
            </a:r>
            <a:endParaRPr sz="2400"/>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3"/>
          <p:cNvSpPr txBox="1">
            <a:spLocks noGrp="1"/>
          </p:cNvSpPr>
          <p:nvPr>
            <p:ph type="title"/>
          </p:nvPr>
        </p:nvSpPr>
        <p:spPr>
          <a:xfrm>
            <a:off x="233050" y="425500"/>
            <a:ext cx="8910900" cy="463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t>Survey Questions: Scale of 1-5, Agree or Disagree</a:t>
            </a:r>
            <a:endParaRPr sz="3000" b="1"/>
          </a:p>
          <a:p>
            <a:pPr marL="0" lvl="0" indent="0" algn="l" rtl="0">
              <a:spcBef>
                <a:spcPts val="0"/>
              </a:spcBef>
              <a:spcAft>
                <a:spcPts val="0"/>
              </a:spcAft>
              <a:buNone/>
            </a:pPr>
            <a:endParaRPr sz="2400" b="1"/>
          </a:p>
          <a:p>
            <a:pPr marL="0" lvl="0" indent="0" algn="l" rtl="0">
              <a:spcBef>
                <a:spcPts val="0"/>
              </a:spcBef>
              <a:spcAft>
                <a:spcPts val="0"/>
              </a:spcAft>
              <a:buNone/>
            </a:pPr>
            <a:r>
              <a:rPr lang="en" sz="2400" b="1"/>
              <a:t>Employees</a:t>
            </a:r>
            <a:r>
              <a:rPr lang="en" sz="2400"/>
              <a:t> “How confidently would you feel about…” </a:t>
            </a:r>
            <a:endParaRPr sz="2400"/>
          </a:p>
          <a:p>
            <a:pPr marL="457200" lvl="0" indent="-381000" algn="l" rtl="0">
              <a:spcBef>
                <a:spcPts val="0"/>
              </a:spcBef>
              <a:spcAft>
                <a:spcPts val="0"/>
              </a:spcAft>
              <a:buSzPts val="2400"/>
              <a:buChar char="-"/>
            </a:pPr>
            <a:r>
              <a:rPr lang="en" sz="2400"/>
              <a:t>Analyzing a long term problem to find a solution?</a:t>
            </a:r>
            <a:endParaRPr sz="2400"/>
          </a:p>
          <a:p>
            <a:pPr marL="457200" lvl="0" indent="-381000" algn="l" rtl="0">
              <a:spcBef>
                <a:spcPts val="0"/>
              </a:spcBef>
              <a:spcAft>
                <a:spcPts val="0"/>
              </a:spcAft>
              <a:buSzPts val="2400"/>
              <a:buChar char="-"/>
            </a:pPr>
            <a:r>
              <a:rPr lang="en" sz="2400"/>
              <a:t>Representing your work area in meetings with management?</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en" sz="2400" b="1"/>
              <a:t>Supervisor </a:t>
            </a:r>
            <a:r>
              <a:rPr lang="en" sz="2400"/>
              <a:t>“This particular employee…”</a:t>
            </a:r>
            <a:endParaRPr sz="2400"/>
          </a:p>
          <a:p>
            <a:pPr marL="457200" lvl="0" indent="-381000" algn="l" rtl="0">
              <a:spcBef>
                <a:spcPts val="0"/>
              </a:spcBef>
              <a:spcAft>
                <a:spcPts val="0"/>
              </a:spcAft>
              <a:buSzPts val="2400"/>
              <a:buChar char="-"/>
            </a:pPr>
            <a:r>
              <a:rPr lang="en" sz="2400"/>
              <a:t>Takes initiative immediately when others don’t.</a:t>
            </a:r>
            <a:endParaRPr sz="2400"/>
          </a:p>
          <a:p>
            <a:pPr marL="0" lvl="0" indent="0" algn="l" rtl="0">
              <a:spcBef>
                <a:spcPts val="0"/>
              </a:spcBef>
              <a:spcAft>
                <a:spcPts val="0"/>
              </a:spcAft>
              <a:buNone/>
            </a:pPr>
            <a:r>
              <a:rPr lang="en" sz="2400"/>
              <a:t>“Employees are encouraged to tackle service related problems without being explicitly told by their supervisor.”</a:t>
            </a: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a:p>
            <a:pPr marL="0" lvl="0" indent="0" algn="l" rtl="0">
              <a:spcBef>
                <a:spcPts val="0"/>
              </a:spcBef>
              <a:spcAft>
                <a:spcPts val="0"/>
              </a:spcAft>
              <a:buNone/>
            </a:pP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4"/>
          <p:cNvPicPr preferRelativeResize="0"/>
          <p:nvPr/>
        </p:nvPicPr>
        <p:blipFill>
          <a:blip r:embed="rId3">
            <a:alphaModFix/>
          </a:blip>
          <a:stretch>
            <a:fillRect/>
          </a:stretch>
        </p:blipFill>
        <p:spPr>
          <a:xfrm>
            <a:off x="823075" y="128813"/>
            <a:ext cx="7003506" cy="48858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p:nvPr>
        </p:nvSpPr>
        <p:spPr>
          <a:xfrm>
            <a:off x="490250" y="199750"/>
            <a:ext cx="8198700" cy="476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a:t>Take Home Message(s)</a:t>
            </a:r>
            <a:endParaRPr sz="4000"/>
          </a:p>
          <a:p>
            <a:pPr marL="0" lvl="0" indent="0" algn="ctr" rtl="0">
              <a:spcBef>
                <a:spcPts val="0"/>
              </a:spcBef>
              <a:spcAft>
                <a:spcPts val="0"/>
              </a:spcAft>
              <a:buNone/>
            </a:pPr>
            <a:endParaRPr sz="1000"/>
          </a:p>
          <a:p>
            <a:pPr marL="457200" lvl="0" indent="-381000" algn="ctr" rtl="0">
              <a:spcBef>
                <a:spcPts val="0"/>
              </a:spcBef>
              <a:spcAft>
                <a:spcPts val="0"/>
              </a:spcAft>
              <a:buSzPts val="2400"/>
              <a:buAutoNum type="arabicPeriod"/>
            </a:pPr>
            <a:r>
              <a:rPr lang="en" sz="2400"/>
              <a:t>To promote employees in taking the personal initiative, upper and lower level management must sustain an initiative climate through formal HRM practices of selecting, training, evaluating and </a:t>
            </a:r>
            <a:r>
              <a:rPr lang="en" sz="2400" b="1"/>
              <a:t>rewarding</a:t>
            </a:r>
            <a:r>
              <a:rPr lang="en" sz="2400"/>
              <a:t> employees who take personal initiative.</a:t>
            </a:r>
            <a:endParaRPr sz="2400"/>
          </a:p>
          <a:p>
            <a:pPr marL="0" lvl="0" indent="0" algn="ctr" rtl="0">
              <a:spcBef>
                <a:spcPts val="0"/>
              </a:spcBef>
              <a:spcAft>
                <a:spcPts val="0"/>
              </a:spcAft>
              <a:buNone/>
            </a:pPr>
            <a:endParaRPr sz="2400"/>
          </a:p>
          <a:p>
            <a:pPr marL="457200" lvl="0" indent="-381000" algn="ctr" rtl="0">
              <a:spcBef>
                <a:spcPts val="0"/>
              </a:spcBef>
              <a:spcAft>
                <a:spcPts val="0"/>
              </a:spcAft>
              <a:buSzPts val="2400"/>
              <a:buAutoNum type="arabicPeriod"/>
            </a:pPr>
            <a:r>
              <a:rPr lang="en" sz="2400"/>
              <a:t>If costly HRM Systems can’t be implemented, push department heads to display </a:t>
            </a:r>
            <a:r>
              <a:rPr lang="en" sz="2400" b="1"/>
              <a:t>empowering leadership behaviors.</a:t>
            </a:r>
            <a:endParaRPr sz="2400" b="1"/>
          </a:p>
          <a:p>
            <a:pPr marL="0" lvl="0" indent="0" algn="l" rtl="0">
              <a:spcBef>
                <a:spcPts val="0"/>
              </a:spcBef>
              <a:spcAft>
                <a:spcPts val="0"/>
              </a:spcAft>
              <a:buNone/>
            </a:pPr>
            <a:endParaRPr sz="4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6"/>
          <p:cNvSpPr txBox="1">
            <a:spLocks noGrp="1"/>
          </p:cNvSpPr>
          <p:nvPr>
            <p:ph type="title"/>
          </p:nvPr>
        </p:nvSpPr>
        <p:spPr>
          <a:xfrm>
            <a:off x="231950" y="570050"/>
            <a:ext cx="4045200" cy="1509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Collaborative Take Home Message</a:t>
            </a:r>
            <a:endParaRPr sz="3600"/>
          </a:p>
          <a:p>
            <a:pPr marL="0" lvl="0" indent="0" algn="ctr" rtl="0">
              <a:spcBef>
                <a:spcPts val="0"/>
              </a:spcBef>
              <a:spcAft>
                <a:spcPts val="0"/>
              </a:spcAft>
              <a:buNone/>
            </a:pPr>
            <a:endParaRPr sz="3000"/>
          </a:p>
          <a:p>
            <a:pPr marL="0" lvl="0" indent="0" algn="ctr" rtl="0">
              <a:spcBef>
                <a:spcPts val="0"/>
              </a:spcBef>
              <a:spcAft>
                <a:spcPts val="0"/>
              </a:spcAft>
              <a:buNone/>
            </a:pPr>
            <a:endParaRPr sz="3000"/>
          </a:p>
        </p:txBody>
      </p:sp>
      <p:sp>
        <p:nvSpPr>
          <p:cNvPr id="234" name="Google Shape;234;p3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By encouraging workplace friendships, employees are more likely to reach out to their co-workers for help with job tasks; thus, employees will take on more personal initiative. Finally, the positive affect from workplace friendships can help to re-energize personal motivation.</a:t>
            </a:r>
            <a:endParaRPr/>
          </a:p>
        </p:txBody>
      </p:sp>
      <p:pic>
        <p:nvPicPr>
          <p:cNvPr id="235" name="Google Shape;235;p36"/>
          <p:cNvPicPr preferRelativeResize="0"/>
          <p:nvPr/>
        </p:nvPicPr>
        <p:blipFill>
          <a:blip r:embed="rId3">
            <a:alphaModFix/>
          </a:blip>
          <a:stretch>
            <a:fillRect/>
          </a:stretch>
        </p:blipFill>
        <p:spPr>
          <a:xfrm>
            <a:off x="198425" y="2014200"/>
            <a:ext cx="4112273" cy="27388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7"/>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Thank you!</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455550" y="3622075"/>
            <a:ext cx="8232900" cy="115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b="1"/>
              <a:t>Do you have a work best friend?</a:t>
            </a:r>
            <a:r>
              <a:rPr lang="en" sz="4200"/>
              <a:t> </a:t>
            </a:r>
            <a:endParaRPr sz="4200"/>
          </a:p>
        </p:txBody>
      </p:sp>
      <p:pic>
        <p:nvPicPr>
          <p:cNvPr id="72" name="Google Shape;72;p15"/>
          <p:cNvPicPr preferRelativeResize="0"/>
          <p:nvPr/>
        </p:nvPicPr>
        <p:blipFill>
          <a:blip r:embed="rId3">
            <a:alphaModFix/>
          </a:blip>
          <a:stretch>
            <a:fillRect/>
          </a:stretch>
        </p:blipFill>
        <p:spPr>
          <a:xfrm>
            <a:off x="2496435" y="826410"/>
            <a:ext cx="4151150" cy="2795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265500" y="724200"/>
            <a:ext cx="4045200" cy="73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Issue</a:t>
            </a:r>
            <a:endParaRPr/>
          </a:p>
        </p:txBody>
      </p:sp>
      <p:sp>
        <p:nvSpPr>
          <p:cNvPr id="78" name="Google Shape;78;p1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Workplace friendships have positive and negative impacts to job productivity and job satisfaction.</a:t>
            </a:r>
            <a:endParaRPr/>
          </a:p>
          <a:p>
            <a:pPr marL="0" lvl="0" indent="0" algn="l" rtl="0">
              <a:spcBef>
                <a:spcPts val="1600"/>
              </a:spcBef>
              <a:spcAft>
                <a:spcPts val="1600"/>
              </a:spcAft>
              <a:buNone/>
            </a:pPr>
            <a:r>
              <a:rPr lang="en"/>
              <a:t>We need to understand which behaviors can mitigate the negative effects.</a:t>
            </a:r>
            <a:endParaRPr/>
          </a:p>
        </p:txBody>
      </p:sp>
      <p:pic>
        <p:nvPicPr>
          <p:cNvPr id="79" name="Google Shape;79;p16"/>
          <p:cNvPicPr preferRelativeResize="0"/>
          <p:nvPr/>
        </p:nvPicPr>
        <p:blipFill>
          <a:blip r:embed="rId3">
            <a:alphaModFix/>
          </a:blip>
          <a:stretch>
            <a:fillRect/>
          </a:stretch>
        </p:blipFill>
        <p:spPr>
          <a:xfrm>
            <a:off x="154500" y="1678450"/>
            <a:ext cx="4267201" cy="274085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Multiplex Workplace Friendships</a:t>
            </a:r>
            <a:endParaRPr/>
          </a:p>
        </p:txBody>
      </p:sp>
      <p:sp>
        <p:nvSpPr>
          <p:cNvPr id="85" name="Google Shape;85;p17"/>
          <p:cNvSpPr txBox="1">
            <a:spLocks noGrp="1"/>
          </p:cNvSpPr>
          <p:nvPr>
            <p:ph type="body" idx="1"/>
          </p:nvPr>
        </p:nvSpPr>
        <p:spPr>
          <a:xfrm>
            <a:off x="311700" y="1152475"/>
            <a:ext cx="86541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Co-workers + friends</a:t>
            </a:r>
            <a:r>
              <a:rPr lang="en" baseline="30000"/>
              <a:t>1</a:t>
            </a:r>
            <a:endParaRPr baseline="30000"/>
          </a:p>
          <a:p>
            <a:pPr marL="457200" lvl="0" indent="-342900" algn="l" rtl="0">
              <a:lnSpc>
                <a:spcPct val="115000"/>
              </a:lnSpc>
              <a:spcBef>
                <a:spcPts val="0"/>
              </a:spcBef>
              <a:spcAft>
                <a:spcPts val="0"/>
              </a:spcAft>
              <a:buSzPts val="1800"/>
              <a:buChar char="●"/>
            </a:pPr>
            <a:r>
              <a:rPr lang="en"/>
              <a:t>Work together and socialize outside of work</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r>
              <a:rPr lang="en" sz="1000" baseline="30000"/>
              <a:t>1</a:t>
            </a:r>
            <a:r>
              <a:rPr lang="en" sz="1000"/>
              <a:t> Ingram &amp; Zou, 2008</a:t>
            </a:r>
            <a:endParaRPr sz="1000"/>
          </a:p>
        </p:txBody>
      </p:sp>
      <p:pic>
        <p:nvPicPr>
          <p:cNvPr id="86" name="Google Shape;86;p17"/>
          <p:cNvPicPr preferRelativeResize="0"/>
          <p:nvPr/>
        </p:nvPicPr>
        <p:blipFill>
          <a:blip r:embed="rId3">
            <a:alphaModFix/>
          </a:blip>
          <a:stretch>
            <a:fillRect/>
          </a:stretch>
        </p:blipFill>
        <p:spPr>
          <a:xfrm>
            <a:off x="3929050" y="2152502"/>
            <a:ext cx="5036626" cy="2744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Conservation of Resources Theory (COR)</a:t>
            </a:r>
            <a:endParaRPr/>
          </a:p>
        </p:txBody>
      </p:sp>
      <p:sp>
        <p:nvSpPr>
          <p:cNvPr id="92" name="Google Shape;92;p18"/>
          <p:cNvSpPr txBox="1">
            <a:spLocks noGrp="1"/>
          </p:cNvSpPr>
          <p:nvPr>
            <p:ph type="body" idx="1"/>
          </p:nvPr>
        </p:nvSpPr>
        <p:spPr>
          <a:xfrm>
            <a:off x="311700" y="1152475"/>
            <a:ext cx="4260300" cy="38181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
              <a:t>People strive to retain, protect, and build resources</a:t>
            </a:r>
            <a:r>
              <a:rPr lang="en" baseline="30000"/>
              <a:t>1</a:t>
            </a:r>
            <a:endParaRPr baseline="30000"/>
          </a:p>
          <a:p>
            <a:pPr marL="914400" lvl="1" indent="-317500" algn="l" rtl="0">
              <a:lnSpc>
                <a:spcPct val="115000"/>
              </a:lnSpc>
              <a:spcBef>
                <a:spcPts val="0"/>
              </a:spcBef>
              <a:spcAft>
                <a:spcPts val="0"/>
              </a:spcAft>
              <a:buSzPts val="1400"/>
              <a:buChar char="○"/>
            </a:pPr>
            <a:r>
              <a:rPr lang="en"/>
              <a:t>Energy</a:t>
            </a:r>
            <a:r>
              <a:rPr lang="en" baseline="30000"/>
              <a:t>2</a:t>
            </a:r>
            <a:endParaRPr baseline="30000"/>
          </a:p>
          <a:p>
            <a:pPr marL="1371600" lvl="2" indent="-317500" algn="l" rtl="0">
              <a:lnSpc>
                <a:spcPct val="115000"/>
              </a:lnSpc>
              <a:spcBef>
                <a:spcPts val="0"/>
              </a:spcBef>
              <a:spcAft>
                <a:spcPts val="0"/>
              </a:spcAft>
              <a:buSzPts val="1400"/>
              <a:buChar char="■"/>
            </a:pPr>
            <a:r>
              <a:rPr lang="en"/>
              <a:t>Physical</a:t>
            </a:r>
            <a:endParaRPr/>
          </a:p>
          <a:p>
            <a:pPr marL="1371600" lvl="2" indent="-317500" algn="l" rtl="0">
              <a:lnSpc>
                <a:spcPct val="115000"/>
              </a:lnSpc>
              <a:spcBef>
                <a:spcPts val="0"/>
              </a:spcBef>
              <a:spcAft>
                <a:spcPts val="0"/>
              </a:spcAft>
              <a:buSzPts val="1400"/>
              <a:buChar char="■"/>
            </a:pPr>
            <a:r>
              <a:rPr lang="en"/>
              <a:t>Emotional</a:t>
            </a:r>
            <a:endParaRPr/>
          </a:p>
          <a:p>
            <a:pPr marL="1371600" lvl="2" indent="-317500" algn="l" rtl="0">
              <a:lnSpc>
                <a:spcPct val="115000"/>
              </a:lnSpc>
              <a:spcBef>
                <a:spcPts val="0"/>
              </a:spcBef>
              <a:spcAft>
                <a:spcPts val="0"/>
              </a:spcAft>
              <a:buSzPts val="1400"/>
              <a:buChar char="■"/>
            </a:pPr>
            <a:r>
              <a:rPr lang="en"/>
              <a:t>Cognitive</a:t>
            </a:r>
            <a:endParaRPr/>
          </a:p>
          <a:p>
            <a:pPr marL="914400" lvl="1" indent="-317500" algn="l" rtl="0">
              <a:lnSpc>
                <a:spcPct val="115000"/>
              </a:lnSpc>
              <a:spcBef>
                <a:spcPts val="0"/>
              </a:spcBef>
              <a:spcAft>
                <a:spcPts val="0"/>
              </a:spcAft>
              <a:buSzPts val="1400"/>
              <a:buChar char="○"/>
            </a:pPr>
            <a:r>
              <a:rPr lang="en"/>
              <a:t>Time</a:t>
            </a:r>
            <a:endParaRPr/>
          </a:p>
          <a:p>
            <a:pPr marL="457200" lvl="0" indent="-342900" algn="l" rtl="0">
              <a:lnSpc>
                <a:spcPct val="115000"/>
              </a:lnSpc>
              <a:spcBef>
                <a:spcPts val="0"/>
              </a:spcBef>
              <a:spcAft>
                <a:spcPts val="0"/>
              </a:spcAft>
              <a:buSzPts val="1800"/>
              <a:buChar char="●"/>
            </a:pPr>
            <a:r>
              <a:rPr lang="en"/>
              <a:t>Investments provide future access to resources</a:t>
            </a:r>
            <a:endParaRPr/>
          </a:p>
          <a:p>
            <a:pPr marL="457200" lvl="0" indent="0" algn="l" rtl="0">
              <a:lnSpc>
                <a:spcPct val="115000"/>
              </a:lnSpc>
              <a:spcBef>
                <a:spcPts val="1600"/>
              </a:spcBef>
              <a:spcAft>
                <a:spcPts val="0"/>
              </a:spcAft>
              <a:buNone/>
            </a:pPr>
            <a:endParaRPr/>
          </a:p>
          <a:p>
            <a:pPr marL="0" lvl="0" indent="0" algn="l" rtl="0">
              <a:lnSpc>
                <a:spcPct val="100000"/>
              </a:lnSpc>
              <a:spcBef>
                <a:spcPts val="1600"/>
              </a:spcBef>
              <a:spcAft>
                <a:spcPts val="0"/>
              </a:spcAft>
              <a:buNone/>
            </a:pPr>
            <a:r>
              <a:rPr lang="en" sz="1000" baseline="30000"/>
              <a:t>1</a:t>
            </a:r>
            <a:r>
              <a:rPr lang="en" sz="1000"/>
              <a:t> Hobfoll, 1989</a:t>
            </a:r>
            <a:endParaRPr sz="1000"/>
          </a:p>
          <a:p>
            <a:pPr marL="0" lvl="0" indent="0" algn="l" rtl="0">
              <a:lnSpc>
                <a:spcPct val="100000"/>
              </a:lnSpc>
              <a:spcBef>
                <a:spcPts val="0"/>
              </a:spcBef>
              <a:spcAft>
                <a:spcPts val="0"/>
              </a:spcAft>
              <a:buNone/>
            </a:pPr>
            <a:r>
              <a:rPr lang="en" sz="1000" baseline="30000"/>
              <a:t>2</a:t>
            </a:r>
            <a:r>
              <a:rPr lang="en" sz="1000"/>
              <a:t> Kohn, 1990</a:t>
            </a:r>
            <a:endParaRPr sz="1000"/>
          </a:p>
          <a:p>
            <a:pPr marL="0" lvl="0" indent="0" algn="l" rtl="0">
              <a:lnSpc>
                <a:spcPct val="150000"/>
              </a:lnSpc>
              <a:spcBef>
                <a:spcPts val="0"/>
              </a:spcBef>
              <a:spcAft>
                <a:spcPts val="0"/>
              </a:spcAft>
              <a:buNone/>
            </a:pPr>
            <a:endParaRPr/>
          </a:p>
          <a:p>
            <a:pPr marL="0" lvl="0" indent="0" algn="l" rtl="0">
              <a:lnSpc>
                <a:spcPct val="150000"/>
              </a:lnSpc>
              <a:spcBef>
                <a:spcPts val="1600"/>
              </a:spcBef>
              <a:spcAft>
                <a:spcPts val="1600"/>
              </a:spcAft>
              <a:buNone/>
            </a:pPr>
            <a:endParaRPr/>
          </a:p>
        </p:txBody>
      </p:sp>
      <p:pic>
        <p:nvPicPr>
          <p:cNvPr id="93" name="Google Shape;93;p18"/>
          <p:cNvPicPr preferRelativeResize="0"/>
          <p:nvPr/>
        </p:nvPicPr>
        <p:blipFill>
          <a:blip r:embed="rId3">
            <a:alphaModFix/>
          </a:blip>
          <a:stretch>
            <a:fillRect/>
          </a:stretch>
        </p:blipFill>
        <p:spPr>
          <a:xfrm>
            <a:off x="5303600" y="1250950"/>
            <a:ext cx="3219450" cy="3219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l="7342" t="7518" r="8169" b="6058"/>
          <a:stretch/>
        </p:blipFill>
        <p:spPr>
          <a:xfrm>
            <a:off x="5838900" y="2341075"/>
            <a:ext cx="3222001" cy="2636575"/>
          </a:xfrm>
          <a:prstGeom prst="rect">
            <a:avLst/>
          </a:prstGeom>
          <a:noFill/>
          <a:ln>
            <a:noFill/>
          </a:ln>
        </p:spPr>
      </p:pic>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 Quality Connections Theory (HQC)</a:t>
            </a:r>
            <a:endParaRPr/>
          </a:p>
        </p:txBody>
      </p:sp>
      <p:sp>
        <p:nvSpPr>
          <p:cNvPr id="100" name="Google Shape;100;p19"/>
          <p:cNvSpPr txBox="1">
            <a:spLocks noGrp="1"/>
          </p:cNvSpPr>
          <p:nvPr>
            <p:ph type="body" idx="1"/>
          </p:nvPr>
        </p:nvSpPr>
        <p:spPr>
          <a:xfrm>
            <a:off x="311700" y="1152475"/>
            <a:ext cx="5527200" cy="3416400"/>
          </a:xfrm>
          <a:prstGeom prst="rect">
            <a:avLst/>
          </a:prstGeom>
        </p:spPr>
        <p:txBody>
          <a:bodyPr spcFirstLastPara="1" wrap="square" lIns="91425" tIns="91425" rIns="91425" bIns="91425" anchor="t" anchorCtr="0">
            <a:noAutofit/>
          </a:bodyPr>
          <a:lstStyle/>
          <a:p>
            <a:pPr marL="457200" lvl="0" indent="-342900" algn="l" rtl="0">
              <a:lnSpc>
                <a:spcPct val="150000"/>
              </a:lnSpc>
              <a:spcBef>
                <a:spcPts val="0"/>
              </a:spcBef>
              <a:spcAft>
                <a:spcPts val="0"/>
              </a:spcAft>
              <a:buSzPts val="1800"/>
              <a:buChar char="●"/>
            </a:pPr>
            <a:r>
              <a:rPr lang="en">
                <a:highlight>
                  <a:srgbClr val="FFFFFF"/>
                </a:highlight>
              </a:rPr>
              <a:t>Short-term, positive, and reciprocal  interactions between 2 people</a:t>
            </a:r>
            <a:endParaRPr>
              <a:highlight>
                <a:srgbClr val="FFFFFF"/>
              </a:highlight>
            </a:endParaRPr>
          </a:p>
          <a:p>
            <a:pPr marL="457200" lvl="0" indent="-342900" algn="l" rtl="0">
              <a:lnSpc>
                <a:spcPct val="150000"/>
              </a:lnSpc>
              <a:spcBef>
                <a:spcPts val="0"/>
              </a:spcBef>
              <a:spcAft>
                <a:spcPts val="0"/>
              </a:spcAft>
              <a:buSzPts val="1800"/>
              <a:buChar char="●"/>
            </a:pPr>
            <a:r>
              <a:rPr lang="en">
                <a:highlight>
                  <a:srgbClr val="FFFFFF"/>
                </a:highlight>
              </a:rPr>
              <a:t>Connections at work are vital for employees' health and well-being</a:t>
            </a:r>
            <a:r>
              <a:rPr lang="en" baseline="30000">
                <a:highlight>
                  <a:srgbClr val="FFFFFF"/>
                </a:highlight>
              </a:rPr>
              <a:t>1</a:t>
            </a:r>
            <a:endParaRPr baseline="30000">
              <a:highlight>
                <a:srgbClr val="FFFFFF"/>
              </a:highlight>
            </a:endParaRPr>
          </a:p>
          <a:p>
            <a:pPr marL="457200" lvl="0" indent="-342900" algn="l" rtl="0">
              <a:lnSpc>
                <a:spcPct val="150000"/>
              </a:lnSpc>
              <a:spcBef>
                <a:spcPts val="0"/>
              </a:spcBef>
              <a:spcAft>
                <a:spcPts val="0"/>
              </a:spcAft>
              <a:buSzPts val="1800"/>
              <a:buChar char="●"/>
            </a:pPr>
            <a:r>
              <a:rPr lang="en">
                <a:highlight>
                  <a:srgbClr val="FFFFFF"/>
                </a:highlight>
              </a:rPr>
              <a:t>Multiplex workplace friendships are stronger than one-dimensional interactions</a:t>
            </a:r>
            <a:r>
              <a:rPr lang="en" baseline="30000">
                <a:highlight>
                  <a:srgbClr val="FFFFFF"/>
                </a:highlight>
              </a:rPr>
              <a:t>1</a:t>
            </a:r>
            <a:endParaRPr sz="1400">
              <a:solidFill>
                <a:srgbClr val="111111"/>
              </a:solidFill>
              <a:highlight>
                <a:srgbClr val="FFFFFF"/>
              </a:highlight>
            </a:endParaRPr>
          </a:p>
          <a:p>
            <a:pPr marL="0" lvl="0" indent="0" algn="l" rtl="0">
              <a:spcBef>
                <a:spcPts val="1600"/>
              </a:spcBef>
              <a:spcAft>
                <a:spcPts val="0"/>
              </a:spcAft>
              <a:buNone/>
            </a:pPr>
            <a:endParaRPr sz="1400">
              <a:solidFill>
                <a:srgbClr val="111111"/>
              </a:solidFill>
              <a:highlight>
                <a:srgbClr val="FFFFFF"/>
              </a:highlight>
            </a:endParaRPr>
          </a:p>
          <a:p>
            <a:pPr marL="0" lvl="0" indent="0" algn="l" rtl="0">
              <a:spcBef>
                <a:spcPts val="1600"/>
              </a:spcBef>
              <a:spcAft>
                <a:spcPts val="1600"/>
              </a:spcAft>
              <a:buNone/>
            </a:pPr>
            <a:r>
              <a:rPr lang="en" sz="1000" baseline="30000">
                <a:highlight>
                  <a:srgbClr val="FFFFFF"/>
                </a:highlight>
              </a:rPr>
              <a:t>1 </a:t>
            </a:r>
            <a:r>
              <a:rPr lang="en" sz="1000">
                <a:highlight>
                  <a:srgbClr val="FFFFFF"/>
                </a:highlight>
              </a:rPr>
              <a:t>Dutton &amp; Heaphy, 2003</a:t>
            </a:r>
            <a:endParaRPr sz="1000">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0"/>
          <p:cNvPicPr preferRelativeResize="0"/>
          <p:nvPr/>
        </p:nvPicPr>
        <p:blipFill rotWithShape="1">
          <a:blip r:embed="rId3">
            <a:alphaModFix/>
          </a:blip>
          <a:srcRect t="13274" b="11429"/>
          <a:stretch/>
        </p:blipFill>
        <p:spPr>
          <a:xfrm>
            <a:off x="891213" y="778025"/>
            <a:ext cx="7361575" cy="4279049"/>
          </a:xfrm>
          <a:prstGeom prst="rect">
            <a:avLst/>
          </a:prstGeom>
          <a:noFill/>
          <a:ln>
            <a:noFill/>
          </a:ln>
        </p:spPr>
      </p:pic>
      <p:sp>
        <p:nvSpPr>
          <p:cNvPr id="106" name="Google Shape;106;p20"/>
          <p:cNvSpPr txBox="1">
            <a:spLocks noGrp="1"/>
          </p:cNvSpPr>
          <p:nvPr>
            <p:ph type="title"/>
          </p:nvPr>
        </p:nvSpPr>
        <p:spPr>
          <a:xfrm>
            <a:off x="372175" y="468925"/>
            <a:ext cx="4356300" cy="71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Broaden and Build Theory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3026050" y="2145452"/>
            <a:ext cx="6041749" cy="2805374"/>
          </a:xfrm>
          <a:prstGeom prst="rect">
            <a:avLst/>
          </a:prstGeom>
          <a:noFill/>
          <a:ln>
            <a:noFill/>
          </a:ln>
        </p:spPr>
      </p:pic>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Previous Research</a:t>
            </a:r>
            <a:endParaRPr/>
          </a:p>
        </p:txBody>
      </p:sp>
      <p:sp>
        <p:nvSpPr>
          <p:cNvPr id="113" name="Google Shape;113;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Larger networks = greater access to resources</a:t>
            </a:r>
            <a:endParaRPr/>
          </a:p>
          <a:p>
            <a:pPr marL="457200" lvl="0" indent="-342900" algn="l" rtl="0">
              <a:spcBef>
                <a:spcPts val="0"/>
              </a:spcBef>
              <a:spcAft>
                <a:spcPts val="0"/>
              </a:spcAft>
              <a:buSzPts val="1800"/>
              <a:buChar char="●"/>
            </a:pPr>
            <a:r>
              <a:rPr lang="en"/>
              <a:t>Lead to emotional exhaustion</a:t>
            </a:r>
            <a:endParaRPr/>
          </a:p>
          <a:p>
            <a:pPr marL="914400" lvl="1" indent="-317500" algn="l" rtl="0">
              <a:spcBef>
                <a:spcPts val="0"/>
              </a:spcBef>
              <a:spcAft>
                <a:spcPts val="0"/>
              </a:spcAft>
              <a:buSzPts val="1400"/>
              <a:buChar char="○"/>
            </a:pPr>
            <a:r>
              <a:rPr lang="en"/>
              <a:t>Can be offset by positive affect</a:t>
            </a:r>
            <a:endParaRPr/>
          </a:p>
          <a:p>
            <a:pPr marL="914400" lvl="1" indent="-317500" algn="l" rtl="0">
              <a:spcBef>
                <a:spcPts val="0"/>
              </a:spcBef>
              <a:spcAft>
                <a:spcPts val="0"/>
              </a:spcAft>
              <a:buSzPts val="1400"/>
              <a:buChar char="○"/>
            </a:pPr>
            <a:r>
              <a:rPr lang="en"/>
              <a:t>Less energy → job performance decreases</a:t>
            </a:r>
            <a:endParaRPr/>
          </a:p>
          <a:p>
            <a:pPr marL="457200" lvl="0" indent="-342900" algn="l" rtl="0">
              <a:spcBef>
                <a:spcPts val="0"/>
              </a:spcBef>
              <a:spcAft>
                <a:spcPts val="0"/>
              </a:spcAft>
              <a:buSzPts val="1800"/>
              <a:buChar char="●"/>
            </a:pPr>
            <a:r>
              <a:rPr lang="en"/>
              <a:t>Increase in job productivity, satisfaction, retention</a:t>
            </a:r>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1710</Words>
  <Application>Microsoft Macintosh PowerPoint</Application>
  <PresentationFormat>On-screen Show (16:9)</PresentationFormat>
  <Paragraphs>150</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Proxima Nova</vt:lpstr>
      <vt:lpstr>Times New Roman</vt:lpstr>
      <vt:lpstr>Spearmint</vt:lpstr>
      <vt:lpstr>Worker Attitudes</vt:lpstr>
      <vt:lpstr>Are workplace friendships a mixed blessing? Exploring tradeoffs of multiplex relationships and their associations with job performance</vt:lpstr>
      <vt:lpstr>Do you have a work best friend? </vt:lpstr>
      <vt:lpstr>Issue</vt:lpstr>
      <vt:lpstr>Multiplex Workplace Friendships</vt:lpstr>
      <vt:lpstr>Conservation of Resources Theory (COR)</vt:lpstr>
      <vt:lpstr>High Quality Connections Theory (HQC)</vt:lpstr>
      <vt:lpstr>Broaden and Build Theory</vt:lpstr>
      <vt:lpstr>Previous Research</vt:lpstr>
      <vt:lpstr>Study 1</vt:lpstr>
      <vt:lpstr>PowerPoint Presentation</vt:lpstr>
      <vt:lpstr>Study 2</vt:lpstr>
      <vt:lpstr>PowerPoint Presentation</vt:lpstr>
      <vt:lpstr>Take-Home Message</vt:lpstr>
      <vt:lpstr>What it takes to get proactive: An Integrative Multilevel Model of the Antecedents of Personal Initiative </vt:lpstr>
      <vt:lpstr>What qualities would you use to describe someone who is proactive in the workplace?</vt:lpstr>
      <vt:lpstr>Proactive Motivational States  “Can do” - Role-breadth Self Efficacy “Reason to” - Intrinsic Motivation “Energized to” - Activated Positive Affect</vt:lpstr>
      <vt:lpstr>PowerPoint Presentation</vt:lpstr>
      <vt:lpstr>Social Information Processing Theory Employees seek information from coworkers, adapt to the way coworkers derive importance of Initiative taking. Sensemaking Work unit will collectively reflect on/develop shared view of how initiative taking is enouraged and rewarded.  </vt:lpstr>
      <vt:lpstr>The Study 22 high end, international hotels  Questionnaire Survey 124 Executives (General Managers and Department Heads) 2023 Lowest Hierarchal Employees  328 Direct Supervisors  </vt:lpstr>
      <vt:lpstr>Survey Questions: Scale of 1-5, Agree or Disagree  Employees “How confidently would you feel about…”  Analyzing a long term problem to find a solution? Representing your work area in meetings with management?  Supervisor “This particular employee…” Takes initiative immediately when others don’t. “Employees are encouraged to tackle service related problems without being explicitly told by their supervisor.”    </vt:lpstr>
      <vt:lpstr>PowerPoint Presentation</vt:lpstr>
      <vt:lpstr>Take Home Message(s)  To promote employees in taking the personal initiative, upper and lower level management must sustain an initiative climate through formal HRM practices of selecting, training, evaluating and rewarding employees who take personal initiative.  If costly HRM Systems can’t be implemented, push department heads to display empowering leadership behaviors. </vt:lpstr>
      <vt:lpstr>Collaborative Take Home Message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Worker Attitudes</dc:title>
  <cp:lastModifiedBy>Kayla Huynh</cp:lastModifiedBy>
  <cp:revision>1</cp:revision>
  <dcterms:modified xsi:type="dcterms:W3CDTF">2020-03-11T18:30:13Z</dcterms:modified>
</cp:coreProperties>
</file>