
<file path=[Content_Types].xml><?xml version="1.0" encoding="utf-8"?>
<Types xmlns="http://schemas.openxmlformats.org/package/2006/content-types">
  <Default ContentType="application/x-fontdata" Extension="fntdata"/>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oboto"/>
      <p:regular r:id="rId17"/>
      <p:bold r:id="rId18"/>
      <p:italic r:id="rId19"/>
      <p:boldItalic r:id="rId20"/>
    </p:embeddedFont>
    <p:embeddedFont>
      <p:font typeface="Merriweather"/>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6.xml"/><Relationship Id="rId22" Type="http://schemas.openxmlformats.org/officeDocument/2006/relationships/font" Target="fonts/Merriweather-bold.fntdata"/><Relationship Id="rId10" Type="http://schemas.openxmlformats.org/officeDocument/2006/relationships/slide" Target="slides/slide5.xml"/><Relationship Id="rId21" Type="http://schemas.openxmlformats.org/officeDocument/2006/relationships/font" Target="fonts/Merriweather-regular.fntdata"/><Relationship Id="rId13" Type="http://schemas.openxmlformats.org/officeDocument/2006/relationships/slide" Target="slides/slide8.xml"/><Relationship Id="rId24" Type="http://schemas.openxmlformats.org/officeDocument/2006/relationships/font" Target="fonts/Merriweather-boldItalic.fntdata"/><Relationship Id="rId12" Type="http://schemas.openxmlformats.org/officeDocument/2006/relationships/slide" Target="slides/slide7.xml"/><Relationship Id="rId23" Type="http://schemas.openxmlformats.org/officeDocument/2006/relationships/font" Target="fonts/Merriweather-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italic.fntdata"/><Relationship Id="rId6" Type="http://schemas.openxmlformats.org/officeDocument/2006/relationships/slide" Target="slides/slide1.xml"/><Relationship Id="rId18" Type="http://schemas.openxmlformats.org/officeDocument/2006/relationships/font" Target="fonts/Robo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6ffcd70bc3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6ffcd70bc3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7eaf0fe82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7eaf0fe82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6ffcd70bc3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6ffcd70bc3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6ffcd70bc3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ffcd70bc3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6ffcd70bc3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6ffcd70bc3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6ffcd70bc3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6ffcd70bc3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6ffcd70bc3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6ffcd70bc3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6ffcd70bc3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ffcd70bc3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6ffcd70bc3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ffcd70bc3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6ffcd70bc3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6ffcd70bc3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125" y="0"/>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p2"/>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2" name="Google Shape;12;p2"/>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p11"/>
          <p:cNvSpPr txBox="1"/>
          <p:nvPr>
            <p:ph hasCustomPrompt="1" type="title"/>
          </p:nvPr>
        </p:nvSpPr>
        <p:spPr>
          <a:xfrm>
            <a:off x="311750" y="831175"/>
            <a:ext cx="5334900" cy="12447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p:nvPr>
            <p:ph idx="1" type="body"/>
          </p:nvPr>
        </p:nvSpPr>
        <p:spPr>
          <a:xfrm>
            <a:off x="311700" y="2121425"/>
            <a:ext cx="5334900" cy="942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8" name="Shape 58"/>
        <p:cNvGrpSpPr/>
        <p:nvPr/>
      </p:nvGrpSpPr>
      <p:grpSpPr>
        <a:xfrm>
          <a:off x="0" y="0"/>
          <a:ext cx="0" cy="0"/>
          <a:chOff x="0" y="0"/>
          <a:chExt cx="0" cy="0"/>
        </a:xfrm>
      </p:grpSpPr>
      <p:sp>
        <p:nvSpPr>
          <p:cNvPr id="59" name="Google Shape;5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p3"/>
          <p:cNvSpPr/>
          <p:nvPr/>
        </p:nvSpPr>
        <p:spPr>
          <a:xfrm>
            <a:off x="0" y="48099"/>
            <a:ext cx="9144250" cy="4398100"/>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p3"/>
          <p:cNvSpPr txBox="1"/>
          <p:nvPr>
            <p:ph type="title"/>
          </p:nvPr>
        </p:nvSpPr>
        <p:spPr>
          <a:xfrm>
            <a:off x="311700" y="539725"/>
            <a:ext cx="8520600" cy="12825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a:off x="0" y="44125"/>
            <a:ext cx="4313625" cy="4399375"/>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p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4" name="Google Shape;24;p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25" name="Google Shape;25;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6"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29" name="Google Shape;29;p5"/>
          <p:cNvSpPr txBox="1"/>
          <p:nvPr>
            <p:ph idx="1" type="body"/>
          </p:nvPr>
        </p:nvSpPr>
        <p:spPr>
          <a:xfrm>
            <a:off x="3117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5"/>
          <p:cNvSpPr txBox="1"/>
          <p:nvPr>
            <p:ph idx="2" type="body"/>
          </p:nvPr>
        </p:nvSpPr>
        <p:spPr>
          <a:xfrm>
            <a:off x="4832400" y="1505700"/>
            <a:ext cx="3999900" cy="3076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1" name="Google Shape;31;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2"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txBox="1"/>
          <p:nvPr>
            <p:ph type="title"/>
          </p:nvPr>
        </p:nvSpPr>
        <p:spPr>
          <a:xfrm>
            <a:off x="311725" y="500925"/>
            <a:ext cx="3127500" cy="18291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39" name="Google Shape;39;p7"/>
          <p:cNvSpPr txBox="1"/>
          <p:nvPr>
            <p:ph idx="1" type="body"/>
          </p:nvPr>
        </p:nvSpPr>
        <p:spPr>
          <a:xfrm>
            <a:off x="311700" y="2390650"/>
            <a:ext cx="3127500" cy="229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accent2"/>
              </a:buClr>
              <a:buSzPts val="1300"/>
              <a:buChar char="●"/>
              <a:defRPr>
                <a:solidFill>
                  <a:schemeClr val="accent2"/>
                </a:solidFill>
              </a:defRPr>
            </a:lvl1pPr>
            <a:lvl2pPr indent="-298450" lvl="1" marL="914400">
              <a:spcBef>
                <a:spcPts val="1600"/>
              </a:spcBef>
              <a:spcAft>
                <a:spcPts val="0"/>
              </a:spcAft>
              <a:buClr>
                <a:schemeClr val="accent2"/>
              </a:buClr>
              <a:buSzPts val="1100"/>
              <a:buChar char="○"/>
              <a:defRPr>
                <a:solidFill>
                  <a:schemeClr val="accent2"/>
                </a:solidFill>
              </a:defRPr>
            </a:lvl2pPr>
            <a:lvl3pPr indent="-298450" lvl="2" marL="1371600">
              <a:spcBef>
                <a:spcPts val="1600"/>
              </a:spcBef>
              <a:spcAft>
                <a:spcPts val="0"/>
              </a:spcAft>
              <a:buClr>
                <a:schemeClr val="accent2"/>
              </a:buClr>
              <a:buSzPts val="1100"/>
              <a:buChar char="■"/>
              <a:defRPr>
                <a:solidFill>
                  <a:schemeClr val="accent2"/>
                </a:solidFill>
              </a:defRPr>
            </a:lvl3pPr>
            <a:lvl4pPr indent="-298450" lvl="3" marL="1828800">
              <a:spcBef>
                <a:spcPts val="1600"/>
              </a:spcBef>
              <a:spcAft>
                <a:spcPts val="0"/>
              </a:spcAft>
              <a:buClr>
                <a:schemeClr val="accent2"/>
              </a:buClr>
              <a:buSzPts val="1100"/>
              <a:buChar char="●"/>
              <a:defRPr>
                <a:solidFill>
                  <a:schemeClr val="accent2"/>
                </a:solidFill>
              </a:defRPr>
            </a:lvl4pPr>
            <a:lvl5pPr indent="-298450" lvl="4" marL="2286000">
              <a:spcBef>
                <a:spcPts val="1600"/>
              </a:spcBef>
              <a:spcAft>
                <a:spcPts val="0"/>
              </a:spcAft>
              <a:buClr>
                <a:schemeClr val="accent2"/>
              </a:buClr>
              <a:buSzPts val="1100"/>
              <a:buChar char="○"/>
              <a:defRPr>
                <a:solidFill>
                  <a:schemeClr val="accent2"/>
                </a:solidFill>
              </a:defRPr>
            </a:lvl5pPr>
            <a:lvl6pPr indent="-298450" lvl="5" marL="2743200">
              <a:spcBef>
                <a:spcPts val="1600"/>
              </a:spcBef>
              <a:spcAft>
                <a:spcPts val="0"/>
              </a:spcAft>
              <a:buClr>
                <a:schemeClr val="accent2"/>
              </a:buClr>
              <a:buSzPts val="1100"/>
              <a:buChar char="■"/>
              <a:defRPr>
                <a:solidFill>
                  <a:schemeClr val="accent2"/>
                </a:solidFill>
              </a:defRPr>
            </a:lvl6pPr>
            <a:lvl7pPr indent="-298450" lvl="6" marL="3200400">
              <a:spcBef>
                <a:spcPts val="1600"/>
              </a:spcBef>
              <a:spcAft>
                <a:spcPts val="0"/>
              </a:spcAft>
              <a:buClr>
                <a:schemeClr val="accent2"/>
              </a:buClr>
              <a:buSzPts val="1100"/>
              <a:buChar char="●"/>
              <a:defRPr>
                <a:solidFill>
                  <a:schemeClr val="accent2"/>
                </a:solidFill>
              </a:defRPr>
            </a:lvl7pPr>
            <a:lvl8pPr indent="-298450" lvl="7" marL="3657600">
              <a:spcBef>
                <a:spcPts val="1600"/>
              </a:spcBef>
              <a:spcAft>
                <a:spcPts val="0"/>
              </a:spcAft>
              <a:buClr>
                <a:schemeClr val="accent2"/>
              </a:buClr>
              <a:buSzPts val="1100"/>
              <a:buChar char="○"/>
              <a:defRPr>
                <a:solidFill>
                  <a:schemeClr val="accent2"/>
                </a:solidFill>
              </a:defRPr>
            </a:lvl8pPr>
            <a:lvl9pPr indent="-298450" lvl="8" marL="4114800">
              <a:spcBef>
                <a:spcPts val="1600"/>
              </a:spcBef>
              <a:spcAft>
                <a:spcPts val="1600"/>
              </a:spcAft>
              <a:buClr>
                <a:schemeClr val="accent2"/>
              </a:buClr>
              <a:buSzPts val="1100"/>
              <a:buChar char="■"/>
              <a:defRPr>
                <a:solidFill>
                  <a:schemeClr val="accent2"/>
                </a:solidFill>
              </a:defRPr>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p8"/>
          <p:cNvSpPr txBox="1"/>
          <p:nvPr>
            <p:ph type="title"/>
          </p:nvPr>
        </p:nvSpPr>
        <p:spPr>
          <a:xfrm>
            <a:off x="311675" y="798600"/>
            <a:ext cx="6247800" cy="3546300"/>
          </a:xfrm>
          <a:prstGeom prst="rect">
            <a:avLst/>
          </a:prstGeom>
        </p:spPr>
        <p:txBody>
          <a:bodyPr anchorCtr="0" anchor="ctr" bIns="91425" lIns="91425" spcFirstLastPara="1" rIns="91425" wrap="square" tIns="91425">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43" name="Google Shape;43;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9"/>
          <p:cNvSpPr txBox="1"/>
          <p:nvPr>
            <p:ph type="title"/>
          </p:nvPr>
        </p:nvSpPr>
        <p:spPr>
          <a:xfrm>
            <a:off x="311300" y="500925"/>
            <a:ext cx="3704400" cy="2049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p:txBody>
      </p:sp>
      <p:sp>
        <p:nvSpPr>
          <p:cNvPr id="47" name="Google Shape;47;p9"/>
          <p:cNvSpPr txBox="1"/>
          <p:nvPr>
            <p:ph idx="1" type="subTitle"/>
          </p:nvPr>
        </p:nvSpPr>
        <p:spPr>
          <a:xfrm>
            <a:off x="304800" y="2626725"/>
            <a:ext cx="3704400" cy="926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p:txBody>
      </p:sp>
      <p:sp>
        <p:nvSpPr>
          <p:cNvPr id="48" name="Google Shape;48;p9"/>
          <p:cNvSpPr txBox="1"/>
          <p:nvPr>
            <p:ph idx="2" type="body"/>
          </p:nvPr>
        </p:nvSpPr>
        <p:spPr>
          <a:xfrm>
            <a:off x="4879025" y="500925"/>
            <a:ext cx="3954000" cy="4111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9" name="Google Shape;49;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0"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0"/>
          <p:cNvSpPr txBox="1"/>
          <p:nvPr>
            <p:ph idx="1" type="body"/>
          </p:nvPr>
        </p:nvSpPr>
        <p:spPr>
          <a:xfrm>
            <a:off x="311700" y="4521400"/>
            <a:ext cx="7979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p:txBody>
      </p:sp>
      <p:sp>
        <p:nvSpPr>
          <p:cNvPr id="53" name="Google Shape;5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radig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indent="-298450" lvl="1" marL="914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indent="-298450" lvl="2" marL="1371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indent="-298450" lvl="3" marL="18288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indent="-298450" lvl="4" marL="22860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indent="-298450" lvl="5" marL="27432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indent="-298450" lvl="6" marL="32004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indent="-298450" lvl="7" marL="365760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indent="-298450" lvl="8" marL="411480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fade thruBlk="1"/>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3"/>
          <p:cNvSpPr txBox="1"/>
          <p:nvPr>
            <p:ph type="ctrTitle"/>
          </p:nvPr>
        </p:nvSpPr>
        <p:spPr>
          <a:xfrm>
            <a:off x="311700" y="539725"/>
            <a:ext cx="8520600" cy="128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Gender and Leadership Emergence</a:t>
            </a:r>
            <a:endParaRPr/>
          </a:p>
        </p:txBody>
      </p:sp>
      <p:sp>
        <p:nvSpPr>
          <p:cNvPr id="65" name="Google Shape;65;p13"/>
          <p:cNvSpPr txBox="1"/>
          <p:nvPr>
            <p:ph idx="1" type="subTitle"/>
          </p:nvPr>
        </p:nvSpPr>
        <p:spPr>
          <a:xfrm>
            <a:off x="311700" y="1878560"/>
            <a:ext cx="4242600" cy="738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eorgia"/>
                <a:ea typeface="Georgia"/>
                <a:cs typeface="Georgia"/>
                <a:sym typeface="Georgia"/>
              </a:rPr>
              <a:t>Anita Chen</a:t>
            </a:r>
            <a:endParaRPr>
              <a:latin typeface="Georgia"/>
              <a:ea typeface="Georgia"/>
              <a:cs typeface="Georgia"/>
              <a:sym typeface="Georgia"/>
            </a:endParaRPr>
          </a:p>
          <a:p>
            <a:pPr indent="0" lvl="0" marL="0" rtl="0" algn="l">
              <a:spcBef>
                <a:spcPts val="0"/>
              </a:spcBef>
              <a:spcAft>
                <a:spcPts val="0"/>
              </a:spcAft>
              <a:buNone/>
            </a:pPr>
            <a:r>
              <a:rPr lang="en">
                <a:latin typeface="Georgia"/>
                <a:ea typeface="Georgia"/>
                <a:cs typeface="Georgia"/>
                <a:sym typeface="Georgia"/>
              </a:rPr>
              <a:t>BUS 251 - Group 2</a:t>
            </a:r>
            <a:endParaRPr>
              <a:latin typeface="Georgia"/>
              <a:ea typeface="Georgia"/>
              <a:cs typeface="Georgia"/>
              <a:sym typeface="Georgia"/>
            </a:endParaRPr>
          </a:p>
        </p:txBody>
      </p:sp>
      <p:sp>
        <p:nvSpPr>
          <p:cNvPr id="66" name="Google Shape;66;p13"/>
          <p:cNvSpPr txBox="1"/>
          <p:nvPr/>
        </p:nvSpPr>
        <p:spPr>
          <a:xfrm>
            <a:off x="3941900" y="3483750"/>
            <a:ext cx="4806300" cy="119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Georgia"/>
                <a:ea typeface="Georgia"/>
                <a:cs typeface="Georgia"/>
                <a:sym typeface="Georgia"/>
              </a:rPr>
              <a:t>Based on the article: “Gender and leadership emergence:</a:t>
            </a:r>
            <a:endParaRPr>
              <a:solidFill>
                <a:srgbClr val="FFFFFF"/>
              </a:solidFill>
              <a:latin typeface="Georgia"/>
              <a:ea typeface="Georgia"/>
              <a:cs typeface="Georgia"/>
              <a:sym typeface="Georgia"/>
            </a:endParaRPr>
          </a:p>
          <a:p>
            <a:pPr indent="0" lvl="0" marL="0" rtl="0" algn="l">
              <a:spcBef>
                <a:spcPts val="0"/>
              </a:spcBef>
              <a:spcAft>
                <a:spcPts val="0"/>
              </a:spcAft>
              <a:buNone/>
            </a:pPr>
            <a:r>
              <a:rPr lang="en">
                <a:solidFill>
                  <a:srgbClr val="FFFFFF"/>
                </a:solidFill>
                <a:latin typeface="Georgia"/>
                <a:ea typeface="Georgia"/>
                <a:cs typeface="Georgia"/>
                <a:sym typeface="Georgia"/>
              </a:rPr>
              <a:t>A meta-analysis and explanatory model”.</a:t>
            </a:r>
            <a:endParaRPr>
              <a:solidFill>
                <a:srgbClr val="FFFFFF"/>
              </a:solidFill>
              <a:latin typeface="Georgia"/>
              <a:ea typeface="Georgia"/>
              <a:cs typeface="Georgia"/>
              <a:sym typeface="Georgia"/>
            </a:endParaRPr>
          </a:p>
          <a:p>
            <a:pPr indent="0" lvl="0" marL="0" rtl="0" algn="l">
              <a:spcBef>
                <a:spcPts val="0"/>
              </a:spcBef>
              <a:spcAft>
                <a:spcPts val="0"/>
              </a:spcAft>
              <a:buNone/>
            </a:pPr>
            <a:r>
              <a:t/>
            </a:r>
            <a:endParaRPr>
              <a:solidFill>
                <a:srgbClr val="FFFFFF"/>
              </a:solidFill>
              <a:latin typeface="Georgia"/>
              <a:ea typeface="Georgia"/>
              <a:cs typeface="Georgia"/>
              <a:sym typeface="Georgia"/>
            </a:endParaRPr>
          </a:p>
          <a:p>
            <a:pPr indent="0" lvl="0" marL="0" rtl="0" algn="l">
              <a:spcBef>
                <a:spcPts val="0"/>
              </a:spcBef>
              <a:spcAft>
                <a:spcPts val="0"/>
              </a:spcAft>
              <a:buNone/>
            </a:pPr>
            <a:r>
              <a:rPr lang="en">
                <a:solidFill>
                  <a:srgbClr val="FFFFFF"/>
                </a:solidFill>
                <a:latin typeface="Georgia"/>
                <a:ea typeface="Georgia"/>
                <a:cs typeface="Georgia"/>
                <a:sym typeface="Georgia"/>
              </a:rPr>
              <a:t>By Katie L. Badura, Emily Grijalva, Daniel A. Newman, Thomas Taiyi Yan, Gahyun Jeon</a:t>
            </a:r>
            <a:endParaRPr>
              <a:solidFill>
                <a:srgbClr val="FFFFFF"/>
              </a:solidFill>
              <a:latin typeface="Georgia"/>
              <a:ea typeface="Georgia"/>
              <a:cs typeface="Georgia"/>
              <a:sym typeface="Georgia"/>
            </a:endParaRPr>
          </a:p>
          <a:p>
            <a:pPr indent="0" lvl="0" marL="0" rtl="0" algn="l">
              <a:spcBef>
                <a:spcPts val="0"/>
              </a:spcBef>
              <a:spcAft>
                <a:spcPts val="0"/>
              </a:spcAft>
              <a:buNone/>
            </a:pPr>
            <a:r>
              <a:t/>
            </a:r>
            <a:endParaRPr>
              <a:solidFill>
                <a:srgbClr val="FFFFFF"/>
              </a:solidFill>
              <a:latin typeface="Georgia"/>
              <a:ea typeface="Georgia"/>
              <a:cs typeface="Georgia"/>
              <a:sym typeface="Georgi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Take Home Message</a:t>
            </a:r>
            <a:endParaRPr/>
          </a:p>
        </p:txBody>
      </p:sp>
      <p:sp>
        <p:nvSpPr>
          <p:cNvPr id="124" name="Google Shape;124;p22"/>
          <p:cNvSpPr txBox="1"/>
          <p:nvPr/>
        </p:nvSpPr>
        <p:spPr>
          <a:xfrm>
            <a:off x="432225" y="1469575"/>
            <a:ext cx="8400000" cy="3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latin typeface="Georgia"/>
                <a:ea typeface="Georgia"/>
                <a:cs typeface="Georgia"/>
                <a:sym typeface="Georgia"/>
              </a:rPr>
              <a:t>Perceptive education vs. behavior modification: </a:t>
            </a:r>
            <a:endParaRPr sz="1600">
              <a:latin typeface="Georgia"/>
              <a:ea typeface="Georgia"/>
              <a:cs typeface="Georgia"/>
              <a:sym typeface="Georgia"/>
            </a:endParaRPr>
          </a:p>
          <a:p>
            <a:pPr indent="-330200" lvl="0" marL="457200" rtl="0" algn="l">
              <a:spcBef>
                <a:spcPts val="0"/>
              </a:spcBef>
              <a:spcAft>
                <a:spcPts val="0"/>
              </a:spcAft>
              <a:buSzPts val="1600"/>
              <a:buFont typeface="Georgia"/>
              <a:buChar char="●"/>
            </a:pPr>
            <a:r>
              <a:rPr lang="en" sz="1600">
                <a:latin typeface="Georgia"/>
                <a:ea typeface="Georgia"/>
                <a:cs typeface="Georgia"/>
                <a:sym typeface="Georgia"/>
              </a:rPr>
              <a:t>We must learn to respect communal traits in both men and women </a:t>
            </a:r>
            <a:endParaRPr sz="1600">
              <a:latin typeface="Georgia"/>
              <a:ea typeface="Georgia"/>
              <a:cs typeface="Georgia"/>
              <a:sym typeface="Georgia"/>
            </a:endParaRPr>
          </a:p>
          <a:p>
            <a:pPr indent="0" lvl="0" marL="0" rtl="0" algn="l">
              <a:spcBef>
                <a:spcPts val="0"/>
              </a:spcBef>
              <a:spcAft>
                <a:spcPts val="0"/>
              </a:spcAft>
              <a:buNone/>
            </a:pPr>
            <a:r>
              <a:t/>
            </a:r>
            <a:endParaRPr sz="1600">
              <a:latin typeface="Georgia"/>
              <a:ea typeface="Georgia"/>
              <a:cs typeface="Georgia"/>
              <a:sym typeface="Georgia"/>
            </a:endParaRPr>
          </a:p>
          <a:p>
            <a:pPr indent="0" lvl="0" marL="0" rtl="0" algn="l">
              <a:spcBef>
                <a:spcPts val="0"/>
              </a:spcBef>
              <a:spcAft>
                <a:spcPts val="0"/>
              </a:spcAft>
              <a:buNone/>
            </a:pPr>
            <a:r>
              <a:rPr lang="en" sz="1600">
                <a:latin typeface="Georgia"/>
                <a:ea typeface="Georgia"/>
                <a:cs typeface="Georgia"/>
                <a:sym typeface="Georgia"/>
              </a:rPr>
              <a:t>Education on the agency bias in selecting leaders: </a:t>
            </a:r>
            <a:endParaRPr sz="1600">
              <a:latin typeface="Georgia"/>
              <a:ea typeface="Georgia"/>
              <a:cs typeface="Georgia"/>
              <a:sym typeface="Georgia"/>
            </a:endParaRPr>
          </a:p>
          <a:p>
            <a:pPr indent="-330200" lvl="0" marL="457200" rtl="0" algn="l">
              <a:spcBef>
                <a:spcPts val="0"/>
              </a:spcBef>
              <a:spcAft>
                <a:spcPts val="0"/>
              </a:spcAft>
              <a:buSzPts val="1600"/>
              <a:buFont typeface="Georgia"/>
              <a:buChar char="●"/>
            </a:pPr>
            <a:r>
              <a:rPr lang="en" sz="1600">
                <a:latin typeface="Georgia"/>
                <a:ea typeface="Georgia"/>
                <a:cs typeface="Georgia"/>
                <a:sym typeface="Georgia"/>
              </a:rPr>
              <a:t>Extended </a:t>
            </a:r>
            <a:r>
              <a:rPr lang="en" sz="1600">
                <a:latin typeface="Georgia"/>
                <a:ea typeface="Georgia"/>
                <a:cs typeface="Georgia"/>
                <a:sym typeface="Georgia"/>
              </a:rPr>
              <a:t>interaction so stereotypes can fade</a:t>
            </a:r>
            <a:endParaRPr sz="1600">
              <a:latin typeface="Georgia"/>
              <a:ea typeface="Georgia"/>
              <a:cs typeface="Georgia"/>
              <a:sym typeface="Georgia"/>
            </a:endParaRPr>
          </a:p>
          <a:p>
            <a:pPr indent="-330200" lvl="0" marL="457200" rtl="0" algn="l">
              <a:spcBef>
                <a:spcPts val="0"/>
              </a:spcBef>
              <a:spcAft>
                <a:spcPts val="0"/>
              </a:spcAft>
              <a:buSzPts val="1600"/>
              <a:buFont typeface="Georgia"/>
              <a:buChar char="●"/>
            </a:pPr>
            <a:r>
              <a:rPr lang="en" sz="1600">
                <a:latin typeface="Georgia"/>
                <a:ea typeface="Georgia"/>
                <a:cs typeface="Georgia"/>
                <a:sym typeface="Georgia"/>
              </a:rPr>
              <a:t>Conducting multiple interviews increases accuracy</a:t>
            </a:r>
            <a:endParaRPr sz="1600">
              <a:latin typeface="Georgia"/>
              <a:ea typeface="Georgia"/>
              <a:cs typeface="Georgia"/>
              <a:sym typeface="Georgia"/>
            </a:endParaRPr>
          </a:p>
          <a:p>
            <a:pPr indent="-330200" lvl="0" marL="457200" rtl="0" algn="l">
              <a:spcBef>
                <a:spcPts val="0"/>
              </a:spcBef>
              <a:spcAft>
                <a:spcPts val="0"/>
              </a:spcAft>
              <a:buSzPts val="1600"/>
              <a:buFont typeface="Georgia"/>
              <a:buChar char="●"/>
            </a:pPr>
            <a:r>
              <a:rPr lang="en" sz="1600">
                <a:latin typeface="Georgia"/>
                <a:ea typeface="Georgia"/>
                <a:cs typeface="Georgia"/>
                <a:sym typeface="Georgia"/>
              </a:rPr>
              <a:t>Can lead to choosing better candidates</a:t>
            </a:r>
            <a:endParaRPr sz="1600">
              <a:latin typeface="Georgia"/>
              <a:ea typeface="Georgia"/>
              <a:cs typeface="Georgia"/>
              <a:sym typeface="Georgia"/>
            </a:endParaRPr>
          </a:p>
          <a:p>
            <a:pPr indent="0" lvl="0" marL="0" rtl="0" algn="l">
              <a:spcBef>
                <a:spcPts val="0"/>
              </a:spcBef>
              <a:spcAft>
                <a:spcPts val="0"/>
              </a:spcAft>
              <a:buNone/>
            </a:pPr>
            <a:r>
              <a:t/>
            </a:r>
            <a:endParaRPr sz="1600">
              <a:latin typeface="Georgia"/>
              <a:ea typeface="Georgia"/>
              <a:cs typeface="Georgia"/>
              <a:sym typeface="Georgia"/>
            </a:endParaRPr>
          </a:p>
          <a:p>
            <a:pPr indent="0" lvl="0" marL="0" rtl="0" algn="l">
              <a:spcBef>
                <a:spcPts val="0"/>
              </a:spcBef>
              <a:spcAft>
                <a:spcPts val="0"/>
              </a:spcAft>
              <a:buNone/>
            </a:pPr>
            <a:r>
              <a:rPr lang="en" sz="1600">
                <a:latin typeface="Georgia"/>
                <a:ea typeface="Georgia"/>
                <a:cs typeface="Georgia"/>
                <a:sym typeface="Georgia"/>
              </a:rPr>
              <a:t>Training to create collaborative discussion: </a:t>
            </a:r>
            <a:endParaRPr sz="1600">
              <a:latin typeface="Georgia"/>
              <a:ea typeface="Georgia"/>
              <a:cs typeface="Georgia"/>
              <a:sym typeface="Georgia"/>
            </a:endParaRPr>
          </a:p>
          <a:p>
            <a:pPr indent="-330200" lvl="0" marL="457200" rtl="0" algn="l">
              <a:spcBef>
                <a:spcPts val="0"/>
              </a:spcBef>
              <a:spcAft>
                <a:spcPts val="0"/>
              </a:spcAft>
              <a:buSzPts val="1600"/>
              <a:buFont typeface="Georgia"/>
              <a:buChar char="●"/>
            </a:pPr>
            <a:r>
              <a:rPr lang="en" sz="1600">
                <a:latin typeface="Georgia"/>
                <a:ea typeface="Georgia"/>
                <a:cs typeface="Georgia"/>
                <a:sym typeface="Georgia"/>
              </a:rPr>
              <a:t>Draw out ideas through questions =&gt; better ideas</a:t>
            </a:r>
            <a:endParaRPr sz="1600">
              <a:latin typeface="Georgia"/>
              <a:ea typeface="Georgia"/>
              <a:cs typeface="Georgia"/>
              <a:sym typeface="Georgia"/>
            </a:endParaRPr>
          </a:p>
          <a:p>
            <a:pPr indent="-330200" lvl="0" marL="457200" rtl="0" algn="l">
              <a:spcBef>
                <a:spcPts val="0"/>
              </a:spcBef>
              <a:spcAft>
                <a:spcPts val="0"/>
              </a:spcAft>
              <a:buSzPts val="1600"/>
              <a:buFont typeface="Georgia"/>
              <a:buChar char="●"/>
            </a:pPr>
            <a:r>
              <a:rPr lang="en" sz="1600">
                <a:latin typeface="Georgia"/>
                <a:ea typeface="Georgia"/>
                <a:cs typeface="Georgia"/>
                <a:sym typeface="Georgia"/>
              </a:rPr>
              <a:t>“Amplify” opinions or suggestions</a:t>
            </a:r>
            <a:endParaRPr sz="1600">
              <a:latin typeface="Georgia"/>
              <a:ea typeface="Georgia"/>
              <a:cs typeface="Georgia"/>
              <a:sym typeface="Georgia"/>
            </a:endParaRPr>
          </a:p>
          <a:p>
            <a:pPr indent="-330200" lvl="0" marL="457200" rtl="0" algn="l">
              <a:spcBef>
                <a:spcPts val="0"/>
              </a:spcBef>
              <a:spcAft>
                <a:spcPts val="0"/>
              </a:spcAft>
              <a:buSzPts val="1600"/>
              <a:buFont typeface="Georgia"/>
              <a:buChar char="●"/>
            </a:pPr>
            <a:r>
              <a:rPr lang="en" sz="1600">
                <a:latin typeface="Georgia"/>
                <a:ea typeface="Georgia"/>
                <a:cs typeface="Georgia"/>
                <a:sym typeface="Georgia"/>
              </a:rPr>
              <a:t>Respectful dialogue </a:t>
            </a:r>
            <a:endParaRPr sz="1600">
              <a:latin typeface="Georgia"/>
              <a:ea typeface="Georgia"/>
              <a:cs typeface="Georgia"/>
              <a:sym typeface="Georg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311700" y="539725"/>
            <a:ext cx="8520600" cy="128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solidFill>
                  <a:schemeClr val="lt2"/>
                </a:solidFill>
              </a:rPr>
              <a:t>If we want a world with greater equality, we need to acknowledge that women are less likely to keep their hands up. We need institutions and individuals to notice and correct for this behavior...and women have to learn to keep their hands up.” </a:t>
            </a:r>
            <a:endParaRPr sz="3000">
              <a:solidFill>
                <a:schemeClr val="lt2"/>
              </a:solidFill>
            </a:endParaRPr>
          </a:p>
          <a:p>
            <a:pPr indent="0" lvl="0" marL="0" rtl="0" algn="l">
              <a:spcBef>
                <a:spcPts val="0"/>
              </a:spcBef>
              <a:spcAft>
                <a:spcPts val="0"/>
              </a:spcAft>
              <a:buNone/>
            </a:pPr>
            <a:r>
              <a:t/>
            </a:r>
            <a:endParaRPr sz="3000">
              <a:solidFill>
                <a:schemeClr val="lt2"/>
              </a:solidFill>
            </a:endParaRPr>
          </a:p>
          <a:p>
            <a:pPr indent="0" lvl="0" marL="0" rtl="0" algn="l">
              <a:spcBef>
                <a:spcPts val="0"/>
              </a:spcBef>
              <a:spcAft>
                <a:spcPts val="0"/>
              </a:spcAft>
              <a:buNone/>
            </a:pPr>
            <a:r>
              <a:rPr lang="en" sz="3000">
                <a:solidFill>
                  <a:schemeClr val="lt2"/>
                </a:solidFill>
              </a:rPr>
              <a:t>- Sheryl Sandberg, COO of Facebook</a:t>
            </a:r>
            <a:endParaRPr sz="3000">
              <a:solidFill>
                <a:schemeClr val="l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4"/>
          <p:cNvSpPr txBox="1"/>
          <p:nvPr>
            <p:ph type="title"/>
          </p:nvPr>
        </p:nvSpPr>
        <p:spPr>
          <a:xfrm>
            <a:off x="311725" y="500925"/>
            <a:ext cx="3706500" cy="250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aren’t there more women business leaders?</a:t>
            </a:r>
            <a:endParaRPr/>
          </a:p>
        </p:txBody>
      </p:sp>
      <p:sp>
        <p:nvSpPr>
          <p:cNvPr id="72" name="Google Shape;72;p14"/>
          <p:cNvSpPr txBox="1"/>
          <p:nvPr>
            <p:ph idx="1" type="body"/>
          </p:nvPr>
        </p:nvSpPr>
        <p:spPr>
          <a:xfrm>
            <a:off x="4644675" y="500925"/>
            <a:ext cx="4166400" cy="4098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50">
                <a:solidFill>
                  <a:srgbClr val="000000"/>
                </a:solidFill>
                <a:latin typeface="Georgia"/>
                <a:ea typeface="Georgia"/>
                <a:cs typeface="Georgia"/>
                <a:sym typeface="Georgia"/>
              </a:rPr>
              <a:t>Women are: </a:t>
            </a:r>
            <a:endParaRPr sz="1350">
              <a:solidFill>
                <a:srgbClr val="000000"/>
              </a:solidFill>
              <a:latin typeface="Georgia"/>
              <a:ea typeface="Georgia"/>
              <a:cs typeface="Georgia"/>
              <a:sym typeface="Georgia"/>
            </a:endParaRPr>
          </a:p>
          <a:p>
            <a:pPr indent="-314325" lvl="0" marL="457200" rtl="0" algn="l">
              <a:spcBef>
                <a:spcPts val="1600"/>
              </a:spcBef>
              <a:spcAft>
                <a:spcPts val="0"/>
              </a:spcAft>
              <a:buClr>
                <a:srgbClr val="000000"/>
              </a:buClr>
              <a:buSzPts val="1350"/>
              <a:buFont typeface="Georgia"/>
              <a:buChar char="●"/>
            </a:pPr>
            <a:r>
              <a:rPr lang="en" sz="1350">
                <a:solidFill>
                  <a:srgbClr val="000000"/>
                </a:solidFill>
                <a:latin typeface="Georgia"/>
                <a:ea typeface="Georgia"/>
                <a:cs typeface="Georgia"/>
                <a:sym typeface="Georgia"/>
              </a:rPr>
              <a:t>46.9% of the workforce (Catalyst, 2019)</a:t>
            </a:r>
            <a:endParaRPr sz="1350">
              <a:solidFill>
                <a:srgbClr val="000000"/>
              </a:solidFill>
              <a:latin typeface="Georgia"/>
              <a:ea typeface="Georgia"/>
              <a:cs typeface="Georgia"/>
              <a:sym typeface="Georgia"/>
            </a:endParaRPr>
          </a:p>
          <a:p>
            <a:pPr indent="-314325" lvl="0" marL="457200" rtl="0" algn="l">
              <a:spcBef>
                <a:spcPts val="0"/>
              </a:spcBef>
              <a:spcAft>
                <a:spcPts val="0"/>
              </a:spcAft>
              <a:buClr>
                <a:srgbClr val="000000"/>
              </a:buClr>
              <a:buSzPts val="1350"/>
              <a:buFont typeface="Georgia"/>
              <a:buChar char="●"/>
            </a:pPr>
            <a:r>
              <a:rPr lang="en" sz="1350">
                <a:solidFill>
                  <a:srgbClr val="000000"/>
                </a:solidFill>
                <a:latin typeface="Georgia"/>
                <a:ea typeface="Georgia"/>
                <a:cs typeface="Georgia"/>
                <a:sym typeface="Georgia"/>
              </a:rPr>
              <a:t>4.8% of Fortune 500 CEO’s </a:t>
            </a:r>
            <a:br>
              <a:rPr lang="en" sz="1350">
                <a:solidFill>
                  <a:srgbClr val="000000"/>
                </a:solidFill>
                <a:latin typeface="Georgia"/>
                <a:ea typeface="Georgia"/>
                <a:cs typeface="Georgia"/>
                <a:sym typeface="Georgia"/>
              </a:rPr>
            </a:br>
            <a:r>
              <a:rPr lang="en" sz="1350">
                <a:solidFill>
                  <a:srgbClr val="000000"/>
                </a:solidFill>
                <a:latin typeface="Georgia"/>
                <a:ea typeface="Georgia"/>
                <a:cs typeface="Georgia"/>
                <a:sym typeface="Georgia"/>
              </a:rPr>
              <a:t>(Pew Research, 2018)</a:t>
            </a:r>
            <a:endParaRPr sz="1350">
              <a:solidFill>
                <a:srgbClr val="000000"/>
              </a:solidFill>
              <a:latin typeface="Georgia"/>
              <a:ea typeface="Georgia"/>
              <a:cs typeface="Georgia"/>
              <a:sym typeface="Georgia"/>
            </a:endParaRPr>
          </a:p>
          <a:p>
            <a:pPr indent="0" lvl="0" marL="0" rtl="0" algn="l">
              <a:spcBef>
                <a:spcPts val="1600"/>
              </a:spcBef>
              <a:spcAft>
                <a:spcPts val="0"/>
              </a:spcAft>
              <a:buNone/>
            </a:pPr>
            <a:r>
              <a:rPr lang="en" sz="1350">
                <a:solidFill>
                  <a:srgbClr val="000000"/>
                </a:solidFill>
                <a:latin typeface="Georgia"/>
                <a:ea typeface="Georgia"/>
                <a:cs typeface="Georgia"/>
                <a:sym typeface="Georgia"/>
              </a:rPr>
              <a:t>Why?</a:t>
            </a:r>
            <a:endParaRPr sz="1350">
              <a:solidFill>
                <a:srgbClr val="000000"/>
              </a:solidFill>
              <a:latin typeface="Georgia"/>
              <a:ea typeface="Georgia"/>
              <a:cs typeface="Georgia"/>
              <a:sym typeface="Georgia"/>
            </a:endParaRPr>
          </a:p>
          <a:p>
            <a:pPr indent="0" lvl="0" marL="0" rtl="0" algn="l">
              <a:spcBef>
                <a:spcPts val="1600"/>
              </a:spcBef>
              <a:spcAft>
                <a:spcPts val="0"/>
              </a:spcAft>
              <a:buNone/>
            </a:pPr>
            <a:r>
              <a:t/>
            </a:r>
            <a:endParaRPr sz="1350">
              <a:solidFill>
                <a:srgbClr val="000000"/>
              </a:solidFill>
              <a:latin typeface="Georgia"/>
              <a:ea typeface="Georgia"/>
              <a:cs typeface="Georgia"/>
              <a:sym typeface="Georgia"/>
            </a:endParaRPr>
          </a:p>
          <a:p>
            <a:pPr indent="0" lvl="0" marL="0" rtl="0" algn="l">
              <a:spcBef>
                <a:spcPts val="1600"/>
              </a:spcBef>
              <a:spcAft>
                <a:spcPts val="1600"/>
              </a:spcAft>
              <a:buNone/>
            </a:pPr>
            <a:r>
              <a:rPr lang="en" sz="1350">
                <a:solidFill>
                  <a:srgbClr val="000000"/>
                </a:solidFill>
                <a:latin typeface="Georgia"/>
                <a:ea typeface="Georgia"/>
                <a:cs typeface="Georgia"/>
                <a:sym typeface="Georgia"/>
              </a:rPr>
              <a:t>Leadership Emergence: “Whether” and “to what degree” an individual is considered a leader by others.</a:t>
            </a:r>
            <a:endParaRPr sz="1350">
              <a:solidFill>
                <a:srgbClr val="000000"/>
              </a:solidFill>
              <a:latin typeface="Georgia"/>
              <a:ea typeface="Georgia"/>
              <a:cs typeface="Georgia"/>
              <a:sym typeface="Georg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0" st="0"/>
                                            </p:txEl>
                                          </p:spTgt>
                                        </p:tgtEl>
                                        <p:attrNameLst>
                                          <p:attrName>style.visibility</p:attrName>
                                        </p:attrNameLst>
                                      </p:cBhvr>
                                      <p:to>
                                        <p:strVal val="visible"/>
                                      </p:to>
                                    </p:set>
                                    <p:animEffect filter="fade" transition="in">
                                      <p:cBhvr>
                                        <p:cTn dur="1000"/>
                                        <p:tgtEl>
                                          <p:spTgt spid="7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1" st="1"/>
                                            </p:txEl>
                                          </p:spTgt>
                                        </p:tgtEl>
                                        <p:attrNameLst>
                                          <p:attrName>style.visibility</p:attrName>
                                        </p:attrNameLst>
                                      </p:cBhvr>
                                      <p:to>
                                        <p:strVal val="visible"/>
                                      </p:to>
                                    </p:set>
                                    <p:animEffect filter="fade" transition="in">
                                      <p:cBhvr>
                                        <p:cTn dur="1000"/>
                                        <p:tgtEl>
                                          <p:spTgt spid="7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2" st="2"/>
                                            </p:txEl>
                                          </p:spTgt>
                                        </p:tgtEl>
                                        <p:attrNameLst>
                                          <p:attrName>style.visibility</p:attrName>
                                        </p:attrNameLst>
                                      </p:cBhvr>
                                      <p:to>
                                        <p:strVal val="visible"/>
                                      </p:to>
                                    </p:set>
                                    <p:animEffect filter="fade" transition="in">
                                      <p:cBhvr>
                                        <p:cTn dur="1000"/>
                                        <p:tgtEl>
                                          <p:spTgt spid="7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3" st="3"/>
                                            </p:txEl>
                                          </p:spTgt>
                                        </p:tgtEl>
                                        <p:attrNameLst>
                                          <p:attrName>style.visibility</p:attrName>
                                        </p:attrNameLst>
                                      </p:cBhvr>
                                      <p:to>
                                        <p:strVal val="visible"/>
                                      </p:to>
                                    </p:set>
                                    <p:animEffect filter="fade" transition="in">
                                      <p:cBhvr>
                                        <p:cTn dur="1000"/>
                                        <p:tgtEl>
                                          <p:spTgt spid="7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4" st="4"/>
                                            </p:txEl>
                                          </p:spTgt>
                                        </p:tgtEl>
                                        <p:attrNameLst>
                                          <p:attrName>style.visibility</p:attrName>
                                        </p:attrNameLst>
                                      </p:cBhvr>
                                      <p:to>
                                        <p:strVal val="visible"/>
                                      </p:to>
                                    </p:set>
                                    <p:animEffect filter="fade" transition="in">
                                      <p:cBhvr>
                                        <p:cTn dur="1000"/>
                                        <p:tgtEl>
                                          <p:spTgt spid="7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xEl>
                                              <p:pRg end="5" st="5"/>
                                            </p:txEl>
                                          </p:spTgt>
                                        </p:tgtEl>
                                        <p:attrNameLst>
                                          <p:attrName>style.visibility</p:attrName>
                                        </p:attrNameLst>
                                      </p:cBhvr>
                                      <p:to>
                                        <p:strVal val="visible"/>
                                      </p:to>
                                    </p:set>
                                    <p:animEffect filter="fade" transition="in">
                                      <p:cBhvr>
                                        <p:cTn dur="1000"/>
                                        <p:tgtEl>
                                          <p:spTgt spid="72">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Previous Research </a:t>
            </a:r>
            <a:endParaRPr/>
          </a:p>
        </p:txBody>
      </p:sp>
      <p:sp>
        <p:nvSpPr>
          <p:cNvPr id="78" name="Google Shape;78;p15"/>
          <p:cNvSpPr txBox="1"/>
          <p:nvPr>
            <p:ph idx="1" type="body"/>
          </p:nvPr>
        </p:nvSpPr>
        <p:spPr>
          <a:xfrm>
            <a:off x="311700" y="1505700"/>
            <a:ext cx="8520600" cy="32835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P</a:t>
            </a:r>
            <a:r>
              <a:rPr lang="en" sz="1800">
                <a:solidFill>
                  <a:srgbClr val="000000"/>
                </a:solidFill>
                <a:latin typeface="Georgia"/>
                <a:ea typeface="Georgia"/>
                <a:cs typeface="Georgia"/>
                <a:sym typeface="Georgia"/>
              </a:rPr>
              <a:t>erception of being leaderlike, leads to higher job performance and promotability. </a:t>
            </a:r>
            <a:endParaRPr sz="1800">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Participation in group discussion is one of the dominant predictors of leadership emergence.</a:t>
            </a:r>
            <a:endParaRPr sz="1800">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Men associated with “breadwinner”, women associated with “homemaker”.</a:t>
            </a:r>
            <a:endParaRPr sz="1800">
              <a:solidFill>
                <a:srgbClr val="000000"/>
              </a:solidFill>
              <a:latin typeface="Georgia"/>
              <a:ea typeface="Georgia"/>
              <a:cs typeface="Georgia"/>
              <a:sym typeface="Georgia"/>
            </a:endParaRPr>
          </a:p>
          <a:p>
            <a:pPr indent="-342900" lvl="1" marL="9144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Men more likely to be chosen for managerial roles.</a:t>
            </a:r>
            <a:endParaRPr sz="1800">
              <a:solidFill>
                <a:srgbClr val="000000"/>
              </a:solidFill>
              <a:latin typeface="Georgia"/>
              <a:ea typeface="Georgia"/>
              <a:cs typeface="Georgia"/>
              <a:sym typeface="Georgia"/>
            </a:endParaRPr>
          </a:p>
          <a:p>
            <a:pPr indent="-342900" lvl="1" marL="9144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Stereotype changing: more women occupying managerial roles.</a:t>
            </a:r>
            <a:endParaRPr sz="1800">
              <a:solidFill>
                <a:srgbClr val="000000"/>
              </a:solidFill>
              <a:latin typeface="Georgia"/>
              <a:ea typeface="Georgia"/>
              <a:cs typeface="Georgia"/>
              <a:sym typeface="Georgia"/>
            </a:endParaRPr>
          </a:p>
          <a:p>
            <a:pPr indent="0" lvl="0" marL="0" rtl="0" algn="l">
              <a:spcBef>
                <a:spcPts val="1600"/>
              </a:spcBef>
              <a:spcAft>
                <a:spcPts val="1600"/>
              </a:spcAft>
              <a:buNone/>
            </a:pPr>
            <a:r>
              <a:t/>
            </a:r>
            <a:endParaRPr sz="1800">
              <a:solidFill>
                <a:srgbClr val="000000"/>
              </a:solidFill>
              <a:latin typeface="Georgia"/>
              <a:ea typeface="Georgia"/>
              <a:cs typeface="Georgia"/>
              <a:sym typeface="Georg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0" st="0"/>
                                            </p:txEl>
                                          </p:spTgt>
                                        </p:tgtEl>
                                        <p:attrNameLst>
                                          <p:attrName>style.visibility</p:attrName>
                                        </p:attrNameLst>
                                      </p:cBhvr>
                                      <p:to>
                                        <p:strVal val="visible"/>
                                      </p:to>
                                    </p:set>
                                    <p:animEffect filter="fade" transition="in">
                                      <p:cBhvr>
                                        <p:cTn dur="1000"/>
                                        <p:tgtEl>
                                          <p:spTgt spid="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1" st="1"/>
                                            </p:txEl>
                                          </p:spTgt>
                                        </p:tgtEl>
                                        <p:attrNameLst>
                                          <p:attrName>style.visibility</p:attrName>
                                        </p:attrNameLst>
                                      </p:cBhvr>
                                      <p:to>
                                        <p:strVal val="visible"/>
                                      </p:to>
                                    </p:set>
                                    <p:animEffect filter="fade" transition="in">
                                      <p:cBhvr>
                                        <p:cTn dur="1000"/>
                                        <p:tgtEl>
                                          <p:spTgt spid="7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2" st="2"/>
                                            </p:txEl>
                                          </p:spTgt>
                                        </p:tgtEl>
                                        <p:attrNameLst>
                                          <p:attrName>style.visibility</p:attrName>
                                        </p:attrNameLst>
                                      </p:cBhvr>
                                      <p:to>
                                        <p:strVal val="visible"/>
                                      </p:to>
                                    </p:set>
                                    <p:animEffect filter="fade" transition="in">
                                      <p:cBhvr>
                                        <p:cTn dur="1000"/>
                                        <p:tgtEl>
                                          <p:spTgt spid="7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3" st="3"/>
                                            </p:txEl>
                                          </p:spTgt>
                                        </p:tgtEl>
                                        <p:attrNameLst>
                                          <p:attrName>style.visibility</p:attrName>
                                        </p:attrNameLst>
                                      </p:cBhvr>
                                      <p:to>
                                        <p:strVal val="visible"/>
                                      </p:to>
                                    </p:set>
                                    <p:animEffect filter="fade" transition="in">
                                      <p:cBhvr>
                                        <p:cTn dur="1000"/>
                                        <p:tgtEl>
                                          <p:spTgt spid="78">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4" st="4"/>
                                            </p:txEl>
                                          </p:spTgt>
                                        </p:tgtEl>
                                        <p:attrNameLst>
                                          <p:attrName>style.visibility</p:attrName>
                                        </p:attrNameLst>
                                      </p:cBhvr>
                                      <p:to>
                                        <p:strVal val="visible"/>
                                      </p:to>
                                    </p:set>
                                    <p:animEffect filter="fade" transition="in">
                                      <p:cBhvr>
                                        <p:cTn dur="1000"/>
                                        <p:tgtEl>
                                          <p:spTgt spid="78">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5" st="5"/>
                                            </p:txEl>
                                          </p:spTgt>
                                        </p:tgtEl>
                                        <p:attrNameLst>
                                          <p:attrName>style.visibility</p:attrName>
                                        </p:attrNameLst>
                                      </p:cBhvr>
                                      <p:to>
                                        <p:strVal val="visible"/>
                                      </p:to>
                                    </p:set>
                                    <p:animEffect filter="fade" transition="in">
                                      <p:cBhvr>
                                        <p:cTn dur="1000"/>
                                        <p:tgtEl>
                                          <p:spTgt spid="78">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Google Shape;83;p16"/>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Question </a:t>
            </a:r>
            <a:endParaRPr/>
          </a:p>
        </p:txBody>
      </p:sp>
      <p:sp>
        <p:nvSpPr>
          <p:cNvPr id="84" name="Google Shape;84;p16"/>
          <p:cNvSpPr txBox="1"/>
          <p:nvPr>
            <p:ph idx="1" type="body"/>
          </p:nvPr>
        </p:nvSpPr>
        <p:spPr>
          <a:xfrm>
            <a:off x="311700" y="1505700"/>
            <a:ext cx="8520600" cy="32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00"/>
                </a:solidFill>
                <a:latin typeface="Georgia"/>
                <a:ea typeface="Georgia"/>
                <a:cs typeface="Georgia"/>
                <a:sym typeface="Georgia"/>
              </a:rPr>
              <a:t>Why do men emerge into leadership roles more frequently than do women?</a:t>
            </a:r>
            <a:endParaRPr sz="1800">
              <a:solidFill>
                <a:srgbClr val="000000"/>
              </a:solidFill>
              <a:latin typeface="Georgia"/>
              <a:ea typeface="Georgia"/>
              <a:cs typeface="Georgia"/>
              <a:sym typeface="Georgia"/>
            </a:endParaRPr>
          </a:p>
          <a:p>
            <a:pPr indent="-342900" lvl="0" marL="457200" rtl="0" algn="l">
              <a:spcBef>
                <a:spcPts val="160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Traits of agency </a:t>
            </a:r>
            <a:endParaRPr sz="1800">
              <a:solidFill>
                <a:srgbClr val="000000"/>
              </a:solidFill>
              <a:latin typeface="Georgia"/>
              <a:ea typeface="Georgia"/>
              <a:cs typeface="Georgia"/>
              <a:sym typeface="Georgia"/>
            </a:endParaRPr>
          </a:p>
          <a:p>
            <a:pPr indent="-342900" lvl="1" marL="9144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D</a:t>
            </a:r>
            <a:r>
              <a:rPr lang="en" sz="1800">
                <a:solidFill>
                  <a:srgbClr val="000000"/>
                </a:solidFill>
                <a:latin typeface="Georgia"/>
                <a:ea typeface="Georgia"/>
                <a:cs typeface="Georgia"/>
                <a:sym typeface="Georgia"/>
              </a:rPr>
              <a:t>ominance and assertiveness</a:t>
            </a:r>
            <a:endParaRPr sz="1800">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Traits of communion </a:t>
            </a:r>
            <a:endParaRPr sz="1800">
              <a:solidFill>
                <a:srgbClr val="000000"/>
              </a:solidFill>
              <a:latin typeface="Georgia"/>
              <a:ea typeface="Georgia"/>
              <a:cs typeface="Georgia"/>
              <a:sym typeface="Georgia"/>
            </a:endParaRPr>
          </a:p>
          <a:p>
            <a:pPr indent="-342900" lvl="1" marL="9144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W</a:t>
            </a:r>
            <a:r>
              <a:rPr lang="en" sz="1800">
                <a:solidFill>
                  <a:srgbClr val="000000"/>
                </a:solidFill>
                <a:latin typeface="Georgia"/>
                <a:ea typeface="Georgia"/>
                <a:cs typeface="Georgia"/>
                <a:sym typeface="Georgia"/>
              </a:rPr>
              <a:t>armth and nurturance</a:t>
            </a:r>
            <a:endParaRPr sz="1800">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Participatory behavior in discussions</a:t>
            </a:r>
            <a:endParaRPr sz="1800">
              <a:solidFill>
                <a:srgbClr val="000000"/>
              </a:solidFill>
              <a:latin typeface="Georgia"/>
              <a:ea typeface="Georgia"/>
              <a:cs typeface="Georgia"/>
              <a:sym typeface="Georgia"/>
            </a:endParaRPr>
          </a:p>
          <a:p>
            <a:pPr indent="-342900" lvl="1" marL="9144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Providing suggestions and offering opinions</a:t>
            </a:r>
            <a:endParaRPr sz="1800">
              <a:solidFill>
                <a:srgbClr val="000000"/>
              </a:solidFill>
              <a:latin typeface="Georgia"/>
              <a:ea typeface="Georgia"/>
              <a:cs typeface="Georgia"/>
              <a:sym typeface="Georg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0" st="0"/>
                                            </p:txEl>
                                          </p:spTgt>
                                        </p:tgtEl>
                                        <p:attrNameLst>
                                          <p:attrName>style.visibility</p:attrName>
                                        </p:attrNameLst>
                                      </p:cBhvr>
                                      <p:to>
                                        <p:strVal val="visible"/>
                                      </p:to>
                                    </p:set>
                                    <p:animEffect filter="fade" transition="in">
                                      <p:cBhvr>
                                        <p:cTn dur="1000"/>
                                        <p:tgtEl>
                                          <p:spTgt spid="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1" st="1"/>
                                            </p:txEl>
                                          </p:spTgt>
                                        </p:tgtEl>
                                        <p:attrNameLst>
                                          <p:attrName>style.visibility</p:attrName>
                                        </p:attrNameLst>
                                      </p:cBhvr>
                                      <p:to>
                                        <p:strVal val="visible"/>
                                      </p:to>
                                    </p:set>
                                    <p:animEffect filter="fade" transition="in">
                                      <p:cBhvr>
                                        <p:cTn dur="1000"/>
                                        <p:tgtEl>
                                          <p:spTgt spid="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2" st="2"/>
                                            </p:txEl>
                                          </p:spTgt>
                                        </p:tgtEl>
                                        <p:attrNameLst>
                                          <p:attrName>style.visibility</p:attrName>
                                        </p:attrNameLst>
                                      </p:cBhvr>
                                      <p:to>
                                        <p:strVal val="visible"/>
                                      </p:to>
                                    </p:set>
                                    <p:animEffect filter="fade" transition="in">
                                      <p:cBhvr>
                                        <p:cTn dur="1000"/>
                                        <p:tgtEl>
                                          <p:spTgt spid="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3" st="3"/>
                                            </p:txEl>
                                          </p:spTgt>
                                        </p:tgtEl>
                                        <p:attrNameLst>
                                          <p:attrName>style.visibility</p:attrName>
                                        </p:attrNameLst>
                                      </p:cBhvr>
                                      <p:to>
                                        <p:strVal val="visible"/>
                                      </p:to>
                                    </p:set>
                                    <p:animEffect filter="fade" transition="in">
                                      <p:cBhvr>
                                        <p:cTn dur="1000"/>
                                        <p:tgtEl>
                                          <p:spTgt spid="8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4" st="4"/>
                                            </p:txEl>
                                          </p:spTgt>
                                        </p:tgtEl>
                                        <p:attrNameLst>
                                          <p:attrName>style.visibility</p:attrName>
                                        </p:attrNameLst>
                                      </p:cBhvr>
                                      <p:to>
                                        <p:strVal val="visible"/>
                                      </p:to>
                                    </p:set>
                                    <p:animEffect filter="fade" transition="in">
                                      <p:cBhvr>
                                        <p:cTn dur="1000"/>
                                        <p:tgtEl>
                                          <p:spTgt spid="8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5" st="5"/>
                                            </p:txEl>
                                          </p:spTgt>
                                        </p:tgtEl>
                                        <p:attrNameLst>
                                          <p:attrName>style.visibility</p:attrName>
                                        </p:attrNameLst>
                                      </p:cBhvr>
                                      <p:to>
                                        <p:strVal val="visible"/>
                                      </p:to>
                                    </p:set>
                                    <p:animEffect filter="fade" transition="in">
                                      <p:cBhvr>
                                        <p:cTn dur="1000"/>
                                        <p:tgtEl>
                                          <p:spTgt spid="8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xEl>
                                              <p:pRg end="6" st="6"/>
                                            </p:txEl>
                                          </p:spTgt>
                                        </p:tgtEl>
                                        <p:attrNameLst>
                                          <p:attrName>style.visibility</p:attrName>
                                        </p:attrNameLst>
                                      </p:cBhvr>
                                      <p:to>
                                        <p:strVal val="visible"/>
                                      </p:to>
                                    </p:set>
                                    <p:animEffect filter="fade" transition="in">
                                      <p:cBhvr>
                                        <p:cTn dur="1000"/>
                                        <p:tgtEl>
                                          <p:spTgt spid="84">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Methodology </a:t>
            </a:r>
            <a:endParaRPr/>
          </a:p>
        </p:txBody>
      </p:sp>
      <p:sp>
        <p:nvSpPr>
          <p:cNvPr id="90" name="Google Shape;90;p17"/>
          <p:cNvSpPr txBox="1"/>
          <p:nvPr>
            <p:ph idx="1" type="body"/>
          </p:nvPr>
        </p:nvSpPr>
        <p:spPr>
          <a:xfrm>
            <a:off x="311700" y="1505700"/>
            <a:ext cx="8520600" cy="328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00"/>
                </a:solidFill>
                <a:latin typeface="Georgia"/>
                <a:ea typeface="Georgia"/>
                <a:cs typeface="Georgia"/>
                <a:sym typeface="Georgia"/>
              </a:rPr>
              <a:t>Gathered 59 studies, measured them on three areas: </a:t>
            </a:r>
            <a:endParaRPr sz="1800">
              <a:solidFill>
                <a:srgbClr val="000000"/>
              </a:solidFill>
              <a:latin typeface="Georgia"/>
              <a:ea typeface="Georgia"/>
              <a:cs typeface="Georgia"/>
              <a:sym typeface="Georgia"/>
            </a:endParaRPr>
          </a:p>
          <a:p>
            <a:pPr indent="-342900" lvl="0" marL="457200" rtl="0" algn="l">
              <a:spcBef>
                <a:spcPts val="160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Agentic traits</a:t>
            </a:r>
            <a:endParaRPr sz="1800">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Communal traits</a:t>
            </a:r>
            <a:endParaRPr sz="1800">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Participation in discussion</a:t>
            </a:r>
            <a:endParaRPr sz="1800">
              <a:solidFill>
                <a:srgbClr val="000000"/>
              </a:solidFill>
              <a:latin typeface="Georgia"/>
              <a:ea typeface="Georgia"/>
              <a:cs typeface="Georgia"/>
              <a:sym typeface="Georgia"/>
            </a:endParaRPr>
          </a:p>
          <a:p>
            <a:pPr indent="0" lvl="0" marL="0" rtl="0" algn="l">
              <a:spcBef>
                <a:spcPts val="1600"/>
              </a:spcBef>
              <a:spcAft>
                <a:spcPts val="0"/>
              </a:spcAft>
              <a:buNone/>
            </a:pPr>
            <a:r>
              <a:rPr lang="en" sz="1800">
                <a:solidFill>
                  <a:srgbClr val="000000"/>
                </a:solidFill>
                <a:latin typeface="Georgia"/>
                <a:ea typeface="Georgia"/>
                <a:cs typeface="Georgia"/>
                <a:sym typeface="Georgia"/>
              </a:rPr>
              <a:t>Controlled for the following factors: </a:t>
            </a:r>
            <a:endParaRPr sz="1800">
              <a:solidFill>
                <a:srgbClr val="000000"/>
              </a:solidFill>
              <a:latin typeface="Georgia"/>
              <a:ea typeface="Georgia"/>
              <a:cs typeface="Georgia"/>
              <a:sym typeface="Georgia"/>
            </a:endParaRPr>
          </a:p>
          <a:p>
            <a:pPr indent="-342900" lvl="0" marL="457200" rtl="0" algn="l">
              <a:spcBef>
                <a:spcPts val="160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Date of publication</a:t>
            </a:r>
            <a:endParaRPr sz="1800">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Length of interaction</a:t>
            </a:r>
            <a:endParaRPr sz="1800">
              <a:solidFill>
                <a:srgbClr val="000000"/>
              </a:solidFill>
              <a:latin typeface="Georgia"/>
              <a:ea typeface="Georgia"/>
              <a:cs typeface="Georgia"/>
              <a:sym typeface="Georgia"/>
            </a:endParaRPr>
          </a:p>
          <a:p>
            <a:pPr indent="-342900" lvl="0" marL="457200" rtl="0" algn="l">
              <a:spcBef>
                <a:spcPts val="0"/>
              </a:spcBef>
              <a:spcAft>
                <a:spcPts val="0"/>
              </a:spcAft>
              <a:buClr>
                <a:srgbClr val="000000"/>
              </a:buClr>
              <a:buSzPts val="1800"/>
              <a:buFont typeface="Georgia"/>
              <a:buChar char="●"/>
            </a:pPr>
            <a:r>
              <a:rPr lang="en" sz="1800">
                <a:solidFill>
                  <a:srgbClr val="000000"/>
                </a:solidFill>
                <a:latin typeface="Georgia"/>
                <a:ea typeface="Georgia"/>
                <a:cs typeface="Georgia"/>
                <a:sym typeface="Georgia"/>
              </a:rPr>
              <a:t>Social complexity of task (interpersonal skills)</a:t>
            </a:r>
            <a:endParaRPr sz="1800">
              <a:solidFill>
                <a:srgbClr val="000000"/>
              </a:solidFill>
              <a:latin typeface="Georgia"/>
              <a:ea typeface="Georgia"/>
              <a:cs typeface="Georgia"/>
              <a:sym typeface="Georg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Results</a:t>
            </a:r>
            <a:endParaRPr/>
          </a:p>
        </p:txBody>
      </p:sp>
      <p:sp>
        <p:nvSpPr>
          <p:cNvPr id="96" name="Google Shape;96;p18"/>
          <p:cNvSpPr txBox="1"/>
          <p:nvPr/>
        </p:nvSpPr>
        <p:spPr>
          <a:xfrm>
            <a:off x="328500" y="1409050"/>
            <a:ext cx="8520600" cy="339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eorgia"/>
                <a:ea typeface="Georgia"/>
                <a:cs typeface="Georgia"/>
                <a:sym typeface="Georgia"/>
              </a:rPr>
              <a:t>All hypothesized paths were statistically significant in the expected directions:</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However, negative path from communal traits to participation (𝛽 = −.05, p &lt; .05). </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Of note, communal traits were detrimental to leader emergence (𝛽 = −.15, p &lt; .05).’</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Hypothesis: Communal personalities take on a listening-facilitating role, rather than a speaking-commanding role, typically associated with leaders.</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a:p>
            <a:pPr indent="0" lvl="0" marL="0" rtl="0" algn="l">
              <a:spcBef>
                <a:spcPts val="0"/>
              </a:spcBef>
              <a:spcAft>
                <a:spcPts val="0"/>
              </a:spcAft>
              <a:buNone/>
            </a:pPr>
            <a:r>
              <a:t/>
            </a:r>
            <a:endParaRPr>
              <a:latin typeface="Georgia"/>
              <a:ea typeface="Georgia"/>
              <a:cs typeface="Georgia"/>
              <a:sym typeface="Georgia"/>
            </a:endParaRPr>
          </a:p>
        </p:txBody>
      </p:sp>
      <p:pic>
        <p:nvPicPr>
          <p:cNvPr id="97" name="Google Shape;97;p18"/>
          <p:cNvPicPr preferRelativeResize="0"/>
          <p:nvPr/>
        </p:nvPicPr>
        <p:blipFill>
          <a:blip r:embed="rId3">
            <a:alphaModFix/>
          </a:blip>
          <a:stretch>
            <a:fillRect/>
          </a:stretch>
        </p:blipFill>
        <p:spPr>
          <a:xfrm>
            <a:off x="881700" y="2662524"/>
            <a:ext cx="6944750" cy="22264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0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0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000"/>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000"/>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1000"/>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1000"/>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Results</a:t>
            </a:r>
            <a:endParaRPr/>
          </a:p>
        </p:txBody>
      </p:sp>
      <p:sp>
        <p:nvSpPr>
          <p:cNvPr id="103" name="Google Shape;103;p19"/>
          <p:cNvSpPr txBox="1"/>
          <p:nvPr/>
        </p:nvSpPr>
        <p:spPr>
          <a:xfrm>
            <a:off x="328500" y="1409050"/>
            <a:ext cx="8520600" cy="339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eorgia"/>
                <a:ea typeface="Georgia"/>
                <a:cs typeface="Georgia"/>
                <a:sym typeface="Georgia"/>
              </a:rPr>
              <a:t>When controlled for publication date: </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Association between agentic traits and leadership remained strong</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Detrimental effect of </a:t>
            </a:r>
            <a:r>
              <a:rPr lang="en">
                <a:latin typeface="Georgia"/>
                <a:ea typeface="Georgia"/>
                <a:cs typeface="Georgia"/>
                <a:sym typeface="Georgia"/>
              </a:rPr>
              <a:t>communal</a:t>
            </a:r>
            <a:r>
              <a:rPr lang="en">
                <a:latin typeface="Georgia"/>
                <a:ea typeface="Georgia"/>
                <a:cs typeface="Georgia"/>
                <a:sym typeface="Georgia"/>
              </a:rPr>
              <a:t> traits and leadership weakened</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Meaning: Over time, communal traits are seen less negatively.</a:t>
            </a:r>
            <a:endParaRPr>
              <a:latin typeface="Georgia"/>
              <a:ea typeface="Georgia"/>
              <a:cs typeface="Georgia"/>
              <a:sym typeface="Georgia"/>
            </a:endParaRPr>
          </a:p>
        </p:txBody>
      </p:sp>
      <p:pic>
        <p:nvPicPr>
          <p:cNvPr id="104" name="Google Shape;104;p19"/>
          <p:cNvPicPr preferRelativeResize="0"/>
          <p:nvPr/>
        </p:nvPicPr>
        <p:blipFill>
          <a:blip r:embed="rId3">
            <a:alphaModFix/>
          </a:blip>
          <a:stretch>
            <a:fillRect/>
          </a:stretch>
        </p:blipFill>
        <p:spPr>
          <a:xfrm>
            <a:off x="899025" y="2443725"/>
            <a:ext cx="5982024" cy="26151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animEffect filter="fade" transition="in">
                                      <p:cBhvr>
                                        <p:cTn dur="1000"/>
                                        <p:tgtEl>
                                          <p:spTgt spid="10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1" st="1"/>
                                            </p:txEl>
                                          </p:spTgt>
                                        </p:tgtEl>
                                        <p:attrNameLst>
                                          <p:attrName>style.visibility</p:attrName>
                                        </p:attrNameLst>
                                      </p:cBhvr>
                                      <p:to>
                                        <p:strVal val="visible"/>
                                      </p:to>
                                    </p:set>
                                    <p:animEffect filter="fade" transition="in">
                                      <p:cBhvr>
                                        <p:cTn dur="1000"/>
                                        <p:tgtEl>
                                          <p:spTgt spid="10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2" st="2"/>
                                            </p:txEl>
                                          </p:spTgt>
                                        </p:tgtEl>
                                        <p:attrNameLst>
                                          <p:attrName>style.visibility</p:attrName>
                                        </p:attrNameLst>
                                      </p:cBhvr>
                                      <p:to>
                                        <p:strVal val="visible"/>
                                      </p:to>
                                    </p:set>
                                    <p:animEffect filter="fade" transition="in">
                                      <p:cBhvr>
                                        <p:cTn dur="1000"/>
                                        <p:tgtEl>
                                          <p:spTgt spid="10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xEl>
                                              <p:pRg end="3" st="3"/>
                                            </p:txEl>
                                          </p:spTgt>
                                        </p:tgtEl>
                                        <p:attrNameLst>
                                          <p:attrName>style.visibility</p:attrName>
                                        </p:attrNameLst>
                                      </p:cBhvr>
                                      <p:to>
                                        <p:strVal val="visible"/>
                                      </p:to>
                                    </p:set>
                                    <p:animEffect filter="fade" transition="in">
                                      <p:cBhvr>
                                        <p:cTn dur="1000"/>
                                        <p:tgtEl>
                                          <p:spTgt spid="10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gtEl>
                                        <p:attrNameLst>
                                          <p:attrName>style.visibility</p:attrName>
                                        </p:attrNameLst>
                                      </p:cBhvr>
                                      <p:to>
                                        <p:strVal val="visible"/>
                                      </p:to>
                                    </p:set>
                                    <p:animEffect filter="fade" transition="in">
                                      <p:cBhvr>
                                        <p:cTn dur="1000"/>
                                        <p:tgtEl>
                                          <p:spTgt spid="1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Results</a:t>
            </a:r>
            <a:endParaRPr/>
          </a:p>
        </p:txBody>
      </p:sp>
      <p:sp>
        <p:nvSpPr>
          <p:cNvPr id="110" name="Google Shape;110;p20"/>
          <p:cNvSpPr txBox="1"/>
          <p:nvPr/>
        </p:nvSpPr>
        <p:spPr>
          <a:xfrm>
            <a:off x="328500" y="1409050"/>
            <a:ext cx="8520600" cy="339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eorgia"/>
                <a:ea typeface="Georgia"/>
                <a:cs typeface="Georgia"/>
                <a:sym typeface="Georgia"/>
              </a:rPr>
              <a:t>When controlled for interaction time: </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Positive agency-leader link AND Negative communion-leader link weakened</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Meaning: first impressions are not always accurate!</a:t>
            </a:r>
            <a:endParaRPr>
              <a:latin typeface="Georgia"/>
              <a:ea typeface="Georgia"/>
              <a:cs typeface="Georgia"/>
              <a:sym typeface="Georgia"/>
            </a:endParaRPr>
          </a:p>
        </p:txBody>
      </p:sp>
      <p:pic>
        <p:nvPicPr>
          <p:cNvPr id="111" name="Google Shape;111;p20"/>
          <p:cNvPicPr preferRelativeResize="0"/>
          <p:nvPr/>
        </p:nvPicPr>
        <p:blipFill>
          <a:blip r:embed="rId3">
            <a:alphaModFix/>
          </a:blip>
          <a:stretch>
            <a:fillRect/>
          </a:stretch>
        </p:blipFill>
        <p:spPr>
          <a:xfrm>
            <a:off x="899025" y="2322700"/>
            <a:ext cx="5982024" cy="26151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animEffect filter="fade" transition="in">
                                      <p:cBhvr>
                                        <p:cTn dur="1000"/>
                                        <p:tgtEl>
                                          <p:spTgt spid="11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animEffect filter="fade" transition="in">
                                      <p:cBhvr>
                                        <p:cTn dur="1000"/>
                                        <p:tgtEl>
                                          <p:spTgt spid="11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animEffect filter="fade" transition="in">
                                      <p:cBhvr>
                                        <p:cTn dur="1000"/>
                                        <p:tgtEl>
                                          <p:spTgt spid="11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311725" y="500925"/>
            <a:ext cx="8520600" cy="62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Results</a:t>
            </a:r>
            <a:endParaRPr/>
          </a:p>
        </p:txBody>
      </p:sp>
      <p:sp>
        <p:nvSpPr>
          <p:cNvPr id="117" name="Google Shape;117;p21"/>
          <p:cNvSpPr txBox="1"/>
          <p:nvPr/>
        </p:nvSpPr>
        <p:spPr>
          <a:xfrm>
            <a:off x="328500" y="1409050"/>
            <a:ext cx="8520600" cy="339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Georgia"/>
                <a:ea typeface="Georgia"/>
                <a:cs typeface="Georgia"/>
                <a:sym typeface="Georgia"/>
              </a:rPr>
              <a:t>When controlled for social complexity: </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No statistically significant influence on gender gap</a:t>
            </a:r>
            <a:endParaRPr>
              <a:latin typeface="Georgia"/>
              <a:ea typeface="Georgia"/>
              <a:cs typeface="Georgia"/>
              <a:sym typeface="Georgia"/>
            </a:endParaRPr>
          </a:p>
          <a:p>
            <a:pPr indent="-317500" lvl="0" marL="457200" rtl="0" algn="l">
              <a:spcBef>
                <a:spcPts val="0"/>
              </a:spcBef>
              <a:spcAft>
                <a:spcPts val="0"/>
              </a:spcAft>
              <a:buSzPts val="1400"/>
              <a:buFont typeface="Georgia"/>
              <a:buChar char="●"/>
            </a:pPr>
            <a:r>
              <a:rPr lang="en">
                <a:latin typeface="Georgia"/>
                <a:ea typeface="Georgia"/>
                <a:cs typeface="Georgia"/>
                <a:sym typeface="Georgia"/>
              </a:rPr>
              <a:t>Meaning: both men and women can have excellent (or terrible) interpersonal skills</a:t>
            </a:r>
            <a:endParaRPr>
              <a:latin typeface="Georgia"/>
              <a:ea typeface="Georgia"/>
              <a:cs typeface="Georgia"/>
              <a:sym typeface="Georgia"/>
            </a:endParaRPr>
          </a:p>
        </p:txBody>
      </p:sp>
      <p:pic>
        <p:nvPicPr>
          <p:cNvPr id="118" name="Google Shape;118;p21"/>
          <p:cNvPicPr preferRelativeResize="0"/>
          <p:nvPr/>
        </p:nvPicPr>
        <p:blipFill>
          <a:blip r:embed="rId3">
            <a:alphaModFix/>
          </a:blip>
          <a:stretch>
            <a:fillRect/>
          </a:stretch>
        </p:blipFill>
        <p:spPr>
          <a:xfrm>
            <a:off x="899025" y="2322700"/>
            <a:ext cx="5982024" cy="26151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0" st="0"/>
                                            </p:txEl>
                                          </p:spTgt>
                                        </p:tgtEl>
                                        <p:attrNameLst>
                                          <p:attrName>style.visibility</p:attrName>
                                        </p:attrNameLst>
                                      </p:cBhvr>
                                      <p:to>
                                        <p:strVal val="visible"/>
                                      </p:to>
                                    </p:set>
                                    <p:animEffect filter="fade" transition="in">
                                      <p:cBhvr>
                                        <p:cTn dur="1000"/>
                                        <p:tgtEl>
                                          <p:spTgt spid="1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1" st="1"/>
                                            </p:txEl>
                                          </p:spTgt>
                                        </p:tgtEl>
                                        <p:attrNameLst>
                                          <p:attrName>style.visibility</p:attrName>
                                        </p:attrNameLst>
                                      </p:cBhvr>
                                      <p:to>
                                        <p:strVal val="visible"/>
                                      </p:to>
                                    </p:set>
                                    <p:animEffect filter="fade" transition="in">
                                      <p:cBhvr>
                                        <p:cTn dur="1000"/>
                                        <p:tgtEl>
                                          <p:spTgt spid="1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2" st="2"/>
                                            </p:txEl>
                                          </p:spTgt>
                                        </p:tgtEl>
                                        <p:attrNameLst>
                                          <p:attrName>style.visibility</p:attrName>
                                        </p:attrNameLst>
                                      </p:cBhvr>
                                      <p:to>
                                        <p:strVal val="visible"/>
                                      </p:to>
                                    </p:set>
                                    <p:animEffect filter="fade" transition="in">
                                      <p:cBhvr>
                                        <p:cTn dur="1000"/>
                                        <p:tgtEl>
                                          <p:spTgt spid="11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