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FCF6-5224-4A58-AF7E-7EA63F29BBC4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E9C2-FEF7-47FD-87A7-8F4F46EE20AA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9266-6936-4F7A-96E6-FCB18D3893C6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3E09-C7D8-4ED1-B07B-C1B275D04A5B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8341-83F7-477C-B8BF-2EBBC0E8BE35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ED6E-3CE1-43C4-AAAE-EF8BBAE4A1EA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C628-7338-4F80-814F-71EF4295D829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DBAB-6320-4C51-B08C-35793FB0106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8442-0967-405C-B2CE-D6AD1E502B22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E46DF-DBAC-4F58-8333-E37D24F9F03E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2C21-E3F0-4A8B-834F-319B632220AA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A6FD-C6E9-45E8-8C3F-A4463A402BE3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176A-8FB6-4A31-98B2-4BEB463A48AB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3743-DAD0-4832-9A27-F4F00739A52A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7AE83-2481-4A53-A592-9EEA8C95D98F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557D-41B1-417E-B655-C67535053019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C242-3001-4FA5-9D76-F00E0699CA06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2BBB-B368-4B03-92DB-DCABF9DC1487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218A-12A5-49FF-AE0C-882EDBE16292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E2D7-9A21-43BC-8157-BFA2E33D00AC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125AD-8AF4-464E-9E9A-03FBE112C8E7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5A9D-4A9A-45D2-9C04-596B41071A2A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6E2FDB-FE44-4193-ACD6-80B7511CBBC6}" type="datetimeFigureOut">
              <a:rPr lang="en-NZ"/>
              <a:pPr>
                <a:defRPr/>
              </a:pPr>
              <a:t>7/09/2016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431C9E-504D-45E4-B89A-D509684E6107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8207375" cy="2160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/>
              <a:t>Do Labor Regulatory Factors Impact </a:t>
            </a:r>
            <a:br>
              <a:rPr lang="en-US" sz="3000" dirty="0" smtClean="0"/>
            </a:br>
            <a:r>
              <a:rPr lang="en-US" sz="3000" dirty="0" smtClean="0"/>
              <a:t>Offshore Location Attractiveness?</a:t>
            </a:r>
            <a:br>
              <a:rPr lang="en-US" sz="30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S</a:t>
            </a:r>
            <a:r>
              <a:rPr lang="en-US" sz="2400" dirty="0" smtClean="0"/>
              <a:t>tan Malos </a:t>
            </a:r>
            <a:br>
              <a:rPr lang="en-US" sz="2400" dirty="0" smtClean="0"/>
            </a:br>
            <a:r>
              <a:rPr lang="en-US" sz="2400" dirty="0" smtClean="0"/>
              <a:t>Professor of Management/HRM</a:t>
            </a:r>
            <a:br>
              <a:rPr lang="en-US" sz="2400" dirty="0" smtClean="0"/>
            </a:br>
            <a:r>
              <a:rPr lang="en-US" sz="2400" dirty="0" smtClean="0"/>
              <a:t>San Jose State University</a:t>
            </a:r>
            <a:endParaRPr lang="en-NZ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056437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Based on the article,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“Regulatory Effects and Strategic Global Staffing Profiles: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Beyond Cost Concerns in Evaluating Offshore Attractiveness”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Employee Responsibilities and Rights Journal (2010) 22: 113-131</a:t>
            </a:r>
            <a:endParaRPr lang="en-NZ" sz="16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4050" y="1484313"/>
            <a:ext cx="7835900" cy="464185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00213"/>
            <a:ext cx="8229600" cy="4144962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28775"/>
            <a:ext cx="8229600" cy="338455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84313"/>
            <a:ext cx="8229600" cy="4321175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412875"/>
            <a:ext cx="7489825" cy="4537075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497888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conclusions and discussion points: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Restrictive regulatory factors may undermine the apparent cost advantages of some offshore providers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Where profiles are similar, offshore users may prefer shorter supply chains, cultural similarities (e.g. NZ vs. Malaysia, Chile, Costa Rica, Czech Rep.; similar but $$!)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Cluster results may provide helpful diagnostics for users and providers alike but are general starting points only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Rankings have already changed substantially since this study and may do so dramatically given global </a:t>
            </a:r>
            <a:r>
              <a:rPr lang="en-US" i="1" dirty="0" smtClean="0"/>
              <a:t>political</a:t>
            </a:r>
            <a:r>
              <a:rPr lang="en-US" dirty="0" smtClean="0"/>
              <a:t> (e.g., Tunisia, Egypt) and </a:t>
            </a:r>
            <a:r>
              <a:rPr lang="en-US" i="1" dirty="0" smtClean="0"/>
              <a:t>financial</a:t>
            </a:r>
            <a:r>
              <a:rPr lang="en-US" dirty="0" smtClean="0"/>
              <a:t> (e.g., Ireland) volatility </a:t>
            </a:r>
            <a:endParaRPr lang="en-NZ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r>
              <a:rPr lang="en-US" smtClean="0"/>
              <a:t>Final takeaways:</a:t>
            </a:r>
          </a:p>
          <a:p>
            <a:pPr lvl="1"/>
            <a:r>
              <a:rPr lang="en-US" smtClean="0"/>
              <a:t>Repeat analyses frequently to capture changing realities but embed actions within overall HR strategy</a:t>
            </a:r>
          </a:p>
          <a:p>
            <a:pPr lvl="1"/>
            <a:r>
              <a:rPr lang="en-NZ" smtClean="0"/>
              <a:t>Impact of regulatory factors may depend on type of business [e.g., IT or telecommunications vs. manufacturing] &amp; infrastructure investments needed</a:t>
            </a:r>
          </a:p>
          <a:p>
            <a:pPr lvl="1"/>
            <a:r>
              <a:rPr lang="en-NZ" smtClean="0"/>
              <a:t> </a:t>
            </a:r>
            <a:r>
              <a:rPr lang="en-US" smtClean="0"/>
              <a:t>Consider hedging political and financial risks via portfolios of strategic offshoring options where feasible given type of business &amp; reasons to offshore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Questions/comments?</a:t>
            </a:r>
          </a:p>
          <a:p>
            <a:r>
              <a:rPr lang="en-US" smtClean="0"/>
              <a:t>Thank you! </a:t>
            </a:r>
            <a:r>
              <a:rPr lang="en-US" smtClean="0">
                <a:sym typeface="Wingdings" pitchFamily="2" charset="2"/>
              </a:rPr>
              <a:t></a:t>
            </a:r>
            <a:endParaRPr lang="en-NZ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</a:t>
            </a:r>
            <a:r>
              <a:rPr lang="en-US" b="1" i="1" smtClean="0"/>
              <a:t>Offshoring</a:t>
            </a:r>
            <a:r>
              <a:rPr lang="en-US" smtClean="0"/>
              <a:t>”: A business decision to replace domestic labor by outsourcing it overseas or beyond geopolitical borders</a:t>
            </a:r>
          </a:p>
          <a:p>
            <a:r>
              <a:rPr lang="en-US" u="sng" smtClean="0"/>
              <a:t>Question</a:t>
            </a:r>
            <a:r>
              <a:rPr lang="en-US" smtClean="0"/>
              <a:t>: What factors would influence </a:t>
            </a:r>
            <a:r>
              <a:rPr lang="en-US" i="1" smtClean="0"/>
              <a:t>your</a:t>
            </a:r>
            <a:r>
              <a:rPr lang="en-US" smtClean="0"/>
              <a:t> decision whether and where to relocate some or all of your business operations “offshore”?</a:t>
            </a:r>
          </a:p>
          <a:p>
            <a:r>
              <a:rPr lang="en-US" smtClean="0"/>
              <a:t>[Your thoughts here </a:t>
            </a:r>
            <a:r>
              <a:rPr lang="en-US" smtClean="0">
                <a:sym typeface="Wingdings" pitchFamily="2" charset="2"/>
              </a:rPr>
              <a:t>]</a:t>
            </a:r>
            <a:endParaRPr lang="en-NZ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 considerations by decision makers [per A.T. Kearney survey of its consulting clients]: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Labor costs and overall financial structure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Labor availability at requisite skill levels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Labor cultural factors, infrastructure, and overall business environment</a:t>
            </a:r>
            <a:endParaRPr lang="en-NZ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*</a:t>
            </a:r>
            <a:r>
              <a:rPr lang="en-US" u="sng" dirty="0" smtClean="0"/>
              <a:t>Question</a:t>
            </a:r>
            <a:r>
              <a:rPr lang="en-US" dirty="0" smtClean="0"/>
              <a:t>: Should labor regulatory factors be more explicitly considered in the decision process?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2562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Issue examined via aggregate archival data: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(1) A. T. Kearney Global Services Location Index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Financial Structure </a:t>
            </a:r>
            <a:r>
              <a:rPr lang="en-US" dirty="0" smtClean="0"/>
              <a:t>[labor compensation costs, taxes, overhead, regulatory costs and fees]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People Skills &amp; Availability </a:t>
            </a:r>
            <a:r>
              <a:rPr lang="en-US" dirty="0" smtClean="0"/>
              <a:t>[labor availability, education and language ability, business process skills, attrition]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Business Environment </a:t>
            </a:r>
            <a:r>
              <a:rPr lang="en-US" dirty="0" smtClean="0"/>
              <a:t>[economic/political stability, cultural adaptability, infrastructure, I.P. security]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(2) World Bank “Ease of Doing Business” ratings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Infrastructure/overall development </a:t>
            </a:r>
            <a:r>
              <a:rPr lang="en-US" dirty="0" smtClean="0"/>
              <a:t>[as measured by GNI]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Factors re: </a:t>
            </a:r>
            <a:r>
              <a:rPr lang="en-US" b="1" i="1" dirty="0" smtClean="0"/>
              <a:t>employing workers</a:t>
            </a:r>
            <a:r>
              <a:rPr lang="en-US" dirty="0" smtClean="0"/>
              <a:t>, </a:t>
            </a:r>
            <a:r>
              <a:rPr lang="en-US" b="1" i="1" dirty="0" smtClean="0"/>
              <a:t>starting/closing a business</a:t>
            </a:r>
            <a:r>
              <a:rPr lang="en-US" dirty="0" smtClean="0"/>
              <a:t>, </a:t>
            </a:r>
            <a:r>
              <a:rPr lang="en-US" b="1" i="1" dirty="0" smtClean="0"/>
              <a:t>enforcing contracts</a:t>
            </a:r>
            <a:r>
              <a:rPr lang="en-US" dirty="0" smtClean="0"/>
              <a:t>, </a:t>
            </a:r>
            <a:r>
              <a:rPr lang="en-US" b="1" i="1" dirty="0" smtClean="0"/>
              <a:t>trading across borders</a:t>
            </a:r>
            <a:r>
              <a:rPr lang="en-US" dirty="0" smtClean="0"/>
              <a:t>, etc. (Appendix)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r>
              <a:rPr lang="en-US" u="sng" smtClean="0"/>
              <a:t>Part I</a:t>
            </a:r>
            <a:r>
              <a:rPr lang="en-US" smtClean="0"/>
              <a:t>: Regression Analyses</a:t>
            </a:r>
          </a:p>
          <a:p>
            <a:pPr lvl="1"/>
            <a:r>
              <a:rPr lang="en-US" smtClean="0"/>
              <a:t>Each A.T. Kearney measure regressed in turn on all World Bank Ease of Doing Business measures</a:t>
            </a:r>
          </a:p>
          <a:p>
            <a:pPr lvl="1"/>
            <a:r>
              <a:rPr lang="en-US" smtClean="0"/>
              <a:t>Where overall results significant, sub-dimensions of World Bank measures substituted and analysis repeated to ID particular significant effects </a:t>
            </a:r>
          </a:p>
          <a:p>
            <a:pPr lvl="1"/>
            <a:r>
              <a:rPr lang="en-US" smtClean="0"/>
              <a:t>[A selected example follows]</a:t>
            </a:r>
            <a:endParaRPr lang="en-NZ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268413"/>
            <a:ext cx="9001125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68413"/>
            <a:ext cx="885666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640763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Part II</a:t>
            </a:r>
            <a:r>
              <a:rPr lang="en-US" dirty="0" smtClean="0"/>
              <a:t>: Cluster Analyses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NZ" dirty="0"/>
              <a:t>A.T. Kearney </a:t>
            </a:r>
            <a:r>
              <a:rPr lang="en-NZ" dirty="0" smtClean="0"/>
              <a:t>measures used to cluster the top 40 offshore locations [per Kearney] into 3 groups: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Developed offshore user </a:t>
            </a:r>
            <a:r>
              <a:rPr lang="en-US" dirty="0" smtClean="0"/>
              <a:t>countries [low financial structure rating (i.e., high costs), high skills availability, high business environment rating]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Established offshore provider </a:t>
            </a:r>
            <a:r>
              <a:rPr lang="en-US" dirty="0"/>
              <a:t>countries </a:t>
            </a:r>
            <a:r>
              <a:rPr lang="en-US" dirty="0" smtClean="0"/>
              <a:t>[high financial </a:t>
            </a:r>
            <a:r>
              <a:rPr lang="en-US" dirty="0"/>
              <a:t>structure </a:t>
            </a:r>
            <a:r>
              <a:rPr lang="en-US" dirty="0" smtClean="0"/>
              <a:t>rating (i.e., low costs), moderate to low skills availability, moderate to low business environment rating]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/>
              <a:t>Emerging offshore provider </a:t>
            </a:r>
            <a:r>
              <a:rPr lang="en-US" dirty="0"/>
              <a:t>countries [high financial structure </a:t>
            </a:r>
            <a:r>
              <a:rPr lang="en-US" dirty="0" smtClean="0"/>
              <a:t>rating (</a:t>
            </a:r>
            <a:r>
              <a:rPr lang="en-US" dirty="0"/>
              <a:t>i.e., low costs), </a:t>
            </a:r>
            <a:r>
              <a:rPr lang="en-US" dirty="0" smtClean="0"/>
              <a:t>moderate to low skills availability, moderate to low business environment rating (similar but less favorable overall relative to established offshore providers]</a:t>
            </a:r>
            <a:endParaRPr lang="en-NZ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Labor Regulatory Effects on Offshore Location Attractiveness</a:t>
            </a:r>
            <a:endParaRPr lang="en-NZ" sz="2400" smtClean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44675"/>
            <a:ext cx="8229600" cy="316865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696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Do Labor Regulatory Factors Impact  Offshore Location Attractiveness?  Stan Malos  Professor of Management/HRM San Jose State University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  <vt:lpstr>Labor Regulatory Effects on Offshore Location Attractiveness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Labor Regulatory Factors Impact  Offshore Attractiveness?  Stan Malos,  Professor of Management/HRM San Jose State University</dc:title>
  <dc:creator>Malos, Stan</dc:creator>
  <cp:lastModifiedBy>Stan Malos</cp:lastModifiedBy>
  <cp:revision>50</cp:revision>
  <dcterms:created xsi:type="dcterms:W3CDTF">2011-03-18T00:37:48Z</dcterms:created>
  <dcterms:modified xsi:type="dcterms:W3CDTF">2016-09-08T00:46:25Z</dcterms:modified>
</cp:coreProperties>
</file>