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</p:sldIdLst>
  <p:sldSz cy="5143500" cx="9144000"/>
  <p:notesSz cx="6858000" cy="9144000"/>
  <p:embeddedFontLst>
    <p:embeddedFont>
      <p:font typeface="Raleway"/>
      <p:regular r:id="rId48"/>
      <p:bold r:id="rId49"/>
      <p:italic r:id="rId50"/>
      <p:boldItalic r:id="rId51"/>
    </p:embeddedFont>
    <p:embeddedFont>
      <p:font typeface="Lato"/>
      <p:regular r:id="rId52"/>
      <p:bold r:id="rId53"/>
      <p:italic r:id="rId54"/>
      <p:boldItalic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Raleway-regular.fntdata"/><Relationship Id="rId47" Type="http://schemas.openxmlformats.org/officeDocument/2006/relationships/slide" Target="slides/slide42.xml"/><Relationship Id="rId49" Type="http://schemas.openxmlformats.org/officeDocument/2006/relationships/font" Target="fonts/Raleway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Raleway-boldItalic.fntdata"/><Relationship Id="rId50" Type="http://schemas.openxmlformats.org/officeDocument/2006/relationships/font" Target="fonts/Raleway-italic.fntdata"/><Relationship Id="rId53" Type="http://schemas.openxmlformats.org/officeDocument/2006/relationships/font" Target="fonts/Lato-bold.fntdata"/><Relationship Id="rId52" Type="http://schemas.openxmlformats.org/officeDocument/2006/relationships/font" Target="fonts/Lato-regular.fntdata"/><Relationship Id="rId11" Type="http://schemas.openxmlformats.org/officeDocument/2006/relationships/slide" Target="slides/slide6.xml"/><Relationship Id="rId55" Type="http://schemas.openxmlformats.org/officeDocument/2006/relationships/font" Target="fonts/Lato-boldItalic.fntdata"/><Relationship Id="rId10" Type="http://schemas.openxmlformats.org/officeDocument/2006/relationships/slide" Target="slides/slide5.xml"/><Relationship Id="rId54" Type="http://schemas.openxmlformats.org/officeDocument/2006/relationships/font" Target="fonts/Lato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8118114c78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8118114c78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8118114c78_1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8118114c78_1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8118114c78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8118114c78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8118114c78_1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8118114c78_1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8118114c78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8118114c78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0f52302cc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0f52302c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70f52302cc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70f52302cc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70f52302cc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70f52302cc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70f52302cc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70f52302cc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70f52302cc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70f52302cc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70f01ff1a2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70f01ff1a2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70f52302cc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70f52302cc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70f52302cc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70f52302cc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70f52302cc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70f52302cc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70f52302cc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70f52302cc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70f52302cc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70f52302cc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70f52302cc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70f52302cc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70f52302cc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70f52302cc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8118114c78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8118114c78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70f01ff1a2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70f01ff1a2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Context effects→ aspect of cognitive psychology where environment affects perception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70f01ff1a2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70f01ff1a2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8118114c7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8118114c7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70f01ff1a2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70f01ff1a2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Early 20th century. Manual ratings were tedious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70f01ff1a2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70f01ff1a2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 to next slide to answer this question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70f01ff1a2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70f01ff1a2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Making sure your performance ratings are accurate helps to effectively allocate company resources. Narratives are more insightful. Lawsuits are expensive!! Justifies employee promotion/demotion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70f01ff1a2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70f01ff1a2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Study was on US Financial services firm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70f01ff1a2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70f01ff1a2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70f01ff1a2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70f01ff1a2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Between 5000-6000 </a:t>
            </a:r>
            <a:r>
              <a:rPr lang="en"/>
              <a:t>participants</a:t>
            </a:r>
            <a:r>
              <a:rPr lang="en"/>
              <a:t> tested each year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70f01ff1a2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70f01ff1a2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Managers had to write in the comment box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70f01ff1a2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70f01ff1a2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Traditional compared to narrative ratings ranged from a </a:t>
            </a:r>
            <a:r>
              <a:rPr lang="en"/>
              <a:t>negligible</a:t>
            </a:r>
            <a:r>
              <a:rPr lang="en"/>
              <a:t> 0.00 to 0.04 standard error. Numerical ratings and narrative scores for the same year correlated by 0.64 on average. THE NARRATIVE SCORE DID NOT REQUIRE ANY ADDITIONAL WORK FROM CODERS. 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70f01ff1a2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70f01ff1a2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That said, traditional numerical ratings can also contain bias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70f01ff1a2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70f01ff1a2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Narratives increase reliability and can thus better predict future performance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8118114c78_1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8118114c78_1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Even if the work being evaluated is identical. 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70f01ff1a2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70f01ff1a2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Managers need to think back on specific examples; talk about machine zone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70f01ff1a2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70f01ff1a2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 Home Message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70f01ff1a2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70f01ff1a2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Collective Take Home Message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8118114c78_1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8118114c78_1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8118114c78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8118114c78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8118114c78_1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8118114c78_1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8118114c78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8118114c78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8118114c78_1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8118114c78_1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Performance Evaluation</a:t>
            </a:r>
            <a:endParaRPr/>
          </a:p>
        </p:txBody>
      </p:sp>
      <p:sp>
        <p:nvSpPr>
          <p:cNvPr id="87" name="Google Shape;87;p13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Gurkiran Dhaliwal, Marko Pavisic &amp; Astrik Yepremyan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2111" y="1316025"/>
            <a:ext cx="4039774" cy="3675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1025" y="1314050"/>
            <a:ext cx="4041950" cy="367705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3"/>
          <p:cNvSpPr/>
          <p:nvPr/>
        </p:nvSpPr>
        <p:spPr>
          <a:xfrm>
            <a:off x="5099100" y="2247500"/>
            <a:ext cx="1279200" cy="2532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3"/>
          <p:cNvSpPr/>
          <p:nvPr/>
        </p:nvSpPr>
        <p:spPr>
          <a:xfrm>
            <a:off x="5099100" y="2710825"/>
            <a:ext cx="1279200" cy="2532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1200" y="1305850"/>
            <a:ext cx="3581601" cy="276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2049" y="4136400"/>
            <a:ext cx="4119900" cy="66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Take-Home Message</a:t>
            </a:r>
            <a:endParaRPr/>
          </a:p>
        </p:txBody>
      </p:sp>
      <p:sp>
        <p:nvSpPr>
          <p:cNvPr id="161" name="Google Shape;161;p2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Training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New Employee Orientation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Yearly Training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Change the type of evaluation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Subjective vs. Objective Performance Evaluations</a:t>
            </a:r>
            <a:endParaRPr/>
          </a:p>
        </p:txBody>
      </p:sp>
      <p:pic>
        <p:nvPicPr>
          <p:cNvPr id="162" name="Google Shape;16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6625" y="2078875"/>
            <a:ext cx="2636900" cy="263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6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Implications of Unconfounding Multisource Performance Ratings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Jackson, D. J. R., Michaelides, G., Dewberry, C., Schwencke, B., &amp; Toms, S. (2020). The implications of unconfounding multisource performance ratings. Journal of Applied Psychology, 105(3), 312–329.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68" name="Google Shape;168;p26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i="1" sz="1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174" name="Google Shape;174;p27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Multisource Performance Ratings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Existing Research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Methodology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Results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Key Takeaways</a:t>
            </a:r>
            <a:endParaRPr/>
          </a:p>
        </p:txBody>
      </p:sp>
      <p:pic>
        <p:nvPicPr>
          <p:cNvPr id="175" name="Google Shape;17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6625" y="2078875"/>
            <a:ext cx="2636900" cy="263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Multisource Performance Ratings</a:t>
            </a:r>
            <a:endParaRPr/>
          </a:p>
        </p:txBody>
      </p:sp>
      <p:sp>
        <p:nvSpPr>
          <p:cNvPr id="181" name="Google Shape;181;p28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Popular in late 1990s/early 2000s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Feedback stratified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Manager, peer, subordinate, customer/stakeholder, etc.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More granular information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Recent decline due to concerns with: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Reliability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Effectiveness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Legal Implications</a:t>
            </a:r>
            <a:endParaRPr/>
          </a:p>
        </p:txBody>
      </p:sp>
      <p:pic>
        <p:nvPicPr>
          <p:cNvPr id="182" name="Google Shape;18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6625" y="2078875"/>
            <a:ext cx="2636900" cy="263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Mutlisource Performance Ratings</a:t>
            </a:r>
            <a:endParaRPr/>
          </a:p>
        </p:txBody>
      </p:sp>
      <p:pic>
        <p:nvPicPr>
          <p:cNvPr id="188" name="Google Shape;18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3913" y="1853850"/>
            <a:ext cx="4216181" cy="298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Multisource Ratings - Existing Research</a:t>
            </a:r>
            <a:endParaRPr/>
          </a:p>
        </p:txBody>
      </p:sp>
      <p:sp>
        <p:nvSpPr>
          <p:cNvPr id="194" name="Google Shape;194;p30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Support employee development 1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Supervisory ratings of performance unreliable 2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Multi-faceted impacts on effects of multisource ratings studied individually, but not together 3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Common Factors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General Performance Factor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Rater Factor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Source Factor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High variability in degree of variance explained by different factors</a:t>
            </a:r>
            <a:endParaRPr/>
          </a:p>
        </p:txBody>
      </p:sp>
      <p:pic>
        <p:nvPicPr>
          <p:cNvPr id="195" name="Google Shape;19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50" y="3976650"/>
            <a:ext cx="4636873" cy="101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94201"/>
            <a:ext cx="8839201" cy="3955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Tell us about a performance evaluation experience.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Jackson et. al. Methodology</a:t>
            </a:r>
            <a:endParaRPr/>
          </a:p>
        </p:txBody>
      </p:sp>
      <p:sp>
        <p:nvSpPr>
          <p:cNvPr id="206" name="Google Shape;206;p32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Two Samples of Managerial Ratees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Sample 1: single organization seeking employee development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392 managerial ratees; 1,495 unique raters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Sample 2: multiple organizations, mixed intent (evaluation and development)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342 managerial assessees; 2,636 unique raters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Included five broad dimension categories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Raters nested in sources: senior manager, peer, subordinate, self, and client/stakeholder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Dimensional Factors</a:t>
            </a:r>
            <a:endParaRPr/>
          </a:p>
        </p:txBody>
      </p:sp>
      <p:pic>
        <p:nvPicPr>
          <p:cNvPr id="212" name="Google Shape;21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6813" y="1942150"/>
            <a:ext cx="6570367" cy="298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Jackson et. al. Methodology</a:t>
            </a:r>
            <a:endParaRPr/>
          </a:p>
        </p:txBody>
      </p:sp>
      <p:sp>
        <p:nvSpPr>
          <p:cNvPr id="218" name="Google Shape;218;p3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Bayesian Inference: </a:t>
            </a:r>
            <a:r>
              <a:rPr lang="en"/>
              <a:t>calculating probabilities that have changed from prior knowledge of potentially confounding conditions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Used to determine sources of variance simultaneously: “ratees, raters, sources, items, dimensions, and their interactions” (317)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Aggregation:</a:t>
            </a:r>
            <a:r>
              <a:rPr lang="en"/>
              <a:t> rating Items aggregated to dimension scores; dimension scores aggregated across raters within sources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To review effects on variance outcomes after certain types of aggregations related to dimension scores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494608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Takeaways</a:t>
            </a:r>
            <a:endParaRPr/>
          </a:p>
        </p:txBody>
      </p:sp>
      <p:sp>
        <p:nvSpPr>
          <p:cNvPr id="234" name="Google Shape;234;p37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“…it is possible, as was identified almost a century ago, that raters continue to be ‘unable to treat an individual as a compound of separate qualities’ (Thorndike, 1920, p. 28)”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Structuring Multisource Feedback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Dimensions irrelevant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General performance crucial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Aggregate feedback by source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Mutlisource Performance Ratings</a:t>
            </a:r>
            <a:endParaRPr/>
          </a:p>
        </p:txBody>
      </p:sp>
      <p:pic>
        <p:nvPicPr>
          <p:cNvPr id="240" name="Google Shape;24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3913" y="1853850"/>
            <a:ext cx="4216181" cy="298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9"/>
          <p:cNvSpPr txBox="1"/>
          <p:nvPr>
            <p:ph type="title"/>
          </p:nvPr>
        </p:nvSpPr>
        <p:spPr>
          <a:xfrm>
            <a:off x="72780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Quantifying with words: An investigation of the validity of narrative-derived performance scores</a:t>
            </a:r>
            <a:endParaRPr sz="4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Andrew B. Speer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0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Issue Dealt With</a:t>
            </a:r>
            <a:endParaRPr/>
          </a:p>
        </p:txBody>
      </p:sp>
      <p:sp>
        <p:nvSpPr>
          <p:cNvPr id="251" name="Google Shape;251;p40"/>
          <p:cNvSpPr txBox="1"/>
          <p:nvPr>
            <p:ph idx="1" type="subTitle"/>
          </p:nvPr>
        </p:nvSpPr>
        <p:spPr>
          <a:xfrm>
            <a:off x="730000" y="2040325"/>
            <a:ext cx="3902100" cy="119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Are narrative-derived performance scores an efficient evaluation method? </a:t>
            </a:r>
            <a:endParaRPr sz="2000"/>
          </a:p>
        </p:txBody>
      </p:sp>
      <p:sp>
        <p:nvSpPr>
          <p:cNvPr id="252" name="Google Shape;252;p40"/>
          <p:cNvSpPr txBox="1"/>
          <p:nvPr>
            <p:ph idx="2" type="body"/>
          </p:nvPr>
        </p:nvSpPr>
        <p:spPr>
          <a:xfrm>
            <a:off x="5174225" y="344300"/>
            <a:ext cx="3374400" cy="40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Traditional performance evaluations: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Context effects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Low user acceptability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Narrative-derived performance scores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Reliable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Provide unique insights</a:t>
            </a:r>
            <a:endParaRPr sz="2200"/>
          </a:p>
        </p:txBody>
      </p:sp>
      <p:pic>
        <p:nvPicPr>
          <p:cNvPr id="253" name="Google Shape;25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000" y="3172900"/>
            <a:ext cx="3140675" cy="175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1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words you would use to describe a </a:t>
            </a:r>
            <a:r>
              <a:rPr lang="en">
                <a:solidFill>
                  <a:srgbClr val="F4CCCC"/>
                </a:solidFill>
              </a:rPr>
              <a:t>good</a:t>
            </a:r>
            <a:r>
              <a:rPr lang="en"/>
              <a:t> performer?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words you would use to describe a </a:t>
            </a:r>
            <a:r>
              <a:rPr lang="en">
                <a:solidFill>
                  <a:srgbClr val="F4CCCC"/>
                </a:solidFill>
              </a:rPr>
              <a:t>poor</a:t>
            </a:r>
            <a:r>
              <a:rPr lang="en"/>
              <a:t> performer?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/>
          <p:nvPr>
            <p:ph type="title"/>
          </p:nvPr>
        </p:nvSpPr>
        <p:spPr>
          <a:xfrm>
            <a:off x="727800" y="1322450"/>
            <a:ext cx="7688400" cy="220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WHEN ACCOMPLISHMENTS COME BACK TO HAUNT YOU: THE NEGATIVE EFFECT OF COMPETENCE SIGNALS ON WOMEN’S PERFORMANCE EVALUATIONS</a:t>
            </a:r>
            <a:endParaRPr/>
          </a:p>
        </p:txBody>
      </p:sp>
      <p:sp>
        <p:nvSpPr>
          <p:cNvPr id="98" name="Google Shape;98;p15"/>
          <p:cNvSpPr txBox="1"/>
          <p:nvPr>
            <p:ph type="title"/>
          </p:nvPr>
        </p:nvSpPr>
        <p:spPr>
          <a:xfrm>
            <a:off x="800225" y="3655525"/>
            <a:ext cx="7688400" cy="9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800"/>
              <a:t>M. Ena Inesi</a:t>
            </a:r>
            <a:endParaRPr b="0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800"/>
              <a:t>Daniel M. Cable</a:t>
            </a:r>
            <a:endParaRPr b="0" sz="18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2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Previous Research</a:t>
            </a:r>
            <a:endParaRPr/>
          </a:p>
        </p:txBody>
      </p:sp>
      <p:sp>
        <p:nvSpPr>
          <p:cNvPr id="264" name="Google Shape;264;p42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42"/>
          <p:cNvSpPr txBox="1"/>
          <p:nvPr>
            <p:ph idx="2" type="body"/>
          </p:nvPr>
        </p:nvSpPr>
        <p:spPr>
          <a:xfrm>
            <a:off x="5174225" y="249925"/>
            <a:ext cx="3374400" cy="397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U</a:t>
            </a:r>
            <a:r>
              <a:rPr lang="en" sz="2100"/>
              <a:t>sed since 20th century &amp; heavily researched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Numerical/graphical scales </a:t>
            </a:r>
            <a:r>
              <a:rPr lang="en" sz="2100"/>
              <a:t>with</a:t>
            </a:r>
            <a:r>
              <a:rPr lang="en" sz="2100"/>
              <a:t> preidentified legend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Comment boxes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Little research done with narrative ratings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College admission analysis </a:t>
            </a:r>
            <a:endParaRPr sz="2100"/>
          </a:p>
        </p:txBody>
      </p:sp>
      <p:pic>
        <p:nvPicPr>
          <p:cNvPr id="266" name="Google Shape;26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050" y="2029874"/>
            <a:ext cx="3914721" cy="2936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3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is this important?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5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4"/>
          <p:cNvSpPr txBox="1"/>
          <p:nvPr>
            <p:ph type="title"/>
          </p:nvPr>
        </p:nvSpPr>
        <p:spPr>
          <a:xfrm>
            <a:off x="729450" y="1322450"/>
            <a:ext cx="52173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sz="3000"/>
              <a:t>Gauge</a:t>
            </a:r>
            <a:r>
              <a:rPr lang="en" sz="3000"/>
              <a:t> management effectiveness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sz="3000"/>
              <a:t>Satisfies legal requirements for performance appraisals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sz="3000"/>
              <a:t>Performance based bonuses</a:t>
            </a:r>
            <a:endParaRPr sz="3000"/>
          </a:p>
        </p:txBody>
      </p:sp>
      <p:pic>
        <p:nvPicPr>
          <p:cNvPr id="277" name="Google Shape;27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1075" y="1322450"/>
            <a:ext cx="3078800" cy="204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5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Study: </a:t>
            </a:r>
            <a:r>
              <a:rPr lang="en"/>
              <a:t>Comparing traditional and narrative ratings based on similar data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2"/>
        </a:soli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6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sz="3000"/>
              <a:t>Narrative sentiment scores produced with auto text mining algorithms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sz="3000"/>
              <a:t>2011-2013 Performance data formed calibration sample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sz="3000"/>
              <a:t>2014-2015 evaluations scored based on model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7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★"/>
            </a:pPr>
            <a:r>
              <a:rPr lang="en"/>
              <a:t>2011-2013 → </a:t>
            </a:r>
            <a:r>
              <a:rPr lang="en"/>
              <a:t>calibration</a:t>
            </a:r>
            <a:r>
              <a:rPr lang="en"/>
              <a:t> sample</a:t>
            </a:r>
            <a:endParaRPr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★"/>
            </a:pPr>
            <a:r>
              <a:rPr lang="en"/>
              <a:t>2011-2013 model used to score 2014-2015 evaluations</a:t>
            </a:r>
            <a:endParaRPr/>
          </a:p>
        </p:txBody>
      </p:sp>
      <p:sp>
        <p:nvSpPr>
          <p:cNvPr id="293" name="Google Shape;293;p47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sz="1800"/>
              <a:t>Numerical ratings→  job-specific competencies, goal expectations &amp; overall performance ratings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sz="1800"/>
              <a:t>Comment box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sz="1800"/>
              <a:t>150 &lt; word count &lt; 2500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sz="1800"/>
              <a:t>Terms that only comprised 1% were removed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sz="1800"/>
              <a:t>Text reduced to terms that </a:t>
            </a:r>
            <a:r>
              <a:rPr i="1" lang="en" sz="1800"/>
              <a:t>strongly correlated with job performance</a:t>
            </a:r>
            <a:endParaRPr i="1" sz="18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8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Text Mining Code</a:t>
            </a:r>
            <a:endParaRPr/>
          </a:p>
        </p:txBody>
      </p:sp>
      <p:sp>
        <p:nvSpPr>
          <p:cNvPr id="299" name="Google Shape;299;p48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48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❏"/>
            </a:pPr>
            <a:r>
              <a:rPr lang="en" sz="1700"/>
              <a:t>Text mining analysis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❏"/>
            </a:pPr>
            <a:r>
              <a:rPr lang="en" sz="1700"/>
              <a:t>Break sentence into smaller components, or “clean text”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❏"/>
            </a:pPr>
            <a:r>
              <a:rPr lang="en" sz="1700"/>
              <a:t>Track words like “always”/ “struggles”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❏"/>
            </a:pPr>
            <a:r>
              <a:rPr lang="en" sz="1700"/>
              <a:t>Words that go together: “White House”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❏"/>
            </a:pPr>
            <a:r>
              <a:rPr lang="en" sz="1700"/>
              <a:t>Dictionaries 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❏"/>
            </a:pPr>
            <a:r>
              <a:rPr lang="en" sz="1700"/>
              <a:t>Words = numerical score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❏"/>
            </a:pPr>
            <a:r>
              <a:rPr lang="en" sz="1700"/>
              <a:t>Machine learning algorithms </a:t>
            </a:r>
            <a:endParaRPr sz="1700"/>
          </a:p>
        </p:txBody>
      </p:sp>
      <p:pic>
        <p:nvPicPr>
          <p:cNvPr id="301" name="Google Shape;30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200" y="2316725"/>
            <a:ext cx="4361000" cy="2570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9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7" name="Google Shape;30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476638" y="-1377162"/>
            <a:ext cx="4394450" cy="789782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9"/>
          <p:cNvSpPr/>
          <p:nvPr/>
        </p:nvSpPr>
        <p:spPr>
          <a:xfrm>
            <a:off x="5195975" y="541800"/>
            <a:ext cx="3482725" cy="4018825"/>
          </a:xfrm>
          <a:custGeom>
            <a:rect b="b" l="l" r="r" t="t"/>
            <a:pathLst>
              <a:path extrusionOk="0" h="160753" w="139309">
                <a:moveTo>
                  <a:pt x="0" y="1018"/>
                </a:moveTo>
                <a:lnTo>
                  <a:pt x="137974" y="0"/>
                </a:lnTo>
                <a:lnTo>
                  <a:pt x="139309" y="160753"/>
                </a:lnTo>
                <a:lnTo>
                  <a:pt x="1361" y="160753"/>
                </a:lnTo>
                <a:lnTo>
                  <a:pt x="454" y="110"/>
                </a:ln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0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Potential sources of error</a:t>
            </a:r>
            <a:endParaRPr/>
          </a:p>
        </p:txBody>
      </p:sp>
      <p:sp>
        <p:nvSpPr>
          <p:cNvPr id="314" name="Google Shape;314;p50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50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❏"/>
            </a:pPr>
            <a:r>
              <a:rPr lang="en" sz="2200"/>
              <a:t>Systematic writing differences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❏"/>
            </a:pPr>
            <a:r>
              <a:rPr lang="en" sz="2200"/>
              <a:t>Writing tenure/experience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❏"/>
            </a:pPr>
            <a:r>
              <a:rPr lang="en" sz="2200"/>
              <a:t>Authoring styles</a:t>
            </a:r>
            <a:endParaRPr sz="2200"/>
          </a:p>
        </p:txBody>
      </p:sp>
      <p:pic>
        <p:nvPicPr>
          <p:cNvPr id="316" name="Google Shape;31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025" y="2687600"/>
            <a:ext cx="3920751" cy="219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1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Humans can make decision errors.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Issue</a:t>
            </a:r>
            <a:endParaRPr/>
          </a:p>
        </p:txBody>
      </p:sp>
      <p:sp>
        <p:nvSpPr>
          <p:cNvPr id="104" name="Google Shape;104;p1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/>
              <a:t>Women who are hired with stronger competence signals may receive worse performance evaluations than women with weaker competence signals.</a:t>
            </a:r>
            <a:endParaRPr sz="18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2"/>
        </a:solid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2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Narrative scores can be insightful for employees that are rated average or below average.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b="0" lang="en" sz="1800">
                <a:solidFill>
                  <a:srgbClr val="FFFFFF"/>
                </a:solidFill>
              </a:rPr>
              <a:t>As technology is becoming more advanced, it is possible for management to efficiently and </a:t>
            </a:r>
            <a:r>
              <a:rPr lang="en" sz="2600">
                <a:solidFill>
                  <a:srgbClr val="FFFFFF"/>
                </a:solidFill>
              </a:rPr>
              <a:t>cost-effectively</a:t>
            </a:r>
            <a:r>
              <a:rPr b="0" lang="en" sz="1800">
                <a:solidFill>
                  <a:srgbClr val="FFFFFF"/>
                </a:solidFill>
              </a:rPr>
              <a:t> make use of narrative performance ratings with </a:t>
            </a:r>
            <a:r>
              <a:rPr lang="en" sz="2600">
                <a:solidFill>
                  <a:srgbClr val="FFFFFF"/>
                </a:solidFill>
              </a:rPr>
              <a:t>auto text mining</a:t>
            </a:r>
            <a:endParaRPr b="0" sz="1800"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b="0" lang="en" sz="1800">
                <a:solidFill>
                  <a:srgbClr val="FFFFFF"/>
                </a:solidFill>
              </a:rPr>
              <a:t>Because narrative based performance ratings are so </a:t>
            </a:r>
            <a:r>
              <a:rPr lang="en" sz="2600">
                <a:solidFill>
                  <a:srgbClr val="FFFFFF"/>
                </a:solidFill>
              </a:rPr>
              <a:t>insightful</a:t>
            </a:r>
            <a:r>
              <a:rPr b="0" lang="en" sz="1800">
                <a:solidFill>
                  <a:srgbClr val="FFFFFF"/>
                </a:solidFill>
              </a:rPr>
              <a:t>, </a:t>
            </a:r>
            <a:r>
              <a:rPr lang="en" sz="2600">
                <a:solidFill>
                  <a:srgbClr val="FFFFFF"/>
                </a:solidFill>
              </a:rPr>
              <a:t>management must consider investing in the infrastructure</a:t>
            </a:r>
            <a:r>
              <a:rPr b="0" lang="en" sz="1800">
                <a:solidFill>
                  <a:srgbClr val="FFFFFF"/>
                </a:solidFill>
              </a:rPr>
              <a:t> to implement this rating system.</a:t>
            </a:r>
            <a:endParaRPr b="0" sz="1800"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b="0" lang="en" sz="1800">
                <a:solidFill>
                  <a:srgbClr val="FFFFFF"/>
                </a:solidFill>
              </a:rPr>
              <a:t>Given the ongoing advancements in technology, management must </a:t>
            </a:r>
            <a:r>
              <a:rPr lang="en" sz="2600">
                <a:solidFill>
                  <a:srgbClr val="FFFFFF"/>
                </a:solidFill>
              </a:rPr>
              <a:t>consistently explore and experiment</a:t>
            </a:r>
            <a:r>
              <a:rPr b="0" lang="en" sz="2200">
                <a:solidFill>
                  <a:srgbClr val="FFFFFF"/>
                </a:solidFill>
              </a:rPr>
              <a:t> </a:t>
            </a:r>
            <a:r>
              <a:rPr b="0" lang="en" sz="1800">
                <a:solidFill>
                  <a:srgbClr val="FFFFFF"/>
                </a:solidFill>
              </a:rPr>
              <a:t>with different rating techniques and technologies 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32" name="Google Shape;332;p53"/>
          <p:cNvSpPr/>
          <p:nvPr/>
        </p:nvSpPr>
        <p:spPr>
          <a:xfrm>
            <a:off x="628713" y="204473"/>
            <a:ext cx="8191383" cy="813167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FF"/>
                </a:solidFill>
                <a:latin typeface="Arial"/>
              </a:rPr>
              <a:t>Take Home Message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5"/>
        </a:solid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4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Management must </a:t>
            </a:r>
            <a:r>
              <a:rPr lang="en"/>
              <a:t>constantly</a:t>
            </a:r>
            <a:r>
              <a:rPr lang="en"/>
              <a:t> </a:t>
            </a:r>
            <a:r>
              <a:rPr lang="en"/>
              <a:t>re-evaluate</a:t>
            </a:r>
            <a:r>
              <a:rPr lang="en"/>
              <a:t> performance management </a:t>
            </a:r>
            <a:r>
              <a:rPr lang="en"/>
              <a:t>techniques</a:t>
            </a:r>
            <a:r>
              <a:rPr lang="en"/>
              <a:t> to ensure they are consistently reliable, unbiased, accurate and insightful.</a:t>
            </a:r>
            <a:endParaRPr/>
          </a:p>
        </p:txBody>
      </p:sp>
      <p:sp>
        <p:nvSpPr>
          <p:cNvPr id="338" name="Google Shape;338;p54"/>
          <p:cNvSpPr txBox="1"/>
          <p:nvPr/>
        </p:nvSpPr>
        <p:spPr>
          <a:xfrm>
            <a:off x="4967925" y="4483200"/>
            <a:ext cx="40776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Collective Take Home Message</a:t>
            </a:r>
            <a:endParaRPr b="1" sz="2200">
              <a:solidFill>
                <a:schemeClr val="accent4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7"/>
          <p:cNvPicPr preferRelativeResize="0"/>
          <p:nvPr/>
        </p:nvPicPr>
        <p:blipFill rotWithShape="1">
          <a:blip r:embed="rId3">
            <a:alphaModFix/>
          </a:blip>
          <a:srcRect b="7260" l="0" r="0" t="8804"/>
          <a:stretch/>
        </p:blipFill>
        <p:spPr>
          <a:xfrm>
            <a:off x="1465325" y="413075"/>
            <a:ext cx="6213350" cy="4317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Previous Research</a:t>
            </a:r>
            <a:endParaRPr/>
          </a:p>
        </p:txBody>
      </p:sp>
      <p:sp>
        <p:nvSpPr>
          <p:cNvPr id="115" name="Google Shape;115;p18"/>
          <p:cNvSpPr txBox="1"/>
          <p:nvPr>
            <p:ph idx="1" type="body"/>
          </p:nvPr>
        </p:nvSpPr>
        <p:spPr>
          <a:xfrm>
            <a:off x="729450" y="2078875"/>
            <a:ext cx="40359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 3 Hurdles: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"/>
              <a:t>Women are perceived as less competent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"/>
              <a:t>Male-stereotyped behaviors are prohibited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"/>
              <a:t>Stronger competence signals are a threat to the gender hierarchy </a:t>
            </a:r>
            <a:endParaRPr/>
          </a:p>
        </p:txBody>
      </p:sp>
      <p:pic>
        <p:nvPicPr>
          <p:cNvPr id="116" name="Google Shape;11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8450" y="1695913"/>
            <a:ext cx="4036027" cy="3027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Competence Signals</a:t>
            </a:r>
            <a:endParaRPr/>
          </a:p>
        </p:txBody>
      </p:sp>
      <p:sp>
        <p:nvSpPr>
          <p:cNvPr id="122" name="Google Shape;122;p19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Signals that help make inferences about applicant ability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Education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Job level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Past job accomplishments </a:t>
            </a:r>
            <a:endParaRPr/>
          </a:p>
        </p:txBody>
      </p:sp>
      <p:pic>
        <p:nvPicPr>
          <p:cNvPr id="123" name="Google Shape;12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9625" y="2078875"/>
            <a:ext cx="3707975" cy="2621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Dominance Orientation (SDO)</a:t>
            </a:r>
            <a:endParaRPr/>
          </a:p>
        </p:txBody>
      </p:sp>
      <p:sp>
        <p:nvSpPr>
          <p:cNvPr id="129" name="Google Shape;129;p20"/>
          <p:cNvSpPr txBox="1"/>
          <p:nvPr>
            <p:ph idx="1" type="body"/>
          </p:nvPr>
        </p:nvSpPr>
        <p:spPr>
          <a:xfrm>
            <a:off x="729450" y="2078875"/>
            <a:ext cx="5564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Individual support for group-based hierarchies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Domination of “inferior groups”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SDO Scale: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Measures preference fo</a:t>
            </a:r>
            <a:r>
              <a:rPr lang="en"/>
              <a:t>r hierarchy, group-based domination, and discrimination </a:t>
            </a:r>
            <a:endParaRPr/>
          </a:p>
        </p:txBody>
      </p:sp>
      <p:pic>
        <p:nvPicPr>
          <p:cNvPr id="130" name="Google Shape;13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4063" y="2133100"/>
            <a:ext cx="2124075" cy="215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</a:t>
            </a:r>
            <a:endParaRPr/>
          </a:p>
        </p:txBody>
      </p:sp>
      <p:sp>
        <p:nvSpPr>
          <p:cNvPr id="136" name="Google Shape;136;p21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Participants acted as managers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Answered questions to be rated on SDO scale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Worked with subordinate to solve problem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Evaluated the subordinate</a:t>
            </a:r>
            <a:endParaRPr/>
          </a:p>
        </p:txBody>
      </p:sp>
      <p:pic>
        <p:nvPicPr>
          <p:cNvPr id="137" name="Google Shape;13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2000" y="2355700"/>
            <a:ext cx="3005775" cy="198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