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258" r:id="rId3"/>
    <p:sldId id="318" r:id="rId4"/>
    <p:sldId id="283" r:id="rId5"/>
    <p:sldId id="299" r:id="rId6"/>
    <p:sldId id="300" r:id="rId7"/>
    <p:sldId id="302" r:id="rId8"/>
    <p:sldId id="296" r:id="rId9"/>
    <p:sldId id="305" r:id="rId10"/>
    <p:sldId id="306" r:id="rId11"/>
    <p:sldId id="319" r:id="rId12"/>
    <p:sldId id="304" r:id="rId13"/>
    <p:sldId id="285" r:id="rId14"/>
    <p:sldId id="286" r:id="rId15"/>
    <p:sldId id="303" r:id="rId16"/>
    <p:sldId id="320" r:id="rId17"/>
    <p:sldId id="321" r:id="rId18"/>
    <p:sldId id="322" r:id="rId19"/>
    <p:sldId id="323" r:id="rId20"/>
    <p:sldId id="324" r:id="rId21"/>
    <p:sldId id="287" r:id="rId22"/>
    <p:sldId id="308" r:id="rId23"/>
    <p:sldId id="309" r:id="rId24"/>
    <p:sldId id="288" r:id="rId25"/>
    <p:sldId id="290" r:id="rId26"/>
    <p:sldId id="292" r:id="rId27"/>
    <p:sldId id="293" r:id="rId28"/>
    <p:sldId id="294" r:id="rId29"/>
    <p:sldId id="295" r:id="rId30"/>
    <p:sldId id="297" r:id="rId31"/>
    <p:sldId id="325"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F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p:cViewPr>
        <p:scale>
          <a:sx n="100" d="100"/>
          <a:sy n="100" d="100"/>
        </p:scale>
        <p:origin x="-294" y="-1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51A66-660B-4FB5-8360-C228E288248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90D152FD-94C2-4E78-98E0-CCC2A21798D3}" type="pres">
      <dgm:prSet presAssocID="{4DD51A66-660B-4FB5-8360-C228E2882486}" presName="Name0" presStyleCnt="0">
        <dgm:presLayoutVars>
          <dgm:dir/>
          <dgm:resizeHandles val="exact"/>
        </dgm:presLayoutVars>
      </dgm:prSet>
      <dgm:spPr/>
      <dgm:t>
        <a:bodyPr/>
        <a:lstStyle/>
        <a:p>
          <a:endParaRPr lang="en-US"/>
        </a:p>
      </dgm:t>
    </dgm:pt>
  </dgm:ptLst>
  <dgm:cxnLst>
    <dgm:cxn modelId="{C165B7DB-B14F-4091-A5E7-207575335F4E}" type="presOf" srcId="{4DD51A66-660B-4FB5-8360-C228E2882486}" destId="{90D152FD-94C2-4E78-98E0-CCC2A21798D3}" srcOrd="0"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AD1363-36E4-4EFC-BCCA-44BA7AD818C0}" type="doc">
      <dgm:prSet loTypeId="urn:microsoft.com/office/officeart/2008/layout/PictureGrid" loCatId="picture" qsTypeId="urn:microsoft.com/office/officeart/2005/8/quickstyle/3d3" qsCatId="3D" csTypeId="urn:microsoft.com/office/officeart/2005/8/colors/accent1_2" csCatId="accent1" phldr="1"/>
      <dgm:spPr/>
      <dgm:t>
        <a:bodyPr/>
        <a:lstStyle/>
        <a:p>
          <a:endParaRPr lang="en-US"/>
        </a:p>
      </dgm:t>
    </dgm:pt>
    <dgm:pt modelId="{F0F21936-FFE7-4180-9AF2-CD7AC799C838}">
      <dgm:prSet phldrT="[Text]"/>
      <dgm:spPr/>
      <dgm:t>
        <a:bodyPr/>
        <a:lstStyle/>
        <a:p>
          <a:pPr algn="ctr"/>
          <a:r>
            <a:rPr lang="en-US" dirty="0" smtClean="0">
              <a:solidFill>
                <a:schemeClr val="tx1">
                  <a:lumMod val="75000"/>
                </a:schemeClr>
              </a:solidFill>
            </a:rPr>
            <a:t>Columbine High School</a:t>
          </a:r>
          <a:endParaRPr lang="en-US" dirty="0">
            <a:solidFill>
              <a:schemeClr val="tx1">
                <a:lumMod val="75000"/>
              </a:schemeClr>
            </a:solidFill>
          </a:endParaRPr>
        </a:p>
      </dgm:t>
    </dgm:pt>
    <dgm:pt modelId="{B9BADD1B-BBC4-42F7-B2E4-880B11CC93E0}" type="parTrans" cxnId="{F5EC9108-D0A4-49F2-8AB5-08264A53CB4E}">
      <dgm:prSet/>
      <dgm:spPr/>
      <dgm:t>
        <a:bodyPr/>
        <a:lstStyle/>
        <a:p>
          <a:pPr algn="ctr"/>
          <a:endParaRPr lang="en-US"/>
        </a:p>
      </dgm:t>
    </dgm:pt>
    <dgm:pt modelId="{4FD51387-5F3F-4469-932D-E37A925E4317}" type="sibTrans" cxnId="{F5EC9108-D0A4-49F2-8AB5-08264A53CB4E}">
      <dgm:prSet/>
      <dgm:spPr/>
      <dgm:t>
        <a:bodyPr/>
        <a:lstStyle/>
        <a:p>
          <a:pPr algn="ctr"/>
          <a:endParaRPr lang="en-US"/>
        </a:p>
      </dgm:t>
    </dgm:pt>
    <dgm:pt modelId="{9C581DA1-DA74-403D-B821-1EF93C3513D1}">
      <dgm:prSet phldrT="[Text]"/>
      <dgm:spPr/>
      <dgm:t>
        <a:bodyPr/>
        <a:lstStyle/>
        <a:p>
          <a:pPr algn="ctr"/>
          <a:r>
            <a:rPr lang="en-US" dirty="0" smtClean="0">
              <a:solidFill>
                <a:schemeClr val="tx1">
                  <a:lumMod val="75000"/>
                </a:schemeClr>
              </a:solidFill>
            </a:rPr>
            <a:t>Virginia Tech University</a:t>
          </a:r>
          <a:endParaRPr lang="en-US" dirty="0">
            <a:solidFill>
              <a:schemeClr val="tx1">
                <a:lumMod val="75000"/>
              </a:schemeClr>
            </a:solidFill>
          </a:endParaRPr>
        </a:p>
      </dgm:t>
    </dgm:pt>
    <dgm:pt modelId="{C88A3FF1-621D-4BCF-B44B-7548B0542536}" type="parTrans" cxnId="{640A77B5-22CF-4E53-8D06-871B30E0007B}">
      <dgm:prSet/>
      <dgm:spPr/>
      <dgm:t>
        <a:bodyPr/>
        <a:lstStyle/>
        <a:p>
          <a:pPr algn="ctr"/>
          <a:endParaRPr lang="en-US"/>
        </a:p>
      </dgm:t>
    </dgm:pt>
    <dgm:pt modelId="{07FB153B-3189-4669-BF4C-8F155E10F83E}" type="sibTrans" cxnId="{640A77B5-22CF-4E53-8D06-871B30E0007B}">
      <dgm:prSet/>
      <dgm:spPr/>
      <dgm:t>
        <a:bodyPr/>
        <a:lstStyle/>
        <a:p>
          <a:pPr algn="ctr"/>
          <a:endParaRPr lang="en-US"/>
        </a:p>
      </dgm:t>
    </dgm:pt>
    <dgm:pt modelId="{4FA91BE3-5AFE-4205-A164-14809230DB6F}">
      <dgm:prSet phldrT="[Text]"/>
      <dgm:spPr/>
      <dgm:t>
        <a:bodyPr/>
        <a:lstStyle/>
        <a:p>
          <a:pPr algn="ctr"/>
          <a:r>
            <a:rPr lang="en-US" dirty="0" err="1" smtClean="0">
              <a:solidFill>
                <a:schemeClr val="tx1">
                  <a:lumMod val="75000"/>
                </a:schemeClr>
              </a:solidFill>
            </a:rPr>
            <a:t>Oikos</a:t>
          </a:r>
          <a:r>
            <a:rPr lang="en-US" dirty="0" smtClean="0">
              <a:solidFill>
                <a:schemeClr val="tx1">
                  <a:lumMod val="75000"/>
                </a:schemeClr>
              </a:solidFill>
            </a:rPr>
            <a:t> University</a:t>
          </a:r>
          <a:endParaRPr lang="en-US" dirty="0">
            <a:solidFill>
              <a:schemeClr val="tx1">
                <a:lumMod val="75000"/>
              </a:schemeClr>
            </a:solidFill>
          </a:endParaRPr>
        </a:p>
      </dgm:t>
    </dgm:pt>
    <dgm:pt modelId="{236B4B99-7CC6-4715-9B6F-F38E68CE9730}" type="parTrans" cxnId="{499AF761-D8FA-4419-872C-9BAD9CF3CCD4}">
      <dgm:prSet/>
      <dgm:spPr/>
      <dgm:t>
        <a:bodyPr/>
        <a:lstStyle/>
        <a:p>
          <a:pPr algn="ctr"/>
          <a:endParaRPr lang="en-US"/>
        </a:p>
      </dgm:t>
    </dgm:pt>
    <dgm:pt modelId="{2A39877D-F967-4742-9500-CCC2B66B51A6}" type="sibTrans" cxnId="{499AF761-D8FA-4419-872C-9BAD9CF3CCD4}">
      <dgm:prSet/>
      <dgm:spPr/>
      <dgm:t>
        <a:bodyPr/>
        <a:lstStyle/>
        <a:p>
          <a:pPr algn="ctr"/>
          <a:endParaRPr lang="en-US"/>
        </a:p>
      </dgm:t>
    </dgm:pt>
    <dgm:pt modelId="{58F29E2B-683D-4D99-B145-04E36594E0BC}">
      <dgm:prSet phldrT="[Text]"/>
      <dgm:spPr/>
      <dgm:t>
        <a:bodyPr/>
        <a:lstStyle/>
        <a:p>
          <a:pPr algn="ctr"/>
          <a:r>
            <a:rPr lang="en-US" dirty="0" smtClean="0">
              <a:solidFill>
                <a:schemeClr val="tx1">
                  <a:lumMod val="75000"/>
                </a:schemeClr>
              </a:solidFill>
            </a:rPr>
            <a:t>Sandy Hook Elementary School</a:t>
          </a:r>
          <a:endParaRPr lang="en-US" dirty="0">
            <a:solidFill>
              <a:schemeClr val="tx1">
                <a:lumMod val="75000"/>
              </a:schemeClr>
            </a:solidFill>
          </a:endParaRPr>
        </a:p>
      </dgm:t>
    </dgm:pt>
    <dgm:pt modelId="{8D48566B-94C4-4DF8-9784-903577566A33}" type="parTrans" cxnId="{57EF121A-C2D5-47E4-90C9-0AD73834490C}">
      <dgm:prSet/>
      <dgm:spPr/>
      <dgm:t>
        <a:bodyPr/>
        <a:lstStyle/>
        <a:p>
          <a:pPr algn="ctr"/>
          <a:endParaRPr lang="en-US"/>
        </a:p>
      </dgm:t>
    </dgm:pt>
    <dgm:pt modelId="{2DA64DEE-519A-446C-A3FB-A02B7D014EB9}" type="sibTrans" cxnId="{57EF121A-C2D5-47E4-90C9-0AD73834490C}">
      <dgm:prSet/>
      <dgm:spPr/>
      <dgm:t>
        <a:bodyPr/>
        <a:lstStyle/>
        <a:p>
          <a:pPr algn="ctr"/>
          <a:endParaRPr lang="en-US"/>
        </a:p>
      </dgm:t>
    </dgm:pt>
    <dgm:pt modelId="{AFE46E91-8242-4046-9BE4-8C6ECA13D365}" type="pres">
      <dgm:prSet presAssocID="{1CAD1363-36E4-4EFC-BCCA-44BA7AD818C0}" presName="Name0" presStyleCnt="0">
        <dgm:presLayoutVars>
          <dgm:dir/>
        </dgm:presLayoutVars>
      </dgm:prSet>
      <dgm:spPr/>
      <dgm:t>
        <a:bodyPr/>
        <a:lstStyle/>
        <a:p>
          <a:endParaRPr lang="en-US"/>
        </a:p>
      </dgm:t>
    </dgm:pt>
    <dgm:pt modelId="{726AF204-327D-4A55-BCD7-82D9B8CBAB5C}" type="pres">
      <dgm:prSet presAssocID="{F0F21936-FFE7-4180-9AF2-CD7AC799C838}" presName="composite" presStyleCnt="0"/>
      <dgm:spPr/>
    </dgm:pt>
    <dgm:pt modelId="{D956B962-AAD3-4FD0-87A9-61B98C78CC62}" type="pres">
      <dgm:prSet presAssocID="{F0F21936-FFE7-4180-9AF2-CD7AC799C838}" presName="rect2" presStyleLbl="revTx" presStyleIdx="0" presStyleCnt="4" custLinFactNeighborX="-10379" custLinFactNeighborY="-26088">
        <dgm:presLayoutVars>
          <dgm:bulletEnabled val="1"/>
        </dgm:presLayoutVars>
      </dgm:prSet>
      <dgm:spPr/>
      <dgm:t>
        <a:bodyPr/>
        <a:lstStyle/>
        <a:p>
          <a:endParaRPr lang="en-US"/>
        </a:p>
      </dgm:t>
    </dgm:pt>
    <dgm:pt modelId="{09E56D45-2A0D-4BCC-9E5B-F81F6E76DC0E}" type="pres">
      <dgm:prSet presAssocID="{F0F21936-FFE7-4180-9AF2-CD7AC799C838}" presName="rect1" presStyleLbl="alignImgPlace1" presStyleIdx="0" presStyleCnt="4" custScaleX="108813" custScaleY="94574" custLinFactNeighborX="-12986" custLinFactNeighborY="-3997"/>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03C7ED0D-E62C-406E-B003-97C9B4ADEB19}" type="pres">
      <dgm:prSet presAssocID="{4FD51387-5F3F-4469-932D-E37A925E4317}" presName="sibTrans" presStyleCnt="0"/>
      <dgm:spPr/>
    </dgm:pt>
    <dgm:pt modelId="{F7504304-26E9-4E07-922C-3491B6982F77}" type="pres">
      <dgm:prSet presAssocID="{9C581DA1-DA74-403D-B821-1EF93C3513D1}" presName="composite" presStyleCnt="0"/>
      <dgm:spPr/>
    </dgm:pt>
    <dgm:pt modelId="{6264EA5C-5888-41CF-9F15-CDBCF6CAA853}" type="pres">
      <dgm:prSet presAssocID="{9C581DA1-DA74-403D-B821-1EF93C3513D1}" presName="rect2" presStyleLbl="revTx" presStyleIdx="1" presStyleCnt="4" custScaleY="71838" custLinFactNeighborX="14028" custLinFactNeighborY="8073">
        <dgm:presLayoutVars>
          <dgm:bulletEnabled val="1"/>
        </dgm:presLayoutVars>
      </dgm:prSet>
      <dgm:spPr/>
      <dgm:t>
        <a:bodyPr/>
        <a:lstStyle/>
        <a:p>
          <a:endParaRPr lang="en-US"/>
        </a:p>
      </dgm:t>
    </dgm:pt>
    <dgm:pt modelId="{5CE744B1-F561-4EA7-AF32-B38A810B51AE}" type="pres">
      <dgm:prSet presAssocID="{9C581DA1-DA74-403D-B821-1EF93C3513D1}" presName="rect1" presStyleLbl="alignImgPlace1" presStyleIdx="1" presStyleCnt="4" custLinFactNeighborX="13310" custLinFactNeighborY="1129"/>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8D2E672E-E433-4F0E-80CA-EAC64206D6C3}" type="pres">
      <dgm:prSet presAssocID="{07FB153B-3189-4669-BF4C-8F155E10F83E}" presName="sibTrans" presStyleCnt="0"/>
      <dgm:spPr/>
    </dgm:pt>
    <dgm:pt modelId="{EDE437B9-E386-40F3-8BB5-FBB9CE7C8C66}" type="pres">
      <dgm:prSet presAssocID="{4FA91BE3-5AFE-4205-A164-14809230DB6F}" presName="composite" presStyleCnt="0"/>
      <dgm:spPr/>
    </dgm:pt>
    <dgm:pt modelId="{DADE529D-DA51-4AB2-8668-84423390D8CA}" type="pres">
      <dgm:prSet presAssocID="{4FA91BE3-5AFE-4205-A164-14809230DB6F}" presName="rect2" presStyleLbl="revTx" presStyleIdx="2" presStyleCnt="4" custScaleY="125337" custLinFactY="305438" custLinFactNeighborX="-8787" custLinFactNeighborY="400000">
        <dgm:presLayoutVars>
          <dgm:bulletEnabled val="1"/>
        </dgm:presLayoutVars>
      </dgm:prSet>
      <dgm:spPr/>
      <dgm:t>
        <a:bodyPr/>
        <a:lstStyle/>
        <a:p>
          <a:endParaRPr lang="en-US"/>
        </a:p>
      </dgm:t>
    </dgm:pt>
    <dgm:pt modelId="{F7ADAF12-15E2-4124-B50C-40A88F939628}" type="pres">
      <dgm:prSet presAssocID="{4FA91BE3-5AFE-4205-A164-14809230DB6F}" presName="rect1" presStyleLbl="alignImgPlace1" presStyleIdx="2" presStyleCnt="4" custScaleX="106247" custScaleY="106247" custLinFactNeighborX="-9497" custLinFactNeighborY="-6777"/>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DBF3BB54-C988-4F8D-BC14-54911820D8E9}" type="pres">
      <dgm:prSet presAssocID="{2A39877D-F967-4742-9500-CCC2B66B51A6}" presName="sibTrans" presStyleCnt="0"/>
      <dgm:spPr/>
    </dgm:pt>
    <dgm:pt modelId="{86E1DD62-6962-4887-8869-88E187940F73}" type="pres">
      <dgm:prSet presAssocID="{58F29E2B-683D-4D99-B145-04E36594E0BC}" presName="composite" presStyleCnt="0"/>
      <dgm:spPr/>
    </dgm:pt>
    <dgm:pt modelId="{0E897911-9C12-4552-A6D7-D6D744A8816E}" type="pres">
      <dgm:prSet presAssocID="{58F29E2B-683D-4D99-B145-04E36594E0BC}" presName="rect2" presStyleLbl="revTx" presStyleIdx="3" presStyleCnt="4" custLinFactY="316411" custLinFactNeighborX="14593" custLinFactNeighborY="400000">
        <dgm:presLayoutVars>
          <dgm:bulletEnabled val="1"/>
        </dgm:presLayoutVars>
      </dgm:prSet>
      <dgm:spPr/>
      <dgm:t>
        <a:bodyPr/>
        <a:lstStyle/>
        <a:p>
          <a:endParaRPr lang="en-US"/>
        </a:p>
      </dgm:t>
    </dgm:pt>
    <dgm:pt modelId="{8BFAA909-7AEF-4D40-B075-D7F05B7641B6}" type="pres">
      <dgm:prSet presAssocID="{58F29E2B-683D-4D99-B145-04E36594E0BC}" presName="rect1" presStyleLbl="alignImgPlace1" presStyleIdx="3" presStyleCnt="4" custScaleX="101877" custScaleY="101296" custLinFactNeighborX="15532" custLinFactNeighborY="-5706"/>
      <dgm:spPr>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dgm:spPr>
    </dgm:pt>
  </dgm:ptLst>
  <dgm:cxnLst>
    <dgm:cxn modelId="{640A77B5-22CF-4E53-8D06-871B30E0007B}" srcId="{1CAD1363-36E4-4EFC-BCCA-44BA7AD818C0}" destId="{9C581DA1-DA74-403D-B821-1EF93C3513D1}" srcOrd="1" destOrd="0" parTransId="{C88A3FF1-621D-4BCF-B44B-7548B0542536}" sibTransId="{07FB153B-3189-4669-BF4C-8F155E10F83E}"/>
    <dgm:cxn modelId="{999F4CF2-30A7-40D2-AD09-967A41330D6B}" type="presOf" srcId="{F0F21936-FFE7-4180-9AF2-CD7AC799C838}" destId="{D956B962-AAD3-4FD0-87A9-61B98C78CC62}" srcOrd="0" destOrd="0" presId="urn:microsoft.com/office/officeart/2008/layout/PictureGrid"/>
    <dgm:cxn modelId="{22FCCCCF-96F2-4423-924B-4A1A3E866E66}" type="presOf" srcId="{58F29E2B-683D-4D99-B145-04E36594E0BC}" destId="{0E897911-9C12-4552-A6D7-D6D744A8816E}" srcOrd="0" destOrd="0" presId="urn:microsoft.com/office/officeart/2008/layout/PictureGrid"/>
    <dgm:cxn modelId="{08123347-D458-4398-953C-B61FB8E2D887}" type="presOf" srcId="{4FA91BE3-5AFE-4205-A164-14809230DB6F}" destId="{DADE529D-DA51-4AB2-8668-84423390D8CA}" srcOrd="0" destOrd="0" presId="urn:microsoft.com/office/officeart/2008/layout/PictureGrid"/>
    <dgm:cxn modelId="{499AF761-D8FA-4419-872C-9BAD9CF3CCD4}" srcId="{1CAD1363-36E4-4EFC-BCCA-44BA7AD818C0}" destId="{4FA91BE3-5AFE-4205-A164-14809230DB6F}" srcOrd="2" destOrd="0" parTransId="{236B4B99-7CC6-4715-9B6F-F38E68CE9730}" sibTransId="{2A39877D-F967-4742-9500-CCC2B66B51A6}"/>
    <dgm:cxn modelId="{F5EC9108-D0A4-49F2-8AB5-08264A53CB4E}" srcId="{1CAD1363-36E4-4EFC-BCCA-44BA7AD818C0}" destId="{F0F21936-FFE7-4180-9AF2-CD7AC799C838}" srcOrd="0" destOrd="0" parTransId="{B9BADD1B-BBC4-42F7-B2E4-880B11CC93E0}" sibTransId="{4FD51387-5F3F-4469-932D-E37A925E4317}"/>
    <dgm:cxn modelId="{57EF121A-C2D5-47E4-90C9-0AD73834490C}" srcId="{1CAD1363-36E4-4EFC-BCCA-44BA7AD818C0}" destId="{58F29E2B-683D-4D99-B145-04E36594E0BC}" srcOrd="3" destOrd="0" parTransId="{8D48566B-94C4-4DF8-9784-903577566A33}" sibTransId="{2DA64DEE-519A-446C-A3FB-A02B7D014EB9}"/>
    <dgm:cxn modelId="{2AF4AFB1-F513-4157-9ECD-BF06E626ACE1}" type="presOf" srcId="{9C581DA1-DA74-403D-B821-1EF93C3513D1}" destId="{6264EA5C-5888-41CF-9F15-CDBCF6CAA853}" srcOrd="0" destOrd="0" presId="urn:microsoft.com/office/officeart/2008/layout/PictureGrid"/>
    <dgm:cxn modelId="{F43B144E-16AC-4941-B8E7-4BB0CBFBCFF7}" type="presOf" srcId="{1CAD1363-36E4-4EFC-BCCA-44BA7AD818C0}" destId="{AFE46E91-8242-4046-9BE4-8C6ECA13D365}" srcOrd="0" destOrd="0" presId="urn:microsoft.com/office/officeart/2008/layout/PictureGrid"/>
    <dgm:cxn modelId="{374B2415-32F2-4197-BD92-E7B3600ABB03}" type="presParOf" srcId="{AFE46E91-8242-4046-9BE4-8C6ECA13D365}" destId="{726AF204-327D-4A55-BCD7-82D9B8CBAB5C}" srcOrd="0" destOrd="0" presId="urn:microsoft.com/office/officeart/2008/layout/PictureGrid"/>
    <dgm:cxn modelId="{C0A0659D-22E9-4C80-BFC3-A372152A6C49}" type="presParOf" srcId="{726AF204-327D-4A55-BCD7-82D9B8CBAB5C}" destId="{D956B962-AAD3-4FD0-87A9-61B98C78CC62}" srcOrd="0" destOrd="0" presId="urn:microsoft.com/office/officeart/2008/layout/PictureGrid"/>
    <dgm:cxn modelId="{C3814C66-0375-4838-B10B-A7D8C7E6F7ED}" type="presParOf" srcId="{726AF204-327D-4A55-BCD7-82D9B8CBAB5C}" destId="{09E56D45-2A0D-4BCC-9E5B-F81F6E76DC0E}" srcOrd="1" destOrd="0" presId="urn:microsoft.com/office/officeart/2008/layout/PictureGrid"/>
    <dgm:cxn modelId="{FFD14627-C706-4C6B-BC5E-56F7ECC5EB45}" type="presParOf" srcId="{AFE46E91-8242-4046-9BE4-8C6ECA13D365}" destId="{03C7ED0D-E62C-406E-B003-97C9B4ADEB19}" srcOrd="1" destOrd="0" presId="urn:microsoft.com/office/officeart/2008/layout/PictureGrid"/>
    <dgm:cxn modelId="{7C9B7CD6-707D-4886-96DF-1D57A706F47F}" type="presParOf" srcId="{AFE46E91-8242-4046-9BE4-8C6ECA13D365}" destId="{F7504304-26E9-4E07-922C-3491B6982F77}" srcOrd="2" destOrd="0" presId="urn:microsoft.com/office/officeart/2008/layout/PictureGrid"/>
    <dgm:cxn modelId="{DC19580F-71DC-4E39-AE91-9CDF0E218F90}" type="presParOf" srcId="{F7504304-26E9-4E07-922C-3491B6982F77}" destId="{6264EA5C-5888-41CF-9F15-CDBCF6CAA853}" srcOrd="0" destOrd="0" presId="urn:microsoft.com/office/officeart/2008/layout/PictureGrid"/>
    <dgm:cxn modelId="{9A3472DF-B4C9-4680-AB6F-B27BFD267903}" type="presParOf" srcId="{F7504304-26E9-4E07-922C-3491B6982F77}" destId="{5CE744B1-F561-4EA7-AF32-B38A810B51AE}" srcOrd="1" destOrd="0" presId="urn:microsoft.com/office/officeart/2008/layout/PictureGrid"/>
    <dgm:cxn modelId="{FB4E890E-E171-47BA-80BA-04083093839A}" type="presParOf" srcId="{AFE46E91-8242-4046-9BE4-8C6ECA13D365}" destId="{8D2E672E-E433-4F0E-80CA-EAC64206D6C3}" srcOrd="3" destOrd="0" presId="urn:microsoft.com/office/officeart/2008/layout/PictureGrid"/>
    <dgm:cxn modelId="{D735FEC7-4C6C-49FD-A957-D3C19128BE64}" type="presParOf" srcId="{AFE46E91-8242-4046-9BE4-8C6ECA13D365}" destId="{EDE437B9-E386-40F3-8BB5-FBB9CE7C8C66}" srcOrd="4" destOrd="0" presId="urn:microsoft.com/office/officeart/2008/layout/PictureGrid"/>
    <dgm:cxn modelId="{48793CD2-239D-4CF7-8291-0B9275BB4043}" type="presParOf" srcId="{EDE437B9-E386-40F3-8BB5-FBB9CE7C8C66}" destId="{DADE529D-DA51-4AB2-8668-84423390D8CA}" srcOrd="0" destOrd="0" presId="urn:microsoft.com/office/officeart/2008/layout/PictureGrid"/>
    <dgm:cxn modelId="{111B234C-17A2-4988-96D5-12095803D104}" type="presParOf" srcId="{EDE437B9-E386-40F3-8BB5-FBB9CE7C8C66}" destId="{F7ADAF12-15E2-4124-B50C-40A88F939628}" srcOrd="1" destOrd="0" presId="urn:microsoft.com/office/officeart/2008/layout/PictureGrid"/>
    <dgm:cxn modelId="{BE8ABCE7-859F-4F72-BF82-5EBEA23D14DF}" type="presParOf" srcId="{AFE46E91-8242-4046-9BE4-8C6ECA13D365}" destId="{DBF3BB54-C988-4F8D-BC14-54911820D8E9}" srcOrd="5" destOrd="0" presId="urn:microsoft.com/office/officeart/2008/layout/PictureGrid"/>
    <dgm:cxn modelId="{5F4EF70F-2418-4FF8-9F44-9D816888225B}" type="presParOf" srcId="{AFE46E91-8242-4046-9BE4-8C6ECA13D365}" destId="{86E1DD62-6962-4887-8869-88E187940F73}" srcOrd="6" destOrd="0" presId="urn:microsoft.com/office/officeart/2008/layout/PictureGrid"/>
    <dgm:cxn modelId="{5C290AAE-98EF-488F-B6F0-4F24F9DB6BC2}" type="presParOf" srcId="{86E1DD62-6962-4887-8869-88E187940F73}" destId="{0E897911-9C12-4552-A6D7-D6D744A8816E}" srcOrd="0" destOrd="0" presId="urn:microsoft.com/office/officeart/2008/layout/PictureGrid"/>
    <dgm:cxn modelId="{978286C9-A99D-40BC-A681-6D6A05BE71F2}" type="presParOf" srcId="{86E1DD62-6962-4887-8869-88E187940F73}" destId="{8BFAA909-7AEF-4D40-B075-D7F05B7641B6}" srcOrd="1" destOrd="0" presId="urn:microsoft.com/office/officeart/2008/layout/PictureGri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33ECE4-6376-4CED-B509-598E10BACB0A}" type="datetimeFigureOut">
              <a:rPr lang="en-US" smtClean="0"/>
              <a:t>10/16/2013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1DE5A6-4BCE-405D-B63E-BE234DD6151C}" type="slidenum">
              <a:rPr lang="en-US" smtClean="0"/>
              <a:t>‹#›</a:t>
            </a:fld>
            <a:endParaRPr lang="en-US"/>
          </a:p>
        </p:txBody>
      </p:sp>
    </p:spTree>
    <p:extLst>
      <p:ext uri="{BB962C8B-B14F-4D97-AF65-F5344CB8AC3E}">
        <p14:creationId xmlns:p14="http://schemas.microsoft.com/office/powerpoint/2010/main" val="1604926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15B9AE-5A7F-4D59-A5C2-FB12F19363B5}" type="datetimeFigureOut">
              <a:rPr lang="en-US" smtClean="0"/>
              <a:t>10/16/2013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5DCFC2-F4EF-4266-9E23-8385BD0BE0D3}" type="slidenum">
              <a:rPr lang="en-US" smtClean="0"/>
              <a:t>‹#›</a:t>
            </a:fld>
            <a:endParaRPr lang="en-US"/>
          </a:p>
        </p:txBody>
      </p:sp>
    </p:spTree>
    <p:extLst>
      <p:ext uri="{BB962C8B-B14F-4D97-AF65-F5344CB8AC3E}">
        <p14:creationId xmlns:p14="http://schemas.microsoft.com/office/powerpoint/2010/main" val="427809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version is oriented towards schools. </a:t>
            </a:r>
            <a:endParaRPr lang="en-US" dirty="0"/>
          </a:p>
        </p:txBody>
      </p:sp>
      <p:sp>
        <p:nvSpPr>
          <p:cNvPr id="4" name="Slide Number Placeholder 3"/>
          <p:cNvSpPr>
            <a:spLocks noGrp="1"/>
          </p:cNvSpPr>
          <p:nvPr>
            <p:ph type="sldNum" sz="quarter" idx="10"/>
          </p:nvPr>
        </p:nvSpPr>
        <p:spPr/>
        <p:txBody>
          <a:bodyPr/>
          <a:lstStyle/>
          <a:p>
            <a:fld id="{8F5DCFC2-F4EF-4266-9E23-8385BD0BE0D3}" type="slidenum">
              <a:rPr lang="en-US" smtClean="0"/>
              <a:t>1</a:t>
            </a:fld>
            <a:endParaRPr lang="en-US"/>
          </a:p>
        </p:txBody>
      </p:sp>
    </p:spTree>
    <p:extLst>
      <p:ext uri="{BB962C8B-B14F-4D97-AF65-F5344CB8AC3E}">
        <p14:creationId xmlns:p14="http://schemas.microsoft.com/office/powerpoint/2010/main" val="194714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term “Violent Intruder” may provide a more comprehensive alternative to “Active Shooter”.</a:t>
            </a:r>
          </a:p>
          <a:p>
            <a:endParaRPr lang="en-US" dirty="0"/>
          </a:p>
        </p:txBody>
      </p:sp>
      <p:sp>
        <p:nvSpPr>
          <p:cNvPr id="4" name="Slide Number Placeholder 3"/>
          <p:cNvSpPr>
            <a:spLocks noGrp="1"/>
          </p:cNvSpPr>
          <p:nvPr>
            <p:ph type="sldNum" sz="quarter" idx="10"/>
          </p:nvPr>
        </p:nvSpPr>
        <p:spPr/>
        <p:txBody>
          <a:bodyPr/>
          <a:lstStyle/>
          <a:p>
            <a:fld id="{8F5DCFC2-F4EF-4266-9E23-8385BD0BE0D3}" type="slidenum">
              <a:rPr lang="en-US" smtClean="0"/>
              <a:t>3</a:t>
            </a:fld>
            <a:endParaRPr lang="en-US"/>
          </a:p>
        </p:txBody>
      </p:sp>
    </p:spTree>
    <p:extLst>
      <p:ext uri="{BB962C8B-B14F-4D97-AF65-F5344CB8AC3E}">
        <p14:creationId xmlns:p14="http://schemas.microsoft.com/office/powerpoint/2010/main" val="2969395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DCFC2-F4EF-4266-9E23-8385BD0BE0D3}" type="slidenum">
              <a:rPr lang="en-US" smtClean="0"/>
              <a:t>6</a:t>
            </a:fld>
            <a:endParaRPr lang="en-US"/>
          </a:p>
        </p:txBody>
      </p:sp>
    </p:spTree>
    <p:extLst>
      <p:ext uri="{BB962C8B-B14F-4D97-AF65-F5344CB8AC3E}">
        <p14:creationId xmlns:p14="http://schemas.microsoft.com/office/powerpoint/2010/main" val="2300266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DCFC2-F4EF-4266-9E23-8385BD0BE0D3}" type="slidenum">
              <a:rPr lang="en-US" smtClean="0"/>
              <a:t>7</a:t>
            </a:fld>
            <a:endParaRPr lang="en-US"/>
          </a:p>
        </p:txBody>
      </p:sp>
    </p:spTree>
    <p:extLst>
      <p:ext uri="{BB962C8B-B14F-4D97-AF65-F5344CB8AC3E}">
        <p14:creationId xmlns:p14="http://schemas.microsoft.com/office/powerpoint/2010/main" val="112834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of the term “DEFEND” can be addressed </a:t>
            </a:r>
            <a:r>
              <a:rPr lang="en-US" smtClean="0"/>
              <a:t>in slide #22</a:t>
            </a:r>
            <a:endParaRPr lang="en-US" dirty="0"/>
          </a:p>
        </p:txBody>
      </p:sp>
      <p:sp>
        <p:nvSpPr>
          <p:cNvPr id="4" name="Slide Number Placeholder 3"/>
          <p:cNvSpPr>
            <a:spLocks noGrp="1"/>
          </p:cNvSpPr>
          <p:nvPr>
            <p:ph type="sldNum" sz="quarter" idx="10"/>
          </p:nvPr>
        </p:nvSpPr>
        <p:spPr/>
        <p:txBody>
          <a:bodyPr/>
          <a:lstStyle/>
          <a:p>
            <a:fld id="{8F5DCFC2-F4EF-4266-9E23-8385BD0BE0D3}" type="slidenum">
              <a:rPr lang="en-US" smtClean="0"/>
              <a:t>11</a:t>
            </a:fld>
            <a:endParaRPr lang="en-US"/>
          </a:p>
        </p:txBody>
      </p:sp>
    </p:spTree>
    <p:extLst>
      <p:ext uri="{BB962C8B-B14F-4D97-AF65-F5344CB8AC3E}">
        <p14:creationId xmlns:p14="http://schemas.microsoft.com/office/powerpoint/2010/main" val="102899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Clarify the term “DEFEND” as opposed to “FIGHT”. Data shows that taking some kind of action to defend your life or the lives of your students significantly increases the chance of survival.</a:t>
            </a:r>
            <a:endParaRPr lang="en-US" dirty="0"/>
          </a:p>
        </p:txBody>
      </p:sp>
      <p:sp>
        <p:nvSpPr>
          <p:cNvPr id="4" name="Slide Number Placeholder 3"/>
          <p:cNvSpPr>
            <a:spLocks noGrp="1"/>
          </p:cNvSpPr>
          <p:nvPr>
            <p:ph type="sldNum" sz="quarter" idx="10"/>
          </p:nvPr>
        </p:nvSpPr>
        <p:spPr/>
        <p:txBody>
          <a:bodyPr/>
          <a:lstStyle/>
          <a:p>
            <a:fld id="{8F5DCFC2-F4EF-4266-9E23-8385BD0BE0D3}" type="slidenum">
              <a:rPr lang="en-US" smtClean="0"/>
              <a:t>25</a:t>
            </a:fld>
            <a:endParaRPr lang="en-US"/>
          </a:p>
        </p:txBody>
      </p:sp>
    </p:spTree>
    <p:extLst>
      <p:ext uri="{BB962C8B-B14F-4D97-AF65-F5344CB8AC3E}">
        <p14:creationId xmlns:p14="http://schemas.microsoft.com/office/powerpoint/2010/main" val="183464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32C4FCD6-B7EF-4C9D-AA1A-4B60DBC59AB9}" type="datetimeFigureOut">
              <a:rPr lang="en-US"/>
              <a:pPr>
                <a:defRPr/>
              </a:pPr>
              <a:t>10/16/2013</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F33E9E09-93BD-45FB-9279-943960301C7C}"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1549B50D-7B36-4256-83CF-D11031ACA9AA}" type="datetimeFigureOut">
              <a:rPr lang="en-US"/>
              <a:pPr>
                <a:defRPr/>
              </a:pPr>
              <a:t>10/16/2013</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6FDE6E41-6E05-4C33-9DC3-B2EF2651946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9C94A438-6D8D-4320-8631-CEBBB6C170D2}" type="datetimeFigureOut">
              <a:rPr lang="en-US"/>
              <a:pPr>
                <a:defRPr/>
              </a:pPr>
              <a:t>10/16/2013</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8837B61-AA0B-42DE-8FB0-03EA3532D82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31997973-26A9-4BF6-A392-A533A408BD0B}" type="datetimeFigureOut">
              <a:rPr lang="en-US"/>
              <a:pPr>
                <a:defRPr/>
              </a:pPr>
              <a:t>10/16/2013</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4A3F77D7-ACC0-4537-938A-37962588DE2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3F83BC-4C8F-4E56-8143-08723AB75AED}" type="datetimeFigureOut">
              <a:rPr lang="en-US"/>
              <a:pPr>
                <a:defRPr/>
              </a:pPr>
              <a:t>10/16/2013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C30154-367E-40B4-A90C-08C3A0EC2B9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D7F7BCC8-CF85-47D3-A667-71326A132488}" type="datetimeFigureOut">
              <a:rPr lang="en-US"/>
              <a:pPr>
                <a:defRPr/>
              </a:pPr>
              <a:t>10/16/2013</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8E801C5-695A-4892-A867-9CBD7E4AC3C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45656E5-7DAB-4AE0-97C1-43004DA06522}"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D6D0771B-994F-44FB-A4DC-EDD12E1759E9}" type="datetimeFigureOut">
              <a:rPr lang="en-US"/>
              <a:pPr>
                <a:defRPr/>
              </a:pPr>
              <a:t>10/16/2013</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D3B48E3D-3EC3-4BDA-8649-C5B51C696B81}" type="datetimeFigureOut">
              <a:rPr lang="en-US"/>
              <a:pPr>
                <a:defRPr/>
              </a:pPr>
              <a:t>10/16/2013</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56E3C37B-1F7A-4322-86C2-99F34D19865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FE99E6F5-D8E0-4346-A870-4C045F91C782}" type="datetimeFigureOut">
              <a:rPr lang="en-US"/>
              <a:pPr>
                <a:defRPr/>
              </a:pPr>
              <a:t>10/16/2013</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7C77A314-A170-4CAC-98B0-5A5AD63D68A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7"/>
          <p:cNvSpPr>
            <a:spLocks noGrp="1"/>
          </p:cNvSpPr>
          <p:nvPr>
            <p:ph type="dt" sz="half" idx="10"/>
          </p:nvPr>
        </p:nvSpPr>
        <p:spPr/>
        <p:txBody>
          <a:bodyPr/>
          <a:lstStyle>
            <a:lvl1pPr>
              <a:defRPr/>
            </a:lvl1pPr>
          </a:lstStyle>
          <a:p>
            <a:pPr>
              <a:defRPr/>
            </a:pPr>
            <a:fld id="{E77528D3-E8B8-4BA5-9AAA-0FACECBCF165}" type="datetimeFigureOut">
              <a:rPr lang="en-US"/>
              <a:pPr>
                <a:defRPr/>
              </a:pPr>
              <a:t>10/16/2013</a:t>
            </a:fld>
            <a:endParaRPr lang="en-US"/>
          </a:p>
        </p:txBody>
      </p:sp>
      <p:sp>
        <p:nvSpPr>
          <p:cNvPr id="6" name="Slide Number Placeholder 8"/>
          <p:cNvSpPr>
            <a:spLocks noGrp="1"/>
          </p:cNvSpPr>
          <p:nvPr>
            <p:ph type="sldNum" sz="quarter" idx="11"/>
          </p:nvPr>
        </p:nvSpPr>
        <p:spPr/>
        <p:txBody>
          <a:bodyPr/>
          <a:lstStyle>
            <a:lvl1pPr>
              <a:defRPr/>
            </a:lvl1pPr>
          </a:lstStyle>
          <a:p>
            <a:pPr>
              <a:defRPr/>
            </a:pPr>
            <a:fld id="{3B0E73C6-257D-4FB0-A1D6-4EB9A2C03DBF}" type="slidenum">
              <a:rPr lang="en-US"/>
              <a:pPr>
                <a:defRPr/>
              </a:pPr>
              <a:t>‹#›</a:t>
            </a:fld>
            <a:endParaRPr lang="en-US"/>
          </a:p>
        </p:txBody>
      </p:sp>
      <p:sp>
        <p:nvSpPr>
          <p:cNvPr id="7" name="Footer Placeholder 9"/>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fld id="{1118D1D7-6CD9-4B14-9CCE-16D9DCC03E7C}" type="datetimeFigureOut">
              <a:rPr lang="en-US"/>
              <a:pPr>
                <a:defRPr/>
              </a:pPr>
              <a:t>10/16/2013</a:t>
            </a:fld>
            <a:endParaRPr lang="en-US"/>
          </a:p>
        </p:txBody>
      </p:sp>
      <p:sp>
        <p:nvSpPr>
          <p:cNvPr id="6" name="Slide Number Placeholder 8"/>
          <p:cNvSpPr>
            <a:spLocks noGrp="1"/>
          </p:cNvSpPr>
          <p:nvPr>
            <p:ph type="sldNum" sz="quarter" idx="11"/>
          </p:nvPr>
        </p:nvSpPr>
        <p:spPr/>
        <p:txBody>
          <a:bodyPr/>
          <a:lstStyle>
            <a:lvl1pPr>
              <a:defRPr/>
            </a:lvl1pPr>
          </a:lstStyle>
          <a:p>
            <a:pPr>
              <a:defRPr/>
            </a:pPr>
            <a:fld id="{C42573E8-AD09-4F60-BDBD-9D121CA4553F}" type="slidenum">
              <a:rPr lang="en-US"/>
              <a:pPr>
                <a:defRPr/>
              </a:pPr>
              <a:t>‹#›</a:t>
            </a:fld>
            <a:endParaRPr lang="en-US"/>
          </a:p>
        </p:txBody>
      </p:sp>
      <p:sp>
        <p:nvSpPr>
          <p:cNvPr id="7" name="Footer Placeholder 9"/>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smtClean="0">
                <a:solidFill>
                  <a:schemeClr val="tx2"/>
                </a:solidFill>
                <a:latin typeface="+mn-lt"/>
              </a:defRPr>
            </a:lvl1pPr>
          </a:lstStyle>
          <a:p>
            <a:pPr>
              <a:defRPr/>
            </a:pPr>
            <a:fld id="{8A3B3F77-AC8B-4D0D-A374-C587521676DD}" type="datetimeFigureOut">
              <a:rPr lang="en-US"/>
              <a:pPr>
                <a:defRPr/>
              </a:pPr>
              <a:t>10/16/2013</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smtClean="0">
                <a:solidFill>
                  <a:schemeClr val="tx2"/>
                </a:solidFill>
                <a:latin typeface="+mn-lt"/>
              </a:defRPr>
            </a:lvl1pPr>
          </a:lstStyle>
          <a:p>
            <a:pPr>
              <a:defRPr/>
            </a:pPr>
            <a:fld id="{8DE77D0D-16D6-4A9D-A200-1859B76CBD06}"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672" r:id="rId1"/>
    <p:sldLayoutId id="2147483671" r:id="rId2"/>
    <p:sldLayoutId id="2147483673" r:id="rId3"/>
    <p:sldLayoutId id="2147483670" r:id="rId4"/>
    <p:sldLayoutId id="2147483674" r:id="rId5"/>
    <p:sldLayoutId id="2147483669" r:id="rId6"/>
    <p:sldLayoutId id="2147483668" r:id="rId7"/>
    <p:sldLayoutId id="2147483675" r:id="rId8"/>
    <p:sldLayoutId id="2147483676" r:id="rId9"/>
    <p:sldLayoutId id="2147483667" r:id="rId10"/>
    <p:sldLayoutId id="2147483666"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0.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34356" y="5638800"/>
            <a:ext cx="5105400" cy="838200"/>
          </a:xfrm>
        </p:spPr>
        <p:txBody>
          <a:bodyPr/>
          <a:lstStyle/>
          <a:p>
            <a:pPr fontAlgn="auto">
              <a:spcAft>
                <a:spcPts val="0"/>
              </a:spcAft>
              <a:buFont typeface="Wingdings 2"/>
              <a:buNone/>
              <a:defRPr/>
            </a:pPr>
            <a:r>
              <a:rPr lang="en-US" dirty="0" smtClean="0"/>
              <a:t>Santa Clara County </a:t>
            </a:r>
          </a:p>
          <a:p>
            <a:pPr fontAlgn="auto">
              <a:spcAft>
                <a:spcPts val="0"/>
              </a:spcAft>
              <a:buFont typeface="Wingdings 2"/>
              <a:buNone/>
              <a:defRPr/>
            </a:pPr>
            <a:r>
              <a:rPr lang="en-US" dirty="0" smtClean="0"/>
              <a:t>Police Chief’s Association </a:t>
            </a:r>
            <a:endParaRPr lang="en-US" dirty="0"/>
          </a:p>
        </p:txBody>
      </p:sp>
      <p:sp>
        <p:nvSpPr>
          <p:cNvPr id="3" name="Title 2"/>
          <p:cNvSpPr>
            <a:spLocks noGrp="1"/>
          </p:cNvSpPr>
          <p:nvPr>
            <p:ph type="ctrTitle"/>
          </p:nvPr>
        </p:nvSpPr>
        <p:spPr>
          <a:xfrm>
            <a:off x="914400" y="304800"/>
            <a:ext cx="6705600" cy="1233268"/>
          </a:xfrm>
        </p:spPr>
        <p:txBody>
          <a:bodyPr/>
          <a:lstStyle/>
          <a:p>
            <a:pPr fontAlgn="auto">
              <a:spcAft>
                <a:spcPts val="0"/>
              </a:spcAft>
              <a:defRPr/>
            </a:pPr>
            <a:r>
              <a:rPr lang="en-US" sz="2800" dirty="0" smtClean="0"/>
              <a:t>San Jose State University Police Department</a:t>
            </a:r>
            <a:br>
              <a:rPr lang="en-US" sz="2800" dirty="0" smtClean="0"/>
            </a:br>
            <a:r>
              <a:rPr lang="en-US" sz="2800" dirty="0" smtClean="0"/>
              <a:t>RUN, HIDE, DEFEND</a:t>
            </a:r>
            <a:endParaRPr sz="2800" dirty="0"/>
          </a:p>
        </p:txBody>
      </p:sp>
      <p:pic>
        <p:nvPicPr>
          <p:cNvPr id="6" name="Picture 5" descr="Man with gun standing in a hall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3287713" cy="3790950"/>
          </a:xfrm>
          <a:prstGeom prst="rect">
            <a:avLst/>
          </a:prstGeom>
          <a:noFill/>
          <a:ln w="9525">
            <a:solidFill>
              <a:srgbClr val="18314A"/>
            </a:solidFill>
            <a:miter lim="800000"/>
            <a:headEnd/>
            <a:tailEnd/>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8229600" cy="4267200"/>
          </a:xfrm>
        </p:spPr>
        <p:txBody>
          <a:bodyPr/>
          <a:lstStyle/>
          <a:p>
            <a:pPr lvl="0"/>
            <a:r>
              <a:rPr lang="en-US" dirty="0"/>
              <a:t>Behaviors which regularly interfere with classroom </a:t>
            </a:r>
            <a:r>
              <a:rPr lang="en-US" dirty="0" smtClean="0"/>
              <a:t>environment</a:t>
            </a:r>
            <a:endParaRPr lang="en-US" dirty="0"/>
          </a:p>
          <a:p>
            <a:pPr lvl="0"/>
            <a:r>
              <a:rPr lang="en-US" dirty="0" smtClean="0"/>
              <a:t>Overly </a:t>
            </a:r>
            <a:r>
              <a:rPr lang="en-US" dirty="0"/>
              <a:t>aggressive </a:t>
            </a:r>
            <a:r>
              <a:rPr lang="en-US" dirty="0" smtClean="0"/>
              <a:t>behavior or threats </a:t>
            </a:r>
            <a:r>
              <a:rPr lang="en-US" dirty="0"/>
              <a:t>toward </a:t>
            </a:r>
            <a:r>
              <a:rPr lang="en-US" dirty="0" smtClean="0"/>
              <a:t>others</a:t>
            </a:r>
          </a:p>
          <a:p>
            <a:pPr lvl="0"/>
            <a:r>
              <a:rPr lang="en-US" dirty="0" smtClean="0"/>
              <a:t>Poor decision-making </a:t>
            </a:r>
            <a:r>
              <a:rPr lang="en-US" dirty="0"/>
              <a:t>and coping skills </a:t>
            </a:r>
          </a:p>
          <a:p>
            <a:pPr lvl="0"/>
            <a:r>
              <a:rPr lang="en-US" dirty="0" smtClean="0"/>
              <a:t>Low </a:t>
            </a:r>
            <a:r>
              <a:rPr lang="en-US" dirty="0"/>
              <a:t>frustration </a:t>
            </a:r>
            <a:r>
              <a:rPr lang="en-US" dirty="0" smtClean="0"/>
              <a:t>tolerance; overreaction </a:t>
            </a:r>
            <a:r>
              <a:rPr lang="en-US" dirty="0"/>
              <a:t>to </a:t>
            </a:r>
            <a:r>
              <a:rPr lang="en-US" dirty="0" smtClean="0"/>
              <a:t>circumstances; anger management problems</a:t>
            </a:r>
          </a:p>
          <a:p>
            <a:pPr lvl="0"/>
            <a:r>
              <a:rPr lang="en-US" dirty="0"/>
              <a:t>Notable change in behavior or appearance </a:t>
            </a:r>
            <a:endParaRPr lang="en-US" dirty="0" smtClean="0"/>
          </a:p>
          <a:p>
            <a:pPr lvl="0"/>
            <a:r>
              <a:rPr lang="en-US" dirty="0"/>
              <a:t>Writings, comments or social network postings endorsing violence; </a:t>
            </a:r>
            <a:r>
              <a:rPr lang="en-US" dirty="0" smtClean="0"/>
              <a:t>an unusual </a:t>
            </a:r>
            <a:r>
              <a:rPr lang="en-US" dirty="0"/>
              <a:t>interest in violence </a:t>
            </a:r>
          </a:p>
          <a:p>
            <a:pPr marL="0" indent="0">
              <a:buNone/>
            </a:pPr>
            <a:endParaRPr lang="en-US" dirty="0"/>
          </a:p>
        </p:txBody>
      </p:sp>
      <p:sp>
        <p:nvSpPr>
          <p:cNvPr id="3" name="Title 2"/>
          <p:cNvSpPr>
            <a:spLocks noGrp="1"/>
          </p:cNvSpPr>
          <p:nvPr>
            <p:ph type="title"/>
          </p:nvPr>
        </p:nvSpPr>
        <p:spPr/>
        <p:txBody>
          <a:bodyPr>
            <a:normAutofit/>
          </a:bodyPr>
          <a:lstStyle/>
          <a:p>
            <a:r>
              <a:rPr lang="en-US" dirty="0">
                <a:solidFill>
                  <a:srgbClr val="FFC000"/>
                </a:solidFill>
              </a:rPr>
              <a:t>Examples of </a:t>
            </a:r>
            <a:r>
              <a:rPr lang="en-US" b="1" dirty="0" smtClean="0">
                <a:solidFill>
                  <a:srgbClr val="C00000"/>
                </a:solidFill>
              </a:rPr>
              <a:t>Red Flag</a:t>
            </a:r>
            <a:r>
              <a:rPr lang="en-US" dirty="0" smtClean="0">
                <a:solidFill>
                  <a:srgbClr val="C00000"/>
                </a:solidFill>
              </a:rPr>
              <a:t> </a:t>
            </a:r>
            <a:r>
              <a:rPr lang="en-US" dirty="0" smtClean="0">
                <a:solidFill>
                  <a:srgbClr val="FFC000"/>
                </a:solidFill>
              </a:rPr>
              <a:t>indicators: </a:t>
            </a:r>
            <a:endParaRPr lang="en-US" dirty="0">
              <a:solidFill>
                <a:srgbClr val="FFC000"/>
              </a:solidFill>
            </a:endParaRPr>
          </a:p>
        </p:txBody>
      </p:sp>
    </p:spTree>
    <p:extLst>
      <p:ext uri="{BB962C8B-B14F-4D97-AF65-F5344CB8AC3E}">
        <p14:creationId xmlns:p14="http://schemas.microsoft.com/office/powerpoint/2010/main" val="4109448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81200"/>
            <a:ext cx="8229600" cy="4267200"/>
          </a:xfrm>
        </p:spPr>
        <p:txBody>
          <a:bodyPr/>
          <a:lstStyle/>
          <a:p>
            <a:r>
              <a:rPr lang="en-US" dirty="0" smtClean="0"/>
              <a:t>Whether </a:t>
            </a:r>
            <a:r>
              <a:rPr lang="en-US" dirty="0"/>
              <a:t>in Newton, Connecticut or tornado-ravaged </a:t>
            </a:r>
            <a:r>
              <a:rPr lang="en-US" dirty="0" smtClean="0"/>
              <a:t>Oklahoma, teachers and school staff have become the first (and last) line of defense for our children</a:t>
            </a:r>
          </a:p>
          <a:p>
            <a:r>
              <a:rPr lang="en-US" dirty="0" smtClean="0"/>
              <a:t>The following video produced by the City of Houston provides options for surviving an Active Shooter in its most elemental format</a:t>
            </a:r>
          </a:p>
          <a:p>
            <a:r>
              <a:rPr lang="en-US" dirty="0" smtClean="0"/>
              <a:t>It is intended for teachers &amp; adult staff; we are not advocating for teaching our children to fight armed intruders</a:t>
            </a:r>
            <a:endParaRPr lang="en-US" dirty="0"/>
          </a:p>
        </p:txBody>
      </p:sp>
      <p:sp>
        <p:nvSpPr>
          <p:cNvPr id="3" name="Title 2"/>
          <p:cNvSpPr>
            <a:spLocks noGrp="1"/>
          </p:cNvSpPr>
          <p:nvPr>
            <p:ph type="title"/>
          </p:nvPr>
        </p:nvSpPr>
        <p:spPr>
          <a:xfrm>
            <a:off x="533400" y="533400"/>
            <a:ext cx="8229600" cy="1219200"/>
          </a:xfrm>
        </p:spPr>
        <p:txBody>
          <a:bodyPr>
            <a:normAutofit fontScale="90000"/>
          </a:bodyPr>
          <a:lstStyle/>
          <a:p>
            <a:r>
              <a:rPr lang="en-US" b="1" u="sng" dirty="0" smtClean="0">
                <a:solidFill>
                  <a:srgbClr val="FFFF00"/>
                </a:solidFill>
              </a:rPr>
              <a:t>Run, Hide, Defend</a:t>
            </a:r>
            <a:r>
              <a:rPr lang="en-US" dirty="0" smtClean="0">
                <a:solidFill>
                  <a:srgbClr val="FFFF00"/>
                </a:solidFill>
              </a:rPr>
              <a:t>:</a:t>
            </a:r>
            <a:r>
              <a:rPr lang="en-US" dirty="0" smtClean="0"/>
              <a:t> </a:t>
            </a:r>
            <a:r>
              <a:rPr lang="en-US" dirty="0" smtClean="0">
                <a:solidFill>
                  <a:srgbClr val="FFFF00"/>
                </a:solidFill>
              </a:rPr>
              <a:t>Options for surviving an Active Shooter Event</a:t>
            </a:r>
            <a:endParaRPr lang="en-US" dirty="0">
              <a:solidFill>
                <a:srgbClr val="FFFF00"/>
              </a:solidFill>
            </a:endParaRPr>
          </a:p>
        </p:txBody>
      </p:sp>
    </p:spTree>
    <p:extLst>
      <p:ext uri="{BB962C8B-B14F-4D97-AF65-F5344CB8AC3E}">
        <p14:creationId xmlns:p14="http://schemas.microsoft.com/office/powerpoint/2010/main" val="52227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400" kern="0" spc="0" dirty="0">
                <a:ln>
                  <a:noFill/>
                </a:ln>
                <a:solidFill>
                  <a:srgbClr val="FFFFFF"/>
                </a:solidFill>
                <a:effectLst>
                  <a:outerShdw blurRad="38100" dist="38100" dir="2700000" algn="tl">
                    <a:srgbClr val="000000"/>
                  </a:outerShdw>
                </a:effectLst>
                <a:latin typeface="Arial"/>
              </a:rPr>
              <a:t>Run, Hide, Fight</a:t>
            </a:r>
            <a:endParaRPr lang="en-US" dirty="0"/>
          </a:p>
        </p:txBody>
      </p:sp>
      <p:pic>
        <p:nvPicPr>
          <p:cNvPr id="4" name="2 RunHideFigh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8000" y="1524000"/>
            <a:ext cx="8128000" cy="4572000"/>
          </a:xfrm>
        </p:spPr>
      </p:pic>
    </p:spTree>
    <p:extLst>
      <p:ext uri="{BB962C8B-B14F-4D97-AF65-F5344CB8AC3E}">
        <p14:creationId xmlns:p14="http://schemas.microsoft.com/office/powerpoint/2010/main" val="1964377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953000"/>
          </a:xfrm>
        </p:spPr>
        <p:txBody>
          <a:bodyPr/>
          <a:lstStyle/>
          <a:p>
            <a:r>
              <a:rPr lang="en-US" sz="3200" dirty="0" smtClean="0"/>
              <a:t>Decide if you can </a:t>
            </a:r>
            <a:r>
              <a:rPr lang="en-US" sz="3200" dirty="0"/>
              <a:t>escape safely </a:t>
            </a:r>
            <a:endParaRPr lang="en-US" sz="3200" dirty="0" smtClean="0"/>
          </a:p>
          <a:p>
            <a:r>
              <a:rPr lang="en-US" sz="3200" dirty="0" smtClean="0"/>
              <a:t>If it is safe, </a:t>
            </a:r>
            <a:r>
              <a:rPr lang="en-US" sz="3200" u="sng" dirty="0" smtClean="0"/>
              <a:t>run</a:t>
            </a:r>
            <a:r>
              <a:rPr lang="en-US" sz="3200" dirty="0" smtClean="0"/>
              <a:t> as fast as you can away from the direction of the gunshots</a:t>
            </a:r>
            <a:endParaRPr lang="en-US" sz="3200" dirty="0"/>
          </a:p>
          <a:p>
            <a:r>
              <a:rPr lang="en-US" sz="3200" dirty="0" smtClean="0"/>
              <a:t>DO NOT stop running until you are far away from the area</a:t>
            </a:r>
          </a:p>
          <a:p>
            <a:r>
              <a:rPr lang="en-US" sz="3200" dirty="0" smtClean="0"/>
              <a:t>Leave your belongings behind</a:t>
            </a:r>
          </a:p>
          <a:p>
            <a:r>
              <a:rPr lang="en-US" sz="3200" dirty="0" smtClean="0"/>
              <a:t>Help others escape, if possible</a:t>
            </a:r>
          </a:p>
          <a:p>
            <a:r>
              <a:rPr lang="en-US" sz="3200" dirty="0" smtClean="0"/>
              <a:t>Prevent individuals from entering the area, but not at the risk of your own safety</a:t>
            </a:r>
          </a:p>
          <a:p>
            <a:endParaRPr lang="en-US" sz="3200" dirty="0"/>
          </a:p>
        </p:txBody>
      </p:sp>
      <p:sp>
        <p:nvSpPr>
          <p:cNvPr id="3" name="Title 2"/>
          <p:cNvSpPr>
            <a:spLocks noGrp="1"/>
          </p:cNvSpPr>
          <p:nvPr>
            <p:ph type="title"/>
          </p:nvPr>
        </p:nvSpPr>
        <p:spPr>
          <a:xfrm>
            <a:off x="533400" y="152400"/>
            <a:ext cx="7772400" cy="1066800"/>
          </a:xfrm>
        </p:spPr>
        <p:txBody>
          <a:bodyPr>
            <a:normAutofit/>
          </a:bodyPr>
          <a:lstStyle/>
          <a:p>
            <a:r>
              <a:rPr lang="en-US" sz="4800" b="1" u="sng" dirty="0" smtClean="0">
                <a:solidFill>
                  <a:srgbClr val="FFFF00"/>
                </a:solidFill>
              </a:rPr>
              <a:t>RUN = Evacuate</a:t>
            </a:r>
            <a:endParaRPr lang="en-US" sz="4800" b="1" u="sng" dirty="0">
              <a:solidFill>
                <a:srgbClr val="FFFF00"/>
              </a:solidFill>
            </a:endParaRPr>
          </a:p>
        </p:txBody>
      </p:sp>
    </p:spTree>
    <p:extLst>
      <p:ext uri="{BB962C8B-B14F-4D97-AF65-F5344CB8AC3E}">
        <p14:creationId xmlns:p14="http://schemas.microsoft.com/office/powerpoint/2010/main" val="3296499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7543800" cy="4800600"/>
          </a:xfrm>
        </p:spPr>
        <p:txBody>
          <a:bodyPr/>
          <a:lstStyle/>
          <a:p>
            <a:r>
              <a:rPr lang="en-US" sz="3200" dirty="0" smtClean="0"/>
              <a:t>Get away from the threat and identify a safe place</a:t>
            </a:r>
          </a:p>
          <a:p>
            <a:r>
              <a:rPr lang="en-US" sz="3200" dirty="0" smtClean="0"/>
              <a:t>When fleeing from danger, keep buildings, cars or other objects between you and the threat</a:t>
            </a:r>
          </a:p>
          <a:p>
            <a:r>
              <a:rPr lang="en-US" sz="3200" dirty="0" smtClean="0"/>
              <a:t>Do not attempt to move wounded people</a:t>
            </a:r>
          </a:p>
          <a:p>
            <a:r>
              <a:rPr lang="en-US" sz="3200" dirty="0" smtClean="0"/>
              <a:t>Call 911 when safe</a:t>
            </a:r>
            <a:endParaRPr lang="en-US" sz="3200" dirty="0"/>
          </a:p>
        </p:txBody>
      </p:sp>
      <p:sp>
        <p:nvSpPr>
          <p:cNvPr id="3" name="Title 2"/>
          <p:cNvSpPr>
            <a:spLocks noGrp="1"/>
          </p:cNvSpPr>
          <p:nvPr>
            <p:ph type="title"/>
          </p:nvPr>
        </p:nvSpPr>
        <p:spPr>
          <a:xfrm>
            <a:off x="552450" y="228600"/>
            <a:ext cx="8229600" cy="1219200"/>
          </a:xfrm>
        </p:spPr>
        <p:txBody>
          <a:bodyPr>
            <a:normAutofit/>
          </a:bodyPr>
          <a:lstStyle/>
          <a:p>
            <a:r>
              <a:rPr lang="en-US" sz="4800" u="sng" dirty="0" smtClean="0">
                <a:solidFill>
                  <a:srgbClr val="FFFF00"/>
                </a:solidFill>
              </a:rPr>
              <a:t>RUN </a:t>
            </a:r>
            <a:r>
              <a:rPr lang="en-US" sz="4000" u="sng" dirty="0" smtClean="0">
                <a:solidFill>
                  <a:srgbClr val="FFFF00"/>
                </a:solidFill>
              </a:rPr>
              <a:t>(other considerations)</a:t>
            </a:r>
            <a:r>
              <a:rPr lang="en-US" sz="4800" u="sng" dirty="0" smtClean="0">
                <a:solidFill>
                  <a:srgbClr val="F3A447"/>
                </a:solidFill>
              </a:rPr>
              <a:t> </a:t>
            </a:r>
            <a:endParaRPr lang="en-US" sz="4800" u="sng" dirty="0">
              <a:solidFill>
                <a:srgbClr val="F3A447"/>
              </a:solidFill>
            </a:endParaRPr>
          </a:p>
        </p:txBody>
      </p:sp>
      <p:sp>
        <p:nvSpPr>
          <p:cNvPr id="4" name="TextBox 3"/>
          <p:cNvSpPr txBox="1"/>
          <p:nvPr/>
        </p:nvSpPr>
        <p:spPr>
          <a:xfrm>
            <a:off x="5105400" y="3429000"/>
            <a:ext cx="3657600" cy="30480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83196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229600" cy="2819400"/>
          </a:xfrm>
        </p:spPr>
        <p:txBody>
          <a:bodyPr/>
          <a:lstStyle/>
          <a:p>
            <a:r>
              <a:rPr lang="en-US" sz="2400" dirty="0" smtClean="0"/>
              <a:t>If escape is not feasible;</a:t>
            </a:r>
            <a:r>
              <a:rPr lang="en-US" sz="2400" dirty="0"/>
              <a:t> </a:t>
            </a:r>
            <a:r>
              <a:rPr lang="en-US" sz="2400" dirty="0" smtClean="0"/>
              <a:t>hide and create a stronghold</a:t>
            </a:r>
            <a:endParaRPr lang="en-US" dirty="0" smtClean="0"/>
          </a:p>
          <a:p>
            <a:r>
              <a:rPr lang="en-US" sz="2400" dirty="0" smtClean="0"/>
              <a:t>Lock </a:t>
            </a:r>
            <a:r>
              <a:rPr lang="en-US" sz="2400" dirty="0"/>
              <a:t>the </a:t>
            </a:r>
            <a:r>
              <a:rPr lang="en-US" sz="2400" dirty="0" smtClean="0"/>
              <a:t>door, turn off the lights and close the blinds</a:t>
            </a:r>
            <a:endParaRPr lang="en-US" sz="2400" dirty="0"/>
          </a:p>
          <a:p>
            <a:r>
              <a:rPr lang="en-US" sz="2400" dirty="0" smtClean="0"/>
              <a:t>Take cover </a:t>
            </a:r>
            <a:r>
              <a:rPr lang="en-US" sz="2400" dirty="0"/>
              <a:t>behind large </a:t>
            </a:r>
            <a:r>
              <a:rPr lang="en-US" sz="2400" dirty="0" smtClean="0"/>
              <a:t>items</a:t>
            </a:r>
          </a:p>
          <a:p>
            <a:r>
              <a:rPr lang="en-US" sz="2400" dirty="0"/>
              <a:t>Silence your cell </a:t>
            </a:r>
            <a:r>
              <a:rPr lang="en-US" sz="2400" dirty="0" smtClean="0"/>
              <a:t>phones </a:t>
            </a:r>
            <a:r>
              <a:rPr lang="en-US" sz="2400" dirty="0"/>
              <a:t>and turn off vibrate </a:t>
            </a:r>
            <a:r>
              <a:rPr lang="en-US" sz="2400" dirty="0" smtClean="0"/>
              <a:t>mode</a:t>
            </a:r>
            <a:endParaRPr lang="en-US" sz="2400" dirty="0"/>
          </a:p>
          <a:p>
            <a:r>
              <a:rPr lang="en-US" sz="2400" dirty="0"/>
              <a:t>Remain </a:t>
            </a:r>
            <a:r>
              <a:rPr lang="en-US" sz="2400" dirty="0" smtClean="0"/>
              <a:t>quiet</a:t>
            </a:r>
          </a:p>
          <a:p>
            <a:r>
              <a:rPr lang="en-US" sz="2400" dirty="0" smtClean="0"/>
              <a:t>Move away from doors and windows</a:t>
            </a:r>
            <a:endParaRPr lang="en-US" sz="2400" dirty="0"/>
          </a:p>
          <a:p>
            <a:endParaRPr lang="en-US" sz="2400" dirty="0" smtClean="0"/>
          </a:p>
          <a:p>
            <a:pPr marL="0" indent="0">
              <a:buNone/>
            </a:pPr>
            <a:endParaRPr lang="en-US" dirty="0" smtClean="0"/>
          </a:p>
          <a:p>
            <a:endParaRPr lang="en-US" i="1" u="sng" dirty="0"/>
          </a:p>
          <a:p>
            <a:endParaRPr lang="en-US" dirty="0"/>
          </a:p>
        </p:txBody>
      </p:sp>
      <p:sp>
        <p:nvSpPr>
          <p:cNvPr id="3" name="Title 2"/>
          <p:cNvSpPr>
            <a:spLocks noGrp="1"/>
          </p:cNvSpPr>
          <p:nvPr>
            <p:ph type="title"/>
          </p:nvPr>
        </p:nvSpPr>
        <p:spPr>
          <a:xfrm>
            <a:off x="457200" y="304800"/>
            <a:ext cx="8229600" cy="838200"/>
          </a:xfrm>
        </p:spPr>
        <p:txBody>
          <a:bodyPr>
            <a:normAutofit/>
          </a:bodyPr>
          <a:lstStyle/>
          <a:p>
            <a:r>
              <a:rPr lang="en-US" sz="4800" b="1" u="sng" dirty="0" smtClean="0">
                <a:solidFill>
                  <a:srgbClr val="FFFF00"/>
                </a:solidFill>
              </a:rPr>
              <a:t>HIDE = Lockdown</a:t>
            </a:r>
            <a:r>
              <a:rPr lang="en-US" sz="4800" b="1" dirty="0" smtClean="0">
                <a:solidFill>
                  <a:srgbClr val="FFFF00"/>
                </a:solidFill>
              </a:rPr>
              <a:t> </a:t>
            </a:r>
            <a:endParaRPr lang="en-US" sz="4800" b="1" dirty="0">
              <a:solidFill>
                <a:srgbClr val="FFFF00"/>
              </a:solidFill>
            </a:endParaRPr>
          </a:p>
        </p:txBody>
      </p:sp>
      <p:pic>
        <p:nvPicPr>
          <p:cNvPr id="4" name="Picture 4" descr="Barricades 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962400"/>
            <a:ext cx="77993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75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4800" dirty="0" smtClean="0"/>
              <a:t>Lockdown </a:t>
            </a:r>
          </a:p>
          <a:p>
            <a:pPr marL="0" indent="0" algn="ctr">
              <a:buNone/>
            </a:pPr>
            <a:r>
              <a:rPr lang="en-US" sz="4800" dirty="0" smtClean="0"/>
              <a:t>vs. </a:t>
            </a:r>
          </a:p>
          <a:p>
            <a:pPr marL="0" indent="0" algn="ctr">
              <a:buNone/>
            </a:pPr>
            <a:r>
              <a:rPr lang="en-US" sz="4800" dirty="0" smtClean="0"/>
              <a:t>Shelter in Place</a:t>
            </a:r>
            <a:endParaRPr lang="en-US" sz="4800" dirty="0"/>
          </a:p>
        </p:txBody>
      </p:sp>
    </p:spTree>
    <p:extLst>
      <p:ext uri="{BB962C8B-B14F-4D97-AF65-F5344CB8AC3E}">
        <p14:creationId xmlns:p14="http://schemas.microsoft.com/office/powerpoint/2010/main" val="2755256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3200" dirty="0" smtClean="0"/>
              <a:t>Lockdown </a:t>
            </a:r>
            <a:r>
              <a:rPr lang="en-US" sz="3200" dirty="0"/>
              <a:t>means that people should stay where they are and should not exit or enter a classroom, or office </a:t>
            </a:r>
            <a:r>
              <a:rPr lang="en-US" sz="3200" dirty="0" smtClean="0"/>
              <a:t>space</a:t>
            </a:r>
          </a:p>
          <a:p>
            <a:pPr marL="0" indent="0">
              <a:buNone/>
            </a:pPr>
            <a:endParaRPr lang="en-US" sz="3200" dirty="0" smtClean="0"/>
          </a:p>
          <a:p>
            <a:pPr lvl="0"/>
            <a:r>
              <a:rPr lang="en-US" sz="2800" dirty="0">
                <a:solidFill>
                  <a:schemeClr val="accent3">
                    <a:lumMod val="40000"/>
                    <a:lumOff val="60000"/>
                  </a:schemeClr>
                </a:solidFill>
              </a:rPr>
              <a:t>Close and lock the doors, barricading if possible </a:t>
            </a:r>
          </a:p>
          <a:p>
            <a:pPr lvl="0"/>
            <a:r>
              <a:rPr lang="en-US" sz="2800" dirty="0">
                <a:solidFill>
                  <a:schemeClr val="accent3">
                    <a:lumMod val="40000"/>
                    <a:lumOff val="60000"/>
                  </a:schemeClr>
                </a:solidFill>
              </a:rPr>
              <a:t>Turn off the lights and close the blinds/shades</a:t>
            </a:r>
          </a:p>
          <a:p>
            <a:pPr lvl="0"/>
            <a:r>
              <a:rPr lang="en-US" sz="2800" dirty="0">
                <a:solidFill>
                  <a:schemeClr val="accent3">
                    <a:lumMod val="40000"/>
                    <a:lumOff val="60000"/>
                  </a:schemeClr>
                </a:solidFill>
              </a:rPr>
              <a:t>Seek protective cover (behind concrete walls, filing cabinets, etc.) away from windows and doors</a:t>
            </a:r>
          </a:p>
          <a:p>
            <a:endParaRPr lang="en-US" sz="2800" dirty="0"/>
          </a:p>
        </p:txBody>
      </p:sp>
      <p:sp>
        <p:nvSpPr>
          <p:cNvPr id="3" name="Title 2"/>
          <p:cNvSpPr>
            <a:spLocks noGrp="1"/>
          </p:cNvSpPr>
          <p:nvPr>
            <p:ph type="title"/>
          </p:nvPr>
        </p:nvSpPr>
        <p:spPr/>
        <p:txBody>
          <a:bodyPr>
            <a:normAutofit/>
          </a:bodyPr>
          <a:lstStyle/>
          <a:p>
            <a:pPr algn="ctr"/>
            <a:r>
              <a:rPr lang="en-US" sz="4800" b="1" u="sng" dirty="0" smtClean="0">
                <a:solidFill>
                  <a:srgbClr val="FFC000"/>
                </a:solidFill>
              </a:rPr>
              <a:t>Lockdown</a:t>
            </a:r>
            <a:endParaRPr lang="en-US" sz="4800" b="1" u="sng" dirty="0">
              <a:solidFill>
                <a:srgbClr val="FFC000"/>
              </a:solidFill>
            </a:endParaRPr>
          </a:p>
        </p:txBody>
      </p:sp>
    </p:spTree>
    <p:extLst>
      <p:ext uri="{BB962C8B-B14F-4D97-AF65-F5344CB8AC3E}">
        <p14:creationId xmlns:p14="http://schemas.microsoft.com/office/powerpoint/2010/main" val="1273500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09800"/>
            <a:ext cx="8229600" cy="3886200"/>
          </a:xfrm>
        </p:spPr>
        <p:txBody>
          <a:bodyPr/>
          <a:lstStyle/>
          <a:p>
            <a:r>
              <a:rPr lang="en-US" sz="3200" dirty="0" smtClean="0">
                <a:solidFill>
                  <a:schemeClr val="accent3">
                    <a:lumMod val="40000"/>
                    <a:lumOff val="60000"/>
                  </a:schemeClr>
                </a:solidFill>
              </a:rPr>
              <a:t>Silence </a:t>
            </a:r>
            <a:r>
              <a:rPr lang="en-US" sz="3200" dirty="0">
                <a:solidFill>
                  <a:schemeClr val="accent3">
                    <a:lumMod val="40000"/>
                    <a:lumOff val="60000"/>
                  </a:schemeClr>
                </a:solidFill>
              </a:rPr>
              <a:t>cell </a:t>
            </a:r>
            <a:r>
              <a:rPr lang="en-US" sz="3200" dirty="0" smtClean="0">
                <a:solidFill>
                  <a:schemeClr val="accent3">
                    <a:lumMod val="40000"/>
                    <a:lumOff val="60000"/>
                  </a:schemeClr>
                </a:solidFill>
              </a:rPr>
              <a:t>phone</a:t>
            </a:r>
          </a:p>
          <a:p>
            <a:pPr lvl="0"/>
            <a:r>
              <a:rPr lang="en-US" sz="3200" dirty="0">
                <a:solidFill>
                  <a:schemeClr val="accent3">
                    <a:lumMod val="40000"/>
                    <a:lumOff val="60000"/>
                  </a:schemeClr>
                </a:solidFill>
              </a:rPr>
              <a:t>Keep quiet and act as if no one is in the </a:t>
            </a:r>
            <a:r>
              <a:rPr lang="en-US" sz="3200" dirty="0" smtClean="0">
                <a:solidFill>
                  <a:schemeClr val="accent3">
                    <a:lumMod val="40000"/>
                    <a:lumOff val="60000"/>
                  </a:schemeClr>
                </a:solidFill>
              </a:rPr>
              <a:t>room</a:t>
            </a:r>
            <a:endParaRPr lang="en-US" sz="3200" dirty="0">
              <a:solidFill>
                <a:schemeClr val="accent3">
                  <a:lumMod val="40000"/>
                  <a:lumOff val="60000"/>
                </a:schemeClr>
              </a:solidFill>
            </a:endParaRPr>
          </a:p>
          <a:p>
            <a:pPr lvl="0"/>
            <a:r>
              <a:rPr lang="en-US" sz="3200" dirty="0">
                <a:solidFill>
                  <a:schemeClr val="accent3">
                    <a:lumMod val="40000"/>
                    <a:lumOff val="60000"/>
                  </a:schemeClr>
                </a:solidFill>
              </a:rPr>
              <a:t> Do not open the door for </a:t>
            </a:r>
            <a:r>
              <a:rPr lang="en-US" sz="3200" u="sng" dirty="0">
                <a:solidFill>
                  <a:schemeClr val="accent3">
                    <a:lumMod val="40000"/>
                    <a:lumOff val="60000"/>
                  </a:schemeClr>
                </a:solidFill>
              </a:rPr>
              <a:t>anyone</a:t>
            </a:r>
            <a:r>
              <a:rPr lang="en-US" sz="3200" dirty="0">
                <a:solidFill>
                  <a:schemeClr val="accent3">
                    <a:lumMod val="40000"/>
                    <a:lumOff val="60000"/>
                  </a:schemeClr>
                </a:solidFill>
              </a:rPr>
              <a:t> </a:t>
            </a:r>
          </a:p>
          <a:p>
            <a:pPr lvl="0"/>
            <a:r>
              <a:rPr lang="en-US" sz="3200" dirty="0">
                <a:solidFill>
                  <a:schemeClr val="accent3">
                    <a:lumMod val="40000"/>
                    <a:lumOff val="60000"/>
                  </a:schemeClr>
                </a:solidFill>
              </a:rPr>
              <a:t>Ignore fire alarms unless instructed to leave by the police or fire department </a:t>
            </a:r>
          </a:p>
          <a:p>
            <a:pPr marL="0" indent="0">
              <a:buNone/>
            </a:pPr>
            <a:endParaRPr lang="en-US" sz="3200" dirty="0"/>
          </a:p>
        </p:txBody>
      </p:sp>
      <p:sp>
        <p:nvSpPr>
          <p:cNvPr id="3" name="Title 2"/>
          <p:cNvSpPr>
            <a:spLocks noGrp="1"/>
          </p:cNvSpPr>
          <p:nvPr>
            <p:ph type="title"/>
          </p:nvPr>
        </p:nvSpPr>
        <p:spPr/>
        <p:txBody>
          <a:bodyPr>
            <a:normAutofit/>
          </a:bodyPr>
          <a:lstStyle/>
          <a:p>
            <a:r>
              <a:rPr lang="en-US" sz="3600" u="sng" dirty="0" smtClean="0">
                <a:solidFill>
                  <a:srgbClr val="FFC000"/>
                </a:solidFill>
              </a:rPr>
              <a:t>Lockdown continued</a:t>
            </a:r>
            <a:endParaRPr lang="en-US" sz="3600" u="sng" dirty="0">
              <a:solidFill>
                <a:srgbClr val="FFC000"/>
              </a:solidFill>
            </a:endParaRPr>
          </a:p>
        </p:txBody>
      </p:sp>
    </p:spTree>
    <p:extLst>
      <p:ext uri="{BB962C8B-B14F-4D97-AF65-F5344CB8AC3E}">
        <p14:creationId xmlns:p14="http://schemas.microsoft.com/office/powerpoint/2010/main" val="1116021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nSpc>
                <a:spcPct val="90000"/>
              </a:lnSpc>
              <a:buNone/>
            </a:pPr>
            <a:r>
              <a:rPr lang="en-US" sz="3200" dirty="0"/>
              <a:t>Situations where there is </a:t>
            </a:r>
            <a:r>
              <a:rPr lang="en-US" sz="3200" u="sng" dirty="0"/>
              <a:t>no </a:t>
            </a:r>
            <a:r>
              <a:rPr lang="en-US" sz="3200" dirty="0"/>
              <a:t>immediate threat to the </a:t>
            </a:r>
            <a:r>
              <a:rPr lang="en-US" sz="3200" dirty="0" smtClean="0"/>
              <a:t>school</a:t>
            </a:r>
          </a:p>
          <a:p>
            <a:pPr marL="0" indent="0">
              <a:lnSpc>
                <a:spcPct val="90000"/>
              </a:lnSpc>
              <a:buNone/>
            </a:pPr>
            <a:endParaRPr lang="en-US" sz="3200" dirty="0"/>
          </a:p>
          <a:p>
            <a:pPr lvl="1">
              <a:lnSpc>
                <a:spcPct val="90000"/>
              </a:lnSpc>
              <a:buFont typeface="Arial" pitchFamily="34" charset="0"/>
              <a:buChar char="•"/>
            </a:pPr>
            <a:r>
              <a:rPr lang="en-US" sz="3200" dirty="0"/>
              <a:t>Dangerous incident in the surrounding neighborhood</a:t>
            </a:r>
          </a:p>
          <a:p>
            <a:pPr lvl="1">
              <a:lnSpc>
                <a:spcPct val="90000"/>
              </a:lnSpc>
              <a:buFont typeface="Arial" pitchFamily="34" charset="0"/>
              <a:buChar char="•"/>
            </a:pPr>
            <a:r>
              <a:rPr lang="en-US" sz="3200" dirty="0"/>
              <a:t>Dangerous incident at a nearby school</a:t>
            </a:r>
          </a:p>
          <a:p>
            <a:pPr lvl="1">
              <a:lnSpc>
                <a:spcPct val="90000"/>
              </a:lnSpc>
              <a:buFont typeface="Arial" pitchFamily="34" charset="0"/>
              <a:buChar char="•"/>
            </a:pPr>
            <a:r>
              <a:rPr lang="en-US" sz="3200" dirty="0"/>
              <a:t>Any situation where you feel keeping students inside is the safest alternative</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pPr algn="ctr"/>
            <a:r>
              <a:rPr lang="en-US" sz="4400" b="1" dirty="0">
                <a:solidFill>
                  <a:schemeClr val="accent3">
                    <a:lumMod val="60000"/>
                    <a:lumOff val="40000"/>
                  </a:schemeClr>
                </a:solidFill>
              </a:rPr>
              <a:t>Shelter in Place</a:t>
            </a:r>
            <a:endParaRPr lang="en-US" dirty="0"/>
          </a:p>
        </p:txBody>
      </p:sp>
    </p:spTree>
    <p:extLst>
      <p:ext uri="{BB962C8B-B14F-4D97-AF65-F5344CB8AC3E}">
        <p14:creationId xmlns:p14="http://schemas.microsoft.com/office/powerpoint/2010/main" val="136744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1"/>
          <p:cNvSpPr>
            <a:spLocks noGrp="1"/>
          </p:cNvSpPr>
          <p:nvPr>
            <p:ph idx="1"/>
          </p:nvPr>
        </p:nvSpPr>
        <p:spPr>
          <a:xfrm>
            <a:off x="457200" y="1524000"/>
            <a:ext cx="8229600" cy="4953000"/>
          </a:xfrm>
        </p:spPr>
        <p:txBody>
          <a:bodyPr/>
          <a:lstStyle/>
          <a:p>
            <a:pPr>
              <a:buFont typeface="Wingdings" pitchFamily="2" charset="2"/>
              <a:buChar char="§"/>
            </a:pPr>
            <a:r>
              <a:rPr lang="en-US" sz="3200" dirty="0" smtClean="0"/>
              <a:t>Offer </a:t>
            </a:r>
            <a:r>
              <a:rPr lang="en-US" sz="3200" dirty="0"/>
              <a:t>strategies to prevent and prepare for a potential </a:t>
            </a:r>
            <a:r>
              <a:rPr lang="en-US" sz="3200" dirty="0" smtClean="0"/>
              <a:t>Active Shooter incident</a:t>
            </a:r>
            <a:endParaRPr lang="en-US" sz="3200" dirty="0"/>
          </a:p>
          <a:p>
            <a:pPr>
              <a:buFont typeface="Wingdings" pitchFamily="2" charset="2"/>
              <a:buChar char="§"/>
            </a:pPr>
            <a:endParaRPr lang="en-US" sz="1600" dirty="0" smtClean="0"/>
          </a:p>
          <a:p>
            <a:pPr>
              <a:buFont typeface="Wingdings" pitchFamily="2" charset="2"/>
              <a:buChar char="§"/>
            </a:pPr>
            <a:r>
              <a:rPr lang="en-US" sz="3200" dirty="0" smtClean="0"/>
              <a:t>Provide options to enhance survival when confronted with an Active Shooter</a:t>
            </a:r>
          </a:p>
          <a:p>
            <a:pPr>
              <a:buFont typeface="Wingdings" pitchFamily="2" charset="2"/>
              <a:buChar char="§"/>
            </a:pPr>
            <a:endParaRPr lang="en-US" sz="1600" dirty="0"/>
          </a:p>
          <a:p>
            <a:pPr>
              <a:buFont typeface="Wingdings" pitchFamily="2" charset="2"/>
              <a:buChar char="§"/>
            </a:pPr>
            <a:r>
              <a:rPr lang="en-US" sz="3200" dirty="0" smtClean="0"/>
              <a:t>Describe actions needed to safely interact with the responding police officers</a:t>
            </a:r>
          </a:p>
          <a:p>
            <a:pPr>
              <a:buFont typeface="Wingdings" pitchFamily="2" charset="2"/>
              <a:buChar char="§"/>
            </a:pPr>
            <a:endParaRPr lang="en-US" sz="1600" dirty="0" smtClean="0"/>
          </a:p>
          <a:p>
            <a:pPr>
              <a:buFont typeface="Wingdings" pitchFamily="2" charset="2"/>
              <a:buChar char="§"/>
            </a:pPr>
            <a:endParaRPr lang="en-US" sz="3200" dirty="0" smtClean="0"/>
          </a:p>
        </p:txBody>
      </p:sp>
      <p:sp>
        <p:nvSpPr>
          <p:cNvPr id="3" name="Title 2"/>
          <p:cNvSpPr>
            <a:spLocks noGrp="1"/>
          </p:cNvSpPr>
          <p:nvPr>
            <p:ph type="title"/>
          </p:nvPr>
        </p:nvSpPr>
        <p:spPr/>
        <p:txBody>
          <a:bodyPr/>
          <a:lstStyle/>
          <a:p>
            <a:pPr fontAlgn="auto">
              <a:spcAft>
                <a:spcPts val="0"/>
              </a:spcAft>
              <a:defRPr/>
            </a:pPr>
            <a:r>
              <a:rPr lang="en-US" b="1" u="sng" dirty="0" smtClean="0">
                <a:solidFill>
                  <a:srgbClr val="FFC000"/>
                </a:solidFill>
              </a:rPr>
              <a:t>TRAINING OBJECTIVES</a:t>
            </a:r>
            <a:endParaRPr b="1" u="sng" dirty="0">
              <a:solidFill>
                <a:srgbClr val="FFC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lstStyle/>
          <a:p>
            <a:r>
              <a:rPr lang="en-US" sz="2800" dirty="0"/>
              <a:t>Lock all doors, close windows (no barricades)</a:t>
            </a:r>
          </a:p>
          <a:p>
            <a:r>
              <a:rPr lang="en-US" sz="2800" dirty="0"/>
              <a:t>Remain inside; engage in normal indoor activities </a:t>
            </a:r>
          </a:p>
          <a:p>
            <a:r>
              <a:rPr lang="en-US" sz="2800" dirty="0"/>
              <a:t>Keep movement outdoors to a minimum</a:t>
            </a:r>
          </a:p>
          <a:p>
            <a:r>
              <a:rPr lang="en-US" sz="2800" dirty="0" smtClean="0"/>
              <a:t>Before </a:t>
            </a:r>
            <a:r>
              <a:rPr lang="en-US" sz="2800" dirty="0"/>
              <a:t>leaving classroom, notify office or next door classroom </a:t>
            </a:r>
          </a:p>
          <a:p>
            <a:r>
              <a:rPr lang="en-US" sz="2800" dirty="0" smtClean="0"/>
              <a:t>UPD will </a:t>
            </a:r>
            <a:r>
              <a:rPr lang="en-US" sz="2800" dirty="0"/>
              <a:t>give the “All Clear” announcement </a:t>
            </a:r>
            <a:endParaRPr lang="en-US" sz="2800" dirty="0" smtClean="0"/>
          </a:p>
          <a:p>
            <a:pPr marL="0" indent="0">
              <a:buNone/>
            </a:pPr>
            <a:endParaRPr lang="en-US" sz="2400" dirty="0"/>
          </a:p>
          <a:p>
            <a:pPr lvl="1">
              <a:buFont typeface="Wingdings" pitchFamily="2" charset="2"/>
              <a:buChar char="v"/>
            </a:pPr>
            <a:r>
              <a:rPr lang="en-US" sz="2000" dirty="0"/>
              <a:t>No special code</a:t>
            </a:r>
          </a:p>
          <a:p>
            <a:endParaRPr lang="en-US" dirty="0"/>
          </a:p>
        </p:txBody>
      </p:sp>
      <p:sp>
        <p:nvSpPr>
          <p:cNvPr id="3" name="Title 2"/>
          <p:cNvSpPr>
            <a:spLocks noGrp="1"/>
          </p:cNvSpPr>
          <p:nvPr>
            <p:ph type="title"/>
          </p:nvPr>
        </p:nvSpPr>
        <p:spPr/>
        <p:txBody>
          <a:bodyPr/>
          <a:lstStyle/>
          <a:p>
            <a:r>
              <a:rPr lang="en-US" b="1" dirty="0">
                <a:ln w="3200">
                  <a:solidFill>
                    <a:srgbClr val="444D26">
                      <a:shade val="75000"/>
                      <a:alpha val="25000"/>
                    </a:srgbClr>
                  </a:solidFill>
                  <a:prstDash val="solid"/>
                  <a:round/>
                </a:ln>
                <a:solidFill>
                  <a:schemeClr val="accent3">
                    <a:lumMod val="60000"/>
                    <a:lumOff val="40000"/>
                  </a:schemeClr>
                </a:solidFill>
              </a:rPr>
              <a:t>Shelter in Place Considerations</a:t>
            </a:r>
            <a:endParaRPr lang="en-US" dirty="0"/>
          </a:p>
        </p:txBody>
      </p:sp>
    </p:spTree>
    <p:extLst>
      <p:ext uri="{BB962C8B-B14F-4D97-AF65-F5344CB8AC3E}">
        <p14:creationId xmlns:p14="http://schemas.microsoft.com/office/powerpoint/2010/main" val="138449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7772400" cy="838200"/>
          </a:xfrm>
        </p:spPr>
        <p:txBody>
          <a:bodyPr>
            <a:normAutofit fontScale="90000"/>
          </a:bodyPr>
          <a:lstStyle/>
          <a:p>
            <a:pPr marL="273050" lvl="0" indent="-273050">
              <a:spcBef>
                <a:spcPts val="600"/>
              </a:spcBef>
            </a:pPr>
            <a:r>
              <a:rPr lang="en-US" sz="2600" spc="0" dirty="0">
                <a:ln>
                  <a:noFill/>
                </a:ln>
                <a:solidFill>
                  <a:prstClr val="white"/>
                </a:solidFill>
                <a:effectLst/>
                <a:ea typeface="+mn-ea"/>
                <a:cs typeface="+mn-cs"/>
              </a:rPr>
              <a:t/>
            </a:r>
            <a:br>
              <a:rPr lang="en-US" sz="2600" spc="0" dirty="0">
                <a:ln>
                  <a:noFill/>
                </a:ln>
                <a:solidFill>
                  <a:prstClr val="white"/>
                </a:solidFill>
                <a:effectLst/>
                <a:ea typeface="+mn-ea"/>
                <a:cs typeface="+mn-cs"/>
              </a:rPr>
            </a:br>
            <a:r>
              <a:rPr lang="en-US" sz="3600" spc="0" dirty="0">
                <a:ln>
                  <a:noFill/>
                </a:ln>
                <a:solidFill>
                  <a:srgbClr val="FFFF00"/>
                </a:solidFill>
                <a:effectLst/>
              </a:rPr>
              <a:t>Reinforce the locked doors with chairs, desks, and other items</a:t>
            </a:r>
            <a:endParaRPr lang="en-US" sz="3600" b="1" u="sng" dirty="0">
              <a:solidFill>
                <a:srgbClr val="FFFF00"/>
              </a:solidFill>
            </a:endParaRPr>
          </a:p>
        </p:txBody>
      </p:sp>
      <p:pic>
        <p:nvPicPr>
          <p:cNvPr id="6" name="Picture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219201"/>
            <a:ext cx="243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71131"/>
            <a:ext cx="281940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2513" y="1996281"/>
            <a:ext cx="2643188" cy="38465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wire wrapped on 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5625" y="2099468"/>
            <a:ext cx="2932113"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304800"/>
            <a:ext cx="8229600" cy="1219200"/>
          </a:xfrm>
        </p:spPr>
        <p:txBody>
          <a:bodyPr>
            <a:normAutofit/>
          </a:bodyPr>
          <a:lstStyle/>
          <a:p>
            <a:pPr lvl="0" eaLnBrk="0" hangingPunct="0">
              <a:spcBef>
                <a:spcPct val="50000"/>
              </a:spcBef>
            </a:pPr>
            <a:r>
              <a:rPr lang="en-US" sz="3200" spc="0" dirty="0">
                <a:ln>
                  <a:noFill/>
                </a:ln>
                <a:solidFill>
                  <a:srgbClr val="FFFF00"/>
                </a:solidFill>
                <a:effectLst/>
                <a:latin typeface="Constantia" pitchFamily="18" charset="0"/>
                <a:ea typeface="+mn-ea"/>
                <a:cs typeface="+mn-cs"/>
              </a:rPr>
              <a:t>Erect </a:t>
            </a:r>
            <a:r>
              <a:rPr lang="en-US" sz="3200" spc="0" dirty="0" smtClean="0">
                <a:ln>
                  <a:noFill/>
                </a:ln>
                <a:solidFill>
                  <a:srgbClr val="FFFF00"/>
                </a:solidFill>
                <a:effectLst/>
                <a:latin typeface="Constantia" pitchFamily="18" charset="0"/>
                <a:ea typeface="+mn-ea"/>
                <a:cs typeface="+mn-cs"/>
              </a:rPr>
              <a:t>barricades </a:t>
            </a:r>
            <a:r>
              <a:rPr lang="en-US" sz="3200" spc="0" dirty="0">
                <a:ln>
                  <a:noFill/>
                </a:ln>
                <a:solidFill>
                  <a:srgbClr val="FFFF00"/>
                </a:solidFill>
                <a:effectLst/>
                <a:latin typeface="Constantia" pitchFamily="18" charset="0"/>
                <a:ea typeface="+mn-ea"/>
                <a:cs typeface="+mn-cs"/>
              </a:rPr>
              <a:t>on </a:t>
            </a:r>
            <a:r>
              <a:rPr lang="en-US" sz="3200" b="1" u="sng" spc="0" dirty="0">
                <a:ln>
                  <a:noFill/>
                </a:ln>
                <a:solidFill>
                  <a:srgbClr val="FFFF00"/>
                </a:solidFill>
                <a:effectLst/>
                <a:latin typeface="Constantia" pitchFamily="18" charset="0"/>
                <a:ea typeface="+mn-ea"/>
                <a:cs typeface="+mn-cs"/>
              </a:rPr>
              <a:t>ALL</a:t>
            </a:r>
            <a:r>
              <a:rPr lang="en-US" sz="3200" spc="0" dirty="0">
                <a:ln>
                  <a:noFill/>
                </a:ln>
                <a:solidFill>
                  <a:srgbClr val="FFFF00"/>
                </a:solidFill>
                <a:effectLst/>
                <a:latin typeface="Constantia" pitchFamily="18" charset="0"/>
                <a:ea typeface="+mn-ea"/>
                <a:cs typeface="+mn-cs"/>
              </a:rPr>
              <a:t> of the doors</a:t>
            </a:r>
            <a:br>
              <a:rPr lang="en-US" sz="3200" spc="0" dirty="0">
                <a:ln>
                  <a:noFill/>
                </a:ln>
                <a:solidFill>
                  <a:srgbClr val="FFFF00"/>
                </a:solidFill>
                <a:effectLst/>
                <a:latin typeface="Constantia" pitchFamily="18" charset="0"/>
                <a:ea typeface="+mn-ea"/>
                <a:cs typeface="+mn-cs"/>
              </a:rPr>
            </a:br>
            <a:endParaRPr lang="en-US" dirty="0">
              <a:solidFill>
                <a:srgbClr val="FFFF00"/>
              </a:solidFill>
              <a:latin typeface="Constantia" pitchFamily="18" charset="0"/>
            </a:endParaRPr>
          </a:p>
        </p:txBody>
      </p:sp>
      <p:pic>
        <p:nvPicPr>
          <p:cNvPr id="4" name="Picture 8" descr="Piedmont Hill HS barricades 0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54100" y="933450"/>
            <a:ext cx="6807200" cy="5105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5800" y="2644170"/>
            <a:ext cx="1981200" cy="1569660"/>
          </a:xfrm>
          <a:prstGeom prst="rect">
            <a:avLst/>
          </a:prstGeom>
        </p:spPr>
        <p:txBody>
          <a:bodyPr wrap="square">
            <a:spAutoFit/>
          </a:bodyPr>
          <a:lstStyle/>
          <a:p>
            <a:pPr lvl="0" algn="ctr" eaLnBrk="0" hangingPunct="0">
              <a:spcBef>
                <a:spcPct val="50000"/>
              </a:spcBef>
            </a:pPr>
            <a:r>
              <a:rPr lang="en-US" sz="3200" dirty="0">
                <a:solidFill>
                  <a:srgbClr val="FFFF00"/>
                </a:solidFill>
                <a:latin typeface="Verdana" pitchFamily="34" charset="0"/>
                <a:ea typeface="Verdana" pitchFamily="34" charset="0"/>
                <a:cs typeface="Verdana" pitchFamily="34" charset="0"/>
              </a:rPr>
              <a:t>Fill in the voids</a:t>
            </a:r>
          </a:p>
        </p:txBody>
      </p:sp>
      <p:sp>
        <p:nvSpPr>
          <p:cNvPr id="7" name="Line 11"/>
          <p:cNvSpPr>
            <a:spLocks noChangeShapeType="1"/>
          </p:cNvSpPr>
          <p:nvPr/>
        </p:nvSpPr>
        <p:spPr bwMode="auto">
          <a:xfrm>
            <a:off x="2133600" y="3429000"/>
            <a:ext cx="2895600" cy="1143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Line 12"/>
          <p:cNvSpPr>
            <a:spLocks noChangeShapeType="1"/>
          </p:cNvSpPr>
          <p:nvPr/>
        </p:nvSpPr>
        <p:spPr bwMode="auto">
          <a:xfrm>
            <a:off x="2133600" y="3419475"/>
            <a:ext cx="1828800"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 name="TextBox 1"/>
          <p:cNvSpPr txBox="1"/>
          <p:nvPr/>
        </p:nvSpPr>
        <p:spPr>
          <a:xfrm>
            <a:off x="914400" y="6019800"/>
            <a:ext cx="7086600" cy="461665"/>
          </a:xfrm>
          <a:prstGeom prst="rect">
            <a:avLst/>
          </a:prstGeom>
          <a:noFill/>
        </p:spPr>
        <p:txBody>
          <a:bodyPr wrap="square" rtlCol="0">
            <a:spAutoFit/>
          </a:bodyPr>
          <a:lstStyle/>
          <a:p>
            <a:pPr algn="ctr"/>
            <a:r>
              <a:rPr lang="en-US" sz="2400" dirty="0" smtClean="0">
                <a:solidFill>
                  <a:srgbClr val="FFFF00"/>
                </a:solidFill>
                <a:latin typeface="+mn-lt"/>
              </a:rPr>
              <a:t>Suspect will take the Path of Least Resistance</a:t>
            </a:r>
            <a:endParaRPr lang="en-US" sz="2400" dirty="0">
              <a:solidFill>
                <a:srgbClr val="FFFF00"/>
              </a:solidFill>
              <a:latin typeface="+mn-lt"/>
            </a:endParaRPr>
          </a:p>
        </p:txBody>
      </p:sp>
    </p:spTree>
    <p:extLst>
      <p:ext uri="{BB962C8B-B14F-4D97-AF65-F5344CB8AC3E}">
        <p14:creationId xmlns:p14="http://schemas.microsoft.com/office/powerpoint/2010/main" val="88366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lstStyle/>
          <a:p>
            <a:r>
              <a:rPr lang="en-US" dirty="0" smtClean="0">
                <a:solidFill>
                  <a:srgbClr val="FFFF00"/>
                </a:solidFill>
              </a:rPr>
              <a:t>Good example of a barricade</a:t>
            </a:r>
            <a:endParaRPr lang="en-US" dirty="0">
              <a:solidFill>
                <a:srgbClr val="FFFF00"/>
              </a:solidFill>
            </a:endParaRPr>
          </a:p>
        </p:txBody>
      </p:sp>
      <p:pic>
        <p:nvPicPr>
          <p:cNvPr id="4" name="Content Placeholder 3" descr="Barricades 00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143000"/>
            <a:ext cx="7391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86896" y="3200400"/>
            <a:ext cx="4985504" cy="3970318"/>
          </a:xfrm>
          <a:prstGeom prst="rect">
            <a:avLst/>
          </a:prstGeom>
        </p:spPr>
        <p:txBody>
          <a:bodyPr wrap="square">
            <a:spAutoFit/>
          </a:bodyPr>
          <a:lstStyle/>
          <a:p>
            <a:endParaRPr lang="en-US" dirty="0" smtClean="0"/>
          </a:p>
          <a:p>
            <a:endParaRPr lang="en-US" dirty="0"/>
          </a:p>
          <a:p>
            <a:endParaRPr lang="en-US" dirty="0" smtClean="0"/>
          </a:p>
          <a:p>
            <a:endParaRPr lang="en-US" dirty="0"/>
          </a:p>
          <a:p>
            <a:r>
              <a:rPr lang="en-US" dirty="0" smtClean="0"/>
              <a:t>	</a:t>
            </a:r>
          </a:p>
          <a:p>
            <a:endParaRPr lang="en-US" dirty="0"/>
          </a:p>
          <a:p>
            <a:endParaRPr lang="en-US" dirty="0" smtClean="0"/>
          </a:p>
          <a:p>
            <a:pPr algn="ctr"/>
            <a:r>
              <a:rPr lang="en-US" sz="3600" dirty="0" smtClean="0">
                <a:solidFill>
                  <a:srgbClr val="FFFF00"/>
                </a:solidFill>
                <a:latin typeface="Verdana" pitchFamily="34" charset="0"/>
                <a:ea typeface="Verdana" pitchFamily="34" charset="0"/>
                <a:cs typeface="Verdana" pitchFamily="34" charset="0"/>
              </a:rPr>
              <a:t>Reinforce the primary barricade</a:t>
            </a:r>
          </a:p>
          <a:p>
            <a:endParaRPr lang="en-US" u="sng" dirty="0"/>
          </a:p>
          <a:p>
            <a:endParaRPr lang="en-US" dirty="0" smtClean="0"/>
          </a:p>
          <a:p>
            <a:endParaRPr lang="en-US" dirty="0"/>
          </a:p>
        </p:txBody>
      </p:sp>
    </p:spTree>
    <p:extLst>
      <p:ext uri="{BB962C8B-B14F-4D97-AF65-F5344CB8AC3E}">
        <p14:creationId xmlns:p14="http://schemas.microsoft.com/office/powerpoint/2010/main" val="8092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828800"/>
            <a:ext cx="8229600" cy="4572000"/>
          </a:xfrm>
        </p:spPr>
        <p:txBody>
          <a:bodyPr/>
          <a:lstStyle/>
          <a:p>
            <a:r>
              <a:rPr lang="en-US" sz="2800" dirty="0"/>
              <a:t>Call </a:t>
            </a:r>
            <a:r>
              <a:rPr lang="en-US" sz="2800" dirty="0" smtClean="0"/>
              <a:t>911 when it is safe to do so</a:t>
            </a:r>
            <a:endParaRPr lang="en-US" sz="2800" dirty="0"/>
          </a:p>
          <a:p>
            <a:endParaRPr lang="en-US" sz="1400" dirty="0" smtClean="0"/>
          </a:p>
          <a:p>
            <a:pPr>
              <a:lnSpc>
                <a:spcPct val="80000"/>
              </a:lnSpc>
              <a:defRPr/>
            </a:pPr>
            <a:r>
              <a:rPr lang="en-US" sz="2800" dirty="0"/>
              <a:t>Once </a:t>
            </a:r>
            <a:r>
              <a:rPr lang="en-US" sz="2800" dirty="0" smtClean="0"/>
              <a:t>you have secured the door do not open it </a:t>
            </a:r>
            <a:r>
              <a:rPr lang="en-US" sz="2800" dirty="0"/>
              <a:t>for anyone. Police will enter the room when the situation is over.</a:t>
            </a:r>
            <a:r>
              <a:rPr lang="en-US" sz="2800" dirty="0">
                <a:solidFill>
                  <a:srgbClr val="3366FF"/>
                </a:solidFill>
              </a:rPr>
              <a:t> </a:t>
            </a:r>
            <a:endParaRPr lang="en-US" sz="2800" dirty="0" smtClean="0">
              <a:solidFill>
                <a:srgbClr val="3366FF"/>
              </a:solidFill>
            </a:endParaRPr>
          </a:p>
          <a:p>
            <a:pPr>
              <a:lnSpc>
                <a:spcPct val="80000"/>
              </a:lnSpc>
              <a:defRPr/>
            </a:pPr>
            <a:endParaRPr lang="en-US" sz="1400" dirty="0">
              <a:solidFill>
                <a:srgbClr val="3366FF"/>
              </a:solidFill>
            </a:endParaRPr>
          </a:p>
          <a:p>
            <a:pPr>
              <a:lnSpc>
                <a:spcPct val="80000"/>
              </a:lnSpc>
              <a:defRPr/>
            </a:pPr>
            <a:r>
              <a:rPr lang="en-US" sz="2800" dirty="0" smtClean="0"/>
              <a:t>Prepare yourself mentally and physically for the possibility of engaging the shooter</a:t>
            </a:r>
          </a:p>
          <a:p>
            <a:pPr lvl="1">
              <a:lnSpc>
                <a:spcPct val="80000"/>
              </a:lnSpc>
              <a:buFont typeface="Wingdings" pitchFamily="2" charset="2"/>
              <a:buChar char="v"/>
              <a:defRPr/>
            </a:pPr>
            <a:r>
              <a:rPr lang="en-US" dirty="0" smtClean="0"/>
              <a:t>Put </a:t>
            </a:r>
            <a:r>
              <a:rPr lang="en-US" dirty="0"/>
              <a:t>yourself in a position to </a:t>
            </a:r>
            <a:r>
              <a:rPr lang="en-US" dirty="0" smtClean="0"/>
              <a:t>surprise </a:t>
            </a:r>
            <a:r>
              <a:rPr lang="en-US" dirty="0"/>
              <a:t>the </a:t>
            </a:r>
            <a:r>
              <a:rPr lang="en-US" dirty="0" smtClean="0"/>
              <a:t>suspect(s) </a:t>
            </a:r>
            <a:r>
              <a:rPr lang="en-US" dirty="0"/>
              <a:t>if </a:t>
            </a:r>
            <a:r>
              <a:rPr lang="en-US" dirty="0" smtClean="0"/>
              <a:t>they enter </a:t>
            </a:r>
            <a:r>
              <a:rPr lang="en-US" dirty="0"/>
              <a:t>the room. </a:t>
            </a:r>
          </a:p>
          <a:p>
            <a:endParaRPr lang="en-US" sz="2800" dirty="0"/>
          </a:p>
        </p:txBody>
      </p:sp>
      <p:sp>
        <p:nvSpPr>
          <p:cNvPr id="3" name="Title 2"/>
          <p:cNvSpPr>
            <a:spLocks noGrp="1"/>
          </p:cNvSpPr>
          <p:nvPr>
            <p:ph type="title"/>
          </p:nvPr>
        </p:nvSpPr>
        <p:spPr>
          <a:xfrm>
            <a:off x="457200" y="609600"/>
            <a:ext cx="8229600" cy="990600"/>
          </a:xfrm>
        </p:spPr>
        <p:txBody>
          <a:bodyPr>
            <a:normAutofit/>
          </a:bodyPr>
          <a:lstStyle/>
          <a:p>
            <a:r>
              <a:rPr lang="en-US" sz="4800" u="sng" dirty="0" smtClean="0">
                <a:solidFill>
                  <a:srgbClr val="FFFF00"/>
                </a:solidFill>
              </a:rPr>
              <a:t>HIDE </a:t>
            </a:r>
            <a:r>
              <a:rPr lang="en-US" sz="4000" u="sng" dirty="0" smtClean="0">
                <a:solidFill>
                  <a:srgbClr val="FFFF00"/>
                </a:solidFill>
              </a:rPr>
              <a:t>(other considerations)</a:t>
            </a:r>
            <a:endParaRPr lang="en-US" sz="4000" u="sng" dirty="0">
              <a:solidFill>
                <a:srgbClr val="FFFF00"/>
              </a:solidFill>
            </a:endParaRPr>
          </a:p>
        </p:txBody>
      </p:sp>
    </p:spTree>
    <p:extLst>
      <p:ext uri="{BB962C8B-B14F-4D97-AF65-F5344CB8AC3E}">
        <p14:creationId xmlns:p14="http://schemas.microsoft.com/office/powerpoint/2010/main" val="777911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8077199" cy="4267200"/>
          </a:xfrm>
        </p:spPr>
        <p:txBody>
          <a:bodyPr/>
          <a:lstStyle/>
          <a:p>
            <a:r>
              <a:rPr lang="en-US" sz="3000" dirty="0" smtClean="0"/>
              <a:t>This is a last resort </a:t>
            </a:r>
          </a:p>
          <a:p>
            <a:r>
              <a:rPr lang="en-US" sz="3000" u="sng" dirty="0" smtClean="0"/>
              <a:t>Commit to your actions!</a:t>
            </a:r>
            <a:endParaRPr lang="en-US" sz="3000" dirty="0"/>
          </a:p>
          <a:p>
            <a:pPr>
              <a:lnSpc>
                <a:spcPct val="90000"/>
              </a:lnSpc>
              <a:defRPr/>
            </a:pPr>
            <a:r>
              <a:rPr lang="en-US" sz="3000" dirty="0" smtClean="0"/>
              <a:t>Act as aggressively as possible</a:t>
            </a:r>
          </a:p>
          <a:p>
            <a:pPr>
              <a:lnSpc>
                <a:spcPct val="90000"/>
              </a:lnSpc>
              <a:defRPr/>
            </a:pPr>
            <a:r>
              <a:rPr lang="en-US" sz="3000" dirty="0" smtClean="0"/>
              <a:t>Improvise weapons</a:t>
            </a:r>
            <a:endParaRPr lang="en-US" sz="3000" dirty="0"/>
          </a:p>
          <a:p>
            <a:pPr>
              <a:lnSpc>
                <a:spcPct val="90000"/>
              </a:lnSpc>
              <a:defRPr/>
            </a:pPr>
            <a:r>
              <a:rPr lang="en-US" sz="3000" dirty="0"/>
              <a:t>Attack in a </a:t>
            </a:r>
            <a:r>
              <a:rPr lang="en-US" sz="3000" dirty="0" smtClean="0"/>
              <a:t>group</a:t>
            </a:r>
            <a:endParaRPr lang="en-US" sz="3000" dirty="0"/>
          </a:p>
          <a:p>
            <a:pPr>
              <a:lnSpc>
                <a:spcPct val="90000"/>
              </a:lnSpc>
              <a:defRPr/>
            </a:pPr>
            <a:r>
              <a:rPr lang="en-US" sz="3000" dirty="0" smtClean="0"/>
              <a:t>Yell </a:t>
            </a:r>
            <a:r>
              <a:rPr lang="en-US" sz="3000" dirty="0" smtClean="0"/>
              <a:t>and </a:t>
            </a:r>
            <a:r>
              <a:rPr lang="en-US" sz="3000" dirty="0" smtClean="0"/>
              <a:t>make loud noises to disorient the shooter</a:t>
            </a:r>
          </a:p>
          <a:p>
            <a:pPr>
              <a:lnSpc>
                <a:spcPct val="90000"/>
              </a:lnSpc>
              <a:defRPr/>
            </a:pPr>
            <a:r>
              <a:rPr lang="en-US" sz="3000" dirty="0" smtClean="0"/>
              <a:t>If possible, grab </a:t>
            </a:r>
            <a:r>
              <a:rPr lang="en-US" sz="3000" dirty="0"/>
              <a:t>the </a:t>
            </a:r>
            <a:r>
              <a:rPr lang="en-US" sz="3000" dirty="0" smtClean="0"/>
              <a:t>shooter’s </a:t>
            </a:r>
            <a:r>
              <a:rPr lang="en-US" sz="3000" dirty="0"/>
              <a:t>limbs and head, take them to the ground and hold them there. </a:t>
            </a:r>
          </a:p>
          <a:p>
            <a:pPr marL="0" indent="0">
              <a:buNone/>
            </a:pPr>
            <a:endParaRPr lang="en-US" dirty="0"/>
          </a:p>
        </p:txBody>
      </p:sp>
      <p:sp>
        <p:nvSpPr>
          <p:cNvPr id="3" name="Title 2"/>
          <p:cNvSpPr>
            <a:spLocks noGrp="1"/>
          </p:cNvSpPr>
          <p:nvPr>
            <p:ph type="title"/>
          </p:nvPr>
        </p:nvSpPr>
        <p:spPr/>
        <p:txBody>
          <a:bodyPr>
            <a:normAutofit/>
          </a:bodyPr>
          <a:lstStyle/>
          <a:p>
            <a:r>
              <a:rPr lang="en-US" sz="4800" b="1" u="sng" dirty="0" smtClean="0">
                <a:solidFill>
                  <a:srgbClr val="FFFF00"/>
                </a:solidFill>
              </a:rPr>
              <a:t>DEFEND = Fight for your Life</a:t>
            </a:r>
            <a:endParaRPr lang="en-US" sz="4800" b="1" u="sng" dirty="0">
              <a:solidFill>
                <a:srgbClr val="FFFF00"/>
              </a:solidFill>
            </a:endParaRPr>
          </a:p>
        </p:txBody>
      </p:sp>
    </p:spTree>
    <p:extLst>
      <p:ext uri="{BB962C8B-B14F-4D97-AF65-F5344CB8AC3E}">
        <p14:creationId xmlns:p14="http://schemas.microsoft.com/office/powerpoint/2010/main" val="4147600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05000"/>
            <a:ext cx="3886200" cy="4343400"/>
          </a:xfrm>
        </p:spPr>
        <p:txBody>
          <a:bodyPr/>
          <a:lstStyle/>
          <a:p>
            <a:r>
              <a:rPr lang="en-US" dirty="0" smtClean="0"/>
              <a:t>Their first </a:t>
            </a:r>
            <a:r>
              <a:rPr lang="en-US" dirty="0"/>
              <a:t>priority is to eliminate the threat</a:t>
            </a:r>
          </a:p>
          <a:p>
            <a:r>
              <a:rPr lang="en-US" dirty="0" smtClean="0"/>
              <a:t>Officers will advance to the area where the last shots were heard</a:t>
            </a:r>
          </a:p>
          <a:p>
            <a:r>
              <a:rPr lang="en-US" dirty="0" smtClean="0"/>
              <a:t>Initial officers will not tend to injured victims nor stop to speak with you</a:t>
            </a:r>
            <a:endParaRPr lang="en-US" dirty="0"/>
          </a:p>
        </p:txBody>
      </p:sp>
      <p:sp>
        <p:nvSpPr>
          <p:cNvPr id="3" name="Title 2"/>
          <p:cNvSpPr>
            <a:spLocks noGrp="1"/>
          </p:cNvSpPr>
          <p:nvPr>
            <p:ph type="title"/>
          </p:nvPr>
        </p:nvSpPr>
        <p:spPr>
          <a:xfrm>
            <a:off x="438150" y="609600"/>
            <a:ext cx="4800600" cy="1219200"/>
          </a:xfrm>
        </p:spPr>
        <p:txBody>
          <a:bodyPr>
            <a:normAutofit/>
          </a:bodyPr>
          <a:lstStyle/>
          <a:p>
            <a:r>
              <a:rPr lang="en-US" sz="3600" b="1" dirty="0" smtClean="0">
                <a:solidFill>
                  <a:srgbClr val="002060"/>
                </a:solidFill>
              </a:rPr>
              <a:t>When police officers arrive on scene</a:t>
            </a:r>
            <a:endParaRPr lang="en-US" sz="3600" b="1" dirty="0">
              <a:solidFill>
                <a:srgbClr val="002060"/>
              </a:solidFill>
            </a:endParaRPr>
          </a:p>
        </p:txBody>
      </p:sp>
      <p:sp>
        <p:nvSpPr>
          <p:cNvPr id="4" name="TextBox 3"/>
          <p:cNvSpPr txBox="1"/>
          <p:nvPr/>
        </p:nvSpPr>
        <p:spPr>
          <a:xfrm>
            <a:off x="6594200" y="2796435"/>
            <a:ext cx="1635400" cy="369332"/>
          </a:xfrm>
          <a:prstGeom prst="rect">
            <a:avLst/>
          </a:prstGeom>
          <a:noFill/>
        </p:spPr>
        <p:txBody>
          <a:bodyPr wrap="square" rtlCol="0">
            <a:spAutoFit/>
          </a:bodyPr>
          <a:lstStyle/>
          <a:p>
            <a:endParaRPr lang="en-US" dirty="0"/>
          </a:p>
        </p:txBody>
      </p:sp>
      <p:pic>
        <p:nvPicPr>
          <p:cNvPr id="5" name="Picture 4" descr="Law enforcement officer with hand near holstered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0" y="1143000"/>
            <a:ext cx="3352800" cy="4191000"/>
          </a:xfrm>
          <a:prstGeom prst="rect">
            <a:avLst/>
          </a:prstGeom>
          <a:noFill/>
          <a:ln w="9525">
            <a:solidFill>
              <a:srgbClr val="18314A"/>
            </a:solidFill>
            <a:miter lim="800000"/>
            <a:headEnd/>
            <a:tailEnd/>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95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47956"/>
            <a:ext cx="4648200" cy="4800600"/>
          </a:xfrm>
        </p:spPr>
        <p:txBody>
          <a:bodyPr/>
          <a:lstStyle/>
          <a:p>
            <a:pPr marL="0" indent="0">
              <a:buNone/>
            </a:pPr>
            <a:r>
              <a:rPr lang="en-US" dirty="0" smtClean="0"/>
              <a:t>Officers may not be wearing traditional police uniforms</a:t>
            </a:r>
          </a:p>
          <a:p>
            <a:r>
              <a:rPr lang="en-US" sz="2400" dirty="0" smtClean="0">
                <a:solidFill>
                  <a:schemeClr val="tx2"/>
                </a:solidFill>
              </a:rPr>
              <a:t>Instead they may be in “tactical” gear with rifles, helmets and ballistic vests</a:t>
            </a:r>
          </a:p>
          <a:p>
            <a:pPr marL="0" indent="0">
              <a:buNone/>
            </a:pPr>
            <a:r>
              <a:rPr lang="en-US" dirty="0" smtClean="0"/>
              <a:t>To minimize risk, everyone must be treated as a suspect until the suspect is identified</a:t>
            </a:r>
          </a:p>
          <a:p>
            <a:r>
              <a:rPr lang="en-US" sz="2400" dirty="0" smtClean="0">
                <a:solidFill>
                  <a:schemeClr val="tx2"/>
                </a:solidFill>
              </a:rPr>
              <a:t>Officers will issue loud commands and may get physical</a:t>
            </a:r>
          </a:p>
          <a:p>
            <a:endParaRPr lang="en-US" dirty="0"/>
          </a:p>
        </p:txBody>
      </p:sp>
      <p:sp>
        <p:nvSpPr>
          <p:cNvPr id="3" name="Title 2"/>
          <p:cNvSpPr>
            <a:spLocks noGrp="1"/>
          </p:cNvSpPr>
          <p:nvPr>
            <p:ph type="title"/>
          </p:nvPr>
        </p:nvSpPr>
        <p:spPr>
          <a:xfrm>
            <a:off x="375537" y="457200"/>
            <a:ext cx="8229600" cy="838200"/>
          </a:xfrm>
        </p:spPr>
        <p:txBody>
          <a:bodyPr>
            <a:normAutofit/>
          </a:bodyPr>
          <a:lstStyle/>
          <a:p>
            <a:r>
              <a:rPr lang="en-US" sz="3600" b="1" dirty="0" smtClean="0">
                <a:solidFill>
                  <a:srgbClr val="002060"/>
                </a:solidFill>
              </a:rPr>
              <a:t>Additional Officers and Rescue Teams</a:t>
            </a:r>
            <a:endParaRPr lang="en-US" sz="3600" b="1" dirty="0">
              <a:solidFill>
                <a:srgbClr val="002060"/>
              </a:solidFill>
            </a:endParaRPr>
          </a:p>
        </p:txBody>
      </p:sp>
      <p:sp>
        <p:nvSpPr>
          <p:cNvPr id="4" name="TextBox 3"/>
          <p:cNvSpPr txBox="1"/>
          <p:nvPr/>
        </p:nvSpPr>
        <p:spPr>
          <a:xfrm>
            <a:off x="6684004" y="3578924"/>
            <a:ext cx="184666" cy="369332"/>
          </a:xfrm>
          <a:prstGeom prst="rect">
            <a:avLst/>
          </a:prstGeom>
          <a:noFill/>
        </p:spPr>
        <p:txBody>
          <a:bodyPr wrap="none" rtlCol="0">
            <a:spAutoFit/>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770" y="2239590"/>
            <a:ext cx="3733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037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76400"/>
            <a:ext cx="8229600" cy="4572000"/>
          </a:xfrm>
        </p:spPr>
        <p:txBody>
          <a:bodyPr/>
          <a:lstStyle/>
          <a:p>
            <a:r>
              <a:rPr lang="en-US" dirty="0" smtClean="0"/>
              <a:t>Remain calm</a:t>
            </a:r>
          </a:p>
          <a:p>
            <a:r>
              <a:rPr lang="en-US" dirty="0" smtClean="0"/>
              <a:t>DO NOT approach officers</a:t>
            </a:r>
          </a:p>
          <a:p>
            <a:r>
              <a:rPr lang="en-US" dirty="0" smtClean="0"/>
              <a:t>Follow all instructions by officers</a:t>
            </a:r>
          </a:p>
          <a:p>
            <a:r>
              <a:rPr lang="en-US" dirty="0" smtClean="0"/>
              <a:t>Put down any items and DO NOT pick up any weapons </a:t>
            </a:r>
          </a:p>
          <a:p>
            <a:r>
              <a:rPr lang="en-US" dirty="0" smtClean="0"/>
              <a:t>Raise hands and spread fingers</a:t>
            </a:r>
          </a:p>
          <a:p>
            <a:r>
              <a:rPr lang="en-US" dirty="0" smtClean="0"/>
              <a:t>Avoid quick movements</a:t>
            </a:r>
          </a:p>
          <a:p>
            <a:r>
              <a:rPr lang="en-US" dirty="0" smtClean="0"/>
              <a:t>Avoiding pointing, screaming or yelling at officers</a:t>
            </a:r>
          </a:p>
          <a:p>
            <a:r>
              <a:rPr lang="en-US" dirty="0" smtClean="0"/>
              <a:t>If you are barricaded in a room, DO NOT open door</a:t>
            </a:r>
          </a:p>
        </p:txBody>
      </p:sp>
      <p:sp>
        <p:nvSpPr>
          <p:cNvPr id="3" name="Title 2"/>
          <p:cNvSpPr>
            <a:spLocks noGrp="1"/>
          </p:cNvSpPr>
          <p:nvPr>
            <p:ph type="title"/>
          </p:nvPr>
        </p:nvSpPr>
        <p:spPr>
          <a:xfrm>
            <a:off x="457200" y="533400"/>
            <a:ext cx="8229600" cy="990600"/>
          </a:xfrm>
        </p:spPr>
        <p:txBody>
          <a:bodyPr/>
          <a:lstStyle/>
          <a:p>
            <a:r>
              <a:rPr lang="en-US" b="1" dirty="0" smtClean="0">
                <a:solidFill>
                  <a:srgbClr val="002060"/>
                </a:solidFill>
              </a:rPr>
              <a:t>Reacting to Law Enforcement</a:t>
            </a:r>
            <a:endParaRPr lang="en-US" b="1" dirty="0">
              <a:solidFill>
                <a:srgbClr val="002060"/>
              </a:solidFill>
            </a:endParaRPr>
          </a:p>
        </p:txBody>
      </p:sp>
    </p:spTree>
    <p:extLst>
      <p:ext uri="{BB962C8B-B14F-4D97-AF65-F5344CB8AC3E}">
        <p14:creationId xmlns:p14="http://schemas.microsoft.com/office/powerpoint/2010/main" val="3901707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1524000"/>
            <a:ext cx="4800600" cy="4572000"/>
          </a:xfrm>
        </p:spPr>
        <p:txBody>
          <a:bodyPr/>
          <a:lstStyle/>
          <a:p>
            <a:pPr marL="0" indent="0">
              <a:buNone/>
            </a:pPr>
            <a:r>
              <a:rPr lang="en-US" dirty="0" smtClean="0"/>
              <a:t>Be aware there may be situations where people:</a:t>
            </a:r>
          </a:p>
          <a:p>
            <a:r>
              <a:rPr lang="en-US" dirty="0" smtClean="0"/>
              <a:t>May have limited or no English proficiency</a:t>
            </a:r>
          </a:p>
          <a:p>
            <a:r>
              <a:rPr lang="en-US" dirty="0" smtClean="0"/>
              <a:t>May be hearing or sight impaired</a:t>
            </a:r>
          </a:p>
          <a:p>
            <a:r>
              <a:rPr lang="en-US" dirty="0" smtClean="0"/>
              <a:t>May be mobility impaired</a:t>
            </a:r>
          </a:p>
          <a:p>
            <a:pPr marL="0" indent="0">
              <a:buNone/>
            </a:pPr>
            <a:endParaRPr lang="en-US" sz="1800" dirty="0" smtClean="0"/>
          </a:p>
          <a:p>
            <a:pPr marL="0" indent="0">
              <a:buNone/>
            </a:pPr>
            <a:r>
              <a:rPr lang="en-US" dirty="0" smtClean="0"/>
              <a:t>Do the best you can to help without putting yourself at risk</a:t>
            </a:r>
          </a:p>
        </p:txBody>
      </p:sp>
      <p:sp>
        <p:nvSpPr>
          <p:cNvPr id="3" name="Title 2"/>
          <p:cNvSpPr>
            <a:spLocks noGrp="1"/>
          </p:cNvSpPr>
          <p:nvPr>
            <p:ph type="title"/>
          </p:nvPr>
        </p:nvSpPr>
        <p:spPr/>
        <p:txBody>
          <a:bodyPr>
            <a:normAutofit/>
          </a:bodyPr>
          <a:lstStyle/>
          <a:p>
            <a:r>
              <a:rPr lang="en-US" sz="4800" b="1" dirty="0" smtClean="0">
                <a:solidFill>
                  <a:schemeClr val="accent3">
                    <a:lumMod val="60000"/>
                    <a:lumOff val="40000"/>
                  </a:schemeClr>
                </a:solidFill>
              </a:rPr>
              <a:t>Other Considerations</a:t>
            </a:r>
            <a:endParaRPr lang="en-US" sz="4800" b="1" dirty="0">
              <a:solidFill>
                <a:schemeClr val="accent3">
                  <a:lumMod val="60000"/>
                  <a:lumOff val="40000"/>
                </a:schemeClr>
              </a:solidFill>
            </a:endParaRPr>
          </a:p>
        </p:txBody>
      </p:sp>
      <p:sp>
        <p:nvSpPr>
          <p:cNvPr id="4" name="TextBox 3"/>
          <p:cNvSpPr txBox="1"/>
          <p:nvPr/>
        </p:nvSpPr>
        <p:spPr>
          <a:xfrm>
            <a:off x="1590819" y="3283887"/>
            <a:ext cx="184666" cy="369332"/>
          </a:xfrm>
          <a:prstGeom prst="rect">
            <a:avLst/>
          </a:prstGeom>
          <a:noFill/>
        </p:spPr>
        <p:txBody>
          <a:bodyPr wrap="none" rtlCol="0">
            <a:spAutoFit/>
          </a:bodyPr>
          <a:lstStyle/>
          <a:p>
            <a:endParaRPr lang="en-US" dirty="0"/>
          </a:p>
        </p:txBody>
      </p:sp>
      <p:pic>
        <p:nvPicPr>
          <p:cNvPr id="5" name="Picture 4" descr="Woman pushing a man in a wheelchair along a sidewalk.&#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17275"/>
            <a:ext cx="2632075" cy="3671888"/>
          </a:xfrm>
          <a:prstGeom prst="rect">
            <a:avLst/>
          </a:prstGeom>
          <a:noFill/>
          <a:ln w="9525">
            <a:solidFill>
              <a:srgbClr val="18314A"/>
            </a:solidFill>
            <a:miter lim="800000"/>
            <a:headEnd/>
            <a:tailEnd/>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54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04800"/>
            <a:ext cx="8229600" cy="762000"/>
          </a:xfrm>
        </p:spPr>
        <p:txBody>
          <a:bodyPr/>
          <a:lstStyle/>
          <a:p>
            <a:r>
              <a:rPr lang="en-US" b="1" dirty="0" smtClean="0">
                <a:solidFill>
                  <a:srgbClr val="FFC000"/>
                </a:solidFill>
              </a:rPr>
              <a:t>Definition of an Active Shooter</a:t>
            </a:r>
            <a:endParaRPr lang="en-US" b="1" dirty="0">
              <a:solidFill>
                <a:srgbClr val="FFC000"/>
              </a:solidFill>
            </a:endParaRPr>
          </a:p>
        </p:txBody>
      </p:sp>
      <p:sp>
        <p:nvSpPr>
          <p:cNvPr id="4" name="TextBox 3"/>
          <p:cNvSpPr txBox="1"/>
          <p:nvPr/>
        </p:nvSpPr>
        <p:spPr>
          <a:xfrm>
            <a:off x="685800" y="3810000"/>
            <a:ext cx="7848600" cy="2246769"/>
          </a:xfrm>
          <a:prstGeom prst="rect">
            <a:avLst/>
          </a:prstGeom>
          <a:noFill/>
        </p:spPr>
        <p:txBody>
          <a:bodyPr wrap="square" rtlCol="0">
            <a:spAutoFit/>
          </a:bodyPr>
          <a:lstStyle/>
          <a:p>
            <a:r>
              <a:rPr lang="en-US" sz="2800" dirty="0" smtClean="0">
                <a:latin typeface="+mn-lt"/>
              </a:rPr>
              <a:t>An Active Shooter is a subject or subjects actively </a:t>
            </a:r>
            <a:r>
              <a:rPr lang="en-US" sz="2800" dirty="0">
                <a:latin typeface="+mn-lt"/>
              </a:rPr>
              <a:t>engaged in killing or attempting to kill people in a confined and populated area; </a:t>
            </a:r>
            <a:r>
              <a:rPr lang="en-US" sz="2800" dirty="0" smtClean="0">
                <a:latin typeface="+mn-lt"/>
              </a:rPr>
              <a:t>Active Shooters primarily use firearms and there </a:t>
            </a:r>
            <a:r>
              <a:rPr lang="en-US" sz="2800" dirty="0">
                <a:latin typeface="+mn-lt"/>
              </a:rPr>
              <a:t>is no pattern or method to their selection of </a:t>
            </a:r>
            <a:r>
              <a:rPr lang="en-US" sz="2800" dirty="0" smtClean="0">
                <a:latin typeface="+mn-lt"/>
              </a:rPr>
              <a:t>victims</a:t>
            </a:r>
            <a:endParaRPr lang="en-US" sz="2800" dirty="0">
              <a:latin typeface="+mn-l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48" t="4109" r="3173" b="30175"/>
          <a:stretch/>
        </p:blipFill>
        <p:spPr bwMode="auto">
          <a:xfrm>
            <a:off x="1981200" y="1371600"/>
            <a:ext cx="493776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8704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752600"/>
            <a:ext cx="8153400" cy="4572000"/>
          </a:xfrm>
        </p:spPr>
        <p:txBody>
          <a:bodyPr/>
          <a:lstStyle/>
          <a:p>
            <a:r>
              <a:rPr lang="en-US" sz="2800" dirty="0" smtClean="0"/>
              <a:t>Plan &amp; prepare ahead of time</a:t>
            </a:r>
          </a:p>
          <a:p>
            <a:r>
              <a:rPr lang="en-US" sz="2800" dirty="0" smtClean="0"/>
              <a:t>Be </a:t>
            </a:r>
            <a:r>
              <a:rPr lang="en-US" sz="2800" dirty="0"/>
              <a:t>aware of your environment </a:t>
            </a:r>
            <a:endParaRPr lang="en-US" sz="2800" dirty="0" smtClean="0"/>
          </a:p>
          <a:p>
            <a:pPr lvl="1">
              <a:buFont typeface="Wingdings" pitchFamily="2" charset="2"/>
              <a:buChar char="v"/>
            </a:pPr>
            <a:r>
              <a:rPr lang="en-US" sz="2800" dirty="0" smtClean="0"/>
              <a:t>Always know your escape route</a:t>
            </a:r>
          </a:p>
          <a:p>
            <a:r>
              <a:rPr lang="en-US" sz="2800" dirty="0" smtClean="0"/>
              <a:t>Your survival options in an Active Shooter Event:  </a:t>
            </a:r>
            <a:r>
              <a:rPr lang="en-US" sz="2800" b="1" dirty="0" smtClean="0">
                <a:solidFill>
                  <a:schemeClr val="tx2">
                    <a:lumMod val="75000"/>
                  </a:schemeClr>
                </a:solidFill>
              </a:rPr>
              <a:t>RUN, HIDE, DEFEND!</a:t>
            </a:r>
          </a:p>
          <a:p>
            <a:r>
              <a:rPr lang="en-US" sz="2800" dirty="0" smtClean="0"/>
              <a:t>Call 911 when it is safe to do so</a:t>
            </a:r>
          </a:p>
          <a:p>
            <a:r>
              <a:rPr lang="en-US" sz="2800" u="sng" dirty="0" smtClean="0"/>
              <a:t>Never</a:t>
            </a:r>
            <a:r>
              <a:rPr lang="en-US" sz="2800" dirty="0" smtClean="0"/>
              <a:t> approach an officer during an active shooter situation</a:t>
            </a:r>
          </a:p>
          <a:p>
            <a:endParaRPr lang="en-US" sz="2800" dirty="0"/>
          </a:p>
        </p:txBody>
      </p:sp>
      <p:sp>
        <p:nvSpPr>
          <p:cNvPr id="3" name="Title 2"/>
          <p:cNvSpPr>
            <a:spLocks noGrp="1"/>
          </p:cNvSpPr>
          <p:nvPr>
            <p:ph type="title"/>
          </p:nvPr>
        </p:nvSpPr>
        <p:spPr>
          <a:xfrm>
            <a:off x="457200" y="685800"/>
            <a:ext cx="8229600" cy="914400"/>
          </a:xfrm>
        </p:spPr>
        <p:txBody>
          <a:bodyPr/>
          <a:lstStyle/>
          <a:p>
            <a:r>
              <a:rPr lang="en-US" b="1" u="sng" dirty="0" smtClean="0">
                <a:solidFill>
                  <a:srgbClr val="5BFB79"/>
                </a:solidFill>
              </a:rPr>
              <a:t>Training Summary:</a:t>
            </a:r>
            <a:endParaRPr lang="en-US" b="1" u="sng" dirty="0">
              <a:solidFill>
                <a:srgbClr val="5BFB79"/>
              </a:solidFill>
            </a:endParaRPr>
          </a:p>
        </p:txBody>
      </p:sp>
    </p:spTree>
    <p:extLst>
      <p:ext uri="{BB962C8B-B14F-4D97-AF65-F5344CB8AC3E}">
        <p14:creationId xmlns:p14="http://schemas.microsoft.com/office/powerpoint/2010/main" val="91571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8600"/>
            <a:ext cx="8686800" cy="5867400"/>
          </a:xfrm>
        </p:spPr>
        <p:txBody>
          <a:bodyPr/>
          <a:lstStyle/>
          <a:p>
            <a:pPr marL="0" indent="0">
              <a:buNone/>
            </a:pPr>
            <a:r>
              <a:rPr lang="en-US" b="1" dirty="0" smtClean="0">
                <a:solidFill>
                  <a:schemeClr val="accent3">
                    <a:lumMod val="40000"/>
                    <a:lumOff val="60000"/>
                  </a:schemeClr>
                </a:solidFill>
              </a:rPr>
              <a:t>	</a:t>
            </a:r>
            <a:r>
              <a:rPr lang="en-US" sz="2800" b="1" dirty="0" smtClean="0">
                <a:solidFill>
                  <a:schemeClr val="accent3">
                    <a:lumMod val="40000"/>
                    <a:lumOff val="60000"/>
                  </a:schemeClr>
                </a:solidFill>
              </a:rPr>
              <a:t>For additional information contact:</a:t>
            </a:r>
          </a:p>
          <a:p>
            <a:pPr marL="0" indent="0">
              <a:buNone/>
            </a:pPr>
            <a:r>
              <a:rPr lang="en-US" sz="2800" b="1" dirty="0" smtClean="0">
                <a:solidFill>
                  <a:schemeClr val="accent3">
                    <a:lumMod val="40000"/>
                    <a:lumOff val="60000"/>
                  </a:schemeClr>
                </a:solidFill>
              </a:rPr>
              <a:t> </a:t>
            </a:r>
          </a:p>
          <a:p>
            <a:pPr marL="0" indent="0">
              <a:buNone/>
            </a:pPr>
            <a:r>
              <a:rPr lang="en-US" b="1" dirty="0" smtClean="0">
                <a:solidFill>
                  <a:schemeClr val="accent3">
                    <a:lumMod val="40000"/>
                    <a:lumOff val="60000"/>
                  </a:schemeClr>
                </a:solidFill>
              </a:rPr>
              <a:t>		University Police Department</a:t>
            </a:r>
          </a:p>
          <a:p>
            <a:pPr marL="0" indent="0">
              <a:buNone/>
            </a:pPr>
            <a:r>
              <a:rPr lang="en-US" b="1" dirty="0" smtClean="0">
                <a:solidFill>
                  <a:schemeClr val="accent3">
                    <a:lumMod val="40000"/>
                    <a:lumOff val="60000"/>
                  </a:schemeClr>
                </a:solidFill>
              </a:rPr>
              <a:t>			</a:t>
            </a:r>
            <a:r>
              <a:rPr lang="en-US" sz="2400" b="1" dirty="0" smtClean="0">
                <a:solidFill>
                  <a:schemeClr val="accent3">
                    <a:lumMod val="40000"/>
                    <a:lumOff val="60000"/>
                  </a:schemeClr>
                </a:solidFill>
              </a:rPr>
              <a:t>Investigation Sergeant</a:t>
            </a:r>
          </a:p>
          <a:p>
            <a:pPr marL="0" indent="0">
              <a:buNone/>
            </a:pPr>
            <a:r>
              <a:rPr lang="en-US" sz="2400" b="1" dirty="0" smtClean="0">
                <a:solidFill>
                  <a:schemeClr val="accent3">
                    <a:lumMod val="40000"/>
                    <a:lumOff val="60000"/>
                  </a:schemeClr>
                </a:solidFill>
              </a:rPr>
              <a:t>			     408-924-2215 </a:t>
            </a:r>
          </a:p>
          <a:p>
            <a:pPr marL="0" indent="0" algn="ctr">
              <a:buNone/>
            </a:pPr>
            <a:endParaRPr lang="en-US" sz="2400" b="1" dirty="0" smtClean="0">
              <a:solidFill>
                <a:schemeClr val="accent3">
                  <a:lumMod val="40000"/>
                  <a:lumOff val="60000"/>
                </a:schemeClr>
              </a:solidFill>
            </a:endParaRPr>
          </a:p>
          <a:p>
            <a:pPr marL="0" indent="0" algn="ctr">
              <a:buNone/>
            </a:pPr>
            <a:endParaRPr lang="en-US" sz="2400" b="1" dirty="0" smtClean="0">
              <a:solidFill>
                <a:schemeClr val="accent3">
                  <a:lumMod val="40000"/>
                  <a:lumOff val="60000"/>
                </a:schemeClr>
              </a:solidFill>
            </a:endParaRPr>
          </a:p>
          <a:p>
            <a:pPr marL="0" indent="0" algn="ctr">
              <a:buNone/>
            </a:pPr>
            <a:endParaRPr lang="en-US" sz="2400" b="1" dirty="0">
              <a:solidFill>
                <a:schemeClr val="accent3">
                  <a:lumMod val="40000"/>
                  <a:lumOff val="60000"/>
                </a:schemeClr>
              </a:solidFill>
            </a:endParaRPr>
          </a:p>
          <a:p>
            <a:pPr marL="0" indent="0" algn="ctr">
              <a:buNone/>
            </a:pPr>
            <a:endParaRPr lang="en-US" sz="2400" b="1" dirty="0">
              <a:solidFill>
                <a:schemeClr val="accent3">
                  <a:lumMod val="40000"/>
                  <a:lumOff val="60000"/>
                </a:schemeClr>
              </a:solidFill>
            </a:endParaRPr>
          </a:p>
        </p:txBody>
      </p:sp>
      <p:pic>
        <p:nvPicPr>
          <p:cNvPr id="1026" name="Picture 2" descr="\\Updfs1\Home\yphillip\Desktop\K- Star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819400"/>
            <a:ext cx="25146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190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8"/>
            <a:endParaRPr lang="en-US" dirty="0" smtClean="0"/>
          </a:p>
          <a:p>
            <a:pPr lvl="8"/>
            <a:endParaRPr lang="en-US" dirty="0"/>
          </a:p>
          <a:p>
            <a:pPr marL="2377440" lvl="8" indent="0">
              <a:buNone/>
            </a:pPr>
            <a:r>
              <a:rPr lang="en-US" dirty="0" smtClean="0"/>
              <a:t>               </a:t>
            </a:r>
            <a:endParaRPr lang="en-US" dirty="0"/>
          </a:p>
        </p:txBody>
      </p:sp>
      <p:sp>
        <p:nvSpPr>
          <p:cNvPr id="3" name="Title 2"/>
          <p:cNvSpPr>
            <a:spLocks noGrp="1"/>
          </p:cNvSpPr>
          <p:nvPr>
            <p:ph type="title"/>
          </p:nvPr>
        </p:nvSpPr>
        <p:spPr>
          <a:xfrm>
            <a:off x="457200" y="457200"/>
            <a:ext cx="8229600" cy="990600"/>
          </a:xfrm>
        </p:spPr>
        <p:txBody>
          <a:bodyPr/>
          <a:lstStyle/>
          <a:p>
            <a:r>
              <a:rPr lang="en-US" b="1" dirty="0" smtClean="0">
                <a:solidFill>
                  <a:srgbClr val="FFC000"/>
                </a:solidFill>
              </a:rPr>
              <a:t>Active Shooter Events</a:t>
            </a:r>
            <a:endParaRPr lang="en-US" b="1" dirty="0">
              <a:solidFill>
                <a:srgbClr val="FFC000"/>
              </a:solidFill>
            </a:endParaRPr>
          </a:p>
        </p:txBody>
      </p:sp>
      <p:sp>
        <p:nvSpPr>
          <p:cNvPr id="6" name="TextBox 5"/>
          <p:cNvSpPr txBox="1"/>
          <p:nvPr/>
        </p:nvSpPr>
        <p:spPr>
          <a:xfrm>
            <a:off x="4343400" y="1905000"/>
            <a:ext cx="4267200" cy="3936342"/>
          </a:xfrm>
          <a:prstGeom prst="rect">
            <a:avLst/>
          </a:prstGeom>
          <a:noFill/>
        </p:spPr>
        <p:txBody>
          <a:bodyPr wrap="square" rtlCol="0">
            <a:spAutoFit/>
          </a:bodyPr>
          <a:lstStyle/>
          <a:p>
            <a:pPr marL="285750" indent="-285750">
              <a:buFont typeface="Arial"/>
              <a:buChar char="•"/>
            </a:pPr>
            <a:r>
              <a:rPr lang="en-US" sz="3200" dirty="0" smtClean="0">
                <a:latin typeface="+mn-lt"/>
              </a:rPr>
              <a:t>Unpredictable</a:t>
            </a:r>
          </a:p>
          <a:p>
            <a:endParaRPr lang="en-US" sz="2800" dirty="0" smtClean="0">
              <a:latin typeface="+mn-lt"/>
            </a:endParaRPr>
          </a:p>
          <a:p>
            <a:pPr marL="285750" indent="-285750">
              <a:buFont typeface="Arial"/>
              <a:buChar char="•"/>
            </a:pPr>
            <a:r>
              <a:rPr lang="en-US" sz="3200" dirty="0" smtClean="0">
                <a:latin typeface="+mn-lt"/>
              </a:rPr>
              <a:t>Evolve quickly</a:t>
            </a:r>
          </a:p>
          <a:p>
            <a:endParaRPr lang="en-US" sz="2800" dirty="0" smtClean="0">
              <a:latin typeface="+mn-lt"/>
            </a:endParaRPr>
          </a:p>
          <a:p>
            <a:pPr marL="285750" indent="-285750">
              <a:buFont typeface="Arial"/>
              <a:buChar char="•"/>
            </a:pPr>
            <a:r>
              <a:rPr lang="en-US" sz="3200" dirty="0" smtClean="0">
                <a:latin typeface="+mn-lt"/>
              </a:rPr>
              <a:t>Continue until stopped by law enforcement, suicide or other intervention</a:t>
            </a:r>
            <a:endParaRPr lang="en-US" sz="3200" dirty="0">
              <a:latin typeface="+mn-l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747" r="12652" b="800"/>
          <a:stretch/>
        </p:blipFill>
        <p:spPr>
          <a:xfrm>
            <a:off x="914400" y="2133600"/>
            <a:ext cx="3108960" cy="2834640"/>
          </a:xfrm>
          <a:prstGeom prst="rect">
            <a:avLst/>
          </a:prstGeom>
        </p:spPr>
      </p:pic>
    </p:spTree>
    <p:extLst>
      <p:ext uri="{BB962C8B-B14F-4D97-AF65-F5344CB8AC3E}">
        <p14:creationId xmlns:p14="http://schemas.microsoft.com/office/powerpoint/2010/main" val="2245620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smtClean="0">
                <a:solidFill>
                  <a:srgbClr val="FFC000"/>
                </a:solidFill>
              </a:rPr>
              <a:t>The Tragic Reality</a:t>
            </a:r>
            <a:endParaRPr lang="en-US" sz="5400" b="1" dirty="0">
              <a:solidFill>
                <a:srgbClr val="FFC000"/>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577712816"/>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p:cNvGraphicFramePr/>
          <p:nvPr>
            <p:extLst>
              <p:ext uri="{D42A27DB-BD31-4B8C-83A1-F6EECF244321}">
                <p14:modId xmlns:p14="http://schemas.microsoft.com/office/powerpoint/2010/main" val="422575763"/>
              </p:ext>
            </p:extLst>
          </p:nvPr>
        </p:nvGraphicFramePr>
        <p:xfrm>
          <a:off x="1447800" y="1293738"/>
          <a:ext cx="6248400" cy="50363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 name="Picture 13"/>
          <p:cNvPicPr>
            <a:picLocks noChangeAspect="1"/>
          </p:cNvPicPr>
          <p:nvPr/>
        </p:nvPicPr>
        <p:blipFill rotWithShape="1">
          <a:blip r:embed="rId12">
            <a:extLst>
              <a:ext uri="{28A0092B-C50C-407E-A947-70E740481C1C}">
                <a14:useLocalDpi xmlns:a14="http://schemas.microsoft.com/office/drawing/2010/main" val="0"/>
              </a:ext>
            </a:extLst>
          </a:blip>
          <a:srcRect l="10605" t="-1" r="14187" b="869"/>
          <a:stretch/>
        </p:blipFill>
        <p:spPr>
          <a:xfrm>
            <a:off x="3505200" y="2943225"/>
            <a:ext cx="2377440" cy="1737360"/>
          </a:xfrm>
          <a:prstGeom prst="rect">
            <a:avLst/>
          </a:prstGeom>
          <a:ln>
            <a:noFill/>
          </a:ln>
          <a:effectLst>
            <a:softEdge rad="112500"/>
          </a:effectLst>
        </p:spPr>
      </p:pic>
    </p:spTree>
    <p:extLst>
      <p:ext uri="{BB962C8B-B14F-4D97-AF65-F5344CB8AC3E}">
        <p14:creationId xmlns:p14="http://schemas.microsoft.com/office/powerpoint/2010/main" val="1215266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905000"/>
            <a:ext cx="7924800" cy="4191000"/>
          </a:xfrm>
        </p:spPr>
        <p:txBody>
          <a:bodyPr/>
          <a:lstStyle/>
          <a:p>
            <a:pPr eaLnBrk="1" hangingPunct="1">
              <a:buFont typeface="Wingdings" pitchFamily="2" charset="2"/>
              <a:buBlip>
                <a:blip r:embed="rId3"/>
              </a:buBlip>
              <a:defRPr/>
            </a:pPr>
            <a:r>
              <a:rPr lang="en-US" sz="2800" dirty="0"/>
              <a:t>Columbine </a:t>
            </a:r>
            <a:r>
              <a:rPr lang="en-US" sz="2800" dirty="0" smtClean="0"/>
              <a:t>High School, Colorado</a:t>
            </a:r>
          </a:p>
          <a:p>
            <a:pPr eaLnBrk="1" hangingPunct="1">
              <a:buFont typeface="Wingdings" pitchFamily="2" charset="2"/>
              <a:buBlip>
                <a:blip r:embed="rId3"/>
              </a:buBlip>
              <a:defRPr/>
            </a:pPr>
            <a:r>
              <a:rPr lang="en-US" sz="2800" dirty="0"/>
              <a:t>Pennsylvania Amish </a:t>
            </a:r>
            <a:r>
              <a:rPr lang="en-US" sz="2800" dirty="0" smtClean="0"/>
              <a:t>School</a:t>
            </a:r>
            <a:endParaRPr lang="en-US" sz="2800" dirty="0"/>
          </a:p>
          <a:p>
            <a:pPr eaLnBrk="1" hangingPunct="1">
              <a:buFont typeface="Wingdings" pitchFamily="2" charset="2"/>
              <a:buBlip>
                <a:blip r:embed="rId3"/>
              </a:buBlip>
              <a:defRPr/>
            </a:pPr>
            <a:r>
              <a:rPr lang="en-US" sz="2800" dirty="0"/>
              <a:t>Virginia </a:t>
            </a:r>
            <a:r>
              <a:rPr lang="en-US" sz="2800" dirty="0" smtClean="0"/>
              <a:t>Tech University</a:t>
            </a:r>
            <a:endParaRPr lang="en-US" sz="2800" dirty="0"/>
          </a:p>
          <a:p>
            <a:pPr eaLnBrk="1" hangingPunct="1">
              <a:buFont typeface="Wingdings" pitchFamily="2" charset="2"/>
              <a:buBlip>
                <a:blip r:embed="rId3"/>
              </a:buBlip>
              <a:defRPr/>
            </a:pPr>
            <a:r>
              <a:rPr lang="en-US" sz="2800" dirty="0" smtClean="0"/>
              <a:t>Fort </a:t>
            </a:r>
            <a:r>
              <a:rPr lang="en-US" sz="2800" dirty="0"/>
              <a:t>Hood, </a:t>
            </a:r>
            <a:r>
              <a:rPr lang="en-US" sz="2800" dirty="0" smtClean="0"/>
              <a:t>Texas</a:t>
            </a:r>
          </a:p>
          <a:p>
            <a:pPr eaLnBrk="1" hangingPunct="1">
              <a:buFont typeface="Wingdings" pitchFamily="2" charset="2"/>
              <a:buBlip>
                <a:blip r:embed="rId3"/>
              </a:buBlip>
              <a:defRPr/>
            </a:pPr>
            <a:r>
              <a:rPr lang="en-US" sz="2800" dirty="0" smtClean="0"/>
              <a:t>Lehigh Cement Plant, Cupertino, CA</a:t>
            </a:r>
          </a:p>
          <a:p>
            <a:pPr eaLnBrk="1" hangingPunct="1">
              <a:buFont typeface="Wingdings" pitchFamily="2" charset="2"/>
              <a:buBlip>
                <a:blip r:embed="rId3"/>
              </a:buBlip>
              <a:defRPr/>
            </a:pPr>
            <a:r>
              <a:rPr lang="en-US" sz="2800" dirty="0" err="1" smtClean="0"/>
              <a:t>Oikos</a:t>
            </a:r>
            <a:r>
              <a:rPr lang="en-US" sz="2800" dirty="0" smtClean="0"/>
              <a:t> University, Oakland, CA</a:t>
            </a:r>
          </a:p>
          <a:p>
            <a:pPr eaLnBrk="1" hangingPunct="1">
              <a:buFont typeface="Wingdings" pitchFamily="2" charset="2"/>
              <a:buBlip>
                <a:blip r:embed="rId3"/>
              </a:buBlip>
              <a:defRPr/>
            </a:pPr>
            <a:r>
              <a:rPr lang="en-US" sz="2800" dirty="0"/>
              <a:t>Aurora, </a:t>
            </a:r>
            <a:r>
              <a:rPr lang="en-US" sz="2800" dirty="0" smtClean="0"/>
              <a:t>Colorado</a:t>
            </a:r>
          </a:p>
          <a:p>
            <a:pPr eaLnBrk="1" hangingPunct="1">
              <a:buFont typeface="Wingdings" pitchFamily="2" charset="2"/>
              <a:buBlip>
                <a:blip r:embed="rId3"/>
              </a:buBlip>
              <a:defRPr/>
            </a:pPr>
            <a:r>
              <a:rPr lang="en-US" sz="2800" dirty="0"/>
              <a:t>Newtown, Connecticut</a:t>
            </a:r>
          </a:p>
          <a:p>
            <a:pPr eaLnBrk="1" hangingPunct="1">
              <a:buFont typeface="Wingdings" pitchFamily="2" charset="2"/>
              <a:buBlip>
                <a:blip r:embed="rId3"/>
              </a:buBlip>
              <a:defRPr/>
            </a:pPr>
            <a:endParaRPr lang="en-US" dirty="0" smtClean="0"/>
          </a:p>
          <a:p>
            <a:pPr marL="0" indent="0" eaLnBrk="1" hangingPunct="1">
              <a:buNone/>
              <a:defRPr/>
            </a:pPr>
            <a:endParaRPr lang="en-US" dirty="0"/>
          </a:p>
          <a:p>
            <a:endParaRPr lang="en-US" dirty="0"/>
          </a:p>
        </p:txBody>
      </p:sp>
      <p:sp>
        <p:nvSpPr>
          <p:cNvPr id="3" name="Title 2"/>
          <p:cNvSpPr>
            <a:spLocks noGrp="1"/>
          </p:cNvSpPr>
          <p:nvPr>
            <p:ph type="title"/>
          </p:nvPr>
        </p:nvSpPr>
        <p:spPr>
          <a:xfrm>
            <a:off x="609600" y="457200"/>
            <a:ext cx="8229600" cy="1219200"/>
          </a:xfrm>
        </p:spPr>
        <p:txBody>
          <a:bodyPr>
            <a:normAutofit fontScale="90000"/>
          </a:bodyPr>
          <a:lstStyle/>
          <a:p>
            <a:r>
              <a:rPr lang="en-US" sz="4000" b="1" dirty="0" smtClean="0">
                <a:solidFill>
                  <a:srgbClr val="FFC000"/>
                </a:solidFill>
              </a:rPr>
              <a:t>It happens frequently </a:t>
            </a:r>
            <a:r>
              <a:rPr lang="en-US" sz="3600" b="1" dirty="0" smtClean="0">
                <a:solidFill>
                  <a:srgbClr val="FFC000"/>
                </a:solidFill>
              </a:rPr>
              <a:t/>
            </a:r>
            <a:br>
              <a:rPr lang="en-US" sz="3600" b="1" dirty="0" smtClean="0">
                <a:solidFill>
                  <a:srgbClr val="FFC000"/>
                </a:solidFill>
              </a:rPr>
            </a:br>
            <a:r>
              <a:rPr lang="en-US" sz="3600" b="1" dirty="0" smtClean="0">
                <a:solidFill>
                  <a:srgbClr val="FFC000"/>
                </a:solidFill>
              </a:rPr>
              <a:t>(and continues to happen…)</a:t>
            </a:r>
            <a:endParaRPr lang="en-US" sz="3600" b="1" dirty="0">
              <a:solidFill>
                <a:srgbClr val="FFC000"/>
              </a:solidFill>
            </a:endParaRPr>
          </a:p>
        </p:txBody>
      </p:sp>
    </p:spTree>
    <p:extLst>
      <p:ext uri="{BB962C8B-B14F-4D97-AF65-F5344CB8AC3E}">
        <p14:creationId xmlns:p14="http://schemas.microsoft.com/office/powerpoint/2010/main" val="3868009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458200" cy="4800600"/>
          </a:xfrm>
        </p:spPr>
        <p:txBody>
          <a:bodyPr/>
          <a:lstStyle/>
          <a:p>
            <a:pPr>
              <a:lnSpc>
                <a:spcPct val="90000"/>
              </a:lnSpc>
              <a:buBlip>
                <a:blip r:embed="rId3"/>
              </a:buBlip>
              <a:defRPr/>
            </a:pPr>
            <a:r>
              <a:rPr lang="en-US" sz="2800" dirty="0" smtClean="0"/>
              <a:t>Taking </a:t>
            </a:r>
            <a:r>
              <a:rPr lang="en-US" sz="2800" dirty="0"/>
              <a:t>action makes a </a:t>
            </a:r>
            <a:r>
              <a:rPr lang="en-US" sz="2800" dirty="0" smtClean="0"/>
              <a:t>difference</a:t>
            </a:r>
          </a:p>
          <a:p>
            <a:pPr>
              <a:lnSpc>
                <a:spcPct val="90000"/>
              </a:lnSpc>
              <a:buBlip>
                <a:blip r:embed="rId3"/>
              </a:buBlip>
              <a:defRPr/>
            </a:pPr>
            <a:endParaRPr lang="en-US" sz="2800" dirty="0" smtClean="0"/>
          </a:p>
          <a:p>
            <a:pPr eaLnBrk="1" hangingPunct="1">
              <a:lnSpc>
                <a:spcPct val="90000"/>
              </a:lnSpc>
              <a:buFont typeface="Wingdings" pitchFamily="2" charset="2"/>
              <a:buBlip>
                <a:blip r:embed="rId3"/>
              </a:buBlip>
              <a:defRPr/>
            </a:pPr>
            <a:r>
              <a:rPr lang="en-US" sz="2800" dirty="0" smtClean="0"/>
              <a:t>NEUTRALIZING THE THREAT IS NECESSARY TO </a:t>
            </a:r>
            <a:r>
              <a:rPr lang="en-US" sz="2800" dirty="0"/>
              <a:t>SAVE </a:t>
            </a:r>
            <a:r>
              <a:rPr lang="en-US" sz="2800" dirty="0" smtClean="0"/>
              <a:t>LIVES</a:t>
            </a:r>
          </a:p>
          <a:p>
            <a:pPr eaLnBrk="1" hangingPunct="1">
              <a:lnSpc>
                <a:spcPct val="90000"/>
              </a:lnSpc>
              <a:buFont typeface="Wingdings" pitchFamily="2" charset="2"/>
              <a:buBlip>
                <a:blip r:embed="rId3"/>
              </a:buBlip>
              <a:defRPr/>
            </a:pPr>
            <a:endParaRPr lang="en-US" sz="2800" dirty="0" smtClean="0"/>
          </a:p>
          <a:p>
            <a:pPr eaLnBrk="1" hangingPunct="1">
              <a:lnSpc>
                <a:spcPct val="90000"/>
              </a:lnSpc>
              <a:buFont typeface="Wingdings" pitchFamily="2" charset="2"/>
              <a:buBlip>
                <a:blip r:embed="rId3"/>
              </a:buBlip>
              <a:defRPr/>
            </a:pPr>
            <a:r>
              <a:rPr lang="en-US" sz="2800" dirty="0" smtClean="0"/>
              <a:t>Active </a:t>
            </a:r>
            <a:r>
              <a:rPr lang="en-US" sz="2800" dirty="0"/>
              <a:t>Shooter Events are often over </a:t>
            </a:r>
            <a:r>
              <a:rPr lang="en-US" sz="2800" dirty="0" smtClean="0"/>
              <a:t>within </a:t>
            </a:r>
            <a:r>
              <a:rPr lang="en-US" sz="2800" dirty="0"/>
              <a:t>10-15 </a:t>
            </a:r>
            <a:r>
              <a:rPr lang="en-US" sz="2800" dirty="0" smtClean="0"/>
              <a:t>minutes (</a:t>
            </a:r>
            <a:r>
              <a:rPr lang="en-US" sz="2800" i="1" dirty="0" smtClean="0"/>
              <a:t>before</a:t>
            </a:r>
            <a:r>
              <a:rPr lang="en-US" sz="2800" dirty="0" smtClean="0"/>
              <a:t> </a:t>
            </a:r>
            <a:r>
              <a:rPr lang="en-US" sz="2800" dirty="0"/>
              <a:t>the police </a:t>
            </a:r>
            <a:r>
              <a:rPr lang="en-US" sz="2800" dirty="0" smtClean="0"/>
              <a:t>arrive in half the cases)</a:t>
            </a:r>
          </a:p>
          <a:p>
            <a:pPr eaLnBrk="1" hangingPunct="1">
              <a:lnSpc>
                <a:spcPct val="90000"/>
              </a:lnSpc>
              <a:buFont typeface="Wingdings" pitchFamily="2" charset="2"/>
              <a:buBlip>
                <a:blip r:embed="rId3"/>
              </a:buBlip>
              <a:defRPr/>
            </a:pPr>
            <a:endParaRPr lang="en-US" sz="2800" dirty="0"/>
          </a:p>
          <a:p>
            <a:pPr eaLnBrk="1" hangingPunct="1">
              <a:lnSpc>
                <a:spcPct val="90000"/>
              </a:lnSpc>
              <a:buFont typeface="Wingdings" pitchFamily="2" charset="2"/>
              <a:buBlip>
                <a:blip r:embed="rId3"/>
              </a:buBlip>
              <a:defRPr/>
            </a:pPr>
            <a:r>
              <a:rPr lang="en-US" sz="2800" dirty="0" smtClean="0"/>
              <a:t>Response to minimize or eliminate the threat will need to be taken by </a:t>
            </a:r>
            <a:r>
              <a:rPr lang="en-US" sz="2800" u="sng" dirty="0" smtClean="0"/>
              <a:t>YOU</a:t>
            </a:r>
            <a:endParaRPr lang="en-US" sz="2800" dirty="0" smtClean="0">
              <a:solidFill>
                <a:srgbClr val="3366FF"/>
              </a:solidFill>
            </a:endParaRPr>
          </a:p>
          <a:p>
            <a:pPr marL="0" indent="0" eaLnBrk="1" hangingPunct="1">
              <a:lnSpc>
                <a:spcPct val="90000"/>
              </a:lnSpc>
              <a:buNone/>
              <a:defRPr/>
            </a:pPr>
            <a:endParaRPr lang="en-US" sz="2800" i="1" dirty="0" smtClean="0"/>
          </a:p>
          <a:p>
            <a:pPr marL="0" indent="0" eaLnBrk="1" hangingPunct="1">
              <a:lnSpc>
                <a:spcPct val="90000"/>
              </a:lnSpc>
              <a:buNone/>
              <a:defRPr/>
            </a:pPr>
            <a:endParaRPr lang="en-US" sz="2800" dirty="0" smtClean="0">
              <a:solidFill>
                <a:srgbClr val="3366FF"/>
              </a:solidFill>
            </a:endParaRPr>
          </a:p>
          <a:p>
            <a:pPr marL="0" indent="0" eaLnBrk="1" hangingPunct="1">
              <a:lnSpc>
                <a:spcPct val="90000"/>
              </a:lnSpc>
              <a:buNone/>
              <a:defRPr/>
            </a:pPr>
            <a:endParaRPr lang="en-US" sz="2800" dirty="0" smtClean="0"/>
          </a:p>
          <a:p>
            <a:pPr eaLnBrk="1" hangingPunct="1">
              <a:lnSpc>
                <a:spcPct val="90000"/>
              </a:lnSpc>
              <a:buFont typeface="Wingdings" pitchFamily="2" charset="2"/>
              <a:buBlip>
                <a:blip r:embed="rId3"/>
              </a:buBlip>
              <a:defRPr/>
            </a:pPr>
            <a:endParaRPr lang="en-US" sz="2800" dirty="0" smtClean="0"/>
          </a:p>
          <a:p>
            <a:pPr eaLnBrk="1" hangingPunct="1">
              <a:lnSpc>
                <a:spcPct val="90000"/>
              </a:lnSpc>
              <a:buFont typeface="Wingdings" pitchFamily="2" charset="2"/>
              <a:buBlip>
                <a:blip r:embed="rId3"/>
              </a:buBlip>
              <a:defRPr/>
            </a:pPr>
            <a:endParaRPr lang="en-US" sz="2800" dirty="0"/>
          </a:p>
          <a:p>
            <a:endParaRPr lang="en-US" dirty="0"/>
          </a:p>
        </p:txBody>
      </p:sp>
      <p:sp>
        <p:nvSpPr>
          <p:cNvPr id="3" name="Title 2"/>
          <p:cNvSpPr>
            <a:spLocks noGrp="1"/>
          </p:cNvSpPr>
          <p:nvPr>
            <p:ph type="title"/>
          </p:nvPr>
        </p:nvSpPr>
        <p:spPr>
          <a:xfrm>
            <a:off x="381000" y="304800"/>
            <a:ext cx="8229600" cy="990600"/>
          </a:xfrm>
        </p:spPr>
        <p:txBody>
          <a:bodyPr/>
          <a:lstStyle/>
          <a:p>
            <a:r>
              <a:rPr lang="en-US" b="1" u="sng" dirty="0" smtClean="0">
                <a:solidFill>
                  <a:srgbClr val="FFC000"/>
                </a:solidFill>
              </a:rPr>
              <a:t>Lessons Learned:</a:t>
            </a:r>
            <a:endParaRPr lang="en-US" b="1" u="sng" dirty="0">
              <a:solidFill>
                <a:srgbClr val="FFC000"/>
              </a:solidFill>
            </a:endParaRPr>
          </a:p>
        </p:txBody>
      </p:sp>
    </p:spTree>
    <p:extLst>
      <p:ext uri="{BB962C8B-B14F-4D97-AF65-F5344CB8AC3E}">
        <p14:creationId xmlns:p14="http://schemas.microsoft.com/office/powerpoint/2010/main" val="854704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7772400" cy="4724400"/>
          </a:xfrm>
        </p:spPr>
        <p:txBody>
          <a:bodyPr/>
          <a:lstStyle/>
          <a:p>
            <a:pPr eaLnBrk="1" hangingPunct="1">
              <a:buFont typeface="Wingdings" pitchFamily="2" charset="2"/>
              <a:buBlip>
                <a:blip r:embed="rId2"/>
              </a:buBlip>
              <a:defRPr/>
            </a:pPr>
            <a:r>
              <a:rPr lang="en-US" sz="2800" dirty="0" smtClean="0"/>
              <a:t>Harden the target (security upgrades)</a:t>
            </a:r>
            <a:endParaRPr lang="en-US" sz="2800" dirty="0"/>
          </a:p>
          <a:p>
            <a:pPr lvl="1">
              <a:buFont typeface="Wingdings" pitchFamily="2" charset="2"/>
              <a:buChar char="v"/>
              <a:defRPr/>
            </a:pPr>
            <a:r>
              <a:rPr lang="en-US" dirty="0" smtClean="0"/>
              <a:t>Video surveillance of open areas</a:t>
            </a:r>
          </a:p>
          <a:p>
            <a:pPr lvl="1">
              <a:buFont typeface="Wingdings" pitchFamily="2" charset="2"/>
              <a:buChar char="v"/>
              <a:defRPr/>
            </a:pPr>
            <a:r>
              <a:rPr lang="en-US" dirty="0" smtClean="0"/>
              <a:t>Peep </a:t>
            </a:r>
            <a:r>
              <a:rPr lang="en-US" dirty="0"/>
              <a:t>holes on </a:t>
            </a:r>
            <a:r>
              <a:rPr lang="en-US" dirty="0" smtClean="0"/>
              <a:t>doors</a:t>
            </a:r>
            <a:endParaRPr lang="en-US" dirty="0"/>
          </a:p>
          <a:p>
            <a:pPr eaLnBrk="1" hangingPunct="1">
              <a:buFont typeface="Wingdings" pitchFamily="2" charset="2"/>
              <a:buBlip>
                <a:blip r:embed="rId2"/>
              </a:buBlip>
              <a:defRPr/>
            </a:pPr>
            <a:r>
              <a:rPr lang="en-US" sz="2800" dirty="0"/>
              <a:t>Report suspicious activity to police and your administration</a:t>
            </a:r>
          </a:p>
          <a:p>
            <a:pPr lvl="1">
              <a:buFont typeface="Wingdings" pitchFamily="2" charset="2"/>
              <a:buChar char="v"/>
              <a:defRPr/>
            </a:pPr>
            <a:r>
              <a:rPr lang="en-US" dirty="0" smtClean="0">
                <a:solidFill>
                  <a:srgbClr val="FEFAC9"/>
                </a:solidFill>
              </a:rPr>
              <a:t>Implement an anonymous reporting system</a:t>
            </a:r>
          </a:p>
          <a:p>
            <a:pPr lvl="1">
              <a:buFont typeface="Wingdings" pitchFamily="2" charset="2"/>
              <a:buChar char="v"/>
              <a:defRPr/>
            </a:pPr>
            <a:r>
              <a:rPr lang="en-US" dirty="0" smtClean="0">
                <a:solidFill>
                  <a:srgbClr val="FEFAC9"/>
                </a:solidFill>
              </a:rPr>
              <a:t>Consider </a:t>
            </a:r>
            <a:r>
              <a:rPr lang="en-US" dirty="0">
                <a:solidFill>
                  <a:srgbClr val="FEFAC9"/>
                </a:solidFill>
              </a:rPr>
              <a:t>a multi-disciplinary </a:t>
            </a:r>
            <a:r>
              <a:rPr lang="en-US" dirty="0" smtClean="0">
                <a:solidFill>
                  <a:srgbClr val="FEFAC9"/>
                </a:solidFill>
              </a:rPr>
              <a:t>team to assess potential threats</a:t>
            </a:r>
          </a:p>
          <a:p>
            <a:pPr eaLnBrk="1" hangingPunct="1">
              <a:buFont typeface="Wingdings" pitchFamily="2" charset="2"/>
              <a:buBlip>
                <a:blip r:embed="rId2"/>
              </a:buBlip>
              <a:defRPr/>
            </a:pPr>
            <a:r>
              <a:rPr lang="en-US" sz="2800" dirty="0" smtClean="0"/>
              <a:t>Train </a:t>
            </a:r>
            <a:r>
              <a:rPr lang="en-US" sz="2800" dirty="0"/>
              <a:t>and prepare</a:t>
            </a:r>
            <a:r>
              <a:rPr lang="en-US" sz="2800" dirty="0" smtClean="0"/>
              <a:t>!</a:t>
            </a:r>
          </a:p>
          <a:p>
            <a:pPr lvl="1">
              <a:buFont typeface="Wingdings" charset="2"/>
              <a:buChar char="v"/>
              <a:defRPr/>
            </a:pPr>
            <a:r>
              <a:rPr lang="en-US" dirty="0" smtClean="0"/>
              <a:t>A survivor mindset is critical</a:t>
            </a:r>
            <a:endParaRPr lang="en-US" dirty="0"/>
          </a:p>
          <a:p>
            <a:pPr marL="0" indent="0">
              <a:buNone/>
            </a:pPr>
            <a:endParaRPr lang="en-US" sz="2800" dirty="0" smtClean="0"/>
          </a:p>
        </p:txBody>
      </p:sp>
      <p:sp>
        <p:nvSpPr>
          <p:cNvPr id="3" name="Title 2"/>
          <p:cNvSpPr>
            <a:spLocks noGrp="1"/>
          </p:cNvSpPr>
          <p:nvPr>
            <p:ph type="title"/>
          </p:nvPr>
        </p:nvSpPr>
        <p:spPr>
          <a:xfrm>
            <a:off x="457200" y="457200"/>
            <a:ext cx="8229600" cy="1219200"/>
          </a:xfrm>
        </p:spPr>
        <p:txBody>
          <a:bodyPr>
            <a:normAutofit/>
          </a:bodyPr>
          <a:lstStyle/>
          <a:p>
            <a:r>
              <a:rPr lang="en-US" sz="3600" b="1" u="sng" dirty="0" smtClean="0">
                <a:solidFill>
                  <a:srgbClr val="FFC000"/>
                </a:solidFill>
              </a:rPr>
              <a:t>Prevention &amp; Detection of Active Shooter Events</a:t>
            </a:r>
            <a:endParaRPr lang="en-US" sz="3600" b="1" u="sng" dirty="0">
              <a:solidFill>
                <a:srgbClr val="FFC000"/>
              </a:solidFill>
            </a:endParaRPr>
          </a:p>
        </p:txBody>
      </p:sp>
    </p:spTree>
    <p:extLst>
      <p:ext uri="{BB962C8B-B14F-4D97-AF65-F5344CB8AC3E}">
        <p14:creationId xmlns:p14="http://schemas.microsoft.com/office/powerpoint/2010/main" val="3122037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7225" y="3962400"/>
            <a:ext cx="7391400" cy="2133600"/>
          </a:xfrm>
        </p:spPr>
        <p:txBody>
          <a:bodyPr/>
          <a:lstStyle/>
          <a:p>
            <a:pPr marL="0" indent="0">
              <a:buNone/>
            </a:pPr>
            <a:r>
              <a:rPr lang="en-US" sz="2400" dirty="0"/>
              <a:t>A “</a:t>
            </a:r>
            <a:r>
              <a:rPr lang="en-US" sz="2400" dirty="0">
                <a:solidFill>
                  <a:srgbClr val="C00000"/>
                </a:solidFill>
              </a:rPr>
              <a:t>red flag</a:t>
            </a:r>
            <a:r>
              <a:rPr lang="en-US" sz="2400" dirty="0"/>
              <a:t>” </a:t>
            </a:r>
            <a:r>
              <a:rPr lang="en-US" sz="2400" dirty="0" smtClean="0"/>
              <a:t>indicator </a:t>
            </a:r>
            <a:r>
              <a:rPr lang="en-US" sz="2400" dirty="0"/>
              <a:t>is a questionable, suspicious or inappropriate behavior that may be presented through someone’s appearance, spoken or written words, or specific </a:t>
            </a:r>
            <a:r>
              <a:rPr lang="en-US" sz="2400" dirty="0" smtClean="0"/>
              <a:t>actions.</a:t>
            </a:r>
            <a:endParaRPr lang="en-US" sz="2400" dirty="0"/>
          </a:p>
        </p:txBody>
      </p:sp>
      <p:sp>
        <p:nvSpPr>
          <p:cNvPr id="3" name="Title 2"/>
          <p:cNvSpPr>
            <a:spLocks noGrp="1"/>
          </p:cNvSpPr>
          <p:nvPr>
            <p:ph type="title"/>
          </p:nvPr>
        </p:nvSpPr>
        <p:spPr>
          <a:xfrm>
            <a:off x="533400" y="762000"/>
            <a:ext cx="8229600" cy="1066800"/>
          </a:xfrm>
        </p:spPr>
        <p:txBody>
          <a:bodyPr>
            <a:normAutofit/>
          </a:bodyPr>
          <a:lstStyle/>
          <a:p>
            <a:r>
              <a:rPr lang="en-US" sz="5300" b="1" dirty="0" smtClean="0">
                <a:solidFill>
                  <a:srgbClr val="C00000"/>
                </a:solidFill>
              </a:rPr>
              <a:t>Red </a:t>
            </a:r>
            <a:r>
              <a:rPr lang="en-US" sz="5300" b="1" dirty="0">
                <a:solidFill>
                  <a:srgbClr val="C00000"/>
                </a:solidFill>
              </a:rPr>
              <a:t>Flag </a:t>
            </a:r>
            <a:r>
              <a:rPr lang="en-US" sz="5300" b="1" dirty="0" smtClean="0">
                <a:solidFill>
                  <a:srgbClr val="FFC000"/>
                </a:solidFill>
              </a:rPr>
              <a:t>Indicators</a:t>
            </a:r>
            <a:endParaRPr lang="en-US" sz="3100" dirty="0">
              <a:solidFill>
                <a:srgbClr val="FFC000"/>
              </a:solidFill>
              <a:latin typeface="+mn-lt"/>
            </a:endParaRPr>
          </a:p>
        </p:txBody>
      </p:sp>
      <p:sp>
        <p:nvSpPr>
          <p:cNvPr id="4" name="TextBox 3"/>
          <p:cNvSpPr txBox="1"/>
          <p:nvPr/>
        </p:nvSpPr>
        <p:spPr>
          <a:xfrm>
            <a:off x="542925" y="2133600"/>
            <a:ext cx="7620000" cy="1384995"/>
          </a:xfrm>
          <a:prstGeom prst="rect">
            <a:avLst/>
          </a:prstGeom>
          <a:noFill/>
        </p:spPr>
        <p:txBody>
          <a:bodyPr wrap="square" rtlCol="0">
            <a:spAutoFit/>
          </a:bodyPr>
          <a:lstStyle/>
          <a:p>
            <a:r>
              <a:rPr lang="en-US" sz="2800" dirty="0">
                <a:solidFill>
                  <a:schemeClr val="tx2">
                    <a:lumMod val="90000"/>
                  </a:schemeClr>
                </a:solidFill>
                <a:latin typeface="+mn-lt"/>
              </a:rPr>
              <a:t>Although no single set of warning signs are reliable predictors of </a:t>
            </a:r>
            <a:r>
              <a:rPr lang="en-US" sz="2800" dirty="0" smtClean="0">
                <a:solidFill>
                  <a:schemeClr val="tx2">
                    <a:lumMod val="90000"/>
                  </a:schemeClr>
                </a:solidFill>
                <a:latin typeface="+mn-lt"/>
              </a:rPr>
              <a:t>an Active Shooter, </a:t>
            </a:r>
            <a:r>
              <a:rPr lang="en-US" sz="2800" dirty="0">
                <a:solidFill>
                  <a:schemeClr val="tx2">
                    <a:lumMod val="90000"/>
                  </a:schemeClr>
                </a:solidFill>
                <a:latin typeface="+mn-lt"/>
              </a:rPr>
              <a:t>there can be “</a:t>
            </a:r>
            <a:r>
              <a:rPr lang="en-US" sz="2800" dirty="0">
                <a:solidFill>
                  <a:srgbClr val="C00000"/>
                </a:solidFill>
                <a:latin typeface="+mn-lt"/>
              </a:rPr>
              <a:t>red flags</a:t>
            </a:r>
            <a:r>
              <a:rPr lang="en-US" sz="2800" dirty="0">
                <a:solidFill>
                  <a:schemeClr val="tx2">
                    <a:lumMod val="90000"/>
                  </a:schemeClr>
                </a:solidFill>
                <a:latin typeface="+mn-lt"/>
              </a:rPr>
              <a:t>”.</a:t>
            </a:r>
          </a:p>
        </p:txBody>
      </p:sp>
    </p:spTree>
    <p:extLst>
      <p:ext uri="{BB962C8B-B14F-4D97-AF65-F5344CB8AC3E}">
        <p14:creationId xmlns:p14="http://schemas.microsoft.com/office/powerpoint/2010/main" val="21916506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2407</TotalTime>
  <Words>1277</Words>
  <Application>Microsoft Office PowerPoint</Application>
  <PresentationFormat>On-screen Show (4:3)</PresentationFormat>
  <Paragraphs>198</Paragraphs>
  <Slides>31</Slides>
  <Notes>6</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Paper</vt:lpstr>
      <vt:lpstr>San Jose State University Police Department RUN, HIDE, DEFEND</vt:lpstr>
      <vt:lpstr>TRAINING OBJECTIVES</vt:lpstr>
      <vt:lpstr>Definition of an Active Shooter</vt:lpstr>
      <vt:lpstr>Active Shooter Events</vt:lpstr>
      <vt:lpstr>The Tragic Reality</vt:lpstr>
      <vt:lpstr>It happens frequently  (and continues to happen…)</vt:lpstr>
      <vt:lpstr>Lessons Learned:</vt:lpstr>
      <vt:lpstr>Prevention &amp; Detection of Active Shooter Events</vt:lpstr>
      <vt:lpstr>Red Flag Indicators</vt:lpstr>
      <vt:lpstr>Examples of Red Flag indicators: </vt:lpstr>
      <vt:lpstr>Run, Hide, Defend: Options for surviving an Active Shooter Event</vt:lpstr>
      <vt:lpstr>Run, Hide, Fight</vt:lpstr>
      <vt:lpstr>RUN = Evacuate</vt:lpstr>
      <vt:lpstr>RUN (other considerations) </vt:lpstr>
      <vt:lpstr>HIDE = Lockdown </vt:lpstr>
      <vt:lpstr>PowerPoint Presentation</vt:lpstr>
      <vt:lpstr>Lockdown</vt:lpstr>
      <vt:lpstr>Lockdown continued</vt:lpstr>
      <vt:lpstr>Shelter in Place</vt:lpstr>
      <vt:lpstr>Shelter in Place Considerations</vt:lpstr>
      <vt:lpstr> Reinforce the locked doors with chairs, desks, and other items</vt:lpstr>
      <vt:lpstr>Erect barricades on ALL of the doors </vt:lpstr>
      <vt:lpstr>Good example of a barricade</vt:lpstr>
      <vt:lpstr>HIDE (other considerations)</vt:lpstr>
      <vt:lpstr>DEFEND = Fight for your Life</vt:lpstr>
      <vt:lpstr>When police officers arrive on scene</vt:lpstr>
      <vt:lpstr>Additional Officers and Rescue Teams</vt:lpstr>
      <vt:lpstr>Reacting to Law Enforcement</vt:lpstr>
      <vt:lpstr>Other Considerations</vt:lpstr>
      <vt:lpstr>Training 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Surviving the Active Shooter</dc:title>
  <dc:creator>testuser</dc:creator>
  <cp:lastModifiedBy>Ngoc T Nguyen</cp:lastModifiedBy>
  <cp:revision>143</cp:revision>
  <cp:lastPrinted>2013-10-16T17:36:45Z</cp:lastPrinted>
  <dcterms:created xsi:type="dcterms:W3CDTF">2012-06-05T21:29:43Z</dcterms:created>
  <dcterms:modified xsi:type="dcterms:W3CDTF">2013-10-16T22:34:43Z</dcterms:modified>
</cp:coreProperties>
</file>