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37"/>
  </p:notesMasterIdLst>
  <p:sldIdLst>
    <p:sldId id="256" r:id="rId2"/>
    <p:sldId id="257" r:id="rId3"/>
    <p:sldId id="261" r:id="rId4"/>
    <p:sldId id="336" r:id="rId5"/>
    <p:sldId id="262" r:id="rId6"/>
    <p:sldId id="263" r:id="rId7"/>
    <p:sldId id="264" r:id="rId8"/>
    <p:sldId id="265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293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331" r:id="rId31"/>
    <p:sldId id="332" r:id="rId32"/>
    <p:sldId id="333" r:id="rId33"/>
    <p:sldId id="334" r:id="rId34"/>
    <p:sldId id="335" r:id="rId35"/>
    <p:sldId id="315" r:id="rId3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49" autoAdjust="0"/>
    <p:restoredTop sz="80457" autoAdjust="0"/>
  </p:normalViewPr>
  <p:slideViewPr>
    <p:cSldViewPr>
      <p:cViewPr>
        <p:scale>
          <a:sx n="97" d="100"/>
          <a:sy n="97" d="100"/>
        </p:scale>
        <p:origin x="-1530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969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8B7388-1564-45E3-A837-4A4E43078B09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8B90E44-2564-46D8-A2FD-810F5F3E1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87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90E44-2564-46D8-A2FD-810F5F3E1E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2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Font typeface="+mj-lt"/>
              <a:buAutoNum type="arabicPeriod"/>
            </a:pPr>
            <a:r>
              <a:rPr lang="en-US" dirty="0" smtClean="0"/>
              <a:t>If you do not close out trip, then you’ll start</a:t>
            </a:r>
            <a:r>
              <a:rPr lang="en-US" baseline="0" dirty="0" smtClean="0"/>
              <a:t> a collection of Open status travel</a:t>
            </a:r>
            <a:br>
              <a:rPr lang="en-US" baseline="0" dirty="0" smtClean="0"/>
            </a:br>
            <a:endParaRPr lang="en-US" baseline="0" dirty="0" smtClean="0"/>
          </a:p>
          <a:p>
            <a:pPr marL="232943" indent="-232943">
              <a:buFont typeface="+mj-lt"/>
              <a:buAutoNum type="arabicPeriod"/>
            </a:pPr>
            <a:r>
              <a:rPr lang="en-US" dirty="0" smtClean="0"/>
              <a:t>Reimbursement data populates from authorization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dirty="0" smtClean="0"/>
              <a:t>Creating less work for Requester/Travele</a:t>
            </a:r>
            <a:r>
              <a:rPr lang="en-US" baseline="0" dirty="0" smtClean="0"/>
              <a:t>r to fill out.</a:t>
            </a:r>
            <a:br>
              <a:rPr lang="en-US" baseline="0" dirty="0" smtClean="0"/>
            </a:br>
            <a:endParaRPr lang="en-US" baseline="0" dirty="0" smtClean="0"/>
          </a:p>
          <a:p>
            <a:pPr marL="232943" indent="-232943">
              <a:buFont typeface="+mj-lt"/>
              <a:buAutoNum type="arabicPeriod"/>
            </a:pPr>
            <a:r>
              <a:rPr lang="en-US" baseline="0" dirty="0" smtClean="0"/>
              <a:t>Closing out of trip tells department your trip is completed.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8173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Font typeface="+mj-lt"/>
              <a:buAutoNum type="arabicPeriod"/>
            </a:pPr>
            <a:r>
              <a:rPr lang="en-US" dirty="0" smtClean="0"/>
              <a:t>View Travel Authorization button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dirty="0" smtClean="0"/>
              <a:t>View what was approved on the Authorization</a:t>
            </a:r>
            <a:br>
              <a:rPr lang="en-US" dirty="0" smtClean="0"/>
            </a:br>
            <a:endParaRPr lang="en-US" dirty="0" smtClean="0"/>
          </a:p>
          <a:p>
            <a:pPr marL="232943" indent="-232943">
              <a:buFont typeface="+mj-lt"/>
              <a:buAutoNum type="arabicPeriod"/>
            </a:pPr>
            <a:r>
              <a:rPr lang="en-US" dirty="0" smtClean="0"/>
              <a:t>Trip Number on</a:t>
            </a:r>
            <a:r>
              <a:rPr lang="en-US" baseline="0" dirty="0" smtClean="0"/>
              <a:t> TR will be the same as Authorization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372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Font typeface="+mj-lt"/>
              <a:buAutoNum type="arabicPeriod"/>
            </a:pPr>
            <a:r>
              <a:rPr lang="en-US" dirty="0" smtClean="0"/>
              <a:t>Travel Reimbursement should be submitted 30 days of completion of trip.</a:t>
            </a:r>
          </a:p>
          <a:p>
            <a:endParaRPr lang="en-US" dirty="0" smtClean="0"/>
          </a:p>
          <a:p>
            <a:pPr marL="232943" indent="-232943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17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Font typeface="+mj-lt"/>
              <a:buAutoNum type="arabicPeriod"/>
            </a:pPr>
            <a:r>
              <a:rPr lang="en-US" dirty="0" smtClean="0"/>
              <a:t>Do not break</a:t>
            </a:r>
            <a:r>
              <a:rPr lang="en-US" baseline="0" dirty="0" smtClean="0"/>
              <a:t> out the expenses (multiple lines for one date)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Record Meal as $55 and not create multiple lines for a single day for each type of meal (B, L, and D).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473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Time</a:t>
            </a:r>
            <a:r>
              <a:rPr lang="en-US" baseline="0" dirty="0" smtClean="0"/>
              <a:t> Expenses are not Daily Expenses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490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Font typeface="+mj-lt"/>
              <a:buAutoNum type="arabicPeriod"/>
            </a:pPr>
            <a:r>
              <a:rPr lang="en-US" dirty="0" smtClean="0"/>
              <a:t>Do not create multiple lines for</a:t>
            </a:r>
            <a:r>
              <a:rPr lang="en-US" baseline="0" dirty="0" smtClean="0"/>
              <a:t> one date.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 smtClean="0"/>
              <a:t>Expenses outside of limit for Meals and Incidentals or extra expenses are considered Business Expense and provide explanation.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13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Additional</a:t>
            </a:r>
            <a:r>
              <a:rPr lang="en-US" baseline="0" dirty="0" smtClean="0"/>
              <a:t> Trip </a:t>
            </a:r>
            <a:r>
              <a:rPr lang="en-US" baseline="0" dirty="0" err="1" smtClean="0"/>
              <a:t>Informatio</a:t>
            </a:r>
            <a:r>
              <a:rPr lang="en-US" baseline="0" dirty="0" smtClean="0"/>
              <a:t>- conference 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79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stated</a:t>
            </a:r>
            <a:r>
              <a:rPr lang="en-US" baseline="0" dirty="0" smtClean="0"/>
              <a:t> processing times are an average.  Both AP and Contracts and Purchasing Services strive to process all departments requests as quickly as possible.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DEFF-F0C8-45C2-A0FB-10D3E9A7F5A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1723">
              <a:defRPr/>
            </a:pPr>
            <a:r>
              <a:rPr lang="en-US" dirty="0" smtClean="0"/>
              <a:t>This slide</a:t>
            </a:r>
            <a:r>
              <a:rPr lang="en-US" baseline="0" dirty="0" smtClean="0"/>
              <a:t> provides reminders and year round tasks of which you should be aware.  </a:t>
            </a:r>
            <a:r>
              <a:rPr lang="en-US" baseline="0" dirty="0" err="1" smtClean="0"/>
              <a:t>Bottomline</a:t>
            </a:r>
            <a:r>
              <a:rPr lang="en-US" baseline="0" dirty="0" smtClean="0"/>
              <a:t> - manage your finances and know the impact to your budget and when actual expenses will be posted.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DEFF-F0C8-45C2-A0FB-10D3E9A7F5A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Font typeface="+mj-lt"/>
              <a:buAutoNum type="arabicPeriod"/>
            </a:pPr>
            <a:r>
              <a:rPr lang="en-US" dirty="0" smtClean="0"/>
              <a:t>Purpose</a:t>
            </a:r>
            <a:r>
              <a:rPr lang="en-US" baseline="0" dirty="0" smtClean="0"/>
              <a:t> of </a:t>
            </a:r>
            <a:r>
              <a:rPr lang="en-US" dirty="0" smtClean="0"/>
              <a:t>Travel Authorization is to notify your Approvin</a:t>
            </a:r>
            <a:r>
              <a:rPr lang="en-US" baseline="0" dirty="0" smtClean="0"/>
              <a:t>g Officials of pending business trip and upcoming expenses.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 smtClean="0"/>
              <a:t>Required regardless if paid for by SJSU or non-SJSU party such as Research Foundation or outside sponsor. 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 smtClean="0"/>
              <a:t>Employees are to complete authorization in FTS.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If student or candidate, have them complete the paper authorization form.</a:t>
            </a:r>
          </a:p>
          <a:p>
            <a:pPr marL="232943" indent="-232943">
              <a:buFont typeface="+mj-lt"/>
              <a:buAutoNum type="arabicPeriod"/>
            </a:pPr>
            <a:endParaRPr lang="en-US" baseline="0" dirty="0" smtClean="0"/>
          </a:p>
          <a:p>
            <a:pPr marL="232943" indent="-232943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15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pPr marL="232943" indent="-232943">
              <a:buFont typeface="+mj-lt"/>
              <a:buAutoNum type="arabicPeriod"/>
            </a:pPr>
            <a:r>
              <a:rPr lang="en-US" baseline="0" dirty="0" smtClean="0"/>
              <a:t>Basic info found in Header section such as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Status: New, Open, Pending Approval, Distributed, AP Processing, and Cancelled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Requester vs Traveler </a:t>
            </a:r>
          </a:p>
          <a:p>
            <a:pPr marL="1106481" lvl="2" indent="-174708">
              <a:buFont typeface="Wingdings" panose="05000000000000000000" pitchFamily="2" charset="2"/>
              <a:buChar char="ü"/>
            </a:pPr>
            <a:r>
              <a:rPr lang="en-US" baseline="0" dirty="0" smtClean="0"/>
              <a:t>An authorization can be completed by a Requester (usually an admin) on behalf of the Traveler</a:t>
            </a:r>
          </a:p>
          <a:p>
            <a:pPr marL="1106481" lvl="2" indent="-174708">
              <a:buFont typeface="Wingdings" panose="05000000000000000000" pitchFamily="2" charset="2"/>
              <a:buChar char="ü"/>
            </a:pPr>
            <a:r>
              <a:rPr lang="en-US" baseline="0" dirty="0" smtClean="0"/>
              <a:t>Traveler will still need to submit the request for approval</a:t>
            </a:r>
          </a:p>
          <a:p>
            <a:pPr marL="1106481" lvl="2" indent="-174708">
              <a:buFont typeface="Wingdings" panose="05000000000000000000" pitchFamily="2" charset="2"/>
              <a:buChar char="ü"/>
            </a:pPr>
            <a:r>
              <a:rPr lang="en-US" baseline="0" dirty="0" smtClean="0"/>
              <a:t>Benefit of having a Requester complete for Traveler? </a:t>
            </a:r>
          </a:p>
          <a:p>
            <a:pPr marL="1572368" lvl="3" indent="-174708">
              <a:buFont typeface="Wingdings" panose="05000000000000000000" pitchFamily="2" charset="2"/>
              <a:buChar char="§"/>
            </a:pPr>
            <a:r>
              <a:rPr lang="en-US" baseline="0" dirty="0" smtClean="0"/>
              <a:t>Requester can complete the Traveler’s reimbursement after trip.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Traveler Home </a:t>
            </a:r>
            <a:r>
              <a:rPr lang="en-US" baseline="0" dirty="0" err="1" smtClean="0"/>
              <a:t>DeptID</a:t>
            </a:r>
            <a:r>
              <a:rPr lang="en-US" baseline="0" dirty="0" smtClean="0"/>
              <a:t> </a:t>
            </a:r>
          </a:p>
          <a:p>
            <a:pPr marL="1106481" lvl="2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Department Traveler reports to. Not the department who is paying for the trip.</a:t>
            </a:r>
          </a:p>
          <a:p>
            <a:pPr marL="1106481" lvl="2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Authorization will be approved by Home </a:t>
            </a:r>
            <a:r>
              <a:rPr lang="en-US" baseline="0" dirty="0" err="1" smtClean="0"/>
              <a:t>DeptID</a:t>
            </a:r>
            <a:r>
              <a:rPr lang="en-US" baseline="0" dirty="0" smtClean="0"/>
              <a:t>.</a:t>
            </a:r>
            <a:br>
              <a:rPr lang="en-US" baseline="0" dirty="0" smtClean="0"/>
            </a:b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15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 defTabSz="931774">
              <a:buFont typeface="+mj-lt"/>
              <a:buAutoNum type="arabicPeriod"/>
            </a:pPr>
            <a:r>
              <a:rPr lang="en-US" dirty="0" smtClean="0"/>
              <a:t>Section</a:t>
            </a:r>
            <a:r>
              <a:rPr lang="en-US" baseline="0" dirty="0" smtClean="0"/>
              <a:t> tells us the length of trip, name of event or purpose, who is paying for it</a:t>
            </a:r>
            <a:br>
              <a:rPr lang="en-US" baseline="0" dirty="0" smtClean="0"/>
            </a:br>
            <a:endParaRPr lang="en-US" baseline="0" dirty="0" smtClean="0"/>
          </a:p>
          <a:p>
            <a:pPr marL="232943" indent="-232943" defTabSz="931774">
              <a:buFont typeface="+mj-lt"/>
              <a:buAutoNum type="arabicPeriod"/>
            </a:pPr>
            <a:r>
              <a:rPr lang="en-US" baseline="0" dirty="0" smtClean="0"/>
              <a:t>Identifies type of trip and who is responsible for paying for it.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Business Related, Team Travel, Field Supervision are paid by SJSU results in Travel Reimbursement being created</a:t>
            </a:r>
          </a:p>
          <a:p>
            <a:pPr marL="640594" lvl="1" indent="-174708" defTabSz="931774">
              <a:buFont typeface="Arial" panose="020B0604020202020204" pitchFamily="34" charset="0"/>
              <a:buChar char="•"/>
            </a:pPr>
            <a:r>
              <a:rPr lang="en-US" baseline="0" dirty="0" smtClean="0"/>
              <a:t>Travel Paid By Non-University Funds are not paid for by SJSU and as a result no Travel Reimbursement will be created.</a:t>
            </a:r>
            <a:br>
              <a:rPr lang="en-US" baseline="0" dirty="0" smtClean="0"/>
            </a:br>
            <a:endParaRPr lang="en-US" baseline="0" dirty="0" smtClean="0"/>
          </a:p>
          <a:p>
            <a:pPr marL="232943" indent="-232943" defTabSz="931774">
              <a:buFont typeface="+mj-lt"/>
              <a:buAutoNum type="arabicPeriod"/>
            </a:pPr>
            <a:r>
              <a:rPr lang="en-US" baseline="0" dirty="0" smtClean="0"/>
              <a:t>Destination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This will drive the level of approvals needed to review and approve the trip. 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Example:  </a:t>
            </a:r>
          </a:p>
          <a:p>
            <a:pPr marL="1106481" lvl="2" indent="-174708">
              <a:buFont typeface="Wingdings" panose="05000000000000000000" pitchFamily="2" charset="2"/>
              <a:buChar char="§"/>
            </a:pPr>
            <a:r>
              <a:rPr lang="en-US" baseline="0" dirty="0" smtClean="0"/>
              <a:t>International trips required to be approved by Dept. Reviewer plus Dept. Chair, AVP/Dean, VP/Provost, and the President’s Office</a:t>
            </a:r>
          </a:p>
          <a:p>
            <a:pPr marL="1106481" lvl="2" indent="-174708">
              <a:buFont typeface="Wingdings" panose="05000000000000000000" pitchFamily="2" charset="2"/>
              <a:buChar char="§"/>
            </a:pPr>
            <a:r>
              <a:rPr lang="en-US" baseline="0" dirty="0" smtClean="0"/>
              <a:t>In-State travel needs Dept. </a:t>
            </a:r>
            <a:r>
              <a:rPr lang="en-US" baseline="0" dirty="0" err="1" smtClean="0"/>
              <a:t>Reveiwer</a:t>
            </a:r>
            <a:r>
              <a:rPr lang="en-US" baseline="0" dirty="0" smtClean="0"/>
              <a:t>, Dept. Chair and AVP/Dean</a:t>
            </a:r>
            <a:endParaRPr lang="en-US" dirty="0" smtClean="0"/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886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Font typeface="+mj-lt"/>
              <a:buAutoNum type="arabicPeriod"/>
            </a:pPr>
            <a:r>
              <a:rPr lang="en-US" dirty="0" smtClean="0"/>
              <a:t>Enter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chartfield</a:t>
            </a:r>
            <a:r>
              <a:rPr lang="en-US" baseline="0" dirty="0" smtClean="0"/>
              <a:t> string of department responsible for the expense.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 smtClean="0"/>
              <a:t>This does not drive the approval. Home </a:t>
            </a:r>
            <a:r>
              <a:rPr lang="en-US" baseline="0" dirty="0" err="1" smtClean="0"/>
              <a:t>DeptID</a:t>
            </a:r>
            <a:r>
              <a:rPr lang="en-US" baseline="0" dirty="0" smtClean="0"/>
              <a:t> does.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 smtClean="0"/>
              <a:t>You can add more than one </a:t>
            </a:r>
            <a:r>
              <a:rPr lang="en-US" baseline="0" dirty="0" err="1" smtClean="0"/>
              <a:t>chartfield</a:t>
            </a:r>
            <a:r>
              <a:rPr lang="en-US" baseline="0" dirty="0" smtClean="0"/>
              <a:t> string by clicking the + button.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 smtClean="0"/>
              <a:t>You can change the </a:t>
            </a:r>
            <a:r>
              <a:rPr lang="en-US" baseline="0" dirty="0" err="1" smtClean="0"/>
              <a:t>chartfield</a:t>
            </a:r>
            <a:r>
              <a:rPr lang="en-US" baseline="0" dirty="0" smtClean="0"/>
              <a:t> string in Travel Reimbursement.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6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Additional</a:t>
            </a:r>
            <a:r>
              <a:rPr lang="en-US" baseline="0" dirty="0" smtClean="0"/>
              <a:t> Trip </a:t>
            </a:r>
            <a:r>
              <a:rPr lang="en-US" baseline="0" dirty="0" err="1" smtClean="0"/>
              <a:t>Informatio</a:t>
            </a:r>
            <a:r>
              <a:rPr lang="en-US" baseline="0" dirty="0" smtClean="0"/>
              <a:t>- conference 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79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Font typeface="+mj-lt"/>
              <a:buAutoNum type="arabicPeriod"/>
            </a:pPr>
            <a:r>
              <a:rPr lang="en-US" dirty="0" smtClean="0"/>
              <a:t>Activity History</a:t>
            </a:r>
          </a:p>
          <a:p>
            <a:pPr marL="640594" lvl="1" indent="-174708">
              <a:buFont typeface="Arial" panose="020B0604020202020204" pitchFamily="34" charset="0"/>
              <a:buChar char="•"/>
            </a:pPr>
            <a:r>
              <a:rPr lang="en-US" dirty="0" smtClean="0"/>
              <a:t>Collapse</a:t>
            </a:r>
            <a:r>
              <a:rPr lang="en-US" baseline="0" dirty="0" smtClean="0"/>
              <a:t> the section to 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D8912-F36A-41F4-B014-A79039591DA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2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61"/>
          <a:stretch/>
        </p:blipFill>
        <p:spPr>
          <a:xfrm>
            <a:off x="1993337" y="2133600"/>
            <a:ext cx="7150663" cy="4708216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 rot="19111157">
            <a:off x="842018" y="2887451"/>
            <a:ext cx="4232809" cy="1154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skerville Old Face" panose="02020602080505020303" pitchFamily="18" charset="0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265-06B8-4387-8EB3-3BFD04F52F20}" type="datetime1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1"/>
            <a:ext cx="4918609" cy="9205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askerville Old Face" panose="020206020805050203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Baskerville Old Face" panose="02020602080505020303" pitchFamily="18" charset="0"/>
              </a:defRPr>
            </a:lvl1pPr>
            <a:lvl2pPr>
              <a:defRPr>
                <a:latin typeface="Baskerville Old Face" panose="02020602080505020303" pitchFamily="18" charset="0"/>
              </a:defRPr>
            </a:lvl2pPr>
            <a:lvl3pPr>
              <a:defRPr>
                <a:latin typeface="Baskerville Old Face" panose="02020602080505020303" pitchFamily="18" charset="0"/>
              </a:defRPr>
            </a:lvl3pPr>
            <a:lvl4pPr>
              <a:defRPr>
                <a:latin typeface="Baskerville Old Face" panose="02020602080505020303" pitchFamily="18" charset="0"/>
              </a:defRPr>
            </a:lvl4pPr>
            <a:lvl5pPr>
              <a:defRPr>
                <a:latin typeface="Baskerville Old Face" panose="02020602080505020303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55AE3-5373-4DC5-B67E-360B3F439F13}" type="datetime1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>
            <a:lvl1pPr>
              <a:defRPr>
                <a:latin typeface="Baskerville Old Face" panose="020206020805050203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>
            <a:lvl1pPr>
              <a:defRPr>
                <a:latin typeface="Baskerville Old Face" panose="02020602080505020303" pitchFamily="18" charset="0"/>
              </a:defRPr>
            </a:lvl1pPr>
            <a:lvl2pPr>
              <a:defRPr>
                <a:latin typeface="Baskerville Old Face" panose="02020602080505020303" pitchFamily="18" charset="0"/>
              </a:defRPr>
            </a:lvl2pPr>
            <a:lvl3pPr>
              <a:defRPr>
                <a:latin typeface="Baskerville Old Face" panose="02020602080505020303" pitchFamily="18" charset="0"/>
              </a:defRPr>
            </a:lvl3pPr>
            <a:lvl4pPr>
              <a:defRPr>
                <a:latin typeface="Baskerville Old Face" panose="02020602080505020303" pitchFamily="18" charset="0"/>
              </a:defRPr>
            </a:lvl4pPr>
            <a:lvl5pPr>
              <a:defRPr>
                <a:latin typeface="Baskerville Old Face" panose="02020602080505020303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14A-4D8D-429B-AFA2-FC10376F546C}" type="datetime1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Baskerville Old Face" panose="02020602080505020303" pitchFamily="18" charset="0"/>
              </a:defRPr>
            </a:lvl1pPr>
            <a:lvl2pPr>
              <a:defRPr>
                <a:latin typeface="Baskerville Old Face" panose="02020602080505020303" pitchFamily="18" charset="0"/>
              </a:defRPr>
            </a:lvl2pPr>
            <a:lvl3pPr>
              <a:defRPr>
                <a:latin typeface="Baskerville Old Face" panose="02020602080505020303" pitchFamily="18" charset="0"/>
              </a:defRPr>
            </a:lvl3pPr>
            <a:lvl4pPr>
              <a:defRPr>
                <a:latin typeface="Baskerville Old Face" panose="02020602080505020303" pitchFamily="18" charset="0"/>
              </a:defRPr>
            </a:lvl4pPr>
            <a:lvl5pPr>
              <a:defRPr>
                <a:latin typeface="Baskerville Old Face" panose="02020602080505020303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BB5BD-4EF6-4239-BB05-65453D8385EC}" type="datetime1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A9697-C93C-448C-9A12-663278252E46}" type="datetime1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1"/>
            <a:ext cx="4918609" cy="9205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>
                <a:latin typeface="Baskerville Old Face" panose="02020602080505020303" pitchFamily="18" charset="0"/>
              </a:defRPr>
            </a:lvl1pPr>
            <a:lvl2pPr>
              <a:defRPr sz="2400">
                <a:latin typeface="Baskerville Old Face" panose="02020602080505020303" pitchFamily="18" charset="0"/>
              </a:defRPr>
            </a:lvl2pPr>
            <a:lvl3pPr>
              <a:defRPr sz="2000">
                <a:latin typeface="Baskerville Old Face" panose="02020602080505020303" pitchFamily="18" charset="0"/>
              </a:defRPr>
            </a:lvl3pPr>
            <a:lvl4pPr>
              <a:defRPr sz="1800">
                <a:latin typeface="Baskerville Old Face" panose="02020602080505020303" pitchFamily="18" charset="0"/>
              </a:defRPr>
            </a:lvl4pPr>
            <a:lvl5pPr>
              <a:defRPr sz="1800">
                <a:latin typeface="Baskerville Old Face" panose="020206020805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>
                <a:latin typeface="Baskerville Old Face" panose="02020602080505020303" pitchFamily="18" charset="0"/>
              </a:defRPr>
            </a:lvl1pPr>
            <a:lvl2pPr>
              <a:defRPr sz="2400">
                <a:latin typeface="Baskerville Old Face" panose="02020602080505020303" pitchFamily="18" charset="0"/>
              </a:defRPr>
            </a:lvl2pPr>
            <a:lvl3pPr>
              <a:defRPr sz="2000">
                <a:latin typeface="Baskerville Old Face" panose="02020602080505020303" pitchFamily="18" charset="0"/>
              </a:defRPr>
            </a:lvl3pPr>
            <a:lvl4pPr>
              <a:defRPr sz="1800">
                <a:latin typeface="Baskerville Old Face" panose="02020602080505020303" pitchFamily="18" charset="0"/>
              </a:defRPr>
            </a:lvl4pPr>
            <a:lvl5pPr>
              <a:defRPr sz="1800">
                <a:latin typeface="Baskerville Old Face" panose="020206020805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2FE7-B261-4CED-B06F-70B7D3F73300}" type="datetime1">
              <a:rPr lang="en-US" smtClean="0"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askerville Old Face" panose="020206020805050203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askerville Old Face" panose="020206020805050203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Baskerville Old Face" panose="02020602080505020303" pitchFamily="18" charset="0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>
                <a:latin typeface="Baskerville Old Face" panose="02020602080505020303" pitchFamily="18" charset="0"/>
              </a:defRPr>
            </a:lvl1pPr>
            <a:lvl2pPr>
              <a:defRPr sz="2000">
                <a:latin typeface="Baskerville Old Face" panose="02020602080505020303" pitchFamily="18" charset="0"/>
              </a:defRPr>
            </a:lvl2pPr>
            <a:lvl3pPr>
              <a:defRPr sz="1800">
                <a:latin typeface="Baskerville Old Face" panose="02020602080505020303" pitchFamily="18" charset="0"/>
              </a:defRPr>
            </a:lvl3pPr>
            <a:lvl4pPr>
              <a:defRPr sz="1600">
                <a:latin typeface="Baskerville Old Face" panose="02020602080505020303" pitchFamily="18" charset="0"/>
              </a:defRPr>
            </a:lvl4pPr>
            <a:lvl5pPr>
              <a:defRPr sz="1600">
                <a:latin typeface="Baskerville Old Face" panose="020206020805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Baskerville Old Face" panose="02020602080505020303" pitchFamily="18" charset="0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>
                <a:latin typeface="Baskerville Old Face" panose="02020602080505020303" pitchFamily="18" charset="0"/>
              </a:defRPr>
            </a:lvl1pPr>
            <a:lvl2pPr>
              <a:defRPr sz="2000">
                <a:latin typeface="Baskerville Old Face" panose="02020602080505020303" pitchFamily="18" charset="0"/>
              </a:defRPr>
            </a:lvl2pPr>
            <a:lvl3pPr>
              <a:defRPr sz="1800">
                <a:latin typeface="Baskerville Old Face" panose="02020602080505020303" pitchFamily="18" charset="0"/>
              </a:defRPr>
            </a:lvl3pPr>
            <a:lvl4pPr>
              <a:defRPr sz="1600">
                <a:latin typeface="Baskerville Old Face" panose="02020602080505020303" pitchFamily="18" charset="0"/>
              </a:defRPr>
            </a:lvl4pPr>
            <a:lvl5pPr>
              <a:defRPr sz="1600">
                <a:latin typeface="Baskerville Old Face" panose="020206020805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F0AA-94D3-4A7E-AA86-8530DCC2FC23}" type="datetime1">
              <a:rPr lang="en-US" smtClean="0"/>
              <a:t>5/6/2016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2DC3-92AC-4D2E-83AE-F263749334C0}" type="datetime1">
              <a:rPr lang="en-US" smtClean="0"/>
              <a:t>5/6/2016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4D42A-C3C8-4BB1-9B1C-93297BD0168B}" type="datetime1">
              <a:rPr lang="en-US" smtClean="0"/>
              <a:t>5/6/2016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>
                <a:latin typeface="Baskerville Old Face" panose="02020602080505020303" pitchFamily="18" charset="0"/>
              </a:defRPr>
            </a:lvl1pPr>
            <a:lvl2pPr>
              <a:defRPr sz="2800">
                <a:latin typeface="Baskerville Old Face" panose="02020602080505020303" pitchFamily="18" charset="0"/>
              </a:defRPr>
            </a:lvl2pPr>
            <a:lvl3pPr>
              <a:defRPr sz="2400">
                <a:latin typeface="Baskerville Old Face" panose="02020602080505020303" pitchFamily="18" charset="0"/>
              </a:defRPr>
            </a:lvl3pPr>
            <a:lvl4pPr>
              <a:defRPr sz="2000">
                <a:latin typeface="Baskerville Old Face" panose="02020602080505020303" pitchFamily="18" charset="0"/>
              </a:defRPr>
            </a:lvl4pPr>
            <a:lvl5pPr>
              <a:defRPr sz="2000">
                <a:latin typeface="Baskerville Old Face" panose="02020602080505020303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Baskerville Old Face" panose="02020602080505020303" pitchFamily="18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2706-D1DD-4BE1-9BD7-7D4ECFCB51A2}" type="datetime1">
              <a:rPr lang="en-US" smtClean="0"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1"/>
            <a:ext cx="4918609" cy="9205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61"/>
          <a:stretch/>
        </p:blipFill>
        <p:spPr>
          <a:xfrm>
            <a:off x="1993337" y="2133600"/>
            <a:ext cx="7150663" cy="4708216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 rot="19111157">
            <a:off x="842018" y="2887451"/>
            <a:ext cx="4232809" cy="1154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4263-4705-413D-8D5C-45B944A614D5}" type="datetime1">
              <a:rPr lang="en-US" smtClean="0"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1"/>
            <a:ext cx="4918609" cy="9205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BB92706-A047-4864-92AE-ADE247AEF66A}" type="datetime1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Baskerville Old Face" panose="020206020805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Baskerville Old Face" panose="02020602080505020303" pitchFamily="18" charset="0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Baskerville Old Face" panose="02020602080505020303" pitchFamily="18" charset="0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Baskerville Old Face" panose="02020602080505020303" pitchFamily="18" charset="0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Baskerville Old Face" panose="02020602080505020303" pitchFamily="18" charset="0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Baskerville Old Face" panose="02020602080505020303" pitchFamily="18" charset="0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im.Napoli@sjsu.edu" TargetMode="External"/><Relationship Id="rId2" Type="http://schemas.openxmlformats.org/officeDocument/2006/relationships/hyperlink" Target="mailto:Bradley.Olin@sjsu.edu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jsu.edu/finance/policies_guidelines/travel_guide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jsu.edu/finance/docs/Fiscal%20Year%20End%2015-16%20Guide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Up? Finance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5/9/2016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07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787640" cy="548640"/>
          </a:xfrm>
        </p:spPr>
        <p:txBody>
          <a:bodyPr/>
          <a:lstStyle/>
          <a:p>
            <a:r>
              <a:rPr lang="en-US" dirty="0" smtClean="0"/>
              <a:t>Fund balance roll process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“Decision Support”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 Owners make decisions on available equity based on operational need</a:t>
            </a:r>
          </a:p>
          <a:p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System financial info easily interpreted 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 balance universally rolled to fund level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Ease of implementation (weighed against workload considerations)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 should not generate “bad data”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Transactions to take place only in revenue and expense accounts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Transacting in equity accounts is like running a red light</a:t>
            </a:r>
          </a:p>
        </p:txBody>
      </p:sp>
    </p:spTree>
    <p:extLst>
      <p:ext uri="{BB962C8B-B14F-4D97-AF65-F5344CB8AC3E}">
        <p14:creationId xmlns:p14="http://schemas.microsoft.com/office/powerpoint/2010/main" val="34312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 Balance (Equity) no longer posts to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DeptID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Equity now reported at Fund level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37744" lvl="2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Equity is result of revenue/expense/prior year equity 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actual or budget transactions against 30xxxx accounts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practice involves provisional approval from “fund owner” to exceed expenditure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budget</a:t>
            </a:r>
          </a:p>
          <a:p>
            <a:pPr marL="237744" lvl="2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business process required…we’re working on solutions.</a:t>
            </a:r>
          </a:p>
        </p:txBody>
      </p:sp>
    </p:spTree>
    <p:extLst>
      <p:ext uri="{BB962C8B-B14F-4D97-AF65-F5344CB8AC3E}">
        <p14:creationId xmlns:p14="http://schemas.microsoft.com/office/powerpoint/2010/main" val="92199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 under advisement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spcBef>
                <a:spcPts val="800"/>
              </a:spcBef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Discussions under way about “all funds budgeting” approach</a:t>
            </a:r>
          </a:p>
          <a:p>
            <a:pPr marL="342900" lvl="1" indent="-342900">
              <a:spcBef>
                <a:spcPts val="800"/>
              </a:spcBef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 owners = decision makers</a:t>
            </a:r>
          </a:p>
          <a:p>
            <a:pPr marL="342900" lvl="1" indent="-342900">
              <a:spcBef>
                <a:spcPts val="800"/>
              </a:spcBef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want to implement functional “value-added” processes</a:t>
            </a:r>
          </a:p>
          <a:p>
            <a:pPr marL="342900" lvl="1" indent="-342900">
              <a:spcBef>
                <a:spcPts val="800"/>
              </a:spcBef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Granularity &amp; attention to detail on every potential idea… </a:t>
            </a:r>
          </a:p>
          <a:p>
            <a:pPr marL="342900" lvl="1" indent="-342900">
              <a:spcBef>
                <a:spcPts val="800"/>
              </a:spcBef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Put your thinking caps on!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49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 under advisement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all Funds…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One-sided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expenditure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budgets to utilize all/part of prior year Equity balance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Facilitated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Budget &amp; Risk Management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(BRM)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expenditures in 60xxxx accounts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Budget posts to fund owner, who may choose to distribute in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FTS</a:t>
            </a:r>
          </a:p>
          <a:p>
            <a:pPr marL="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Cost Recovery/Enterprise Funds…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Incorporate prior year Equity balance into Business Planning Procedure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Incorporate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planned equity uses into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1-sided budget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upload template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BRM will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verify YE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balances/encumbrances &amp;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upload template for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accuracy</a:t>
            </a:r>
          </a:p>
        </p:txBody>
      </p:sp>
    </p:spTree>
    <p:extLst>
      <p:ext uri="{BB962C8B-B14F-4D97-AF65-F5344CB8AC3E}">
        <p14:creationId xmlns:p14="http://schemas.microsoft.com/office/powerpoint/2010/main" val="156167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*Current “Exceptions” need to be addressed: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52600"/>
            <a:ext cx="8534400" cy="2789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098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Feedback?  IDEAS?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providing your thoughts…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 in mind the Fund Balance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Rollforward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Objectives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- these should be optimized</a:t>
            </a:r>
          </a:p>
          <a:p>
            <a:pPr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 or Call:</a:t>
            </a:r>
          </a:p>
          <a:p>
            <a:pPr marL="0" indent="0"/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Bradley.Olin@sjsu.edu</a:t>
            </a:r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4-1663</a:t>
            </a:r>
          </a:p>
          <a:p>
            <a:pPr marL="0" indent="0"/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Kim.Napoli@sjsu.edu</a:t>
            </a:r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/ 4-1671</a:t>
            </a:r>
            <a:endParaRPr lang="en-US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11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Fts</a:t>
            </a:r>
            <a:r>
              <a:rPr lang="en-US" dirty="0" smtClean="0"/>
              <a:t> travel – tips &amp; tricks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Amy </a:t>
            </a:r>
            <a:r>
              <a:rPr lang="en-US" dirty="0" err="1" smtClean="0"/>
              <a:t>chan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5499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the Traveler leaves…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business trips require a Travel Authorization 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FTS is open to all SJSU employees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Purpose is to inform department and Approving Officials of 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business trip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pcoming expenses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Authorization required regardless of who pays the expense (SJSU or non-SJSU)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99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Travel Authorization (TA) -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9"/>
            <a:ext cx="7520940" cy="2633172"/>
          </a:xfrm>
        </p:spPr>
        <p:txBody>
          <a:bodyPr>
            <a:normAutofit/>
          </a:bodyPr>
          <a:lstStyle/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Basic information regarding request displayed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Requester vs Traveler 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benefit of having Requester (other than Traveler) complete TA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Traveler Home </a:t>
            </a:r>
            <a:r>
              <a:rPr lang="en-US" sz="2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DeptID</a:t>
            </a:r>
            <a:endParaRPr lang="en-US" sz="2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Drives the approval process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address displays only if Requester is the Traveler</a:t>
            </a:r>
          </a:p>
          <a:p>
            <a:pPr marL="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384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TA– Trip Information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Destination drives the level of approvals needed to </a:t>
            </a:r>
            <a:b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and approve trip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Travel Type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Paid by SJSU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Creates Travel Reimbursement 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Paid by SJSU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create Travel Reimbursement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Trip Details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it to provide extra information about the trip</a:t>
            </a:r>
          </a:p>
        </p:txBody>
      </p:sp>
    </p:spTree>
    <p:extLst>
      <p:ext uri="{BB962C8B-B14F-4D97-AF65-F5344CB8AC3E}">
        <p14:creationId xmlns:p14="http://schemas.microsoft.com/office/powerpoint/2010/main" val="195826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AVP Finance Update – </a:t>
            </a:r>
            <a:r>
              <a:rPr lang="en-US" sz="2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Josee</a:t>
            </a: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Larochelle</a:t>
            </a:r>
            <a:endParaRPr lang="en-US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Fiscal Year End – Meg </a:t>
            </a:r>
            <a:r>
              <a:rPr lang="en-US" sz="2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Deiss</a:t>
            </a:r>
            <a:endParaRPr lang="en-US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 Balance Management – Bradley Olin &amp; Kim Napoli</a:t>
            </a:r>
          </a:p>
          <a:p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Travel Tips &amp; Tricks – Amy Chan</a:t>
            </a:r>
            <a:endParaRPr lang="en-US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19708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TA- Estimated Expenses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Expenses are just that-  an estimate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t="8173" b="2721"/>
          <a:stretch/>
        </p:blipFill>
        <p:spPr bwMode="auto">
          <a:xfrm>
            <a:off x="506186" y="1524000"/>
            <a:ext cx="7885339" cy="3475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781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TA- Funding Source/</a:t>
            </a:r>
            <a:r>
              <a:rPr lang="en-US" dirty="0" err="1" smtClean="0"/>
              <a:t>Chartfields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chartfield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string of department who will pay for trip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approval routing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2133600"/>
            <a:ext cx="8839199" cy="1627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275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TA- Buttons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2925763"/>
          </a:xfrm>
        </p:spPr>
        <p:txBody>
          <a:bodyPr/>
          <a:lstStyle/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Upload Attachments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 can include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support your request to go on the trip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how estimated expenses were obtained 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rovide additional trip information 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Submit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the Traveler can submit the authorization to start the approval process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86" y="1066800"/>
            <a:ext cx="6651158" cy="684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467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TA- Routing and Approval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 Requester/Traveler to monitor the request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Routing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Displays the level of approvals needed and names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stamp when an Approver or Reviewer takes action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History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stamps the action made by Traveler, Reviewer(s), Approvers, and Accounts Payable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Displays comments made by Reviewer(s), Approvers and Accounts Payable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Once approval process is completed, FTS creates a Travel Reimbursement and assigns same Trip Number as Travel Authorization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39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the Traveler returns...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Travel Reimbursement awaits for Traveler to complete after trip in FTS, if there is an associated Travel Authorization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Travel Reimbursement will have same trip number as authorization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Reimbursement populates with data from the authorization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Purpose in completing a Travel Reimbursement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Traveler can claim a reimbursement for out of pocket expenses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nothing to claim, then Traveler completes one to close out the trip</a:t>
            </a: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1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Travel Reimbursement (TR)-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 Travel Authorization button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Travel Reimbursement was created from a TA, then click button to view the authorization details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26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TR-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Additional Trip Details to provide explanation for any unique situations or arrangements</a:t>
            </a:r>
          </a:p>
          <a:p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3" y="2667000"/>
            <a:ext cx="8770937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277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TR-</a:t>
            </a:r>
            <a:r>
              <a:rPr lang="en-US" dirty="0"/>
              <a:t> </a:t>
            </a:r>
            <a:r>
              <a:rPr lang="en-US" dirty="0" smtClean="0"/>
              <a:t>One Time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travel expenses paid in advance by SJSU or the Traveler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Charges include 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Lodging, air, and car 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Registration/conference fees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Fell Travel</a:t>
            </a: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not enter daily charges such as meals, taxi, and incidentals</a:t>
            </a:r>
          </a:p>
        </p:txBody>
      </p:sp>
    </p:spTree>
    <p:extLst>
      <p:ext uri="{BB962C8B-B14F-4D97-AF65-F5344CB8AC3E}">
        <p14:creationId xmlns:p14="http://schemas.microsoft.com/office/powerpoint/2010/main" val="133716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 – One Time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8166247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718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TR- Daily Charges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Expenses </a:t>
            </a:r>
            <a:r>
              <a:rPr lang="en-US" sz="2000" b="0" dirty="0">
                <a:latin typeface="Times New Roman" pitchFamily="18" charset="0"/>
                <a:cs typeface="Times New Roman" pitchFamily="18" charset="0"/>
              </a:rPr>
              <a:t>include</a:t>
            </a:r>
          </a:p>
          <a:p>
            <a:pPr lvl="2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Meals</a:t>
            </a:r>
          </a:p>
          <a:p>
            <a:pPr lvl="2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Incidentals</a:t>
            </a:r>
          </a:p>
          <a:p>
            <a:pPr lvl="2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Shuttle, Taxi and Parking</a:t>
            </a:r>
          </a:p>
          <a:p>
            <a:pPr lvl="2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Other Business Expenses </a:t>
            </a:r>
          </a:p>
          <a:p>
            <a:r>
              <a:rPr lang="en-US" sz="2000" b="0" dirty="0">
                <a:latin typeface="Times New Roman" pitchFamily="18" charset="0"/>
                <a:cs typeface="Times New Roman" pitchFamily="18" charset="0"/>
              </a:rPr>
              <a:t>Each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line in Daily Charges represents </a:t>
            </a:r>
            <a:r>
              <a:rPr lang="en-US" sz="2000" b="0" dirty="0">
                <a:latin typeface="Times New Roman" pitchFamily="18" charset="0"/>
                <a:cs typeface="Times New Roman" pitchFamily="18" charset="0"/>
              </a:rPr>
              <a:t>one travel date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72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Avp</a:t>
            </a:r>
            <a:r>
              <a:rPr lang="en-US" dirty="0" smtClean="0"/>
              <a:t> finance updates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Josee</a:t>
            </a:r>
            <a:r>
              <a:rPr lang="en-US" dirty="0" smtClean="0"/>
              <a:t> </a:t>
            </a:r>
            <a:r>
              <a:rPr lang="en-US" dirty="0" err="1" smtClean="0"/>
              <a:t>larochelle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0040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TR- Daily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/>
              <a:t>One line per travel date</a:t>
            </a:r>
          </a:p>
          <a:p>
            <a:endParaRPr lang="en-US" sz="2000" b="0" dirty="0"/>
          </a:p>
          <a:p>
            <a:endParaRPr lang="en-US" sz="2000" b="0" dirty="0" smtClean="0"/>
          </a:p>
          <a:p>
            <a:endParaRPr lang="en-US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857926"/>
            <a:ext cx="8991600" cy="286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368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TR- Total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FTS calculates your entries and deducts prepaid by SJSU (One Time Charges)</a:t>
            </a:r>
          </a:p>
          <a:p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Amount Due is what is owed to Traveler as a reimbursement</a:t>
            </a:r>
          </a:p>
          <a:p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Amount Approved is what department agrees to reimburse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Can be modified by Reviewer or Approver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21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 – Funding Source/</a:t>
            </a:r>
            <a:r>
              <a:rPr lang="en-US" dirty="0" err="1" smtClean="0"/>
              <a:t>Chartfields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Approval routing driven by </a:t>
            </a:r>
            <a:r>
              <a:rPr lang="en-US" sz="2000" b="0" dirty="0" err="1" smtClean="0">
                <a:latin typeface="Times New Roman" pitchFamily="18" charset="0"/>
                <a:cs typeface="Times New Roman" pitchFamily="18" charset="0"/>
              </a:rPr>
              <a:t>DeptID</a:t>
            </a:r>
            <a:endParaRPr lang="en-US" sz="20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Split distribution allowed; however approval routing will go to </a:t>
            </a:r>
            <a:r>
              <a:rPr lang="en-US" sz="2000" b="0" dirty="0" err="1" smtClean="0">
                <a:latin typeface="Times New Roman" pitchFamily="18" charset="0"/>
                <a:cs typeface="Times New Roman" pitchFamily="18" charset="0"/>
              </a:rPr>
              <a:t>DeptID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listed in line #1</a:t>
            </a:r>
          </a:p>
          <a:p>
            <a:endParaRPr lang="en-US" sz="2000" b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9248817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745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TR- Buttons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/>
          <a:lstStyle/>
          <a:p>
            <a:r>
              <a:rPr lang="en-US" sz="2000" b="0" dirty="0">
                <a:latin typeface="Times New Roman" pitchFamily="18" charset="0"/>
                <a:cs typeface="Times New Roman" pitchFamily="18" charset="0"/>
              </a:rPr>
              <a:t>Upload Attachment(s)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Backup documentation requirement</a:t>
            </a:r>
          </a:p>
          <a:p>
            <a:pPr lvl="2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Itemized receipts </a:t>
            </a:r>
          </a:p>
          <a:p>
            <a:pPr lvl="2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Exchange rates</a:t>
            </a:r>
          </a:p>
          <a:p>
            <a:pPr lvl="2"/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Mapquest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or Google Maps for mileage</a:t>
            </a:r>
          </a:p>
          <a:p>
            <a:r>
              <a:rPr lang="en-US" sz="1800" b="0" dirty="0" smtClean="0">
                <a:latin typeface="Times New Roman" pitchFamily="18" charset="0"/>
                <a:cs typeface="Times New Roman" pitchFamily="18" charset="0"/>
              </a:rPr>
              <a:t>Submit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Only the Traveler can submit the authorization to start the approval process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15522"/>
            <a:ext cx="6651158" cy="684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470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0" dirty="0" smtClean="0">
                <a:latin typeface="Times New Roman" pitchFamily="18" charset="0"/>
                <a:cs typeface="Times New Roman" pitchFamily="18" charset="0"/>
              </a:rPr>
              <a:t>Refer to </a:t>
            </a:r>
            <a:r>
              <a:rPr lang="en-US" sz="1800" b="0" dirty="0" smtClean="0">
                <a:latin typeface="Times New Roman" pitchFamily="18" charset="0"/>
                <a:cs typeface="Times New Roman" pitchFamily="18" charset="0"/>
                <a:hlinkClick r:id="rId2"/>
              </a:rPr>
              <a:t>Travel Guide</a:t>
            </a:r>
            <a:endParaRPr lang="en-US" sz="18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0" dirty="0" smtClean="0">
                <a:latin typeface="Times New Roman" pitchFamily="18" charset="0"/>
                <a:cs typeface="Times New Roman" pitchFamily="18" charset="0"/>
              </a:rPr>
              <a:t>Contact Finance Support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4-1558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financeconnect@sjsu.edu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3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8000" b="0" dirty="0" smtClean="0"/>
          </a:p>
          <a:p>
            <a:pPr algn="ctr"/>
            <a:r>
              <a:rPr lang="en-US" sz="7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  <a:endParaRPr lang="en-US" sz="7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6543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Year End 15/16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Meg </a:t>
            </a:r>
            <a:r>
              <a:rPr lang="en-US" dirty="0" err="1" smtClean="0"/>
              <a:t>Deiss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883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Ahead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14300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900" dirty="0" smtClean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Accounts Payable and Contracts &amp; Purchasing Services make every effort to ensure timely processing of procurement requests. </a:t>
            </a: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107202"/>
              </p:ext>
            </p:extLst>
          </p:nvPr>
        </p:nvGraphicFramePr>
        <p:xfrm>
          <a:off x="457201" y="1981200"/>
          <a:ext cx="8083694" cy="2469856"/>
        </p:xfrm>
        <a:graphic>
          <a:graphicData uri="http://schemas.openxmlformats.org/drawingml/2006/table">
            <a:tbl>
              <a:tblPr/>
              <a:tblGrid>
                <a:gridCol w="1509552"/>
                <a:gridCol w="2311441"/>
                <a:gridCol w="152174"/>
                <a:gridCol w="1280160"/>
                <a:gridCol w="2561223"/>
                <a:gridCol w="269144"/>
              </a:tblGrid>
              <a:tr h="119968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Accounts Payable</a:t>
                      </a:r>
                      <a:endParaRPr lang="en-US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0" marR="325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0" marR="325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Purchasing</a:t>
                      </a:r>
                      <a:endParaRPr lang="en-US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0" marR="325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9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Process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Time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Subject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Process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Time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Subject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98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Two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Weeks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Direct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Payment Requests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One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Week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RapidReqs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4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Two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Weeks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Employee/Student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Reimbursements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Two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Weeks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Change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Order Requests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98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Two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Weeks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Travel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Reimbursements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Two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Weeks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Requisitions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&lt; $10K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Two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Weeks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Registration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Payment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Requests</a:t>
                      </a: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Four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Weeks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Requisitions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between $10K to $50K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46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Weeks or according to terms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e-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Invoice (PO invoice Submit)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Six to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Eight Weeks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Requisitions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&gt;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$50K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560" marR="32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9949" y="4522317"/>
            <a:ext cx="836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Departments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ensure invoices related to fiscal year 15/16 processed as soon as possible as these invoices need to be reported in the fiscal year.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42929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Reminders and Tasks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160366"/>
              </p:ext>
            </p:extLst>
          </p:nvPr>
        </p:nvGraphicFramePr>
        <p:xfrm>
          <a:off x="609600" y="1600200"/>
          <a:ext cx="8046720" cy="3304642"/>
        </p:xfrm>
        <a:graphic>
          <a:graphicData uri="http://schemas.openxmlformats.org/drawingml/2006/table">
            <a:tbl>
              <a:tblPr/>
              <a:tblGrid>
                <a:gridCol w="1776021"/>
                <a:gridCol w="6270699"/>
              </a:tblGrid>
              <a:tr h="3048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Subject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Description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1613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Reconcile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Accounts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Departments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should review their Data Warehouse reports throughout the fiscal year to reconcile financial activity posted to their accounts as well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as manage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Purchase Order encumbrances.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As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we near year-end, more attention should be given to these transactions. Identified errors can be corrected through an Expense or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Budget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Transfer in FTS. Purchase Order encumbrances can be modified through a Change Order Request submitted to the Purchasing Office.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2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GoCard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Office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Max, ProCard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GoCard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ProCard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and Office Max purchases made for the June 2016 billing cycle will be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expensed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 FY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16/17.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5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Recharges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May 2016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recharges for UPD, Facilities,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Travel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Agent prepaid charges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copier meter readings, postage, and telephone expenses will be charged to FY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15/16 and are due to Accounting Services by Tuesday, June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7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Recharges for the month of June will be expensed in FY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16/17.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00" y="1143000"/>
            <a:ext cx="8166531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 Fiscal Year, Expenses for </a:t>
            </a:r>
            <a:r>
              <a:rPr lang="en-US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GoCard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ProCard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recharges cover June to May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1141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577036"/>
              </p:ext>
            </p:extLst>
          </p:nvPr>
        </p:nvGraphicFramePr>
        <p:xfrm>
          <a:off x="304800" y="990601"/>
          <a:ext cx="8458200" cy="3818880"/>
        </p:xfrm>
        <a:graphic>
          <a:graphicData uri="http://schemas.openxmlformats.org/drawingml/2006/table">
            <a:tbl>
              <a:tblPr/>
              <a:tblGrid>
                <a:gridCol w="1905000"/>
                <a:gridCol w="1219200"/>
                <a:gridCol w="3886200"/>
                <a:gridCol w="1447800"/>
              </a:tblGrid>
              <a:tr h="234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Due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Date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Subject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Department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12016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Tuesday,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June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28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Petty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Cash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Expenses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submitted for reimbursement before or on this date will be charged to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15/16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fiscal year. Expenses submitted after this date will be charged to FY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16/17. 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Bursar’s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Office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Window 1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2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Wednesday,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June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29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Deposits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Deadline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is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3 PM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on this last day to make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cash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deposits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at the Bursar’s Office. Deposits received after this deadline will be posted to the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16/17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year.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Bursar’s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Office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Window 1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2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Friday, June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24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Budget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&amp; Expense Journals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Last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day to complete and approve FTS budget and expense journals and HR expense journals.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Budget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Office/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Accounting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Services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8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Friday, June 24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Journal Upload Request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Last day to submit journal upload request to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Accounting Services.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Accounting Services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58428" marR="58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4760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End Information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algn="just">
              <a:buNone/>
            </a:pPr>
            <a:r>
              <a:rPr lang="en-US" sz="25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Finance management is a daily function not a year-end task!</a:t>
            </a:r>
          </a:p>
          <a:p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2015/16 Year End Guide</a:t>
            </a:r>
            <a:endParaRPr lang="en-US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2658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56479" y="1290992"/>
            <a:ext cx="6979365" cy="1207509"/>
          </a:xfrm>
        </p:spPr>
        <p:txBody>
          <a:bodyPr/>
          <a:lstStyle/>
          <a:p>
            <a:r>
              <a:rPr lang="en-US" dirty="0" smtClean="0"/>
              <a:t>Fund Balance Management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Bradley Olin &amp; Kim Napoli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 rot="19109647">
            <a:off x="2008936" y="3312258"/>
            <a:ext cx="583002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66746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hat’s Up">
  <a:themeElements>
    <a:clrScheme name="Custom 1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E5A823"/>
      </a:accent2>
      <a:accent3>
        <a:srgbClr val="0055A2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What’s Up</Template>
  <TotalTime>2505</TotalTime>
  <Words>1712</Words>
  <Application>Microsoft Office PowerPoint</Application>
  <PresentationFormat>On-screen Show (4:3)</PresentationFormat>
  <Paragraphs>301</Paragraphs>
  <Slides>35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What’s Up</vt:lpstr>
      <vt:lpstr>What’s Up? Finance</vt:lpstr>
      <vt:lpstr>Agenda</vt:lpstr>
      <vt:lpstr>Avp finance updates</vt:lpstr>
      <vt:lpstr>Fiscal Year End 15/16</vt:lpstr>
      <vt:lpstr>Plan Ahead</vt:lpstr>
      <vt:lpstr>Reminders and Tasks</vt:lpstr>
      <vt:lpstr>Important Dates</vt:lpstr>
      <vt:lpstr>Year End Information</vt:lpstr>
      <vt:lpstr>Fund Balance Management</vt:lpstr>
      <vt:lpstr>Fund balance roll process objectives</vt:lpstr>
      <vt:lpstr>Reminder</vt:lpstr>
      <vt:lpstr>Proposals under advisement</vt:lpstr>
      <vt:lpstr>Proposals under advisement</vt:lpstr>
      <vt:lpstr>Further considerations</vt:lpstr>
      <vt:lpstr>Feedback?  IDEAS?</vt:lpstr>
      <vt:lpstr>Fts travel – tips &amp; tricks</vt:lpstr>
      <vt:lpstr>Before the Traveler leaves…</vt:lpstr>
      <vt:lpstr>Travel Authorization (TA) - Header</vt:lpstr>
      <vt:lpstr>TA– Trip Information</vt:lpstr>
      <vt:lpstr>TA- Estimated Expenses</vt:lpstr>
      <vt:lpstr>TA- Funding Source/Chartfields</vt:lpstr>
      <vt:lpstr> TA- Buttons </vt:lpstr>
      <vt:lpstr>TA- Routing and Approval Status</vt:lpstr>
      <vt:lpstr>When the Traveler returns...</vt:lpstr>
      <vt:lpstr>Travel Reimbursement (TR)- Header</vt:lpstr>
      <vt:lpstr>TR- Header</vt:lpstr>
      <vt:lpstr>TR- One Time Charges</vt:lpstr>
      <vt:lpstr>TR – One Time Charges</vt:lpstr>
      <vt:lpstr>TR- Daily Charges</vt:lpstr>
      <vt:lpstr>TR- Daily Charges</vt:lpstr>
      <vt:lpstr>TR- Total Calculations</vt:lpstr>
      <vt:lpstr>TR – Funding Source/Chartfields</vt:lpstr>
      <vt:lpstr>TR- Buttons </vt:lpstr>
      <vt:lpstr>Questions?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Up? Finance</dc:title>
  <dc:creator>Jas Singh</dc:creator>
  <cp:lastModifiedBy>"004801876"</cp:lastModifiedBy>
  <cp:revision>60</cp:revision>
  <cp:lastPrinted>2015-04-30T23:44:56Z</cp:lastPrinted>
  <dcterms:created xsi:type="dcterms:W3CDTF">2015-04-10T16:04:21Z</dcterms:created>
  <dcterms:modified xsi:type="dcterms:W3CDTF">2016-05-06T23:07:41Z</dcterms:modified>
</cp:coreProperties>
</file>