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304" r:id="rId5"/>
    <p:sldId id="1066" r:id="rId6"/>
    <p:sldId id="310" r:id="rId7"/>
    <p:sldId id="872" r:id="rId8"/>
    <p:sldId id="1053" r:id="rId9"/>
    <p:sldId id="1071" r:id="rId10"/>
    <p:sldId id="1065" r:id="rId11"/>
    <p:sldId id="1069" r:id="rId12"/>
    <p:sldId id="1060" r:id="rId13"/>
    <p:sldId id="1068" r:id="rId14"/>
    <p:sldId id="1054" r:id="rId15"/>
    <p:sldId id="1055" r:id="rId16"/>
    <p:sldId id="1070" r:id="rId17"/>
    <p:sldId id="1056" r:id="rId18"/>
    <p:sldId id="1064" r:id="rId19"/>
    <p:sldId id="1072" r:id="rId20"/>
    <p:sldId id="1057" r:id="rId21"/>
    <p:sldId id="1058" r:id="rId22"/>
    <p:sldId id="1059" r:id="rId23"/>
    <p:sldId id="1067" r:id="rId24"/>
    <p:sldId id="905" r:id="rId25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hado, Demetria" initials="MD" lastIdx="1" clrIdx="0">
    <p:extLst>
      <p:ext uri="{19B8F6BF-5375-455C-9EA6-DF929625EA0E}">
        <p15:presenceInfo xmlns:p15="http://schemas.microsoft.com/office/powerpoint/2012/main" userId="S::Demetria.Machado@sanjoseca.gov::bb17440b-cd0c-4786-814f-d2a1799609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99"/>
    <a:srgbClr val="0066CC"/>
    <a:srgbClr val="6080A8"/>
    <a:srgbClr val="91663C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E6BE9F-F019-C000-179C-E4CC1CB5633E}" v="50" dt="2021-04-16T19:44:51.764"/>
    <p1510:client id="{28297932-963C-4AF7-512A-B202EE281BC6}" v="10" dt="2021-04-16T16:40:00.980"/>
    <p1510:client id="{4CE1BE9F-406B-B000-FD25-EDB2B21D2BCF}" v="18" dt="2021-04-16T18:23:30.203"/>
    <p1510:client id="{8ED6BE9F-D0FF-C000-179C-EE4FD5C9A11A}" v="77" dt="2021-04-16T15:14:05.039"/>
    <p1510:client id="{CBE4BE9F-D0A8-C000-179C-EE6E81303D69}" v="13" dt="2021-04-16T19:20:09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4BA95F-D671-480A-95DA-42C2B069A84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73FFBCC-9F60-45A7-BCA2-7072AFE54AAF}">
      <dgm:prSet/>
      <dgm:spPr/>
      <dgm:t>
        <a:bodyPr/>
        <a:lstStyle/>
        <a:p>
          <a:pPr>
            <a:defRPr cap="all"/>
          </a:pPr>
          <a:r>
            <a:rPr lang="en-US"/>
            <a:t>Director’s Office (HR/Air Service Dev./IT)</a:t>
          </a:r>
        </a:p>
      </dgm:t>
    </dgm:pt>
    <dgm:pt modelId="{BBB10DAB-88B3-4B26-8572-7BB75A3CE2C4}" type="parTrans" cxnId="{CF0F0F4F-87A0-4E7E-A337-8757B17DF1F7}">
      <dgm:prSet/>
      <dgm:spPr/>
      <dgm:t>
        <a:bodyPr/>
        <a:lstStyle/>
        <a:p>
          <a:endParaRPr lang="en-US"/>
        </a:p>
      </dgm:t>
    </dgm:pt>
    <dgm:pt modelId="{61640DC7-28B9-4393-83CF-98FAE791BC99}" type="sibTrans" cxnId="{CF0F0F4F-87A0-4E7E-A337-8757B17DF1F7}">
      <dgm:prSet/>
      <dgm:spPr/>
      <dgm:t>
        <a:bodyPr/>
        <a:lstStyle/>
        <a:p>
          <a:endParaRPr lang="en-US"/>
        </a:p>
      </dgm:t>
    </dgm:pt>
    <dgm:pt modelId="{DC56FCEF-C02B-4C72-9941-22518277DBDE}">
      <dgm:prSet/>
      <dgm:spPr/>
      <dgm:t>
        <a:bodyPr/>
        <a:lstStyle/>
        <a:p>
          <a:pPr>
            <a:defRPr cap="all"/>
          </a:pPr>
          <a:r>
            <a:rPr lang="en-US"/>
            <a:t>Finance (Properties)</a:t>
          </a:r>
        </a:p>
      </dgm:t>
    </dgm:pt>
    <dgm:pt modelId="{26D912FB-4A45-415C-A91A-D95210881088}" type="parTrans" cxnId="{C77A4FA3-2A79-41FE-A1D2-70678F89DAD2}">
      <dgm:prSet/>
      <dgm:spPr/>
      <dgm:t>
        <a:bodyPr/>
        <a:lstStyle/>
        <a:p>
          <a:endParaRPr lang="en-US"/>
        </a:p>
      </dgm:t>
    </dgm:pt>
    <dgm:pt modelId="{0EC43734-58B1-42A8-A6A1-A622BA311C1F}" type="sibTrans" cxnId="{C77A4FA3-2A79-41FE-A1D2-70678F89DAD2}">
      <dgm:prSet/>
      <dgm:spPr/>
      <dgm:t>
        <a:bodyPr/>
        <a:lstStyle/>
        <a:p>
          <a:endParaRPr lang="en-US"/>
        </a:p>
      </dgm:t>
    </dgm:pt>
    <dgm:pt modelId="{FF98A830-C5E9-4148-9BA6-C07956116388}">
      <dgm:prSet/>
      <dgm:spPr/>
      <dgm:t>
        <a:bodyPr/>
        <a:lstStyle/>
        <a:p>
          <a:pPr>
            <a:defRPr cap="all"/>
          </a:pPr>
          <a:r>
            <a:rPr lang="en-US"/>
            <a:t>Marketing &amp; Communications</a:t>
          </a:r>
        </a:p>
      </dgm:t>
    </dgm:pt>
    <dgm:pt modelId="{5A5879FC-194D-4C5E-A375-DB7DF42BB151}" type="parTrans" cxnId="{AB309353-8CAE-4A7F-A917-23125CFC13A9}">
      <dgm:prSet/>
      <dgm:spPr/>
      <dgm:t>
        <a:bodyPr/>
        <a:lstStyle/>
        <a:p>
          <a:endParaRPr lang="en-US"/>
        </a:p>
      </dgm:t>
    </dgm:pt>
    <dgm:pt modelId="{41A8F268-48CB-4BFB-B96B-FFAB72B70D04}" type="sibTrans" cxnId="{AB309353-8CAE-4A7F-A917-23125CFC13A9}">
      <dgm:prSet/>
      <dgm:spPr/>
      <dgm:t>
        <a:bodyPr/>
        <a:lstStyle/>
        <a:p>
          <a:endParaRPr lang="en-US"/>
        </a:p>
      </dgm:t>
    </dgm:pt>
    <dgm:pt modelId="{90B2BE13-CD20-4F46-B7B8-E22DC4713A6D}">
      <dgm:prSet/>
      <dgm:spPr/>
      <dgm:t>
        <a:bodyPr/>
        <a:lstStyle/>
        <a:p>
          <a:pPr>
            <a:defRPr cap="all"/>
          </a:pPr>
          <a:r>
            <a:rPr lang="en-US"/>
            <a:t>Planning &amp; Development (Environmental)</a:t>
          </a:r>
        </a:p>
      </dgm:t>
    </dgm:pt>
    <dgm:pt modelId="{36F683E6-A4E1-4702-93AC-5032CA63B633}" type="parTrans" cxnId="{9CB9FA47-314A-4E6E-90A0-6DD3A5707135}">
      <dgm:prSet/>
      <dgm:spPr/>
      <dgm:t>
        <a:bodyPr/>
        <a:lstStyle/>
        <a:p>
          <a:endParaRPr lang="en-US"/>
        </a:p>
      </dgm:t>
    </dgm:pt>
    <dgm:pt modelId="{73E99CB5-CA7C-4E59-8F65-B574ED7F5E84}" type="sibTrans" cxnId="{9CB9FA47-314A-4E6E-90A0-6DD3A5707135}">
      <dgm:prSet/>
      <dgm:spPr/>
      <dgm:t>
        <a:bodyPr/>
        <a:lstStyle/>
        <a:p>
          <a:endParaRPr lang="en-US"/>
        </a:p>
      </dgm:t>
    </dgm:pt>
    <dgm:pt modelId="{8766BDE3-6EF0-4368-A62D-E42659172DA2}">
      <dgm:prSet/>
      <dgm:spPr/>
      <dgm:t>
        <a:bodyPr/>
        <a:lstStyle/>
        <a:p>
          <a:pPr>
            <a:defRPr cap="all"/>
          </a:pPr>
          <a:r>
            <a:rPr lang="en-US"/>
            <a:t>Operations</a:t>
          </a:r>
        </a:p>
      </dgm:t>
    </dgm:pt>
    <dgm:pt modelId="{D8CAB548-672E-413C-BAFA-F6A84FEDB682}" type="parTrans" cxnId="{E95AA9D8-6CF9-46C4-AD4A-113F53A8DA91}">
      <dgm:prSet/>
      <dgm:spPr/>
      <dgm:t>
        <a:bodyPr/>
        <a:lstStyle/>
        <a:p>
          <a:endParaRPr lang="en-US"/>
        </a:p>
      </dgm:t>
    </dgm:pt>
    <dgm:pt modelId="{13C6CCA3-EEC7-42CD-9270-7B2F7FE6DABA}" type="sibTrans" cxnId="{E95AA9D8-6CF9-46C4-AD4A-113F53A8DA91}">
      <dgm:prSet/>
      <dgm:spPr/>
      <dgm:t>
        <a:bodyPr/>
        <a:lstStyle/>
        <a:p>
          <a:endParaRPr lang="en-US"/>
        </a:p>
      </dgm:t>
    </dgm:pt>
    <dgm:pt modelId="{112EFBDF-43CE-4704-9024-FA84AD076C95}">
      <dgm:prSet/>
      <dgm:spPr/>
      <dgm:t>
        <a:bodyPr/>
        <a:lstStyle/>
        <a:p>
          <a:pPr>
            <a:defRPr cap="all"/>
          </a:pPr>
          <a:r>
            <a:rPr lang="en-US"/>
            <a:t>Facilities &amp; Maintenance</a:t>
          </a:r>
        </a:p>
      </dgm:t>
    </dgm:pt>
    <dgm:pt modelId="{569438C1-743C-4FB8-8BAB-B65B61CCFC6B}" type="parTrans" cxnId="{18639D9D-60ED-4324-A08D-2CEEC1EA8CD3}">
      <dgm:prSet/>
      <dgm:spPr/>
      <dgm:t>
        <a:bodyPr/>
        <a:lstStyle/>
        <a:p>
          <a:endParaRPr lang="en-US"/>
        </a:p>
      </dgm:t>
    </dgm:pt>
    <dgm:pt modelId="{33423B65-3687-4C5F-97F8-7870182B1F38}" type="sibTrans" cxnId="{18639D9D-60ED-4324-A08D-2CEEC1EA8CD3}">
      <dgm:prSet/>
      <dgm:spPr/>
      <dgm:t>
        <a:bodyPr/>
        <a:lstStyle/>
        <a:p>
          <a:endParaRPr lang="en-US"/>
        </a:p>
      </dgm:t>
    </dgm:pt>
    <dgm:pt modelId="{66FC286C-B360-406A-90A1-5BA5AD1E3478}" type="pres">
      <dgm:prSet presAssocID="{344BA95F-D671-480A-95DA-42C2B069A847}" presName="root" presStyleCnt="0">
        <dgm:presLayoutVars>
          <dgm:dir/>
          <dgm:resizeHandles val="exact"/>
        </dgm:presLayoutVars>
      </dgm:prSet>
      <dgm:spPr/>
    </dgm:pt>
    <dgm:pt modelId="{3EEFAE2F-960D-48B9-BE32-51248247C457}" type="pres">
      <dgm:prSet presAssocID="{873FFBCC-9F60-45A7-BCA2-7072AFE54AAF}" presName="compNode" presStyleCnt="0"/>
      <dgm:spPr/>
    </dgm:pt>
    <dgm:pt modelId="{A5F0B9BB-572F-40A9-8A2A-A5A10C7C43C3}" type="pres">
      <dgm:prSet presAssocID="{873FFBCC-9F60-45A7-BCA2-7072AFE54AAF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5B1AD82D-F112-4EA0-903C-41537EF446DC}" type="pres">
      <dgm:prSet presAssocID="{873FFBCC-9F60-45A7-BCA2-7072AFE54AA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20D8317C-8F8C-49F8-9D1B-0E32003134D8}" type="pres">
      <dgm:prSet presAssocID="{873FFBCC-9F60-45A7-BCA2-7072AFE54AAF}" presName="spaceRect" presStyleCnt="0"/>
      <dgm:spPr/>
    </dgm:pt>
    <dgm:pt modelId="{B42CCD49-AD53-4507-9C07-8BDE8357C58B}" type="pres">
      <dgm:prSet presAssocID="{873FFBCC-9F60-45A7-BCA2-7072AFE54AAF}" presName="textRect" presStyleLbl="revTx" presStyleIdx="0" presStyleCnt="6">
        <dgm:presLayoutVars>
          <dgm:chMax val="1"/>
          <dgm:chPref val="1"/>
        </dgm:presLayoutVars>
      </dgm:prSet>
      <dgm:spPr/>
    </dgm:pt>
    <dgm:pt modelId="{A572810C-1BC6-4853-BC81-9562208E9080}" type="pres">
      <dgm:prSet presAssocID="{61640DC7-28B9-4393-83CF-98FAE791BC99}" presName="sibTrans" presStyleCnt="0"/>
      <dgm:spPr/>
    </dgm:pt>
    <dgm:pt modelId="{95DD5B82-B5ED-47AD-839A-D0D781B10B3F}" type="pres">
      <dgm:prSet presAssocID="{DC56FCEF-C02B-4C72-9941-22518277DBDE}" presName="compNode" presStyleCnt="0"/>
      <dgm:spPr/>
    </dgm:pt>
    <dgm:pt modelId="{2BF0439D-0417-45D1-B34E-DC2F47B8E261}" type="pres">
      <dgm:prSet presAssocID="{DC56FCEF-C02B-4C72-9941-22518277DBDE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B30D0222-6B78-44A4-B9EF-8DF1701DFD5E}" type="pres">
      <dgm:prSet presAssocID="{DC56FCEF-C02B-4C72-9941-22518277DBD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29112E60-DCA2-430B-A12C-94FB8A8A6B83}" type="pres">
      <dgm:prSet presAssocID="{DC56FCEF-C02B-4C72-9941-22518277DBDE}" presName="spaceRect" presStyleCnt="0"/>
      <dgm:spPr/>
    </dgm:pt>
    <dgm:pt modelId="{20F72032-134D-4626-A0D3-06DB58A1B537}" type="pres">
      <dgm:prSet presAssocID="{DC56FCEF-C02B-4C72-9941-22518277DBDE}" presName="textRect" presStyleLbl="revTx" presStyleIdx="1" presStyleCnt="6">
        <dgm:presLayoutVars>
          <dgm:chMax val="1"/>
          <dgm:chPref val="1"/>
        </dgm:presLayoutVars>
      </dgm:prSet>
      <dgm:spPr/>
    </dgm:pt>
    <dgm:pt modelId="{97BD0B3D-0472-4965-874F-EAE91E881D7C}" type="pres">
      <dgm:prSet presAssocID="{0EC43734-58B1-42A8-A6A1-A622BA311C1F}" presName="sibTrans" presStyleCnt="0"/>
      <dgm:spPr/>
    </dgm:pt>
    <dgm:pt modelId="{16462AB5-4613-497F-A9FD-3A3007F6953A}" type="pres">
      <dgm:prSet presAssocID="{FF98A830-C5E9-4148-9BA6-C07956116388}" presName="compNode" presStyleCnt="0"/>
      <dgm:spPr/>
    </dgm:pt>
    <dgm:pt modelId="{F3541D17-8752-4D96-9AA3-8DBE72C46D47}" type="pres">
      <dgm:prSet presAssocID="{FF98A830-C5E9-4148-9BA6-C07956116388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EA7A6C22-F10D-4839-95BD-F409C1CB9B4D}" type="pres">
      <dgm:prSet presAssocID="{FF98A830-C5E9-4148-9BA6-C0795611638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0C349ED6-DE4A-40A8-8455-7A82FD9F69EC}" type="pres">
      <dgm:prSet presAssocID="{FF98A830-C5E9-4148-9BA6-C07956116388}" presName="spaceRect" presStyleCnt="0"/>
      <dgm:spPr/>
    </dgm:pt>
    <dgm:pt modelId="{4B4DE85B-A2BF-4995-80E0-9A66D86E4467}" type="pres">
      <dgm:prSet presAssocID="{FF98A830-C5E9-4148-9BA6-C07956116388}" presName="textRect" presStyleLbl="revTx" presStyleIdx="2" presStyleCnt="6">
        <dgm:presLayoutVars>
          <dgm:chMax val="1"/>
          <dgm:chPref val="1"/>
        </dgm:presLayoutVars>
      </dgm:prSet>
      <dgm:spPr/>
    </dgm:pt>
    <dgm:pt modelId="{84DB9BDF-A95B-45B6-9F62-AA68DDA74EAE}" type="pres">
      <dgm:prSet presAssocID="{41A8F268-48CB-4BFB-B96B-FFAB72B70D04}" presName="sibTrans" presStyleCnt="0"/>
      <dgm:spPr/>
    </dgm:pt>
    <dgm:pt modelId="{01657E1F-5160-4CA3-97B5-1DCCFBA32D27}" type="pres">
      <dgm:prSet presAssocID="{90B2BE13-CD20-4F46-B7B8-E22DC4713A6D}" presName="compNode" presStyleCnt="0"/>
      <dgm:spPr/>
    </dgm:pt>
    <dgm:pt modelId="{91A78F92-DDAA-4EFD-B058-5C2BAE5793C9}" type="pres">
      <dgm:prSet presAssocID="{90B2BE13-CD20-4F46-B7B8-E22DC4713A6D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99A65609-00FC-4EFC-AC1C-95F2547FF5FC}" type="pres">
      <dgm:prSet presAssocID="{90B2BE13-CD20-4F46-B7B8-E22DC4713A6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9D2EB664-A9E2-4FCC-9EDD-B17AB64FD763}" type="pres">
      <dgm:prSet presAssocID="{90B2BE13-CD20-4F46-B7B8-E22DC4713A6D}" presName="spaceRect" presStyleCnt="0"/>
      <dgm:spPr/>
    </dgm:pt>
    <dgm:pt modelId="{07DC2BBE-6D2C-4E1C-BD54-700D1700C6EC}" type="pres">
      <dgm:prSet presAssocID="{90B2BE13-CD20-4F46-B7B8-E22DC4713A6D}" presName="textRect" presStyleLbl="revTx" presStyleIdx="3" presStyleCnt="6">
        <dgm:presLayoutVars>
          <dgm:chMax val="1"/>
          <dgm:chPref val="1"/>
        </dgm:presLayoutVars>
      </dgm:prSet>
      <dgm:spPr/>
    </dgm:pt>
    <dgm:pt modelId="{9981203E-2B5A-4349-B5C9-3B5313985603}" type="pres">
      <dgm:prSet presAssocID="{73E99CB5-CA7C-4E59-8F65-B574ED7F5E84}" presName="sibTrans" presStyleCnt="0"/>
      <dgm:spPr/>
    </dgm:pt>
    <dgm:pt modelId="{416C8C2C-16D7-4F3D-B224-02F450662D84}" type="pres">
      <dgm:prSet presAssocID="{8766BDE3-6EF0-4368-A62D-E42659172DA2}" presName="compNode" presStyleCnt="0"/>
      <dgm:spPr/>
    </dgm:pt>
    <dgm:pt modelId="{7A1CEB58-BE10-472A-B10E-F3DE74FCED78}" type="pres">
      <dgm:prSet presAssocID="{8766BDE3-6EF0-4368-A62D-E42659172DA2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54A0EB23-8DD7-4671-85CD-9719EC72A1EA}" type="pres">
      <dgm:prSet presAssocID="{8766BDE3-6EF0-4368-A62D-E42659172DA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74874E99-A6CC-4594-991C-35970F730B95}" type="pres">
      <dgm:prSet presAssocID="{8766BDE3-6EF0-4368-A62D-E42659172DA2}" presName="spaceRect" presStyleCnt="0"/>
      <dgm:spPr/>
    </dgm:pt>
    <dgm:pt modelId="{1532A00B-DD7C-4763-858F-FDBB64D3C876}" type="pres">
      <dgm:prSet presAssocID="{8766BDE3-6EF0-4368-A62D-E42659172DA2}" presName="textRect" presStyleLbl="revTx" presStyleIdx="4" presStyleCnt="6">
        <dgm:presLayoutVars>
          <dgm:chMax val="1"/>
          <dgm:chPref val="1"/>
        </dgm:presLayoutVars>
      </dgm:prSet>
      <dgm:spPr/>
    </dgm:pt>
    <dgm:pt modelId="{D663AC56-9984-4635-BB63-F8C5CFB52DF2}" type="pres">
      <dgm:prSet presAssocID="{13C6CCA3-EEC7-42CD-9270-7B2F7FE6DABA}" presName="sibTrans" presStyleCnt="0"/>
      <dgm:spPr/>
    </dgm:pt>
    <dgm:pt modelId="{8DDE6D11-70FE-4B85-A169-5285C40FA341}" type="pres">
      <dgm:prSet presAssocID="{112EFBDF-43CE-4704-9024-FA84AD076C95}" presName="compNode" presStyleCnt="0"/>
      <dgm:spPr/>
    </dgm:pt>
    <dgm:pt modelId="{BE4CCE2C-FCC4-4C30-8913-9F262F0DCD47}" type="pres">
      <dgm:prSet presAssocID="{112EFBDF-43CE-4704-9024-FA84AD076C95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01A05351-B44C-4359-8152-F19C57B24459}" type="pres">
      <dgm:prSet presAssocID="{112EFBDF-43CE-4704-9024-FA84AD076C9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2394A8FF-D889-451D-8080-805BE222DC7D}" type="pres">
      <dgm:prSet presAssocID="{112EFBDF-43CE-4704-9024-FA84AD076C95}" presName="spaceRect" presStyleCnt="0"/>
      <dgm:spPr/>
    </dgm:pt>
    <dgm:pt modelId="{AA2757AC-75A6-4193-9D8A-94131E371DF7}" type="pres">
      <dgm:prSet presAssocID="{112EFBDF-43CE-4704-9024-FA84AD076C9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ADF011B-D209-4656-B4EA-C51F5D3FB7F4}" type="presOf" srcId="{90B2BE13-CD20-4F46-B7B8-E22DC4713A6D}" destId="{07DC2BBE-6D2C-4E1C-BD54-700D1700C6EC}" srcOrd="0" destOrd="0" presId="urn:microsoft.com/office/officeart/2018/5/layout/IconLeafLabelList"/>
    <dgm:cxn modelId="{A612DE2B-F77B-4780-834E-AB96D3391AFA}" type="presOf" srcId="{DC56FCEF-C02B-4C72-9941-22518277DBDE}" destId="{20F72032-134D-4626-A0D3-06DB58A1B537}" srcOrd="0" destOrd="0" presId="urn:microsoft.com/office/officeart/2018/5/layout/IconLeafLabelList"/>
    <dgm:cxn modelId="{B601DD5E-8310-4B4D-98D6-AF7825E0367E}" type="presOf" srcId="{112EFBDF-43CE-4704-9024-FA84AD076C95}" destId="{AA2757AC-75A6-4193-9D8A-94131E371DF7}" srcOrd="0" destOrd="0" presId="urn:microsoft.com/office/officeart/2018/5/layout/IconLeafLabelList"/>
    <dgm:cxn modelId="{253BC063-04F6-455A-B837-04DE73D4354A}" type="presOf" srcId="{8766BDE3-6EF0-4368-A62D-E42659172DA2}" destId="{1532A00B-DD7C-4763-858F-FDBB64D3C876}" srcOrd="0" destOrd="0" presId="urn:microsoft.com/office/officeart/2018/5/layout/IconLeafLabelList"/>
    <dgm:cxn modelId="{9CB9FA47-314A-4E6E-90A0-6DD3A5707135}" srcId="{344BA95F-D671-480A-95DA-42C2B069A847}" destId="{90B2BE13-CD20-4F46-B7B8-E22DC4713A6D}" srcOrd="3" destOrd="0" parTransId="{36F683E6-A4E1-4702-93AC-5032CA63B633}" sibTransId="{73E99CB5-CA7C-4E59-8F65-B574ED7F5E84}"/>
    <dgm:cxn modelId="{CF0F0F4F-87A0-4E7E-A337-8757B17DF1F7}" srcId="{344BA95F-D671-480A-95DA-42C2B069A847}" destId="{873FFBCC-9F60-45A7-BCA2-7072AFE54AAF}" srcOrd="0" destOrd="0" parTransId="{BBB10DAB-88B3-4B26-8572-7BB75A3CE2C4}" sibTransId="{61640DC7-28B9-4393-83CF-98FAE791BC99}"/>
    <dgm:cxn modelId="{AB309353-8CAE-4A7F-A917-23125CFC13A9}" srcId="{344BA95F-D671-480A-95DA-42C2B069A847}" destId="{FF98A830-C5E9-4148-9BA6-C07956116388}" srcOrd="2" destOrd="0" parTransId="{5A5879FC-194D-4C5E-A375-DB7DF42BB151}" sibTransId="{41A8F268-48CB-4BFB-B96B-FFAB72B70D04}"/>
    <dgm:cxn modelId="{0E0F5B92-07AF-458B-892F-4D656A34CDE1}" type="presOf" srcId="{344BA95F-D671-480A-95DA-42C2B069A847}" destId="{66FC286C-B360-406A-90A1-5BA5AD1E3478}" srcOrd="0" destOrd="0" presId="urn:microsoft.com/office/officeart/2018/5/layout/IconLeafLabelList"/>
    <dgm:cxn modelId="{18639D9D-60ED-4324-A08D-2CEEC1EA8CD3}" srcId="{344BA95F-D671-480A-95DA-42C2B069A847}" destId="{112EFBDF-43CE-4704-9024-FA84AD076C95}" srcOrd="5" destOrd="0" parTransId="{569438C1-743C-4FB8-8BAB-B65B61CCFC6B}" sibTransId="{33423B65-3687-4C5F-97F8-7870182B1F38}"/>
    <dgm:cxn modelId="{C77A4FA3-2A79-41FE-A1D2-70678F89DAD2}" srcId="{344BA95F-D671-480A-95DA-42C2B069A847}" destId="{DC56FCEF-C02B-4C72-9941-22518277DBDE}" srcOrd="1" destOrd="0" parTransId="{26D912FB-4A45-415C-A91A-D95210881088}" sibTransId="{0EC43734-58B1-42A8-A6A1-A622BA311C1F}"/>
    <dgm:cxn modelId="{E95AA9D8-6CF9-46C4-AD4A-113F53A8DA91}" srcId="{344BA95F-D671-480A-95DA-42C2B069A847}" destId="{8766BDE3-6EF0-4368-A62D-E42659172DA2}" srcOrd="4" destOrd="0" parTransId="{D8CAB548-672E-413C-BAFA-F6A84FEDB682}" sibTransId="{13C6CCA3-EEC7-42CD-9270-7B2F7FE6DABA}"/>
    <dgm:cxn modelId="{41C14BF1-4B9F-4228-8452-42BF52C8B4BD}" type="presOf" srcId="{873FFBCC-9F60-45A7-BCA2-7072AFE54AAF}" destId="{B42CCD49-AD53-4507-9C07-8BDE8357C58B}" srcOrd="0" destOrd="0" presId="urn:microsoft.com/office/officeart/2018/5/layout/IconLeafLabelList"/>
    <dgm:cxn modelId="{64CEF3FE-F495-4F01-A9EB-6343824C6C01}" type="presOf" srcId="{FF98A830-C5E9-4148-9BA6-C07956116388}" destId="{4B4DE85B-A2BF-4995-80E0-9A66D86E4467}" srcOrd="0" destOrd="0" presId="urn:microsoft.com/office/officeart/2018/5/layout/IconLeafLabelList"/>
    <dgm:cxn modelId="{6F738115-4351-4B6C-B5C4-0BC7F96203C8}" type="presParOf" srcId="{66FC286C-B360-406A-90A1-5BA5AD1E3478}" destId="{3EEFAE2F-960D-48B9-BE32-51248247C457}" srcOrd="0" destOrd="0" presId="urn:microsoft.com/office/officeart/2018/5/layout/IconLeafLabelList"/>
    <dgm:cxn modelId="{BE9DD86A-1064-48A4-B8FA-21428CE35AFB}" type="presParOf" srcId="{3EEFAE2F-960D-48B9-BE32-51248247C457}" destId="{A5F0B9BB-572F-40A9-8A2A-A5A10C7C43C3}" srcOrd="0" destOrd="0" presId="urn:microsoft.com/office/officeart/2018/5/layout/IconLeafLabelList"/>
    <dgm:cxn modelId="{39329840-5C40-46BE-A50C-AF9D9F5161F8}" type="presParOf" srcId="{3EEFAE2F-960D-48B9-BE32-51248247C457}" destId="{5B1AD82D-F112-4EA0-903C-41537EF446DC}" srcOrd="1" destOrd="0" presId="urn:microsoft.com/office/officeart/2018/5/layout/IconLeafLabelList"/>
    <dgm:cxn modelId="{DC0C4B9F-B8DC-4F87-8E2A-8B9CCE8F63A8}" type="presParOf" srcId="{3EEFAE2F-960D-48B9-BE32-51248247C457}" destId="{20D8317C-8F8C-49F8-9D1B-0E32003134D8}" srcOrd="2" destOrd="0" presId="urn:microsoft.com/office/officeart/2018/5/layout/IconLeafLabelList"/>
    <dgm:cxn modelId="{076E619B-AFC8-40FC-9DE5-CBF6803AEDBD}" type="presParOf" srcId="{3EEFAE2F-960D-48B9-BE32-51248247C457}" destId="{B42CCD49-AD53-4507-9C07-8BDE8357C58B}" srcOrd="3" destOrd="0" presId="urn:microsoft.com/office/officeart/2018/5/layout/IconLeafLabelList"/>
    <dgm:cxn modelId="{8B67B6A9-0862-4A8A-8B4D-F92D293C3076}" type="presParOf" srcId="{66FC286C-B360-406A-90A1-5BA5AD1E3478}" destId="{A572810C-1BC6-4853-BC81-9562208E9080}" srcOrd="1" destOrd="0" presId="urn:microsoft.com/office/officeart/2018/5/layout/IconLeafLabelList"/>
    <dgm:cxn modelId="{BC01AF34-228C-4965-A030-D25A82D45065}" type="presParOf" srcId="{66FC286C-B360-406A-90A1-5BA5AD1E3478}" destId="{95DD5B82-B5ED-47AD-839A-D0D781B10B3F}" srcOrd="2" destOrd="0" presId="urn:microsoft.com/office/officeart/2018/5/layout/IconLeafLabelList"/>
    <dgm:cxn modelId="{313D0D8B-D0C0-428F-AEDB-4D22F10A0EEF}" type="presParOf" srcId="{95DD5B82-B5ED-47AD-839A-D0D781B10B3F}" destId="{2BF0439D-0417-45D1-B34E-DC2F47B8E261}" srcOrd="0" destOrd="0" presId="urn:microsoft.com/office/officeart/2018/5/layout/IconLeafLabelList"/>
    <dgm:cxn modelId="{F10530E8-6AE7-4626-97B8-1608AD7CA305}" type="presParOf" srcId="{95DD5B82-B5ED-47AD-839A-D0D781B10B3F}" destId="{B30D0222-6B78-44A4-B9EF-8DF1701DFD5E}" srcOrd="1" destOrd="0" presId="urn:microsoft.com/office/officeart/2018/5/layout/IconLeafLabelList"/>
    <dgm:cxn modelId="{6A2BCCF8-0C59-4023-B9B8-8F99764BA6BF}" type="presParOf" srcId="{95DD5B82-B5ED-47AD-839A-D0D781B10B3F}" destId="{29112E60-DCA2-430B-A12C-94FB8A8A6B83}" srcOrd="2" destOrd="0" presId="urn:microsoft.com/office/officeart/2018/5/layout/IconLeafLabelList"/>
    <dgm:cxn modelId="{483A7BD9-136C-4505-9820-CC3FD5087B82}" type="presParOf" srcId="{95DD5B82-B5ED-47AD-839A-D0D781B10B3F}" destId="{20F72032-134D-4626-A0D3-06DB58A1B537}" srcOrd="3" destOrd="0" presId="urn:microsoft.com/office/officeart/2018/5/layout/IconLeafLabelList"/>
    <dgm:cxn modelId="{CACCE0ED-9FA0-4F03-96DB-0B81EEAF1E81}" type="presParOf" srcId="{66FC286C-B360-406A-90A1-5BA5AD1E3478}" destId="{97BD0B3D-0472-4965-874F-EAE91E881D7C}" srcOrd="3" destOrd="0" presId="urn:microsoft.com/office/officeart/2018/5/layout/IconLeafLabelList"/>
    <dgm:cxn modelId="{D1DDC899-FFCB-4C7F-9B27-229962A1CF5B}" type="presParOf" srcId="{66FC286C-B360-406A-90A1-5BA5AD1E3478}" destId="{16462AB5-4613-497F-A9FD-3A3007F6953A}" srcOrd="4" destOrd="0" presId="urn:microsoft.com/office/officeart/2018/5/layout/IconLeafLabelList"/>
    <dgm:cxn modelId="{C24A9C2C-6E5F-453D-9872-3CA8EA9B11A6}" type="presParOf" srcId="{16462AB5-4613-497F-A9FD-3A3007F6953A}" destId="{F3541D17-8752-4D96-9AA3-8DBE72C46D47}" srcOrd="0" destOrd="0" presId="urn:microsoft.com/office/officeart/2018/5/layout/IconLeafLabelList"/>
    <dgm:cxn modelId="{18A7ED6D-CF67-4EDF-8DA8-260A9CF7FFCC}" type="presParOf" srcId="{16462AB5-4613-497F-A9FD-3A3007F6953A}" destId="{EA7A6C22-F10D-4839-95BD-F409C1CB9B4D}" srcOrd="1" destOrd="0" presId="urn:microsoft.com/office/officeart/2018/5/layout/IconLeafLabelList"/>
    <dgm:cxn modelId="{63BB489D-0451-4107-ACC8-5C68340E1C4A}" type="presParOf" srcId="{16462AB5-4613-497F-A9FD-3A3007F6953A}" destId="{0C349ED6-DE4A-40A8-8455-7A82FD9F69EC}" srcOrd="2" destOrd="0" presId="urn:microsoft.com/office/officeart/2018/5/layout/IconLeafLabelList"/>
    <dgm:cxn modelId="{9B91A947-5CCB-4148-BB04-42244B771310}" type="presParOf" srcId="{16462AB5-4613-497F-A9FD-3A3007F6953A}" destId="{4B4DE85B-A2BF-4995-80E0-9A66D86E4467}" srcOrd="3" destOrd="0" presId="urn:microsoft.com/office/officeart/2018/5/layout/IconLeafLabelList"/>
    <dgm:cxn modelId="{86BD8BE7-355C-433E-A7EE-B30A550E0C2C}" type="presParOf" srcId="{66FC286C-B360-406A-90A1-5BA5AD1E3478}" destId="{84DB9BDF-A95B-45B6-9F62-AA68DDA74EAE}" srcOrd="5" destOrd="0" presId="urn:microsoft.com/office/officeart/2018/5/layout/IconLeafLabelList"/>
    <dgm:cxn modelId="{6394B6C5-20EA-468A-8044-3AFF7A0428D4}" type="presParOf" srcId="{66FC286C-B360-406A-90A1-5BA5AD1E3478}" destId="{01657E1F-5160-4CA3-97B5-1DCCFBA32D27}" srcOrd="6" destOrd="0" presId="urn:microsoft.com/office/officeart/2018/5/layout/IconLeafLabelList"/>
    <dgm:cxn modelId="{B9B4E3AE-93E4-476C-8B5D-F7D5B3F9473C}" type="presParOf" srcId="{01657E1F-5160-4CA3-97B5-1DCCFBA32D27}" destId="{91A78F92-DDAA-4EFD-B058-5C2BAE5793C9}" srcOrd="0" destOrd="0" presId="urn:microsoft.com/office/officeart/2018/5/layout/IconLeafLabelList"/>
    <dgm:cxn modelId="{517ADAB0-5F90-4FB1-80D3-C3A90FBE7337}" type="presParOf" srcId="{01657E1F-5160-4CA3-97B5-1DCCFBA32D27}" destId="{99A65609-00FC-4EFC-AC1C-95F2547FF5FC}" srcOrd="1" destOrd="0" presId="urn:microsoft.com/office/officeart/2018/5/layout/IconLeafLabelList"/>
    <dgm:cxn modelId="{166D00B8-1360-448C-9F62-F22A7E573668}" type="presParOf" srcId="{01657E1F-5160-4CA3-97B5-1DCCFBA32D27}" destId="{9D2EB664-A9E2-4FCC-9EDD-B17AB64FD763}" srcOrd="2" destOrd="0" presId="urn:microsoft.com/office/officeart/2018/5/layout/IconLeafLabelList"/>
    <dgm:cxn modelId="{666CAF41-BF99-4A91-843B-A4E5D2FAD9B5}" type="presParOf" srcId="{01657E1F-5160-4CA3-97B5-1DCCFBA32D27}" destId="{07DC2BBE-6D2C-4E1C-BD54-700D1700C6EC}" srcOrd="3" destOrd="0" presId="urn:microsoft.com/office/officeart/2018/5/layout/IconLeafLabelList"/>
    <dgm:cxn modelId="{E029E998-021F-475D-BD15-B620D43CCF45}" type="presParOf" srcId="{66FC286C-B360-406A-90A1-5BA5AD1E3478}" destId="{9981203E-2B5A-4349-B5C9-3B5313985603}" srcOrd="7" destOrd="0" presId="urn:microsoft.com/office/officeart/2018/5/layout/IconLeafLabelList"/>
    <dgm:cxn modelId="{426E3DEA-1800-4783-A9DE-3EE21A05F8F8}" type="presParOf" srcId="{66FC286C-B360-406A-90A1-5BA5AD1E3478}" destId="{416C8C2C-16D7-4F3D-B224-02F450662D84}" srcOrd="8" destOrd="0" presId="urn:microsoft.com/office/officeart/2018/5/layout/IconLeafLabelList"/>
    <dgm:cxn modelId="{EB64439A-60BF-4A60-A329-FEF6EDBFCDF1}" type="presParOf" srcId="{416C8C2C-16D7-4F3D-B224-02F450662D84}" destId="{7A1CEB58-BE10-472A-B10E-F3DE74FCED78}" srcOrd="0" destOrd="0" presId="urn:microsoft.com/office/officeart/2018/5/layout/IconLeafLabelList"/>
    <dgm:cxn modelId="{7366EA23-A99F-4EA1-BCA8-B1EE681C3658}" type="presParOf" srcId="{416C8C2C-16D7-4F3D-B224-02F450662D84}" destId="{54A0EB23-8DD7-4671-85CD-9719EC72A1EA}" srcOrd="1" destOrd="0" presId="urn:microsoft.com/office/officeart/2018/5/layout/IconLeafLabelList"/>
    <dgm:cxn modelId="{3D51B2EC-A0BE-4074-8E48-D1C619699FA1}" type="presParOf" srcId="{416C8C2C-16D7-4F3D-B224-02F450662D84}" destId="{74874E99-A6CC-4594-991C-35970F730B95}" srcOrd="2" destOrd="0" presId="urn:microsoft.com/office/officeart/2018/5/layout/IconLeafLabelList"/>
    <dgm:cxn modelId="{239C2C1B-1DE9-440D-B115-9E135CE06A40}" type="presParOf" srcId="{416C8C2C-16D7-4F3D-B224-02F450662D84}" destId="{1532A00B-DD7C-4763-858F-FDBB64D3C876}" srcOrd="3" destOrd="0" presId="urn:microsoft.com/office/officeart/2018/5/layout/IconLeafLabelList"/>
    <dgm:cxn modelId="{349CEE65-7712-4F41-A4B9-25214852C3BA}" type="presParOf" srcId="{66FC286C-B360-406A-90A1-5BA5AD1E3478}" destId="{D663AC56-9984-4635-BB63-F8C5CFB52DF2}" srcOrd="9" destOrd="0" presId="urn:microsoft.com/office/officeart/2018/5/layout/IconLeafLabelList"/>
    <dgm:cxn modelId="{8A917D94-70DD-45B3-B53D-09130F732256}" type="presParOf" srcId="{66FC286C-B360-406A-90A1-5BA5AD1E3478}" destId="{8DDE6D11-70FE-4B85-A169-5285C40FA341}" srcOrd="10" destOrd="0" presId="urn:microsoft.com/office/officeart/2018/5/layout/IconLeafLabelList"/>
    <dgm:cxn modelId="{53C473DC-CC5C-4918-9E52-A6448C3B1ADA}" type="presParOf" srcId="{8DDE6D11-70FE-4B85-A169-5285C40FA341}" destId="{BE4CCE2C-FCC4-4C30-8913-9F262F0DCD47}" srcOrd="0" destOrd="0" presId="urn:microsoft.com/office/officeart/2018/5/layout/IconLeafLabelList"/>
    <dgm:cxn modelId="{9F2E2815-9188-4B34-A729-EB4F37898C02}" type="presParOf" srcId="{8DDE6D11-70FE-4B85-A169-5285C40FA341}" destId="{01A05351-B44C-4359-8152-F19C57B24459}" srcOrd="1" destOrd="0" presId="urn:microsoft.com/office/officeart/2018/5/layout/IconLeafLabelList"/>
    <dgm:cxn modelId="{A59B0EF9-EDEF-498C-A171-B7F2F197AB9E}" type="presParOf" srcId="{8DDE6D11-70FE-4B85-A169-5285C40FA341}" destId="{2394A8FF-D889-451D-8080-805BE222DC7D}" srcOrd="2" destOrd="0" presId="urn:microsoft.com/office/officeart/2018/5/layout/IconLeafLabelList"/>
    <dgm:cxn modelId="{478B1ABC-4769-4A9F-A64E-4DA409B86791}" type="presParOf" srcId="{8DDE6D11-70FE-4B85-A169-5285C40FA341}" destId="{AA2757AC-75A6-4193-9D8A-94131E371DF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18A0F3-333E-41C9-94F7-1CD1C16B325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DC6648A-B3D6-411B-B8BE-72281B1F38AB}">
      <dgm:prSet/>
      <dgm:spPr/>
      <dgm:t>
        <a:bodyPr/>
        <a:lstStyle/>
        <a:p>
          <a:r>
            <a:rPr lang="en-US"/>
            <a:t>Job Posting (CSJ Website)</a:t>
          </a:r>
        </a:p>
      </dgm:t>
    </dgm:pt>
    <dgm:pt modelId="{9984989C-AAF8-4659-8F29-815BFFA70EAE}" type="parTrans" cxnId="{4A2CBFDD-068A-472A-8E36-972B21D36D1E}">
      <dgm:prSet/>
      <dgm:spPr/>
      <dgm:t>
        <a:bodyPr/>
        <a:lstStyle/>
        <a:p>
          <a:endParaRPr lang="en-US"/>
        </a:p>
      </dgm:t>
    </dgm:pt>
    <dgm:pt modelId="{4F208C7D-96CF-4F5F-BF51-9CF69A688569}" type="sibTrans" cxnId="{4A2CBFDD-068A-472A-8E36-972B21D36D1E}">
      <dgm:prSet/>
      <dgm:spPr/>
      <dgm:t>
        <a:bodyPr/>
        <a:lstStyle/>
        <a:p>
          <a:endParaRPr lang="en-US"/>
        </a:p>
      </dgm:t>
    </dgm:pt>
    <dgm:pt modelId="{3423E181-799D-411E-99CE-D238CD7EB49A}">
      <dgm:prSet/>
      <dgm:spPr/>
      <dgm:t>
        <a:bodyPr/>
        <a:lstStyle/>
        <a:p>
          <a:r>
            <a:rPr lang="en-US"/>
            <a:t>Application/Resume submissions</a:t>
          </a:r>
        </a:p>
      </dgm:t>
    </dgm:pt>
    <dgm:pt modelId="{9DBDF78C-58E4-442C-9AE8-C05C2658DB12}" type="parTrans" cxnId="{3A52FBE1-BD10-4955-8977-02F8A6104D7F}">
      <dgm:prSet/>
      <dgm:spPr/>
      <dgm:t>
        <a:bodyPr/>
        <a:lstStyle/>
        <a:p>
          <a:endParaRPr lang="en-US"/>
        </a:p>
      </dgm:t>
    </dgm:pt>
    <dgm:pt modelId="{83853AFA-8BD4-4CC8-A475-F0B59223FF9E}" type="sibTrans" cxnId="{3A52FBE1-BD10-4955-8977-02F8A6104D7F}">
      <dgm:prSet/>
      <dgm:spPr/>
      <dgm:t>
        <a:bodyPr/>
        <a:lstStyle/>
        <a:p>
          <a:endParaRPr lang="en-US"/>
        </a:p>
      </dgm:t>
    </dgm:pt>
    <dgm:pt modelId="{1932AEEF-8322-449E-A052-BD8922835AF3}">
      <dgm:prSet/>
      <dgm:spPr/>
      <dgm:t>
        <a:bodyPr/>
        <a:lstStyle/>
        <a:p>
          <a:r>
            <a:rPr lang="en-US"/>
            <a:t>Panel Interview 1</a:t>
          </a:r>
        </a:p>
      </dgm:t>
    </dgm:pt>
    <dgm:pt modelId="{B4D0BD22-ADED-448C-86E1-70D80FD6C5FE}" type="parTrans" cxnId="{73602A2A-053B-4C3E-AAC9-5B1EF1C8F8D3}">
      <dgm:prSet/>
      <dgm:spPr/>
      <dgm:t>
        <a:bodyPr/>
        <a:lstStyle/>
        <a:p>
          <a:endParaRPr lang="en-US"/>
        </a:p>
      </dgm:t>
    </dgm:pt>
    <dgm:pt modelId="{F5286226-9201-4E74-8EC6-8C851682F0B0}" type="sibTrans" cxnId="{73602A2A-053B-4C3E-AAC9-5B1EF1C8F8D3}">
      <dgm:prSet/>
      <dgm:spPr/>
      <dgm:t>
        <a:bodyPr/>
        <a:lstStyle/>
        <a:p>
          <a:endParaRPr lang="en-US"/>
        </a:p>
      </dgm:t>
    </dgm:pt>
    <dgm:pt modelId="{B450F86E-FBA7-494D-8CE2-7620BB5C15AE}">
      <dgm:prSet/>
      <dgm:spPr/>
      <dgm:t>
        <a:bodyPr/>
        <a:lstStyle/>
        <a:p>
          <a:r>
            <a:rPr lang="en-US"/>
            <a:t>Panel Interview 2</a:t>
          </a:r>
        </a:p>
      </dgm:t>
    </dgm:pt>
    <dgm:pt modelId="{6BAA4B24-41B9-46D3-8980-C86CE13BB391}" type="parTrans" cxnId="{B77F1C8C-5352-48B0-A17A-0ABCE3839042}">
      <dgm:prSet/>
      <dgm:spPr/>
      <dgm:t>
        <a:bodyPr/>
        <a:lstStyle/>
        <a:p>
          <a:endParaRPr lang="en-US"/>
        </a:p>
      </dgm:t>
    </dgm:pt>
    <dgm:pt modelId="{C1D39090-48F5-4F5C-868C-A8B829FF3408}" type="sibTrans" cxnId="{B77F1C8C-5352-48B0-A17A-0ABCE3839042}">
      <dgm:prSet/>
      <dgm:spPr/>
      <dgm:t>
        <a:bodyPr/>
        <a:lstStyle/>
        <a:p>
          <a:endParaRPr lang="en-US"/>
        </a:p>
      </dgm:t>
    </dgm:pt>
    <dgm:pt modelId="{DFCCCF1D-785A-452C-809D-A68B7EE35EE5}">
      <dgm:prSet/>
      <dgm:spPr/>
      <dgm:t>
        <a:bodyPr/>
        <a:lstStyle/>
        <a:p>
          <a:r>
            <a:rPr lang="en-US"/>
            <a:t>Offer</a:t>
          </a:r>
        </a:p>
      </dgm:t>
    </dgm:pt>
    <dgm:pt modelId="{0F1C825D-60CD-4AF4-B85D-E9BED59D3EC4}" type="parTrans" cxnId="{9460D338-D074-4ED5-911B-E327C2F0DA3F}">
      <dgm:prSet/>
      <dgm:spPr/>
      <dgm:t>
        <a:bodyPr/>
        <a:lstStyle/>
        <a:p>
          <a:endParaRPr lang="en-US"/>
        </a:p>
      </dgm:t>
    </dgm:pt>
    <dgm:pt modelId="{1BA89B98-0836-4300-96A7-920B54038DC7}" type="sibTrans" cxnId="{9460D338-D074-4ED5-911B-E327C2F0DA3F}">
      <dgm:prSet/>
      <dgm:spPr/>
      <dgm:t>
        <a:bodyPr/>
        <a:lstStyle/>
        <a:p>
          <a:endParaRPr lang="en-US"/>
        </a:p>
      </dgm:t>
    </dgm:pt>
    <dgm:pt modelId="{9086565A-B591-46EB-82A6-609F927D6BEA}" type="pres">
      <dgm:prSet presAssocID="{F618A0F3-333E-41C9-94F7-1CD1C16B3255}" presName="root" presStyleCnt="0">
        <dgm:presLayoutVars>
          <dgm:dir/>
          <dgm:resizeHandles val="exact"/>
        </dgm:presLayoutVars>
      </dgm:prSet>
      <dgm:spPr/>
    </dgm:pt>
    <dgm:pt modelId="{B3BD9B53-C631-4901-B314-0A2135736A1B}" type="pres">
      <dgm:prSet presAssocID="{4DC6648A-B3D6-411B-B8BE-72281B1F38AB}" presName="compNode" presStyleCnt="0"/>
      <dgm:spPr/>
    </dgm:pt>
    <dgm:pt modelId="{21FF494A-1EFD-4317-85B5-14206BBAA062}" type="pres">
      <dgm:prSet presAssocID="{4DC6648A-B3D6-411B-B8BE-72281B1F38AB}" presName="bgRect" presStyleLbl="bgShp" presStyleIdx="0" presStyleCnt="5"/>
      <dgm:spPr/>
    </dgm:pt>
    <dgm:pt modelId="{B588B9C8-E73B-440A-8885-018968F0C7BB}" type="pres">
      <dgm:prSet presAssocID="{4DC6648A-B3D6-411B-B8BE-72281B1F38A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8BD26B66-C1F9-4454-9422-8331A2B3DADD}" type="pres">
      <dgm:prSet presAssocID="{4DC6648A-B3D6-411B-B8BE-72281B1F38AB}" presName="spaceRect" presStyleCnt="0"/>
      <dgm:spPr/>
    </dgm:pt>
    <dgm:pt modelId="{5894F75D-967B-4846-9743-B30A7829E251}" type="pres">
      <dgm:prSet presAssocID="{4DC6648A-B3D6-411B-B8BE-72281B1F38AB}" presName="parTx" presStyleLbl="revTx" presStyleIdx="0" presStyleCnt="5">
        <dgm:presLayoutVars>
          <dgm:chMax val="0"/>
          <dgm:chPref val="0"/>
        </dgm:presLayoutVars>
      </dgm:prSet>
      <dgm:spPr/>
    </dgm:pt>
    <dgm:pt modelId="{2082C480-63EF-4442-A643-C76C5B1CE8AA}" type="pres">
      <dgm:prSet presAssocID="{4F208C7D-96CF-4F5F-BF51-9CF69A688569}" presName="sibTrans" presStyleCnt="0"/>
      <dgm:spPr/>
    </dgm:pt>
    <dgm:pt modelId="{4094DBF7-19C2-4B57-8C86-71081C3B83AB}" type="pres">
      <dgm:prSet presAssocID="{3423E181-799D-411E-99CE-D238CD7EB49A}" presName="compNode" presStyleCnt="0"/>
      <dgm:spPr/>
    </dgm:pt>
    <dgm:pt modelId="{3F2DEBFF-41BA-48E9-8A30-CADA044DD56A}" type="pres">
      <dgm:prSet presAssocID="{3423E181-799D-411E-99CE-D238CD7EB49A}" presName="bgRect" presStyleLbl="bgShp" presStyleIdx="1" presStyleCnt="5"/>
      <dgm:spPr/>
    </dgm:pt>
    <dgm:pt modelId="{D2753AB9-1F1E-46D9-9E56-682B78B758AE}" type="pres">
      <dgm:prSet presAssocID="{3423E181-799D-411E-99CE-D238CD7EB49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5BA55C98-346A-495C-9699-46D56FF3F407}" type="pres">
      <dgm:prSet presAssocID="{3423E181-799D-411E-99CE-D238CD7EB49A}" presName="spaceRect" presStyleCnt="0"/>
      <dgm:spPr/>
    </dgm:pt>
    <dgm:pt modelId="{ABEC21C0-90A4-418E-9484-18912CA0DE95}" type="pres">
      <dgm:prSet presAssocID="{3423E181-799D-411E-99CE-D238CD7EB49A}" presName="parTx" presStyleLbl="revTx" presStyleIdx="1" presStyleCnt="5">
        <dgm:presLayoutVars>
          <dgm:chMax val="0"/>
          <dgm:chPref val="0"/>
        </dgm:presLayoutVars>
      </dgm:prSet>
      <dgm:spPr/>
    </dgm:pt>
    <dgm:pt modelId="{1AED1EEF-C49A-492C-A238-5FE47F0A44A7}" type="pres">
      <dgm:prSet presAssocID="{83853AFA-8BD4-4CC8-A475-F0B59223FF9E}" presName="sibTrans" presStyleCnt="0"/>
      <dgm:spPr/>
    </dgm:pt>
    <dgm:pt modelId="{7E6E5964-B1BD-4EF4-A6D7-6FB46E5125BD}" type="pres">
      <dgm:prSet presAssocID="{1932AEEF-8322-449E-A052-BD8922835AF3}" presName="compNode" presStyleCnt="0"/>
      <dgm:spPr/>
    </dgm:pt>
    <dgm:pt modelId="{617CA7EC-C5EF-4595-B1A3-8EF9444F6A73}" type="pres">
      <dgm:prSet presAssocID="{1932AEEF-8322-449E-A052-BD8922835AF3}" presName="bgRect" presStyleLbl="bgShp" presStyleIdx="2" presStyleCnt="5"/>
      <dgm:spPr/>
    </dgm:pt>
    <dgm:pt modelId="{34C726AD-3F91-4B4A-BC96-C242D9AA0319}" type="pres">
      <dgm:prSet presAssocID="{1932AEEF-8322-449E-A052-BD8922835AF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A057301-4BD9-4FA9-A406-C8C37678ADBC}" type="pres">
      <dgm:prSet presAssocID="{1932AEEF-8322-449E-A052-BD8922835AF3}" presName="spaceRect" presStyleCnt="0"/>
      <dgm:spPr/>
    </dgm:pt>
    <dgm:pt modelId="{C2C1BB19-22A2-4752-921F-4E226EE40D6B}" type="pres">
      <dgm:prSet presAssocID="{1932AEEF-8322-449E-A052-BD8922835AF3}" presName="parTx" presStyleLbl="revTx" presStyleIdx="2" presStyleCnt="5">
        <dgm:presLayoutVars>
          <dgm:chMax val="0"/>
          <dgm:chPref val="0"/>
        </dgm:presLayoutVars>
      </dgm:prSet>
      <dgm:spPr/>
    </dgm:pt>
    <dgm:pt modelId="{806805C2-BD4D-40DE-B9F5-9795129015C2}" type="pres">
      <dgm:prSet presAssocID="{F5286226-9201-4E74-8EC6-8C851682F0B0}" presName="sibTrans" presStyleCnt="0"/>
      <dgm:spPr/>
    </dgm:pt>
    <dgm:pt modelId="{C62C1CFE-069A-44E0-98BB-8029AC956A47}" type="pres">
      <dgm:prSet presAssocID="{B450F86E-FBA7-494D-8CE2-7620BB5C15AE}" presName="compNode" presStyleCnt="0"/>
      <dgm:spPr/>
    </dgm:pt>
    <dgm:pt modelId="{F14D9144-0104-4ED6-8BA6-8A7DC659D5DE}" type="pres">
      <dgm:prSet presAssocID="{B450F86E-FBA7-494D-8CE2-7620BB5C15AE}" presName="bgRect" presStyleLbl="bgShp" presStyleIdx="3" presStyleCnt="5"/>
      <dgm:spPr/>
    </dgm:pt>
    <dgm:pt modelId="{4EAB7B65-EA39-4BF6-8651-5279797ACBEB}" type="pres">
      <dgm:prSet presAssocID="{B450F86E-FBA7-494D-8CE2-7620BB5C15A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4966892-F7F2-46EF-924A-C7244D9C539D}" type="pres">
      <dgm:prSet presAssocID="{B450F86E-FBA7-494D-8CE2-7620BB5C15AE}" presName="spaceRect" presStyleCnt="0"/>
      <dgm:spPr/>
    </dgm:pt>
    <dgm:pt modelId="{AF6A57C4-06CB-4067-BED9-225DD19D8DD3}" type="pres">
      <dgm:prSet presAssocID="{B450F86E-FBA7-494D-8CE2-7620BB5C15AE}" presName="parTx" presStyleLbl="revTx" presStyleIdx="3" presStyleCnt="5">
        <dgm:presLayoutVars>
          <dgm:chMax val="0"/>
          <dgm:chPref val="0"/>
        </dgm:presLayoutVars>
      </dgm:prSet>
      <dgm:spPr/>
    </dgm:pt>
    <dgm:pt modelId="{7C002416-A297-4758-90CC-B54C9DD4C819}" type="pres">
      <dgm:prSet presAssocID="{C1D39090-48F5-4F5C-868C-A8B829FF3408}" presName="sibTrans" presStyleCnt="0"/>
      <dgm:spPr/>
    </dgm:pt>
    <dgm:pt modelId="{666750B2-5833-4345-9CD3-4804E41EAA43}" type="pres">
      <dgm:prSet presAssocID="{DFCCCF1D-785A-452C-809D-A68B7EE35EE5}" presName="compNode" presStyleCnt="0"/>
      <dgm:spPr/>
    </dgm:pt>
    <dgm:pt modelId="{C16954DE-0BB8-4EF6-A8A7-CF90030A004F}" type="pres">
      <dgm:prSet presAssocID="{DFCCCF1D-785A-452C-809D-A68B7EE35EE5}" presName="bgRect" presStyleLbl="bgShp" presStyleIdx="4" presStyleCnt="5"/>
      <dgm:spPr/>
    </dgm:pt>
    <dgm:pt modelId="{F793A145-940A-47D5-BA86-ADD38E77DF09}" type="pres">
      <dgm:prSet presAssocID="{DFCCCF1D-785A-452C-809D-A68B7EE35EE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8A5BF7C-6C09-49FE-873A-35929E7CDBB4}" type="pres">
      <dgm:prSet presAssocID="{DFCCCF1D-785A-452C-809D-A68B7EE35EE5}" presName="spaceRect" presStyleCnt="0"/>
      <dgm:spPr/>
    </dgm:pt>
    <dgm:pt modelId="{F32A3410-AD81-496F-83D3-9946B83F7F45}" type="pres">
      <dgm:prSet presAssocID="{DFCCCF1D-785A-452C-809D-A68B7EE35EE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3602A2A-053B-4C3E-AAC9-5B1EF1C8F8D3}" srcId="{F618A0F3-333E-41C9-94F7-1CD1C16B3255}" destId="{1932AEEF-8322-449E-A052-BD8922835AF3}" srcOrd="2" destOrd="0" parTransId="{B4D0BD22-ADED-448C-86E1-70D80FD6C5FE}" sibTransId="{F5286226-9201-4E74-8EC6-8C851682F0B0}"/>
    <dgm:cxn modelId="{6D86FF32-DCBB-446B-94D8-2C152B7C3DBB}" type="presOf" srcId="{1932AEEF-8322-449E-A052-BD8922835AF3}" destId="{C2C1BB19-22A2-4752-921F-4E226EE40D6B}" srcOrd="0" destOrd="0" presId="urn:microsoft.com/office/officeart/2018/2/layout/IconVerticalSolidList"/>
    <dgm:cxn modelId="{9460D338-D074-4ED5-911B-E327C2F0DA3F}" srcId="{F618A0F3-333E-41C9-94F7-1CD1C16B3255}" destId="{DFCCCF1D-785A-452C-809D-A68B7EE35EE5}" srcOrd="4" destOrd="0" parTransId="{0F1C825D-60CD-4AF4-B85D-E9BED59D3EC4}" sibTransId="{1BA89B98-0836-4300-96A7-920B54038DC7}"/>
    <dgm:cxn modelId="{03EAED6B-772A-434C-B95D-C2ACBCE1FB69}" type="presOf" srcId="{F618A0F3-333E-41C9-94F7-1CD1C16B3255}" destId="{9086565A-B591-46EB-82A6-609F927D6BEA}" srcOrd="0" destOrd="0" presId="urn:microsoft.com/office/officeart/2018/2/layout/IconVerticalSolidList"/>
    <dgm:cxn modelId="{D6DAC070-CAC7-453F-A074-2D2A797B2416}" type="presOf" srcId="{DFCCCF1D-785A-452C-809D-A68B7EE35EE5}" destId="{F32A3410-AD81-496F-83D3-9946B83F7F45}" srcOrd="0" destOrd="0" presId="urn:microsoft.com/office/officeart/2018/2/layout/IconVerticalSolidList"/>
    <dgm:cxn modelId="{7FB93E80-A5FA-41E3-9119-4274BAB552BC}" type="presOf" srcId="{B450F86E-FBA7-494D-8CE2-7620BB5C15AE}" destId="{AF6A57C4-06CB-4067-BED9-225DD19D8DD3}" srcOrd="0" destOrd="0" presId="urn:microsoft.com/office/officeart/2018/2/layout/IconVerticalSolidList"/>
    <dgm:cxn modelId="{B77F1C8C-5352-48B0-A17A-0ABCE3839042}" srcId="{F618A0F3-333E-41C9-94F7-1CD1C16B3255}" destId="{B450F86E-FBA7-494D-8CE2-7620BB5C15AE}" srcOrd="3" destOrd="0" parTransId="{6BAA4B24-41B9-46D3-8980-C86CE13BB391}" sibTransId="{C1D39090-48F5-4F5C-868C-A8B829FF3408}"/>
    <dgm:cxn modelId="{B18443C0-14B1-48A3-AB68-6B05581FB255}" type="presOf" srcId="{3423E181-799D-411E-99CE-D238CD7EB49A}" destId="{ABEC21C0-90A4-418E-9484-18912CA0DE95}" srcOrd="0" destOrd="0" presId="urn:microsoft.com/office/officeart/2018/2/layout/IconVerticalSolidList"/>
    <dgm:cxn modelId="{4A2CBFDD-068A-472A-8E36-972B21D36D1E}" srcId="{F618A0F3-333E-41C9-94F7-1CD1C16B3255}" destId="{4DC6648A-B3D6-411B-B8BE-72281B1F38AB}" srcOrd="0" destOrd="0" parTransId="{9984989C-AAF8-4659-8F29-815BFFA70EAE}" sibTransId="{4F208C7D-96CF-4F5F-BF51-9CF69A688569}"/>
    <dgm:cxn modelId="{3A52FBE1-BD10-4955-8977-02F8A6104D7F}" srcId="{F618A0F3-333E-41C9-94F7-1CD1C16B3255}" destId="{3423E181-799D-411E-99CE-D238CD7EB49A}" srcOrd="1" destOrd="0" parTransId="{9DBDF78C-58E4-442C-9AE8-C05C2658DB12}" sibTransId="{83853AFA-8BD4-4CC8-A475-F0B59223FF9E}"/>
    <dgm:cxn modelId="{C3F995F0-BC2E-4BDF-98BA-CF117CC50430}" type="presOf" srcId="{4DC6648A-B3D6-411B-B8BE-72281B1F38AB}" destId="{5894F75D-967B-4846-9743-B30A7829E251}" srcOrd="0" destOrd="0" presId="urn:microsoft.com/office/officeart/2018/2/layout/IconVerticalSolidList"/>
    <dgm:cxn modelId="{BB6A627D-01C7-479C-8BF4-ACAC13641645}" type="presParOf" srcId="{9086565A-B591-46EB-82A6-609F927D6BEA}" destId="{B3BD9B53-C631-4901-B314-0A2135736A1B}" srcOrd="0" destOrd="0" presId="urn:microsoft.com/office/officeart/2018/2/layout/IconVerticalSolidList"/>
    <dgm:cxn modelId="{11FF442D-4BB7-4C2A-822A-A6B638C7006A}" type="presParOf" srcId="{B3BD9B53-C631-4901-B314-0A2135736A1B}" destId="{21FF494A-1EFD-4317-85B5-14206BBAA062}" srcOrd="0" destOrd="0" presId="urn:microsoft.com/office/officeart/2018/2/layout/IconVerticalSolidList"/>
    <dgm:cxn modelId="{C9B7B0D7-5E7C-40FE-8C89-72DDD801D6DB}" type="presParOf" srcId="{B3BD9B53-C631-4901-B314-0A2135736A1B}" destId="{B588B9C8-E73B-440A-8885-018968F0C7BB}" srcOrd="1" destOrd="0" presId="urn:microsoft.com/office/officeart/2018/2/layout/IconVerticalSolidList"/>
    <dgm:cxn modelId="{6E4AF9C0-84C2-423D-BB7E-824BEDD48D2D}" type="presParOf" srcId="{B3BD9B53-C631-4901-B314-0A2135736A1B}" destId="{8BD26B66-C1F9-4454-9422-8331A2B3DADD}" srcOrd="2" destOrd="0" presId="urn:microsoft.com/office/officeart/2018/2/layout/IconVerticalSolidList"/>
    <dgm:cxn modelId="{582A075B-D485-4A44-97E2-775C50945BB8}" type="presParOf" srcId="{B3BD9B53-C631-4901-B314-0A2135736A1B}" destId="{5894F75D-967B-4846-9743-B30A7829E251}" srcOrd="3" destOrd="0" presId="urn:microsoft.com/office/officeart/2018/2/layout/IconVerticalSolidList"/>
    <dgm:cxn modelId="{56A5FA23-D7F2-47C7-A988-D444A0D89132}" type="presParOf" srcId="{9086565A-B591-46EB-82A6-609F927D6BEA}" destId="{2082C480-63EF-4442-A643-C76C5B1CE8AA}" srcOrd="1" destOrd="0" presId="urn:microsoft.com/office/officeart/2018/2/layout/IconVerticalSolidList"/>
    <dgm:cxn modelId="{C3389F6B-4214-4042-8C88-8A27E3FF9496}" type="presParOf" srcId="{9086565A-B591-46EB-82A6-609F927D6BEA}" destId="{4094DBF7-19C2-4B57-8C86-71081C3B83AB}" srcOrd="2" destOrd="0" presId="urn:microsoft.com/office/officeart/2018/2/layout/IconVerticalSolidList"/>
    <dgm:cxn modelId="{CAB7A547-3D2B-4B78-B932-6B4FC99409C6}" type="presParOf" srcId="{4094DBF7-19C2-4B57-8C86-71081C3B83AB}" destId="{3F2DEBFF-41BA-48E9-8A30-CADA044DD56A}" srcOrd="0" destOrd="0" presId="urn:microsoft.com/office/officeart/2018/2/layout/IconVerticalSolidList"/>
    <dgm:cxn modelId="{B2DEDD24-94A0-4F1C-9395-6B7C3D68F056}" type="presParOf" srcId="{4094DBF7-19C2-4B57-8C86-71081C3B83AB}" destId="{D2753AB9-1F1E-46D9-9E56-682B78B758AE}" srcOrd="1" destOrd="0" presId="urn:microsoft.com/office/officeart/2018/2/layout/IconVerticalSolidList"/>
    <dgm:cxn modelId="{C4BA7FA0-1EF3-4406-BF19-91A81EAE6839}" type="presParOf" srcId="{4094DBF7-19C2-4B57-8C86-71081C3B83AB}" destId="{5BA55C98-346A-495C-9699-46D56FF3F407}" srcOrd="2" destOrd="0" presId="urn:microsoft.com/office/officeart/2018/2/layout/IconVerticalSolidList"/>
    <dgm:cxn modelId="{208E9CCB-DC2B-4B5D-BE06-1B7B63610BEE}" type="presParOf" srcId="{4094DBF7-19C2-4B57-8C86-71081C3B83AB}" destId="{ABEC21C0-90A4-418E-9484-18912CA0DE95}" srcOrd="3" destOrd="0" presId="urn:microsoft.com/office/officeart/2018/2/layout/IconVerticalSolidList"/>
    <dgm:cxn modelId="{F561FB26-F67B-453F-8DC0-0633F3F55956}" type="presParOf" srcId="{9086565A-B591-46EB-82A6-609F927D6BEA}" destId="{1AED1EEF-C49A-492C-A238-5FE47F0A44A7}" srcOrd="3" destOrd="0" presId="urn:microsoft.com/office/officeart/2018/2/layout/IconVerticalSolidList"/>
    <dgm:cxn modelId="{C02FB280-C265-4B8C-A420-52413E6434C8}" type="presParOf" srcId="{9086565A-B591-46EB-82A6-609F927D6BEA}" destId="{7E6E5964-B1BD-4EF4-A6D7-6FB46E5125BD}" srcOrd="4" destOrd="0" presId="urn:microsoft.com/office/officeart/2018/2/layout/IconVerticalSolidList"/>
    <dgm:cxn modelId="{E7A8559F-F7EB-4141-A004-D2B537DB8A8E}" type="presParOf" srcId="{7E6E5964-B1BD-4EF4-A6D7-6FB46E5125BD}" destId="{617CA7EC-C5EF-4595-B1A3-8EF9444F6A73}" srcOrd="0" destOrd="0" presId="urn:microsoft.com/office/officeart/2018/2/layout/IconVerticalSolidList"/>
    <dgm:cxn modelId="{94777BA2-55A2-4057-BBF6-068D6AF55AC9}" type="presParOf" srcId="{7E6E5964-B1BD-4EF4-A6D7-6FB46E5125BD}" destId="{34C726AD-3F91-4B4A-BC96-C242D9AA0319}" srcOrd="1" destOrd="0" presId="urn:microsoft.com/office/officeart/2018/2/layout/IconVerticalSolidList"/>
    <dgm:cxn modelId="{91311F76-CD66-470E-B262-50ADD1EE3713}" type="presParOf" srcId="{7E6E5964-B1BD-4EF4-A6D7-6FB46E5125BD}" destId="{DA057301-4BD9-4FA9-A406-C8C37678ADBC}" srcOrd="2" destOrd="0" presId="urn:microsoft.com/office/officeart/2018/2/layout/IconVerticalSolidList"/>
    <dgm:cxn modelId="{ABA33732-41B4-4860-8B0C-E0F5BA072444}" type="presParOf" srcId="{7E6E5964-B1BD-4EF4-A6D7-6FB46E5125BD}" destId="{C2C1BB19-22A2-4752-921F-4E226EE40D6B}" srcOrd="3" destOrd="0" presId="urn:microsoft.com/office/officeart/2018/2/layout/IconVerticalSolidList"/>
    <dgm:cxn modelId="{0A2539E2-BFCF-463D-824A-6C336EDAB814}" type="presParOf" srcId="{9086565A-B591-46EB-82A6-609F927D6BEA}" destId="{806805C2-BD4D-40DE-B9F5-9795129015C2}" srcOrd="5" destOrd="0" presId="urn:microsoft.com/office/officeart/2018/2/layout/IconVerticalSolidList"/>
    <dgm:cxn modelId="{86929210-2CC7-441E-B43D-27C8D1740A9A}" type="presParOf" srcId="{9086565A-B591-46EB-82A6-609F927D6BEA}" destId="{C62C1CFE-069A-44E0-98BB-8029AC956A47}" srcOrd="6" destOrd="0" presId="urn:microsoft.com/office/officeart/2018/2/layout/IconVerticalSolidList"/>
    <dgm:cxn modelId="{35B34D2D-6F56-465F-B1D8-711A669C90A6}" type="presParOf" srcId="{C62C1CFE-069A-44E0-98BB-8029AC956A47}" destId="{F14D9144-0104-4ED6-8BA6-8A7DC659D5DE}" srcOrd="0" destOrd="0" presId="urn:microsoft.com/office/officeart/2018/2/layout/IconVerticalSolidList"/>
    <dgm:cxn modelId="{7BAA5156-0011-48EB-A6BB-4F0EAC6966E9}" type="presParOf" srcId="{C62C1CFE-069A-44E0-98BB-8029AC956A47}" destId="{4EAB7B65-EA39-4BF6-8651-5279797ACBEB}" srcOrd="1" destOrd="0" presId="urn:microsoft.com/office/officeart/2018/2/layout/IconVerticalSolidList"/>
    <dgm:cxn modelId="{7F9655C0-FBCB-4895-B9F4-DFB7F02D5F1C}" type="presParOf" srcId="{C62C1CFE-069A-44E0-98BB-8029AC956A47}" destId="{44966892-F7F2-46EF-924A-C7244D9C539D}" srcOrd="2" destOrd="0" presId="urn:microsoft.com/office/officeart/2018/2/layout/IconVerticalSolidList"/>
    <dgm:cxn modelId="{35994785-BD0A-4D78-9BA9-ED16CC9C10F6}" type="presParOf" srcId="{C62C1CFE-069A-44E0-98BB-8029AC956A47}" destId="{AF6A57C4-06CB-4067-BED9-225DD19D8DD3}" srcOrd="3" destOrd="0" presId="urn:microsoft.com/office/officeart/2018/2/layout/IconVerticalSolidList"/>
    <dgm:cxn modelId="{1D32ABA6-1109-476F-8299-4304308BE617}" type="presParOf" srcId="{9086565A-B591-46EB-82A6-609F927D6BEA}" destId="{7C002416-A297-4758-90CC-B54C9DD4C819}" srcOrd="7" destOrd="0" presId="urn:microsoft.com/office/officeart/2018/2/layout/IconVerticalSolidList"/>
    <dgm:cxn modelId="{46A05F71-044F-42A8-A708-A744E656FF45}" type="presParOf" srcId="{9086565A-B591-46EB-82A6-609F927D6BEA}" destId="{666750B2-5833-4345-9CD3-4804E41EAA43}" srcOrd="8" destOrd="0" presId="urn:microsoft.com/office/officeart/2018/2/layout/IconVerticalSolidList"/>
    <dgm:cxn modelId="{8BAB891E-CC44-4581-B4FB-65DD48739166}" type="presParOf" srcId="{666750B2-5833-4345-9CD3-4804E41EAA43}" destId="{C16954DE-0BB8-4EF6-A8A7-CF90030A004F}" srcOrd="0" destOrd="0" presId="urn:microsoft.com/office/officeart/2018/2/layout/IconVerticalSolidList"/>
    <dgm:cxn modelId="{8BB00C45-6A49-4030-8DBB-E0989287EFCD}" type="presParOf" srcId="{666750B2-5833-4345-9CD3-4804E41EAA43}" destId="{F793A145-940A-47D5-BA86-ADD38E77DF09}" srcOrd="1" destOrd="0" presId="urn:microsoft.com/office/officeart/2018/2/layout/IconVerticalSolidList"/>
    <dgm:cxn modelId="{7C74B27E-A345-49C7-A29B-D2443161D778}" type="presParOf" srcId="{666750B2-5833-4345-9CD3-4804E41EAA43}" destId="{88A5BF7C-6C09-49FE-873A-35929E7CDBB4}" srcOrd="2" destOrd="0" presId="urn:microsoft.com/office/officeart/2018/2/layout/IconVerticalSolidList"/>
    <dgm:cxn modelId="{2876F6DF-A959-4B50-B16E-636395F2B690}" type="presParOf" srcId="{666750B2-5833-4345-9CD3-4804E41EAA43}" destId="{F32A3410-AD81-496F-83D3-9946B83F7F4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0B9BB-572F-40A9-8A2A-A5A10C7C43C3}">
      <dsp:nvSpPr>
        <dsp:cNvPr id="0" name=""/>
        <dsp:cNvSpPr/>
      </dsp:nvSpPr>
      <dsp:spPr>
        <a:xfrm>
          <a:off x="883392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AD82D-F112-4EA0-903C-41537EF446DC}">
      <dsp:nvSpPr>
        <dsp:cNvPr id="0" name=""/>
        <dsp:cNvSpPr/>
      </dsp:nvSpPr>
      <dsp:spPr>
        <a:xfrm>
          <a:off x="1096826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CCD49-AD53-4507-9C07-8BDE8357C58B}">
      <dsp:nvSpPr>
        <dsp:cNvPr id="0" name=""/>
        <dsp:cNvSpPr/>
      </dsp:nvSpPr>
      <dsp:spPr>
        <a:xfrm>
          <a:off x="563242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Director’s Office (HR/Air Service Dev./IT)</a:t>
          </a:r>
        </a:p>
      </dsp:txBody>
      <dsp:txXfrm>
        <a:off x="563242" y="1313725"/>
        <a:ext cx="1641796" cy="656718"/>
      </dsp:txXfrm>
    </dsp:sp>
    <dsp:sp modelId="{2BF0439D-0417-45D1-B34E-DC2F47B8E261}">
      <dsp:nvSpPr>
        <dsp:cNvPr id="0" name=""/>
        <dsp:cNvSpPr/>
      </dsp:nvSpPr>
      <dsp:spPr>
        <a:xfrm>
          <a:off x="2812503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D0222-6B78-44A4-B9EF-8DF1701DFD5E}">
      <dsp:nvSpPr>
        <dsp:cNvPr id="0" name=""/>
        <dsp:cNvSpPr/>
      </dsp:nvSpPr>
      <dsp:spPr>
        <a:xfrm>
          <a:off x="3025937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72032-134D-4626-A0D3-06DB58A1B537}">
      <dsp:nvSpPr>
        <dsp:cNvPr id="0" name=""/>
        <dsp:cNvSpPr/>
      </dsp:nvSpPr>
      <dsp:spPr>
        <a:xfrm>
          <a:off x="2492353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Finance (Properties)</a:t>
          </a:r>
        </a:p>
      </dsp:txBody>
      <dsp:txXfrm>
        <a:off x="2492353" y="1313725"/>
        <a:ext cx="1641796" cy="656718"/>
      </dsp:txXfrm>
    </dsp:sp>
    <dsp:sp modelId="{F3541D17-8752-4D96-9AA3-8DBE72C46D47}">
      <dsp:nvSpPr>
        <dsp:cNvPr id="0" name=""/>
        <dsp:cNvSpPr/>
      </dsp:nvSpPr>
      <dsp:spPr>
        <a:xfrm>
          <a:off x="4741615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A6C22-F10D-4839-95BD-F409C1CB9B4D}">
      <dsp:nvSpPr>
        <dsp:cNvPr id="0" name=""/>
        <dsp:cNvSpPr/>
      </dsp:nvSpPr>
      <dsp:spPr>
        <a:xfrm>
          <a:off x="4955048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DE85B-A2BF-4995-80E0-9A66D86E4467}">
      <dsp:nvSpPr>
        <dsp:cNvPr id="0" name=""/>
        <dsp:cNvSpPr/>
      </dsp:nvSpPr>
      <dsp:spPr>
        <a:xfrm>
          <a:off x="4421464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Marketing &amp; Communications</a:t>
          </a:r>
        </a:p>
      </dsp:txBody>
      <dsp:txXfrm>
        <a:off x="4421464" y="1313725"/>
        <a:ext cx="1641796" cy="656718"/>
      </dsp:txXfrm>
    </dsp:sp>
    <dsp:sp modelId="{91A78F92-DDAA-4EFD-B058-5C2BAE5793C9}">
      <dsp:nvSpPr>
        <dsp:cNvPr id="0" name=""/>
        <dsp:cNvSpPr/>
      </dsp:nvSpPr>
      <dsp:spPr>
        <a:xfrm>
          <a:off x="6670726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A65609-00FC-4EFC-AC1C-95F2547FF5FC}">
      <dsp:nvSpPr>
        <dsp:cNvPr id="0" name=""/>
        <dsp:cNvSpPr/>
      </dsp:nvSpPr>
      <dsp:spPr>
        <a:xfrm>
          <a:off x="6884160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C2BBE-6D2C-4E1C-BD54-700D1700C6EC}">
      <dsp:nvSpPr>
        <dsp:cNvPr id="0" name=""/>
        <dsp:cNvSpPr/>
      </dsp:nvSpPr>
      <dsp:spPr>
        <a:xfrm>
          <a:off x="6350576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Planning &amp; Development (Environmental)</a:t>
          </a:r>
        </a:p>
      </dsp:txBody>
      <dsp:txXfrm>
        <a:off x="6350576" y="1313725"/>
        <a:ext cx="1641796" cy="656718"/>
      </dsp:txXfrm>
    </dsp:sp>
    <dsp:sp modelId="{7A1CEB58-BE10-472A-B10E-F3DE74FCED78}">
      <dsp:nvSpPr>
        <dsp:cNvPr id="0" name=""/>
        <dsp:cNvSpPr/>
      </dsp:nvSpPr>
      <dsp:spPr>
        <a:xfrm>
          <a:off x="2812503" y="2380893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0EB23-8DD7-4671-85CD-9719EC72A1EA}">
      <dsp:nvSpPr>
        <dsp:cNvPr id="0" name=""/>
        <dsp:cNvSpPr/>
      </dsp:nvSpPr>
      <dsp:spPr>
        <a:xfrm>
          <a:off x="3025937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2A00B-DD7C-4763-858F-FDBB64D3C876}">
      <dsp:nvSpPr>
        <dsp:cNvPr id="0" name=""/>
        <dsp:cNvSpPr/>
      </dsp:nvSpPr>
      <dsp:spPr>
        <a:xfrm>
          <a:off x="2492353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Operations</a:t>
          </a:r>
        </a:p>
      </dsp:txBody>
      <dsp:txXfrm>
        <a:off x="2492353" y="3694331"/>
        <a:ext cx="1641796" cy="656718"/>
      </dsp:txXfrm>
    </dsp:sp>
    <dsp:sp modelId="{BE4CCE2C-FCC4-4C30-8913-9F262F0DCD47}">
      <dsp:nvSpPr>
        <dsp:cNvPr id="0" name=""/>
        <dsp:cNvSpPr/>
      </dsp:nvSpPr>
      <dsp:spPr>
        <a:xfrm>
          <a:off x="4741615" y="2380893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05351-B44C-4359-8152-F19C57B24459}">
      <dsp:nvSpPr>
        <dsp:cNvPr id="0" name=""/>
        <dsp:cNvSpPr/>
      </dsp:nvSpPr>
      <dsp:spPr>
        <a:xfrm>
          <a:off x="4955048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757AC-75A6-4193-9D8A-94131E371DF7}">
      <dsp:nvSpPr>
        <dsp:cNvPr id="0" name=""/>
        <dsp:cNvSpPr/>
      </dsp:nvSpPr>
      <dsp:spPr>
        <a:xfrm>
          <a:off x="4421464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Facilities &amp; Maintenance</a:t>
          </a:r>
        </a:p>
      </dsp:txBody>
      <dsp:txXfrm>
        <a:off x="4421464" y="3694331"/>
        <a:ext cx="1641796" cy="656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F494A-1EFD-4317-85B5-14206BBAA062}">
      <dsp:nvSpPr>
        <dsp:cNvPr id="0" name=""/>
        <dsp:cNvSpPr/>
      </dsp:nvSpPr>
      <dsp:spPr>
        <a:xfrm>
          <a:off x="0" y="4606"/>
          <a:ext cx="4941519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8B9C8-E73B-440A-8885-018968F0C7BB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4F75D-967B-4846-9743-B30A7829E251}">
      <dsp:nvSpPr>
        <dsp:cNvPr id="0" name=""/>
        <dsp:cNvSpPr/>
      </dsp:nvSpPr>
      <dsp:spPr>
        <a:xfrm>
          <a:off x="1133349" y="4606"/>
          <a:ext cx="3808169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Job Posting (CSJ Website)</a:t>
          </a:r>
        </a:p>
      </dsp:txBody>
      <dsp:txXfrm>
        <a:off x="1133349" y="4606"/>
        <a:ext cx="3808169" cy="981254"/>
      </dsp:txXfrm>
    </dsp:sp>
    <dsp:sp modelId="{3F2DEBFF-41BA-48E9-8A30-CADA044DD56A}">
      <dsp:nvSpPr>
        <dsp:cNvPr id="0" name=""/>
        <dsp:cNvSpPr/>
      </dsp:nvSpPr>
      <dsp:spPr>
        <a:xfrm>
          <a:off x="0" y="1231175"/>
          <a:ext cx="4941519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53AB9-1F1E-46D9-9E56-682B78B758AE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C21C0-90A4-418E-9484-18912CA0DE95}">
      <dsp:nvSpPr>
        <dsp:cNvPr id="0" name=""/>
        <dsp:cNvSpPr/>
      </dsp:nvSpPr>
      <dsp:spPr>
        <a:xfrm>
          <a:off x="1133349" y="1231175"/>
          <a:ext cx="3808169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Application/Resume submissions</a:t>
          </a:r>
        </a:p>
      </dsp:txBody>
      <dsp:txXfrm>
        <a:off x="1133349" y="1231175"/>
        <a:ext cx="3808169" cy="981254"/>
      </dsp:txXfrm>
    </dsp:sp>
    <dsp:sp modelId="{617CA7EC-C5EF-4595-B1A3-8EF9444F6A73}">
      <dsp:nvSpPr>
        <dsp:cNvPr id="0" name=""/>
        <dsp:cNvSpPr/>
      </dsp:nvSpPr>
      <dsp:spPr>
        <a:xfrm>
          <a:off x="0" y="2457744"/>
          <a:ext cx="4941519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726AD-3F91-4B4A-BC96-C242D9AA0319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1BB19-22A2-4752-921F-4E226EE40D6B}">
      <dsp:nvSpPr>
        <dsp:cNvPr id="0" name=""/>
        <dsp:cNvSpPr/>
      </dsp:nvSpPr>
      <dsp:spPr>
        <a:xfrm>
          <a:off x="1133349" y="2457744"/>
          <a:ext cx="3808169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Panel Interview 1</a:t>
          </a:r>
        </a:p>
      </dsp:txBody>
      <dsp:txXfrm>
        <a:off x="1133349" y="2457744"/>
        <a:ext cx="3808169" cy="981254"/>
      </dsp:txXfrm>
    </dsp:sp>
    <dsp:sp modelId="{F14D9144-0104-4ED6-8BA6-8A7DC659D5DE}">
      <dsp:nvSpPr>
        <dsp:cNvPr id="0" name=""/>
        <dsp:cNvSpPr/>
      </dsp:nvSpPr>
      <dsp:spPr>
        <a:xfrm>
          <a:off x="0" y="3684312"/>
          <a:ext cx="4941519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B7B65-EA39-4BF6-8651-5279797ACBEB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A57C4-06CB-4067-BED9-225DD19D8DD3}">
      <dsp:nvSpPr>
        <dsp:cNvPr id="0" name=""/>
        <dsp:cNvSpPr/>
      </dsp:nvSpPr>
      <dsp:spPr>
        <a:xfrm>
          <a:off x="1133349" y="3684312"/>
          <a:ext cx="3808169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Panel Interview 2</a:t>
          </a:r>
        </a:p>
      </dsp:txBody>
      <dsp:txXfrm>
        <a:off x="1133349" y="3684312"/>
        <a:ext cx="3808169" cy="981254"/>
      </dsp:txXfrm>
    </dsp:sp>
    <dsp:sp modelId="{C16954DE-0BB8-4EF6-A8A7-CF90030A004F}">
      <dsp:nvSpPr>
        <dsp:cNvPr id="0" name=""/>
        <dsp:cNvSpPr/>
      </dsp:nvSpPr>
      <dsp:spPr>
        <a:xfrm>
          <a:off x="0" y="4910881"/>
          <a:ext cx="4941519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3A145-940A-47D5-BA86-ADD38E77DF09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A3410-AD81-496F-83D3-9946B83F7F45}">
      <dsp:nvSpPr>
        <dsp:cNvPr id="0" name=""/>
        <dsp:cNvSpPr/>
      </dsp:nvSpPr>
      <dsp:spPr>
        <a:xfrm>
          <a:off x="1133349" y="4910881"/>
          <a:ext cx="3808169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Offer</a:t>
          </a:r>
        </a:p>
      </dsp:txBody>
      <dsp:txXfrm>
        <a:off x="1133349" y="4910881"/>
        <a:ext cx="3808169" cy="981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028844" cy="351216"/>
          </a:xfrm>
          <a:prstGeom prst="rect">
            <a:avLst/>
          </a:prstGeom>
        </p:spPr>
        <p:txBody>
          <a:bodyPr vert="horz" lIns="87746" tIns="43873" rIns="87746" bIns="4387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539" y="1"/>
            <a:ext cx="4028844" cy="351216"/>
          </a:xfrm>
          <a:prstGeom prst="rect">
            <a:avLst/>
          </a:prstGeom>
        </p:spPr>
        <p:txBody>
          <a:bodyPr vert="horz" lIns="87746" tIns="43873" rIns="87746" bIns="4387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2F6943-D882-4023-BA60-23072AB306C3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9186"/>
            <a:ext cx="4028844" cy="351215"/>
          </a:xfrm>
          <a:prstGeom prst="rect">
            <a:avLst/>
          </a:prstGeom>
        </p:spPr>
        <p:txBody>
          <a:bodyPr vert="horz" lIns="87746" tIns="43873" rIns="87746" bIns="4387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539" y="6659186"/>
            <a:ext cx="4028844" cy="351215"/>
          </a:xfrm>
          <a:prstGeom prst="rect">
            <a:avLst/>
          </a:prstGeom>
        </p:spPr>
        <p:txBody>
          <a:bodyPr vert="horz" wrap="square" lIns="87746" tIns="43873" rIns="87746" bIns="4387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D8C7E07-C091-4CFB-B567-A143E027B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660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028844" cy="351216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39" y="1"/>
            <a:ext cx="4028844" cy="351216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6FE3EF5-C507-4F02-88A7-6BC2355E88F7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48" tIns="46374" rIns="92748" bIns="4637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047" y="3374221"/>
            <a:ext cx="7436312" cy="2759881"/>
          </a:xfrm>
          <a:prstGeom prst="rect">
            <a:avLst/>
          </a:prstGeom>
        </p:spPr>
        <p:txBody>
          <a:bodyPr vert="horz" lIns="92748" tIns="46374" rIns="92748" bIns="4637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9186"/>
            <a:ext cx="4028844" cy="351215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39" y="6659186"/>
            <a:ext cx="4028844" cy="351215"/>
          </a:xfrm>
          <a:prstGeom prst="rect">
            <a:avLst/>
          </a:prstGeom>
        </p:spPr>
        <p:txBody>
          <a:bodyPr vert="horz" wrap="square" lIns="92748" tIns="46374" rIns="92748" bIns="4637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D7D350E-6BE1-47C7-81C5-210E5C597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353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b="1">
                <a:solidFill>
                  <a:schemeClr val="tx2"/>
                </a:solidFill>
              </a:rPr>
              <a:t>Thank group for invitation to speak and provide an update on how SJC is transforming how Silicon Valley travels.</a:t>
            </a:r>
          </a:p>
          <a:p>
            <a:r>
              <a:rPr lang="en-US" altLang="en-US" sz="1200" b="1">
                <a:solidFill>
                  <a:schemeClr val="tx2"/>
                </a:solidFill>
              </a:rPr>
              <a:t> </a:t>
            </a:r>
          </a:p>
          <a:p>
            <a:r>
              <a:rPr lang="en-US" altLang="en-US" sz="1200" b="1">
                <a:solidFill>
                  <a:schemeClr val="tx2"/>
                </a:solidFill>
              </a:rPr>
              <a:t>Briefly introduce yourself – anything beyond what was shared in your introduction from the bio that was sent to them.</a:t>
            </a:r>
          </a:p>
          <a:p>
            <a:endParaRPr lang="en-US" sz="1200" b="1">
              <a:solidFill>
                <a:schemeClr val="tx2"/>
              </a:solidFill>
            </a:endParaRPr>
          </a:p>
          <a:p>
            <a:r>
              <a:rPr lang="en-US" sz="1200" b="1">
                <a:solidFill>
                  <a:schemeClr val="tx2"/>
                </a:solidFill>
              </a:rPr>
              <a:t>Go to next slide and introduce</a:t>
            </a:r>
            <a:r>
              <a:rPr lang="en-US" sz="1200" b="1" baseline="0">
                <a:solidFill>
                  <a:schemeClr val="tx2"/>
                </a:solidFill>
              </a:rPr>
              <a:t> the video, then play 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D350E-6BE1-47C7-81C5-210E5C59724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32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Norman Y. Mineta is our namesake (we are Silicon Valley’s Airport)</a:t>
            </a:r>
          </a:p>
          <a:p>
            <a:pPr fontAlgn="base"/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 in the heat of Silicon Valley with more than 100 hi-tech companies within an 18-mile radius of the airport.</a:t>
            </a:r>
          </a:p>
          <a:p>
            <a:pPr fontAlgn="base"/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Mission: To Connect, Serve and Inspire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Vision: To transform how Silicon Valley Travels</a:t>
            </a:r>
          </a:p>
          <a:p>
            <a:pPr fontAlgn="base"/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Relatively small footprint but innovative Enterprise Fund (self-supporting through sale of goods &amp;</a:t>
            </a:r>
            <a:r>
              <a:rPr lang="en-US" sz="1200" b="1" i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svcs. and various fees)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D350E-6BE1-47C7-81C5-210E5C597246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813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1">
                <a:solidFill>
                  <a:srgbClr val="6080A8"/>
                </a:solidFill>
              </a:rPr>
              <a:t>50 domestic &amp; international nonstop routes – includes Asia, Canada, Europe and Mexico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1">
                <a:solidFill>
                  <a:srgbClr val="6080A8"/>
                </a:solidFill>
              </a:rPr>
              <a:t>476 peak daily departures and arrivals / one of the fastest</a:t>
            </a:r>
            <a:r>
              <a:rPr lang="en-US" altLang="en-US" sz="2000" b="1" baseline="0">
                <a:solidFill>
                  <a:srgbClr val="6080A8"/>
                </a:solidFill>
              </a:rPr>
              <a:t> growing airports over the past few years / double digit growth </a:t>
            </a:r>
            <a:endParaRPr lang="en-US" altLang="en-US" sz="2000" b="1">
              <a:solidFill>
                <a:srgbClr val="6080A8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1">
                <a:solidFill>
                  <a:srgbClr val="6080A8"/>
                </a:solidFill>
              </a:rPr>
              <a:t>8 domestic / 5 international airlines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1">
                <a:solidFill>
                  <a:srgbClr val="6080A8"/>
                </a:solidFill>
              </a:rPr>
              <a:t>We have handouts of this page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A8DC6-2DC8-4535-919A-A4EB8EBE4F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6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85">
              <a:defRPr/>
            </a:pPr>
            <a:r>
              <a:rPr lang="en-US"/>
              <a:t>Think about showing the impact of COVID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A8DC6-2DC8-4535-919A-A4EB8EBE4F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4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be located on southwest side of airfield </a:t>
            </a:r>
          </a:p>
          <a:p>
            <a:r>
              <a:rPr lang="en-US"/>
              <a:t>– opposite Avaya Stadium and adjacent marketplace</a:t>
            </a:r>
          </a:p>
          <a:p>
            <a:endParaRPr lang="en-US"/>
          </a:p>
          <a:p>
            <a:r>
              <a:rPr lang="en-US"/>
              <a:t>Replaces 50+ year-old facility currently located south of terminals.</a:t>
            </a:r>
          </a:p>
          <a:p>
            <a:endParaRPr lang="en-US"/>
          </a:p>
          <a:p>
            <a:r>
              <a:rPr lang="en-US"/>
              <a:t>Important facility and service upgrade = enhance safety of our travelers and Airport users.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D350E-6BE1-47C7-81C5-210E5C59724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30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D350E-6BE1-47C7-81C5-210E5C597246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19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5-SJC-0726_PPT_Template_FN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7746" y="4548678"/>
            <a:ext cx="5243588" cy="881346"/>
          </a:xfrm>
        </p:spPr>
        <p:txBody>
          <a:bodyPr/>
          <a:lstStyle>
            <a:lvl1pPr algn="l">
              <a:defRPr baseline="0">
                <a:solidFill>
                  <a:srgbClr val="37609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1186" y="5264743"/>
            <a:ext cx="4543187" cy="662478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9166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738CD-97D4-4BBC-8165-6B052102D3AC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EE140-ABD4-4D63-A5FC-5B3F91A35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89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23897-50C7-41AC-8AAD-CCEEFFE7D204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FF837-6679-4CFB-AC20-0D051C3F83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50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067F3-9ECA-46B2-B3AD-8A9829C892A9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0F470-0AC4-46D5-9567-174CF4C4D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69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 userDrawn="1"/>
        </p:nvSpPr>
        <p:spPr>
          <a:xfrm>
            <a:off x="266700" y="4556125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7B70B-7578-4842-8647-96FF3B6D83B9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418C8-ECE8-4C07-A59F-A365B8D427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9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0A7BA-6E56-4786-8847-198988F4D362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38BE5-8544-44D8-871A-E9202BEB2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79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38DBD-6A80-4F0B-A517-98848408ECBC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1E516-C2BB-4B6D-A214-3299F6DFC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64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962F-354A-42CB-8503-5AECADB42DC0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59848-A1B4-4431-8E9E-54C1487601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91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F4CD7-E727-4F06-B4B8-2E7422BF321D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E5BAE-8ED3-4E90-B6A2-0F9DA0D59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16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2065D-1DEE-45F8-B11A-4090FA209696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710B5-F4A0-4606-A9D1-6BA2251BD4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51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57719-1E5A-4747-92DD-7A8B7960E818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1B46B-D91E-4EB3-8362-A8E9F407A5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32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36285-CCD5-496F-952B-28B7EDAA8412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F4ED2-7F29-4C0F-88E9-A7FA1E3FAD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08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5-SJC-0726_PPT_Template_FNL-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46075" y="-50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367927-02D8-4877-9681-DA01C65BDA9E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0B35C02-4E19-4183-8F31-C992E01AC0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400" kern="1200">
          <a:solidFill>
            <a:srgbClr val="376092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0" y="4675695"/>
            <a:ext cx="9144000" cy="1197204"/>
          </a:xfrm>
        </p:spPr>
        <p:txBody>
          <a:bodyPr/>
          <a:lstStyle/>
          <a:p>
            <a:pPr algn="ctr"/>
            <a:r>
              <a:rPr lang="en-US" altLang="en-US" sz="2800" b="1" dirty="0"/>
              <a:t>     </a:t>
            </a:r>
            <a:r>
              <a:rPr lang="en-US" altLang="en-US" sz="2600" b="1">
                <a:solidFill>
                  <a:srgbClr val="000099"/>
                </a:solidFill>
              </a:rPr>
              <a:t>SJSU Career Fair – April 16, 2021</a:t>
            </a:r>
            <a:br>
              <a:rPr lang="en-US" altLang="en-US" sz="2600" b="1" dirty="0"/>
            </a:br>
            <a:r>
              <a:rPr lang="en-US" altLang="en-US" sz="2600" b="1" dirty="0"/>
              <a:t>        </a:t>
            </a:r>
            <a:r>
              <a:rPr lang="en-US" altLang="en-US" sz="2700" b="1" i="1" dirty="0">
                <a:solidFill>
                  <a:srgbClr val="91663C"/>
                </a:solidFill>
              </a:rPr>
              <a:t>Working at SJC</a:t>
            </a:r>
            <a:br>
              <a:rPr lang="en-US" altLang="en-US" sz="2700" b="1" i="1" dirty="0"/>
            </a:br>
            <a:r>
              <a:rPr lang="en-US" altLang="en-US" sz="2700" b="1" i="1" dirty="0">
                <a:solidFill>
                  <a:srgbClr val="91663C"/>
                </a:solidFill>
              </a:rPr>
              <a:t> </a:t>
            </a:r>
            <a:r>
              <a:rPr lang="en-US" altLang="en-US" sz="2600" b="1" dirty="0">
                <a:solidFill>
                  <a:srgbClr val="000099"/>
                </a:solidFill>
              </a:rPr>
              <a:t>Adam </a:t>
            </a:r>
            <a:r>
              <a:rPr lang="en-US" altLang="en-US" sz="2600" b="1" err="1">
                <a:solidFill>
                  <a:srgbClr val="000099"/>
                </a:solidFill>
              </a:rPr>
              <a:t>Quartarolo</a:t>
            </a:r>
            <a:r>
              <a:rPr lang="en-US" altLang="en-US" sz="2600" b="1" dirty="0">
                <a:solidFill>
                  <a:srgbClr val="000099"/>
                </a:solidFill>
              </a:rPr>
              <a:t> ACE – Airport Operations Supervisor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516" r="-1" b="1752"/>
          <a:stretch/>
        </p:blipFill>
        <p:spPr>
          <a:xfrm>
            <a:off x="240030" y="320040"/>
            <a:ext cx="8661654" cy="4303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100" b="1">
                <a:solidFill>
                  <a:schemeClr val="bg1"/>
                </a:solidFill>
              </a:rPr>
              <a:t>Aircraft Rescue and Fire Fighting (ARFF) Facility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3284982" y="5009083"/>
            <a:ext cx="5232654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>
                <a:solidFill>
                  <a:schemeClr val="bg1"/>
                </a:solidFill>
              </a:rPr>
              <a:t>14,000 Square Feet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>
                <a:solidFill>
                  <a:schemeClr val="bg1"/>
                </a:solidFill>
              </a:rPr>
              <a:t>(4) ARFF Vehicle Bays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>
                <a:solidFill>
                  <a:schemeClr val="bg1"/>
                </a:solidFill>
              </a:rPr>
              <a:t>(6) Firefighter Dormitories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>
                <a:solidFill>
                  <a:schemeClr val="bg1"/>
                </a:solidFill>
              </a:rPr>
              <a:t>LEED Silver Certification</a:t>
            </a:r>
          </a:p>
        </p:txBody>
      </p:sp>
    </p:spTree>
    <p:extLst>
      <p:ext uri="{BB962C8B-B14F-4D97-AF65-F5344CB8AC3E}">
        <p14:creationId xmlns:p14="http://schemas.microsoft.com/office/powerpoint/2010/main" val="2307760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DF29-9BFF-4503-8577-954BE4B5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29" y="-62566"/>
            <a:ext cx="8555616" cy="1325563"/>
          </a:xfrm>
        </p:spPr>
        <p:txBody>
          <a:bodyPr>
            <a:normAutofit/>
          </a:bodyPr>
          <a:lstStyle/>
          <a:p>
            <a:r>
              <a:rPr lang="en-US"/>
              <a:t>Airport Divisions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32B78-23DD-4E77-8B9C-7779E3BF2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4593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8F6F0BF-5117-4F9D-930E-F0E586854F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190113"/>
              </p:ext>
            </p:extLst>
          </p:nvPr>
        </p:nvGraphicFramePr>
        <p:xfrm>
          <a:off x="297430" y="1825625"/>
          <a:ext cx="855561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8648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0F5A8-3AC5-4A29-A196-1A65FB0E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48" y="4535424"/>
            <a:ext cx="2763774" cy="15910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Operations Sections</a:t>
            </a:r>
            <a:endParaRPr lang="en-US" sz="3600" kern="120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851A95C-2EF9-4091-A67D-414B2CE48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10" r="27614" b="1"/>
          <a:stretch/>
        </p:blipFill>
        <p:spPr>
          <a:xfrm>
            <a:off x="1" y="10"/>
            <a:ext cx="2233873" cy="422670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914CC0D-1E63-4D1E-B84F-A0B02F855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48" r="41238" b="1"/>
          <a:stretch/>
        </p:blipFill>
        <p:spPr>
          <a:xfrm>
            <a:off x="2297073" y="10"/>
            <a:ext cx="2242566" cy="422451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A911ACB-86D3-404A-A393-175DC495EE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80" r="32567"/>
          <a:stretch/>
        </p:blipFill>
        <p:spPr>
          <a:xfrm>
            <a:off x="4602837" y="10"/>
            <a:ext cx="2242566" cy="422451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E1B528D-CB3E-4D7C-B851-446DD1FAE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51" r="31257" b="1"/>
          <a:stretch/>
        </p:blipFill>
        <p:spPr>
          <a:xfrm>
            <a:off x="6908604" y="10"/>
            <a:ext cx="2235396" cy="42245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9D98D-9026-466B-A889-500C341E3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0559" y="4535424"/>
            <a:ext cx="4435833" cy="1599359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228600" defTabSz="914400">
              <a:lnSpc>
                <a:spcPct val="90000"/>
              </a:lnSpc>
            </a:pPr>
            <a:r>
              <a:rPr lang="en-US" sz="2400">
                <a:ea typeface="+mn-lt"/>
                <a:cs typeface="+mn-lt"/>
              </a:rPr>
              <a:t>Customer Service/Terminal Management</a:t>
            </a:r>
          </a:p>
          <a:p>
            <a:pPr indent="-228600" defTabSz="914400">
              <a:lnSpc>
                <a:spcPct val="90000"/>
              </a:lnSpc>
            </a:pPr>
            <a:r>
              <a:rPr lang="en-US" sz="2400"/>
              <a:t>Landside</a:t>
            </a:r>
            <a:endParaRPr lang="en-US" sz="2400">
              <a:cs typeface="Calibri"/>
            </a:endParaRPr>
          </a:p>
          <a:p>
            <a:pPr indent="-228600" defTabSz="914400">
              <a:lnSpc>
                <a:spcPct val="90000"/>
              </a:lnSpc>
            </a:pPr>
            <a:r>
              <a:rPr lang="en-US" sz="2400"/>
              <a:t>Security Compliance</a:t>
            </a:r>
          </a:p>
          <a:p>
            <a:pPr indent="-228600" defTabSz="914400">
              <a:lnSpc>
                <a:spcPct val="90000"/>
              </a:lnSpc>
            </a:pPr>
            <a:r>
              <a:rPr lang="en-US" sz="2400">
                <a:ea typeface="+mn-lt"/>
                <a:cs typeface="+mn-lt"/>
              </a:rPr>
              <a:t>Airside</a:t>
            </a:r>
            <a:endParaRPr lang="en-US" sz="2400"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76777" y="4592474"/>
            <a:ext cx="846287" cy="847206"/>
            <a:chOff x="8183879" y="1000124"/>
            <a:chExt cx="1562267" cy="1172973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46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0F5A8-3AC5-4A29-A196-1A65FB0E4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Operations </a:t>
            </a:r>
            <a:br>
              <a:rPr lang="en-US"/>
            </a:br>
            <a:r>
              <a:rPr lang="en-US"/>
              <a:t>Management Structure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7A90D-D9D1-4652-9B4E-FB50B5473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4725" y="1362035"/>
            <a:ext cx="1002436" cy="63948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1800"/>
              <a:t>Deputy Director</a:t>
            </a:r>
            <a:endParaRPr lang="en-US" sz="1800" i="1">
              <a:cs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A808A3-FB80-4226-8A96-60BC533100DD}"/>
              </a:ext>
            </a:extLst>
          </p:cNvPr>
          <p:cNvSpPr/>
          <p:nvPr/>
        </p:nvSpPr>
        <p:spPr>
          <a:xfrm>
            <a:off x="3637429" y="2124635"/>
            <a:ext cx="1411941" cy="5715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Managers</a:t>
            </a: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298542-C390-4BCA-942C-9CD68BB2C285}"/>
              </a:ext>
            </a:extLst>
          </p:cNvPr>
          <p:cNvSpPr/>
          <p:nvPr/>
        </p:nvSpPr>
        <p:spPr>
          <a:xfrm>
            <a:off x="3397063" y="2839010"/>
            <a:ext cx="1896035" cy="5715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Superintendents</a:t>
            </a:r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AC771A-4533-488B-8B09-0EBEC6ADBC16}"/>
              </a:ext>
            </a:extLst>
          </p:cNvPr>
          <p:cNvSpPr/>
          <p:nvPr/>
        </p:nvSpPr>
        <p:spPr>
          <a:xfrm>
            <a:off x="2951080" y="3640791"/>
            <a:ext cx="2921387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Supervisors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223DE2-E903-41AF-B418-823146031FD9}"/>
              </a:ext>
            </a:extLst>
          </p:cNvPr>
          <p:cNvSpPr/>
          <p:nvPr/>
        </p:nvSpPr>
        <p:spPr>
          <a:xfrm>
            <a:off x="2195958" y="4415677"/>
            <a:ext cx="4693246" cy="128419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highlight>
                  <a:srgbClr val="FFFF00"/>
                </a:highlight>
                <a:cs typeface="Calibri"/>
              </a:rPr>
              <a:t>Senior Airport Operations Specialists</a:t>
            </a:r>
            <a:endParaRPr lang="en-US">
              <a:cs typeface="Calibri"/>
            </a:endParaRPr>
          </a:p>
          <a:p>
            <a:pPr algn="ctr"/>
            <a:r>
              <a:rPr lang="en-US">
                <a:cs typeface="Calibri"/>
              </a:rPr>
              <a:t>Badging Specialists</a:t>
            </a:r>
          </a:p>
          <a:p>
            <a:pPr algn="ctr"/>
            <a:r>
              <a:rPr lang="en-US">
                <a:cs typeface="Calibri"/>
              </a:rPr>
              <a:t>Analysts</a:t>
            </a:r>
          </a:p>
          <a:p>
            <a:pPr algn="ctr"/>
            <a:r>
              <a:rPr lang="en-US">
                <a:cs typeface="Calibri"/>
              </a:rPr>
              <a:t>Office Specialists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492B37-2631-466E-A65B-C3DBA9A0F170}"/>
              </a:ext>
            </a:extLst>
          </p:cNvPr>
          <p:cNvSpPr/>
          <p:nvPr/>
        </p:nvSpPr>
        <p:spPr>
          <a:xfrm>
            <a:off x="7080775" y="5061044"/>
            <a:ext cx="1918879" cy="15184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r>
              <a:rPr lang="en-US">
                <a:cs typeface="Calibri"/>
              </a:rPr>
              <a:t>Security Guards</a:t>
            </a:r>
            <a:endParaRPr lang="en-US"/>
          </a:p>
          <a:p>
            <a:pPr algn="ctr"/>
            <a:r>
              <a:rPr lang="en-US">
                <a:cs typeface="Calibri"/>
              </a:rPr>
              <a:t>Third-Party Vendors</a:t>
            </a:r>
          </a:p>
          <a:p>
            <a:pPr algn="ctr"/>
            <a:r>
              <a:rPr lang="en-US">
                <a:cs typeface="Calibri"/>
              </a:rPr>
              <a:t>Terminal Volunteers</a:t>
            </a:r>
          </a:p>
          <a:p>
            <a:pPr algn="ctr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365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2019 Interns on the runway.tif">
            <a:extLst>
              <a:ext uri="{FF2B5EF4-FFF2-40B4-BE49-F238E27FC236}">
                <a16:creationId xmlns:a16="http://schemas.microsoft.com/office/drawing/2014/main" id="{209D0B51-4506-451D-8958-57B75F467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21" r="-1" b="3543"/>
          <a:stretch/>
        </p:blipFill>
        <p:spPr>
          <a:xfrm>
            <a:off x="240030" y="320040"/>
            <a:ext cx="8661654" cy="43034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8557E-1B75-421C-AE76-C5C6DE7F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anchor="ctr">
            <a:normAutofit/>
          </a:bodyPr>
          <a:lstStyle/>
          <a:p>
            <a:r>
              <a:rPr lang="en-US" sz="2300">
                <a:solidFill>
                  <a:schemeClr val="bg1"/>
                </a:solidFill>
              </a:rPr>
              <a:t>Summer Internships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EB23D-85AF-4FED-AAD2-5ED0A4398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982" y="5009083"/>
            <a:ext cx="5232654" cy="134599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Most recently in 2019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Likely resuming in 2022 (check City website)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Student Intern - $11.82 - $16.87/</a:t>
            </a:r>
            <a:r>
              <a:rPr lang="en-US" sz="1200" dirty="0" err="1">
                <a:solidFill>
                  <a:schemeClr val="bg1"/>
                </a:solidFill>
              </a:rPr>
              <a:t>hr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unbenefitted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Graduate Student - $15.29 - $22.58/</a:t>
            </a:r>
            <a:r>
              <a:rPr lang="en-US" sz="1200" dirty="0" err="1">
                <a:solidFill>
                  <a:schemeClr val="bg1"/>
                </a:solidFill>
              </a:rPr>
              <a:t>hr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unbenefitted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Marketing &amp; Communications (MarCom)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Operations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Airport Technology Services (IT)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endParaRPr lang="en-US" sz="12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054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DB7A-8B7B-4E37-9C5C-261CCEC3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318"/>
            <a:ext cx="6002111" cy="989883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sz="4400">
                <a:solidFill>
                  <a:schemeClr val="accent1"/>
                </a:solidFill>
              </a:rPr>
              <a:t>Interns Hiring</a:t>
            </a:r>
            <a:endParaRPr lang="en-US" sz="440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A1029-372D-48E6-9070-ECC985E08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u="sng"/>
              <a:t>Operations</a:t>
            </a:r>
            <a:r>
              <a:rPr lang="en-US" sz="1600"/>
              <a:t>: Aviation, Aviation Management</a:t>
            </a:r>
          </a:p>
          <a:p>
            <a:pPr>
              <a:lnSpc>
                <a:spcPct val="90000"/>
              </a:lnSpc>
            </a:pPr>
            <a:r>
              <a:rPr lang="en-US" sz="1600" u="sng"/>
              <a:t>Finance</a:t>
            </a:r>
            <a:r>
              <a:rPr lang="en-US" sz="1600"/>
              <a:t>: Finance, Accounting, and Business Administration/Management</a:t>
            </a:r>
          </a:p>
          <a:p>
            <a:pPr>
              <a:lnSpc>
                <a:spcPct val="90000"/>
              </a:lnSpc>
            </a:pPr>
            <a:r>
              <a:rPr lang="en-US" sz="1600" u="sng"/>
              <a:t>IT</a:t>
            </a:r>
            <a:r>
              <a:rPr lang="en-US" sz="1600"/>
              <a:t>: Computer Engineering, Computer Science, Computer Information Systems, Management Information Systems, and Information Technology</a:t>
            </a:r>
          </a:p>
          <a:p>
            <a:pPr>
              <a:lnSpc>
                <a:spcPct val="90000"/>
              </a:lnSpc>
            </a:pPr>
            <a:r>
              <a:rPr lang="en-US" sz="1600" u="sng"/>
              <a:t>MarCom</a:t>
            </a:r>
            <a:r>
              <a:rPr lang="en-US" sz="1600"/>
              <a:t>: Marketing, Communications, Public Relations, Business Administration, and Hospitality Management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DB3E2-8AE9-4F93-876E-B304A122B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1700"/>
              <a:t>E-mail application</a:t>
            </a:r>
          </a:p>
          <a:p>
            <a:pPr marL="514350" indent="-514350">
              <a:buAutoNum type="arabicPeriod"/>
            </a:pPr>
            <a:r>
              <a:rPr lang="en-US" sz="1700"/>
              <a:t>Selection process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1700"/>
              <a:t>Interviews</a:t>
            </a:r>
          </a:p>
          <a:p>
            <a:pPr marL="914400" lvl="1" indent="-514350">
              <a:buAutoNum type="alphaLcParenR"/>
            </a:pPr>
            <a:r>
              <a:rPr lang="en-US" sz="1700"/>
              <a:t>Practical/Writing exercise</a:t>
            </a:r>
          </a:p>
          <a:p>
            <a:endParaRPr lang="en-US" sz="17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F7DCE1B-F29C-4B85-90A6-8EC9FA613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207" y="1205730"/>
            <a:ext cx="5297016" cy="2495306"/>
          </a:xfrm>
          <a:prstGeom prst="rect">
            <a:avLst/>
          </a:prstGeom>
        </p:spPr>
      </p:pic>
      <p:pic>
        <p:nvPicPr>
          <p:cNvPr id="5" name="Picture 6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AD504A8B-5AD9-4DCE-AEBB-6147AB110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25" y="3389455"/>
            <a:ext cx="2743200" cy="2604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2964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20171107-SJC-131-59.jpg">
            <a:extLst>
              <a:ext uri="{FF2B5EF4-FFF2-40B4-BE49-F238E27FC236}">
                <a16:creationId xmlns:a16="http://schemas.microsoft.com/office/drawing/2014/main" id="{5A671F77-C5C1-4D76-9885-73CB946442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51" r="33444" b="2"/>
          <a:stretch/>
        </p:blipFill>
        <p:spPr>
          <a:xfrm>
            <a:off x="2432021" y="10"/>
            <a:ext cx="6711980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6AC82-B8C8-4BA4-AE54-1B30054EC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5728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000">
                <a:solidFill>
                  <a:schemeClr val="tx1"/>
                </a:solidFill>
              </a:rPr>
              <a:t>Senior Airport Ops. Specialists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50317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A8CD5-BE02-42A0-9F3E-97C870C0B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542" y="2718054"/>
            <a:ext cx="2579180" cy="3207258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228600" defTabSz="914400">
              <a:lnSpc>
                <a:spcPct val="90000"/>
              </a:lnSpc>
            </a:pPr>
            <a:r>
              <a:rPr lang="en-US" sz="1800" dirty="0"/>
              <a:t>~25 Employees</a:t>
            </a:r>
            <a:endParaRPr lang="en-US" sz="1800" dirty="0">
              <a:cs typeface="Calibri"/>
            </a:endParaRPr>
          </a:p>
          <a:p>
            <a:pPr indent="-228600" defTabSz="914400">
              <a:lnSpc>
                <a:spcPct val="90000"/>
              </a:lnSpc>
            </a:pPr>
            <a:r>
              <a:rPr lang="en-US" sz="1800" dirty="0"/>
              <a:t>Rotate between sections</a:t>
            </a:r>
            <a:endParaRPr lang="en-US" sz="1800" dirty="0">
              <a:cs typeface="Calibri"/>
            </a:endParaRPr>
          </a:p>
          <a:p>
            <a:pPr indent="-228600" defTabSz="914400">
              <a:lnSpc>
                <a:spcPct val="90000"/>
              </a:lnSpc>
            </a:pPr>
            <a:r>
              <a:rPr lang="en-US" sz="1800" dirty="0"/>
              <a:t>Well-rounded position</a:t>
            </a:r>
            <a:endParaRPr lang="en-US" sz="1800" dirty="0">
              <a:cs typeface="Calibri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Dispatching</a:t>
            </a:r>
            <a:endParaRPr lang="en-US" sz="1800" dirty="0">
              <a:cs typeface="Calibri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Routine/Daily work</a:t>
            </a:r>
            <a:endParaRPr lang="en-US" sz="1800" dirty="0">
              <a:cs typeface="Calibri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+mn-lt"/>
              </a:rPr>
              <a:t>Project work</a:t>
            </a:r>
            <a:endParaRPr lang="en-US" sz="1800" dirty="0">
              <a:cs typeface="Calibri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Emergency response</a:t>
            </a:r>
            <a:endParaRPr lang="en-US" sz="1800" dirty="0">
              <a:cs typeface="Calibri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Directed by MOD/Supervisors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43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21732"/>
            <a:ext cx="5293730" cy="1964266"/>
          </a:xfrm>
          <a:prstGeom prst="rect">
            <a:avLst/>
          </a:prstGeom>
          <a:solidFill>
            <a:srgbClr val="3D3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A931C-AC98-44FC-965E-F4B0E841C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91260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Operations – </a:t>
            </a:r>
            <a:b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Entry Level Applicants</a:t>
            </a:r>
          </a:p>
        </p:txBody>
      </p:sp>
      <p:pic>
        <p:nvPicPr>
          <p:cNvPr id="2052" name="Picture 4" descr="Port of Seattle pushes for sustainable aviation fuels, but it's not easy -  GeekWire">
            <a:extLst>
              <a:ext uri="{FF2B5EF4-FFF2-40B4-BE49-F238E27FC236}">
                <a16:creationId xmlns:a16="http://schemas.microsoft.com/office/drawing/2014/main" id="{E03073D5-7125-4C15-B0ED-A1A85FBD3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r="28673" b="-1"/>
          <a:stretch/>
        </p:blipFill>
        <p:spPr bwMode="auto">
          <a:xfrm>
            <a:off x="245661" y="2454903"/>
            <a:ext cx="2582101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1.wp.com/static.businessinsider.com/image/4bce0c487f8b9a531ca10200-400-300/ask-the-ticket-counter-agent.jpg">
            <a:extLst>
              <a:ext uri="{FF2B5EF4-FFF2-40B4-BE49-F238E27FC236}">
                <a16:creationId xmlns:a16="http://schemas.microsoft.com/office/drawing/2014/main" id="{7CD18476-C79A-47A7-B974-D11597B3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r="-4" b="-4"/>
          <a:stretch/>
        </p:blipFill>
        <p:spPr bwMode="auto">
          <a:xfrm>
            <a:off x="2956695" y="2454902"/>
            <a:ext cx="2582102" cy="19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tlantic Aviation - Career and Employment Information - FBO jobs">
            <a:extLst>
              <a:ext uri="{FF2B5EF4-FFF2-40B4-BE49-F238E27FC236}">
                <a16:creationId xmlns:a16="http://schemas.microsoft.com/office/drawing/2014/main" id="{E46A8215-DBAD-4E25-A07C-1C836BA59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8" b="-4"/>
          <a:stretch/>
        </p:blipFill>
        <p:spPr bwMode="auto">
          <a:xfrm>
            <a:off x="2955795" y="4572285"/>
            <a:ext cx="2585466" cy="195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731" y="321732"/>
            <a:ext cx="323497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ADD42-7FE5-4F91-A14A-D389F185E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3327" y="763523"/>
            <a:ext cx="2848624" cy="5330952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90000"/>
              </a:lnSpc>
            </a:pPr>
            <a:r>
              <a:rPr lang="en-US" sz="1900">
                <a:solidFill>
                  <a:srgbClr val="FFFFFF"/>
                </a:solidFill>
              </a:rPr>
              <a:t>Ideal candidates are…</a:t>
            </a: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Bachelor’s+ in Aviation-field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Experience at airline/FBO/airport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Customer-service oriented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Enjoy fast-paced, unpredictable work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Able to work flexible shifts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Team players and self-driven</a:t>
            </a:r>
            <a:endParaRPr lang="en-US" sz="19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627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3746" y="303591"/>
            <a:ext cx="325149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BE779-6DED-4835-AD08-D61C3B9E9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37125"/>
            <a:ext cx="2851707" cy="5256371"/>
          </a:xfrm>
        </p:spPr>
        <p:txBody>
          <a:bodyPr>
            <a:normAutofit/>
          </a:bodyPr>
          <a:lstStyle/>
          <a:p>
            <a:r>
              <a:rPr lang="en-US" sz="4200" dirty="0"/>
              <a:t>CSJ - Entry Level Hiring </a:t>
            </a:r>
            <a:br>
              <a:rPr lang="en-US" sz="4200" dirty="0">
                <a:cs typeface="Calibri"/>
              </a:rPr>
            </a:br>
            <a:br>
              <a:rPr lang="en-US" sz="4200" dirty="0"/>
            </a:br>
            <a:r>
              <a:rPr lang="en-US" sz="4200" dirty="0"/>
              <a:t>Interview Process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8EAECB-1701-4162-BAEF-A59C14E25C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8396842"/>
              </p:ext>
            </p:extLst>
          </p:nvPr>
        </p:nvGraphicFramePr>
        <p:xfrm>
          <a:off x="3875238" y="303591"/>
          <a:ext cx="4941519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3872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591C-A6AC-4062-88DC-E7B9ACD2F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Comparing Airports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64BD71-1051-4E71-A426-84AB12787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413046"/>
              </p:ext>
            </p:extLst>
          </p:nvPr>
        </p:nvGraphicFramePr>
        <p:xfrm>
          <a:off x="650012" y="1321936"/>
          <a:ext cx="8000999" cy="219932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726639">
                  <a:extLst>
                    <a:ext uri="{9D8B030D-6E8A-4147-A177-3AD203B41FA5}">
                      <a16:colId xmlns:a16="http://schemas.microsoft.com/office/drawing/2014/main" val="3971913662"/>
                    </a:ext>
                  </a:extLst>
                </a:gridCol>
                <a:gridCol w="774948">
                  <a:extLst>
                    <a:ext uri="{9D8B030D-6E8A-4147-A177-3AD203B41FA5}">
                      <a16:colId xmlns:a16="http://schemas.microsoft.com/office/drawing/2014/main" val="590218340"/>
                    </a:ext>
                  </a:extLst>
                </a:gridCol>
                <a:gridCol w="1376552">
                  <a:extLst>
                    <a:ext uri="{9D8B030D-6E8A-4147-A177-3AD203B41FA5}">
                      <a16:colId xmlns:a16="http://schemas.microsoft.com/office/drawing/2014/main" val="1399752704"/>
                    </a:ext>
                  </a:extLst>
                </a:gridCol>
                <a:gridCol w="1142029">
                  <a:extLst>
                    <a:ext uri="{9D8B030D-6E8A-4147-A177-3AD203B41FA5}">
                      <a16:colId xmlns:a16="http://schemas.microsoft.com/office/drawing/2014/main" val="1254092233"/>
                    </a:ext>
                  </a:extLst>
                </a:gridCol>
                <a:gridCol w="1604279">
                  <a:extLst>
                    <a:ext uri="{9D8B030D-6E8A-4147-A177-3AD203B41FA5}">
                      <a16:colId xmlns:a16="http://schemas.microsoft.com/office/drawing/2014/main" val="181345268"/>
                    </a:ext>
                  </a:extLst>
                </a:gridCol>
                <a:gridCol w="723964">
                  <a:extLst>
                    <a:ext uri="{9D8B030D-6E8A-4147-A177-3AD203B41FA5}">
                      <a16:colId xmlns:a16="http://schemas.microsoft.com/office/drawing/2014/main" val="759240029"/>
                    </a:ext>
                  </a:extLst>
                </a:gridCol>
                <a:gridCol w="652588">
                  <a:extLst>
                    <a:ext uri="{9D8B030D-6E8A-4147-A177-3AD203B41FA5}">
                      <a16:colId xmlns:a16="http://schemas.microsoft.com/office/drawing/2014/main" val="4223492412"/>
                    </a:ext>
                  </a:extLst>
                </a:gridCol>
              </a:tblGrid>
              <a:tr h="439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Airport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Part 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Ownership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Operations (2019)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Airlines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Staff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3077970"/>
                  </a:ext>
                </a:extLst>
              </a:tr>
              <a:tr h="439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SJC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Medium Hub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205886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~12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~200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6015012"/>
                  </a:ext>
                </a:extLst>
              </a:tr>
              <a:tr h="439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SFO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City/County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Large Hub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458502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~50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~1700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0746566"/>
                  </a:ext>
                </a:extLst>
              </a:tr>
              <a:tr h="439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OAK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Port Authority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Medium Hub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242757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~10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~250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9330200"/>
                  </a:ext>
                </a:extLst>
              </a:tr>
              <a:tr h="439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RHV/PAO/HWD/etc.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Varies (City/County)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General Aviation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Varies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5~20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1994548"/>
                  </a:ext>
                </a:extLst>
              </a:tr>
            </a:tbl>
          </a:graphicData>
        </a:graphic>
      </p:graphicFrame>
      <p:pic>
        <p:nvPicPr>
          <p:cNvPr id="1026" name="Picture 2" descr="Check-in counters, Oakland International Airport">
            <a:extLst>
              <a:ext uri="{FF2B5EF4-FFF2-40B4-BE49-F238E27FC236}">
                <a16:creationId xmlns:a16="http://schemas.microsoft.com/office/drawing/2014/main" id="{0BF7D40F-F3C7-4098-8DB4-10A0B1995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1" y="4269751"/>
            <a:ext cx="2756647" cy="2241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n Jose (SJC) International Airport | California">
            <a:extLst>
              <a:ext uri="{FF2B5EF4-FFF2-40B4-BE49-F238E27FC236}">
                <a16:creationId xmlns:a16="http://schemas.microsoft.com/office/drawing/2014/main" id="{6DC4BE13-1186-4063-A7BA-A6319B80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35" y="4335481"/>
            <a:ext cx="2487705" cy="2261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n Francisco Airport (SFO) has officially opened new Harvey Milk terminal">
            <a:extLst>
              <a:ext uri="{FF2B5EF4-FFF2-40B4-BE49-F238E27FC236}">
                <a16:creationId xmlns:a16="http://schemas.microsoft.com/office/drawing/2014/main" id="{2D6A8297-1AE8-4BC0-9B84-CABACBD76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87" y="3532095"/>
            <a:ext cx="2756647" cy="2241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78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2F0D-EDD8-455D-A0F9-3FD6F36C3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4000"/>
              <a:t>About Adam</a:t>
            </a:r>
          </a:p>
        </p:txBody>
      </p:sp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37FBD089-16ED-4AE0-A173-B22ED07C0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8" r="-3" b="33564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6A443-7453-46AE-9274-B152B9DC7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1600"/>
              <a:t>BBA – Airport Management – Univ. of North Dakota</a:t>
            </a:r>
          </a:p>
          <a:p>
            <a:r>
              <a:rPr lang="en-US" sz="1600"/>
              <a:t>PPL</a:t>
            </a:r>
            <a:endParaRPr lang="en-US" sz="1600">
              <a:cs typeface="Calibri"/>
            </a:endParaRPr>
          </a:p>
          <a:p>
            <a:r>
              <a:rPr lang="en-US" sz="1600"/>
              <a:t>Airport Operations – FAT (2014-2016)</a:t>
            </a:r>
            <a:endParaRPr lang="en-US" sz="1600">
              <a:cs typeface="Calibri"/>
            </a:endParaRPr>
          </a:p>
          <a:p>
            <a:r>
              <a:rPr lang="en-US" sz="1600"/>
              <a:t>Airport Operations – SJC (2016 – Present)</a:t>
            </a:r>
            <a:endParaRPr lang="en-US" sz="1600">
              <a:cs typeface="Calibri"/>
            </a:endParaRPr>
          </a:p>
          <a:p>
            <a:pPr lvl="1"/>
            <a:r>
              <a:rPr lang="en-US" sz="1600"/>
              <a:t>Senior Airport Ops. Specialist</a:t>
            </a:r>
            <a:endParaRPr lang="en-US" sz="1600">
              <a:cs typeface="Calibri"/>
            </a:endParaRPr>
          </a:p>
          <a:p>
            <a:pPr lvl="1"/>
            <a:r>
              <a:rPr lang="en-US" sz="1600"/>
              <a:t>Airport Operations Supervisor (Noise &amp; GA)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630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AC8B6D-659D-4B6E-BCE3-C0198BC4A20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76"/>
            <a:ext cx="9144000" cy="668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6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 txBox="1">
            <a:spLocks noGrp="1"/>
          </p:cNvSpPr>
          <p:nvPr/>
        </p:nvSpPr>
        <p:spPr bwMode="auto">
          <a:xfrm>
            <a:off x="6718300" y="6491335"/>
            <a:ext cx="2133600" cy="23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789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Thank You / Questions</a:t>
            </a:r>
            <a:endParaRPr lang="en-US" altLang="en-US"/>
          </a:p>
        </p:txBody>
      </p:sp>
      <p:pic>
        <p:nvPicPr>
          <p:cNvPr id="37893" name="Picture 14" descr="Terminal 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55763"/>
            <a:ext cx="3157538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6" descr="Terminal A Curbs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7538" y="1655763"/>
            <a:ext cx="257968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5" descr="Rental Car Cent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7225" y="1655763"/>
            <a:ext cx="3406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4863" y="4089400"/>
            <a:ext cx="668337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Rectangle 11"/>
          <p:cNvSpPr>
            <a:spLocks noChangeArrowheads="1"/>
          </p:cNvSpPr>
          <p:nvPr/>
        </p:nvSpPr>
        <p:spPr bwMode="auto">
          <a:xfrm>
            <a:off x="2168291" y="4831446"/>
            <a:ext cx="475157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endParaRPr lang="en-US" altLang="en-US" sz="2000" b="1"/>
          </a:p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/>
                <a:cs typeface="Arial"/>
              </a:rPr>
              <a:t>FlySanJose.com/employment</a:t>
            </a:r>
          </a:p>
          <a:p>
            <a:pPr algn="ctr">
              <a:buFont typeface="Monotype Sorts"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/>
                <a:cs typeface="Arial"/>
              </a:rPr>
              <a:t>FlySanJose.com/follow</a:t>
            </a:r>
            <a:endParaRPr lang="en-US" altLang="en-US" sz="2400" b="1" dirty="0">
              <a:solidFill>
                <a:schemeClr val="tx2"/>
              </a:solidFill>
            </a:endParaRPr>
          </a:p>
          <a:p>
            <a:pPr algn="ctr">
              <a:buClr>
                <a:srgbClr val="000000"/>
              </a:buClr>
              <a:buSzPct val="90000"/>
            </a:pPr>
            <a:endParaRPr lang="en-US" altLang="en-US" sz="2000" b="1"/>
          </a:p>
        </p:txBody>
      </p:sp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1563" y="4079875"/>
            <a:ext cx="5667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2138" y="4079875"/>
            <a:ext cx="5921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5ACA8AE-7CEE-4D68-B974-F7C253636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19" y="4089400"/>
            <a:ext cx="6317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7DFE23D5-9320-43DB-A9CC-4C8E4DDE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9865" y="6538912"/>
            <a:ext cx="2133600" cy="365125"/>
          </a:xfrm>
        </p:spPr>
        <p:txBody>
          <a:bodyPr/>
          <a:lstStyle/>
          <a:p>
            <a:fld id="{6A78CA13-8D5F-5343-A3E7-DDF9FCA91B43}" type="slidenum">
              <a:rPr lang="en-US" smtClean="0">
                <a:solidFill>
                  <a:schemeClr val="tx1"/>
                </a:solidFill>
              </a:rPr>
              <a:t>21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32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6C01AE-B0C5-504A-BDE4-E2A5E5E3F6F6}"/>
              </a:ext>
            </a:extLst>
          </p:cNvPr>
          <p:cNvSpPr txBox="1"/>
          <p:nvPr/>
        </p:nvSpPr>
        <p:spPr>
          <a:xfrm>
            <a:off x="223142" y="1279708"/>
            <a:ext cx="8448475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i="1">
                <a:solidFill>
                  <a:srgbClr val="91663C"/>
                </a:solidFill>
              </a:rPr>
              <a:t>Mission: To Connect, Serve and Inspire</a:t>
            </a:r>
          </a:p>
          <a:p>
            <a:pPr>
              <a:lnSpc>
                <a:spcPct val="150000"/>
              </a:lnSpc>
            </a:pPr>
            <a:r>
              <a:rPr lang="en-US" altLang="en-US" sz="2800" b="1" i="1">
                <a:solidFill>
                  <a:srgbClr val="91663C"/>
                </a:solidFill>
              </a:rPr>
              <a:t>Vision: To Transform how Silicon Valley Travels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500">
              <a:solidFill>
                <a:srgbClr val="FFCC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6080A8"/>
                </a:solidFill>
              </a:rPr>
              <a:t> Owned/operated by the City of San José</a:t>
            </a:r>
            <a:br>
              <a:rPr lang="en-US" altLang="en-US" sz="2000" b="1">
                <a:solidFill>
                  <a:srgbClr val="6080A8"/>
                </a:solidFill>
              </a:rPr>
            </a:br>
            <a:endParaRPr lang="en-US" altLang="en-US" sz="500" b="1">
              <a:solidFill>
                <a:srgbClr val="6080A8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6080A8"/>
                </a:solidFill>
              </a:rPr>
              <a:t> 1,000-acre site; two 11,000’ ft. parallel runways</a:t>
            </a:r>
            <a:br>
              <a:rPr lang="en-US" altLang="en-US" sz="2000" b="1">
                <a:solidFill>
                  <a:srgbClr val="6080A8"/>
                </a:solidFill>
              </a:rPr>
            </a:br>
            <a:endParaRPr lang="en-US" altLang="en-US" sz="500" b="1">
              <a:solidFill>
                <a:srgbClr val="6080A8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6080A8"/>
                </a:solidFill>
              </a:rPr>
              <a:t> Serve commercial and general aviation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149225"/>
            <a:ext cx="8772041" cy="860425"/>
          </a:xfrm>
        </p:spPr>
        <p:txBody>
          <a:bodyPr/>
          <a:lstStyle/>
          <a:p>
            <a:r>
              <a:rPr lang="en-US" sz="3000" b="1"/>
              <a:t> </a:t>
            </a:r>
            <a:r>
              <a:rPr lang="en-US" sz="3200" b="1"/>
              <a:t>Mineta San Jose International Airport (SJC) </a:t>
            </a:r>
          </a:p>
        </p:txBody>
      </p:sp>
      <p:pic>
        <p:nvPicPr>
          <p:cNvPr id="7" name="Picture 14" descr="Terminal B">
            <a:extLst>
              <a:ext uri="{FF2B5EF4-FFF2-40B4-BE49-F238E27FC236}">
                <a16:creationId xmlns:a16="http://schemas.microsoft.com/office/drawing/2014/main" id="{4C6DB2A1-E690-40A5-89C7-C7BE0023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943475"/>
            <a:ext cx="3157538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Terminal A Curbside">
            <a:extLst>
              <a:ext uri="{FF2B5EF4-FFF2-40B4-BE49-F238E27FC236}">
                <a16:creationId xmlns:a16="http://schemas.microsoft.com/office/drawing/2014/main" id="{D110DA0D-3AE1-4AC1-A4EF-BB0A45623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7537" y="4943474"/>
            <a:ext cx="257968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Rental Car Center">
            <a:extLst>
              <a:ext uri="{FF2B5EF4-FFF2-40B4-BE49-F238E27FC236}">
                <a16:creationId xmlns:a16="http://schemas.microsoft.com/office/drawing/2014/main" id="{D1214257-0294-4BED-BF40-16B3A0F68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7224" y="4943473"/>
            <a:ext cx="3406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3F71D13-EDC6-4967-80B0-92E3F288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2040" y="6500388"/>
            <a:ext cx="371958" cy="357610"/>
          </a:xfrm>
        </p:spPr>
        <p:txBody>
          <a:bodyPr/>
          <a:lstStyle/>
          <a:p>
            <a:fld id="{6A78CA13-8D5F-5343-A3E7-DDF9FCA91B43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06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2"/>
          <p:cNvSpPr>
            <a:spLocks/>
          </p:cNvSpPr>
          <p:nvPr/>
        </p:nvSpPr>
        <p:spPr bwMode="auto">
          <a:xfrm>
            <a:off x="0" y="-17253"/>
            <a:ext cx="8678863" cy="111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spcBef>
                <a:spcPct val="20000"/>
              </a:spcBef>
              <a:buClr>
                <a:srgbClr val="003366"/>
              </a:buClr>
              <a:buFont typeface="Webdings" panose="05030102010509060703" pitchFamily="18" charset="2"/>
              <a:buChar char="ñ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3200" b="1">
                <a:solidFill>
                  <a:srgbClr val="376092"/>
                </a:solidFill>
                <a:latin typeface="+mj-lt"/>
                <a:ea typeface="+mj-ea"/>
                <a:cs typeface="+mj-cs"/>
              </a:rPr>
              <a:t>  Pre-COVID Story – Rapid Growth Since 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0898" y="1510235"/>
            <a:ext cx="2878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4D5AD86-5BFE-4269-9FE0-4F4041A8A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2040" y="6500388"/>
            <a:ext cx="371958" cy="357610"/>
          </a:xfrm>
        </p:spPr>
        <p:txBody>
          <a:bodyPr/>
          <a:lstStyle/>
          <a:p>
            <a:fld id="{6A78CA13-8D5F-5343-A3E7-DDF9FCA91B43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C5BC3-F150-43CC-9A39-78F49CC61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45" y="1283011"/>
            <a:ext cx="7169517" cy="45297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4AB928-A8B2-4134-B61E-6C082C3D0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12" y="5508225"/>
            <a:ext cx="2964133" cy="979102"/>
          </a:xfrm>
          <a:prstGeom prst="rect">
            <a:avLst/>
          </a:prstGeom>
        </p:spPr>
      </p:pic>
      <p:pic>
        <p:nvPicPr>
          <p:cNvPr id="3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50D5BC9-4BF5-4579-9C1A-D698F9266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63" y="1472057"/>
            <a:ext cx="8527584" cy="45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69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2"/>
          <p:cNvSpPr>
            <a:spLocks/>
          </p:cNvSpPr>
          <p:nvPr/>
        </p:nvSpPr>
        <p:spPr bwMode="auto">
          <a:xfrm>
            <a:off x="210312" y="-17253"/>
            <a:ext cx="8468551" cy="111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3366"/>
              </a:buClr>
              <a:buFont typeface="Webdings" panose="05030102010509060703" pitchFamily="18" charset="2"/>
              <a:buChar char="ñ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SJC Strong Trend of Passenger Growth 2013-2019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9403" y="4092555"/>
            <a:ext cx="51554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8.8 Mil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9490" y="2805242"/>
            <a:ext cx="51554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14.3 Mil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606" y="2489785"/>
            <a:ext cx="51554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15.7 Mil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7555" y="3956437"/>
            <a:ext cx="51554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9.4 Mil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2841" y="3872603"/>
            <a:ext cx="51554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9.8 Mil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5341" y="3640168"/>
            <a:ext cx="51554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10.8 Mil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7466" y="3236032"/>
            <a:ext cx="51554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12.5 Mil</a:t>
            </a: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4995E25A-36B1-4CDF-AAB9-8D753A3C2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71" y="1609072"/>
            <a:ext cx="8939301" cy="47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3894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8154-B179-414A-A9F0-494D8351B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Interim Facility Gates (2019)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4F607A2-E8D0-44FD-8405-6C7F4A1FC3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1535" y="2099465"/>
            <a:ext cx="4038600" cy="269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939EE0E-0CD6-45D9-95C4-2C8C9B90F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77" y="1225924"/>
            <a:ext cx="4632511" cy="2832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D470F4C-EADF-4192-B63A-B21768C9D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836" y="3838689"/>
            <a:ext cx="4128247" cy="275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0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134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A62C7-25A9-4857-BBF6-C9986047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63" y="1129084"/>
            <a:ext cx="2766819" cy="1960157"/>
          </a:xfrm>
        </p:spPr>
        <p:txBody>
          <a:bodyPr>
            <a:normAutofit/>
          </a:bodyPr>
          <a:lstStyle/>
          <a:p>
            <a:r>
              <a:rPr lang="en-US" sz="3500"/>
              <a:t>COVID Impacts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C41E4F15-A625-479C-B899-C2919A7B0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r="659" b="-6"/>
          <a:stretch/>
        </p:blipFill>
        <p:spPr bwMode="auto">
          <a:xfrm>
            <a:off x="20" y="10"/>
            <a:ext cx="5807941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FD3BB-4054-4602-8484-43E1A0D0A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563" y="3236181"/>
            <a:ext cx="2766819" cy="219551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/>
              <a:t>~80% loss of passenger traffic</a:t>
            </a:r>
            <a:endParaRPr lang="en-US" sz="16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/>
              <a:t>Revenue strain, but not fatal blow</a:t>
            </a:r>
            <a:endParaRPr lang="en-US" sz="16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/>
              <a:t>Capital projects on hold</a:t>
            </a:r>
            <a:endParaRPr lang="en-US" sz="16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/>
              <a:t>Increased cleaning/social distancing protocols</a:t>
            </a:r>
            <a:endParaRPr lang="en-US" sz="16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/>
              <a:t>GBAC STAR accreditation</a:t>
            </a:r>
            <a:endParaRPr lang="en-US" sz="16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/>
              <a:t>New technologies</a:t>
            </a:r>
            <a:endParaRPr lang="en-US" sz="1600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1600"/>
              <a:t>Touchless check-in process</a:t>
            </a:r>
            <a:endParaRPr lang="en-US" sz="1600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1600"/>
              <a:t>UV/electrostatic cleaning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41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45" name="Rectangle 139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6319881" y="1470991"/>
            <a:ext cx="2451499" cy="3434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altLang="en-US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Meeting Corporate Aviation Demand</a:t>
            </a:r>
          </a:p>
        </p:txBody>
      </p:sp>
      <p:pic>
        <p:nvPicPr>
          <p:cNvPr id="3994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 r="1" b="1"/>
          <a:stretch/>
        </p:blipFill>
        <p:spPr bwMode="auto">
          <a:xfrm>
            <a:off x="1" y="1"/>
            <a:ext cx="5211125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r="15617" b="1"/>
          <a:stretch/>
        </p:blipFill>
        <p:spPr bwMode="auto">
          <a:xfrm>
            <a:off x="1" y="2619612"/>
            <a:ext cx="5757430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8575675" y="6356350"/>
            <a:ext cx="4651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fld id="{53BF6658-62D2-4F5C-AD64-0B4F29EF2223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0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7514-37B5-4A5B-B571-1363183B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Not All Bad News!</a:t>
            </a:r>
            <a:r>
              <a:rPr lang="en-US" sz="3100"/>
              <a:t>	</a:t>
            </a:r>
          </a:p>
        </p:txBody>
      </p:sp>
      <p:pic>
        <p:nvPicPr>
          <p:cNvPr id="3074" name="Picture 2" descr="Volaris adds three Californian connections">
            <a:extLst>
              <a:ext uri="{FF2B5EF4-FFF2-40B4-BE49-F238E27FC236}">
                <a16:creationId xmlns:a16="http://schemas.microsoft.com/office/drawing/2014/main" id="{15C1278D-61E8-4B47-B9A0-6E9B05BEE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0" r="-2" b="6949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18FE7-BBFE-40DE-A1C2-42A424C5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032" y="4087620"/>
            <a:ext cx="5614060" cy="2452687"/>
          </a:xfrm>
        </p:spPr>
        <p:txBody>
          <a:bodyPr anchor="ctr">
            <a:normAutofit lnSpcReduction="10000"/>
          </a:bodyPr>
          <a:lstStyle/>
          <a:p>
            <a:r>
              <a:rPr lang="en-US" sz="2000" i="1"/>
              <a:t>Volaris</a:t>
            </a:r>
            <a:r>
              <a:rPr lang="en-US" sz="2000"/>
              <a:t> to Mexico City</a:t>
            </a:r>
            <a:endParaRPr lang="en-US" sz="2000">
              <a:cs typeface="Calibri"/>
            </a:endParaRPr>
          </a:p>
          <a:p>
            <a:r>
              <a:rPr lang="en-US" sz="2000" i="1"/>
              <a:t>Alaska Airlines </a:t>
            </a:r>
            <a:r>
              <a:rPr lang="en-US" sz="2000"/>
              <a:t>to Jackson Hole (seasonal), Spokane, Missoula</a:t>
            </a:r>
            <a:endParaRPr lang="en-US" sz="2000">
              <a:cs typeface="Calibri"/>
            </a:endParaRPr>
          </a:p>
          <a:p>
            <a:r>
              <a:rPr lang="en-US" sz="2000"/>
              <a:t>Capital Projects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ARFF Station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Economy Lot Parking Garage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Airfield improvements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019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4849237ABFF84FA123F31632ADB781" ma:contentTypeVersion="11" ma:contentTypeDescription="Create a new document." ma:contentTypeScope="" ma:versionID="f6e1f13445acb7c6f90eb308e791691c">
  <xsd:schema xmlns:xsd="http://www.w3.org/2001/XMLSchema" xmlns:xs="http://www.w3.org/2001/XMLSchema" xmlns:p="http://schemas.microsoft.com/office/2006/metadata/properties" xmlns:ns3="5a5032c9-cab3-4678-aebb-2eb7474ad5ab" xmlns:ns4="18628464-af17-46f9-bbde-d542dfd85752" targetNamespace="http://schemas.microsoft.com/office/2006/metadata/properties" ma:root="true" ma:fieldsID="b616faf1f6c157f2324f1d49dbafc3ff" ns3:_="" ns4:_="">
    <xsd:import namespace="5a5032c9-cab3-4678-aebb-2eb7474ad5ab"/>
    <xsd:import namespace="18628464-af17-46f9-bbde-d542dfd857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032c9-cab3-4678-aebb-2eb7474ad5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28464-af17-46f9-bbde-d542dfd857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8628464-af17-46f9-bbde-d542dfd85752">
      <UserInfo>
        <DisplayName>Quartarolo, Adam</DisplayName>
        <AccountId>37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4484662-46FC-4B50-949A-CACCDE467435}">
  <ds:schemaRefs>
    <ds:schemaRef ds:uri="18628464-af17-46f9-bbde-d542dfd85752"/>
    <ds:schemaRef ds:uri="5a5032c9-cab3-4678-aebb-2eb7474ad5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047E466-3F9A-47D3-9D67-7F703CB82D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174FB5-2FBC-408A-BD1E-D98B69D89E8A}">
  <ds:schemaRefs>
    <ds:schemaRef ds:uri="18628464-af17-46f9-bbde-d542dfd85752"/>
    <ds:schemaRef ds:uri="5a5032c9-cab3-4678-aebb-2eb7474ad5a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21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     SJSU Career Fair – April 16, 2021         Working at SJC  Adam Quartarolo ACE – Airport Operations Supervisor</vt:lpstr>
      <vt:lpstr>About Adam</vt:lpstr>
      <vt:lpstr> Mineta San Jose International Airport (SJC) </vt:lpstr>
      <vt:lpstr>PowerPoint Presentation</vt:lpstr>
      <vt:lpstr>PowerPoint Presentation</vt:lpstr>
      <vt:lpstr>Interim Facility Gates (2019)</vt:lpstr>
      <vt:lpstr>COVID Impacts</vt:lpstr>
      <vt:lpstr>Meeting Corporate Aviation Demand</vt:lpstr>
      <vt:lpstr>Not All Bad News! </vt:lpstr>
      <vt:lpstr>Aircraft Rescue and Fire Fighting (ARFF) Facility</vt:lpstr>
      <vt:lpstr>Airport Divisions</vt:lpstr>
      <vt:lpstr>Operations Sections</vt:lpstr>
      <vt:lpstr>Operations  Management Structure</vt:lpstr>
      <vt:lpstr>Summer Internships</vt:lpstr>
      <vt:lpstr>Interns Hiring</vt:lpstr>
      <vt:lpstr>Senior Airport Ops. Specialists</vt:lpstr>
      <vt:lpstr>Operations –  Entry Level Applicants</vt:lpstr>
      <vt:lpstr>CSJ - Entry Level Hiring   Interview Process</vt:lpstr>
      <vt:lpstr>Comparing Airports</vt:lpstr>
      <vt:lpstr>PowerPoint Presentation</vt:lpstr>
      <vt:lpstr>Thank You /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SJC Tenant Improvement Projects</dc:title>
  <dc:creator>Jha, Tanita</dc:creator>
  <cp:revision>25</cp:revision>
  <cp:lastPrinted>2020-06-08T14:35:59Z</cp:lastPrinted>
  <dcterms:created xsi:type="dcterms:W3CDTF">2019-01-17T22:10:15Z</dcterms:created>
  <dcterms:modified xsi:type="dcterms:W3CDTF">2021-04-21T23:49:59Z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0x010100DC4849237ABFF84FA123F31632ADB781</vt:lpwstr>
  </property>
</Properties>
</file>