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6" r:id="rId1"/>
  </p:sldMasterIdLst>
  <p:sldIdLst>
    <p:sldId id="256" r:id="rId2"/>
    <p:sldId id="257" r:id="rId3"/>
    <p:sldId id="262" r:id="rId4"/>
    <p:sldId id="282" r:id="rId5"/>
    <p:sldId id="266" r:id="rId6"/>
    <p:sldId id="267" r:id="rId7"/>
    <p:sldId id="268" r:id="rId8"/>
    <p:sldId id="271" r:id="rId9"/>
    <p:sldId id="270" r:id="rId10"/>
    <p:sldId id="269" r:id="rId11"/>
    <p:sldId id="261" r:id="rId12"/>
    <p:sldId id="283" r:id="rId13"/>
    <p:sldId id="263" r:id="rId14"/>
    <p:sldId id="265" r:id="rId15"/>
    <p:sldId id="258" r:id="rId16"/>
    <p:sldId id="285" r:id="rId17"/>
    <p:sldId id="286" r:id="rId18"/>
    <p:sldId id="287" r:id="rId19"/>
    <p:sldId id="288" r:id="rId20"/>
    <p:sldId id="289" r:id="rId21"/>
    <p:sldId id="290" r:id="rId22"/>
    <p:sldId id="291" r:id="rId23"/>
    <p:sldId id="292" r:id="rId24"/>
    <p:sldId id="293" r:id="rId25"/>
    <p:sldId id="294" r:id="rId26"/>
    <p:sldId id="295" r:id="rId27"/>
    <p:sldId id="296" r:id="rId28"/>
    <p:sldId id="307" r:id="rId29"/>
    <p:sldId id="275" r:id="rId30"/>
    <p:sldId id="276" r:id="rId31"/>
    <p:sldId id="312" r:id="rId32"/>
    <p:sldId id="277" r:id="rId33"/>
    <p:sldId id="278" r:id="rId34"/>
    <p:sldId id="284" r:id="rId35"/>
    <p:sldId id="279" r:id="rId36"/>
    <p:sldId id="297" r:id="rId37"/>
    <p:sldId id="308" r:id="rId38"/>
    <p:sldId id="309" r:id="rId39"/>
    <p:sldId id="310" r:id="rId40"/>
    <p:sldId id="311" r:id="rId41"/>
    <p:sldId id="281"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9"/>
    <p:restoredTop sz="94674"/>
  </p:normalViewPr>
  <p:slideViewPr>
    <p:cSldViewPr snapToGrid="0" snapToObjects="1">
      <p:cViewPr varScale="1">
        <p:scale>
          <a:sx n="124" d="100"/>
          <a:sy n="124" d="100"/>
        </p:scale>
        <p:origin x="6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8/2/19</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78642602"/>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16880529"/>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05929788"/>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4435714"/>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8163560"/>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55425323"/>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10525680"/>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8/2/19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94276915"/>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8/2/19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24537117"/>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8/2/19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34296403"/>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49443792"/>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8/2/19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15348384"/>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8/2/19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84002166"/>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8/2/19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25387796"/>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8/2/19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0289224"/>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60886616"/>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8/2/19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54925588"/>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8A87A34-81AB-432B-8DAE-1953F412C126}" type="datetimeFigureOut">
              <a:rPr lang="en-US" smtClean="0"/>
              <a:pPr/>
              <a:t>8/2/19</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3211575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Lst>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9988" y="900333"/>
            <a:ext cx="10325685" cy="1674056"/>
          </a:xfrm>
        </p:spPr>
        <p:txBody>
          <a:bodyPr>
            <a:normAutofit/>
          </a:bodyPr>
          <a:lstStyle/>
          <a:p>
            <a:r>
              <a:rPr lang="en-US" sz="4800" dirty="0">
                <a:solidFill>
                  <a:srgbClr val="002060"/>
                </a:solidFill>
                <a:latin typeface="Times New Roman" panose="02020603050405020304" pitchFamily="18" charset="0"/>
                <a:ea typeface="Engravers MT" charset="0"/>
                <a:cs typeface="Times New Roman" panose="02020603050405020304" pitchFamily="18" charset="0"/>
              </a:rPr>
              <a:t>Department of African American Studies</a:t>
            </a:r>
          </a:p>
        </p:txBody>
      </p:sp>
      <p:sp>
        <p:nvSpPr>
          <p:cNvPr id="3" name="Subtitle 2"/>
          <p:cNvSpPr>
            <a:spLocks noGrp="1"/>
          </p:cNvSpPr>
          <p:nvPr>
            <p:ph type="subTitle" idx="1"/>
          </p:nvPr>
        </p:nvSpPr>
        <p:spPr>
          <a:xfrm>
            <a:off x="3235569" y="2878406"/>
            <a:ext cx="8322858" cy="2810412"/>
          </a:xfrm>
        </p:spPr>
        <p:txBody>
          <a:bodyPr>
            <a:normAutofit/>
          </a:bodyPr>
          <a:lstStyle/>
          <a:p>
            <a:r>
              <a:rPr lang="en-US" sz="5400" dirty="0">
                <a:latin typeface="Edwardian Script ITC" panose="030303020407070D0804" pitchFamily="66" charset="77"/>
                <a:ea typeface="Edwardian Script ITC" charset="0"/>
                <a:cs typeface="Calibri Light" panose="020F0302020204030204" pitchFamily="34" charset="0"/>
              </a:rPr>
              <a:t>An Introduction</a:t>
            </a:r>
          </a:p>
        </p:txBody>
      </p:sp>
      <p:pic>
        <p:nvPicPr>
          <p:cNvPr id="4" name="Esperanza Spalding - Precious">
            <a:hlinkClick r:id="" action="ppaction://media"/>
            <a:extLst>
              <a:ext uri="{FF2B5EF4-FFF2-40B4-BE49-F238E27FC236}">
                <a16:creationId xmlns:a16="http://schemas.microsoft.com/office/drawing/2014/main" id="{A3FB9D4C-1DE2-4986-A112-26FB912D0CE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532012" y="357555"/>
            <a:ext cx="609600" cy="609600"/>
          </a:xfrm>
          <a:prstGeom prst="rect">
            <a:avLst/>
          </a:prstGeom>
        </p:spPr>
      </p:pic>
    </p:spTree>
    <p:custDataLst>
      <p:tags r:id="rId1"/>
    </p:custDataLst>
    <p:extLst>
      <p:ext uri="{BB962C8B-B14F-4D97-AF65-F5344CB8AC3E}">
        <p14:creationId xmlns:p14="http://schemas.microsoft.com/office/powerpoint/2010/main" val="720731839"/>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2864" objId="4"/>
        <p14:stopEvt time="18677" objId="4"/>
        <p14:playEvt time="18685"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724" y="0"/>
            <a:ext cx="5426158" cy="689317"/>
          </a:xfrm>
        </p:spPr>
        <p:txBody>
          <a:bodyPr>
            <a:normAutofit/>
          </a:bodyPr>
          <a:lstStyle/>
          <a:p>
            <a:r>
              <a:rPr lang="en-US" b="1" dirty="0">
                <a:latin typeface="Times New Roman" panose="02020603050405020304" pitchFamily="18" charset="0"/>
                <a:ea typeface="Engravers MT" charset="0"/>
                <a:cs typeface="Times New Roman" panose="02020603050405020304" pitchFamily="18" charset="0"/>
              </a:rPr>
              <a:t>Dr. Angela Y. Davis</a:t>
            </a:r>
          </a:p>
        </p:txBody>
      </p:sp>
      <p:sp>
        <p:nvSpPr>
          <p:cNvPr id="4" name="Text Placeholder 3"/>
          <p:cNvSpPr>
            <a:spLocks noGrp="1"/>
          </p:cNvSpPr>
          <p:nvPr>
            <p:ph type="body" sz="half" idx="2"/>
          </p:nvPr>
        </p:nvSpPr>
        <p:spPr>
          <a:xfrm>
            <a:off x="829994" y="1026943"/>
            <a:ext cx="6078888" cy="5711481"/>
          </a:xfrm>
        </p:spPr>
        <p:txBody>
          <a:bodyPr>
            <a:normAutofit/>
          </a:bodyPr>
          <a:lstStyle/>
          <a:p>
            <a:pPr marL="285750" indent="-285750" algn="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Dr. Angela  Y. Davis  was born January 26, 1944, she is  a American political activist, academic, and author. She emerged as a prominent countercultural activist in the </a:t>
            </a:r>
            <a:r>
              <a:rPr lang="en-US" sz="2000" dirty="0" err="1">
                <a:latin typeface="Times New Roman" panose="02020603050405020304" pitchFamily="18" charset="0"/>
                <a:cs typeface="Times New Roman" panose="02020603050405020304" pitchFamily="18" charset="0"/>
              </a:rPr>
              <a:t>1960s</a:t>
            </a:r>
            <a:r>
              <a:rPr lang="en-US" sz="2000" dirty="0">
                <a:latin typeface="Times New Roman" panose="02020603050405020304" pitchFamily="18" charset="0"/>
                <a:cs typeface="Times New Roman" panose="02020603050405020304" pitchFamily="18" charset="0"/>
              </a:rPr>
              <a:t> working with the  Communist Party USA of which she was a member until 1991, and was briefly involved in the Black Panther Party during the Civil Rights Movement</a:t>
            </a:r>
          </a:p>
          <a:p>
            <a:pPr algn="r"/>
            <a:r>
              <a:rPr lang="en-US" sz="2000" dirty="0">
                <a:latin typeface="Times New Roman" panose="02020603050405020304" pitchFamily="18" charset="0"/>
                <a:cs typeface="Times New Roman" panose="02020603050405020304" pitchFamily="18" charset="0"/>
              </a:rPr>
              <a:t>Davis is a professor emerita at the University of California, Santa Cruz, in its History of Consciousness Department. She is also a former director of the university's Feminist Studies department.</a:t>
            </a:r>
          </a:p>
          <a:p>
            <a:r>
              <a:rPr lang="en-US" sz="2000" b="1" dirty="0">
                <a:latin typeface="Times New Roman" panose="02020603050405020304" pitchFamily="18" charset="0"/>
                <a:cs typeface="Times New Roman" panose="02020603050405020304" pitchFamily="18" charset="0"/>
              </a:rPr>
              <a:t>Quote:</a:t>
            </a:r>
          </a:p>
          <a:p>
            <a:r>
              <a:rPr lang="en-US" sz="2000" i="1" dirty="0">
                <a:latin typeface="Times New Roman" panose="02020603050405020304" pitchFamily="18" charset="0"/>
                <a:cs typeface="Times New Roman" panose="02020603050405020304" pitchFamily="18" charset="0"/>
              </a:rPr>
              <a:t>“I am no longer accepting the things I cannot change. I am changing the things I cannot accept.” </a:t>
            </a:r>
            <a:br>
              <a:rPr lang="en-US" sz="2000" i="1" dirty="0">
                <a:latin typeface="Times New Roman" panose="02020603050405020304" pitchFamily="18" charset="0"/>
                <a:cs typeface="Times New Roman" panose="02020603050405020304" pitchFamily="18" charset="0"/>
              </a:rPr>
            </a:br>
            <a:r>
              <a:rPr lang="en-US" sz="2000" b="1" i="1" dirty="0">
                <a:latin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Angela Y. Davis</a:t>
            </a:r>
          </a:p>
          <a:p>
            <a:endParaRPr lang="en-US" dirty="0"/>
          </a:p>
        </p:txBody>
      </p:sp>
      <p:pic>
        <p:nvPicPr>
          <p:cNvPr id="5124" name="Picture 4" descr="Image result for Dr. Angela Y. Davis">
            <a:extLst>
              <a:ext uri="{FF2B5EF4-FFF2-40B4-BE49-F238E27FC236}">
                <a16:creationId xmlns:a16="http://schemas.microsoft.com/office/drawing/2014/main" id="{6B067C33-3E91-4464-9E6A-EEA934C4D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2148" y="267286"/>
            <a:ext cx="4405874" cy="5969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926216"/>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ea typeface="Engravers MT" charset="0"/>
                <a:cs typeface="Times New Roman" panose="02020603050405020304" pitchFamily="18" charset="0"/>
              </a:rPr>
              <a:t>African American Studies Homeplaces</a:t>
            </a:r>
          </a:p>
        </p:txBody>
      </p:sp>
      <p:sp>
        <p:nvSpPr>
          <p:cNvPr id="3" name="Content Placeholder 2"/>
          <p:cNvSpPr>
            <a:spLocks noGrp="1"/>
          </p:cNvSpPr>
          <p:nvPr>
            <p:ph idx="1"/>
          </p:nvPr>
        </p:nvSpPr>
        <p:spPr>
          <a:xfrm>
            <a:off x="1484310" y="2667000"/>
            <a:ext cx="10018713" cy="2425506"/>
          </a:xfrm>
        </p:spPr>
        <p:txBody>
          <a:bodyPr>
            <a:normAutofit/>
          </a:bodyPr>
          <a:lstStyle/>
          <a:p>
            <a:pPr marL="0" indent="0">
              <a:buNone/>
            </a:pPr>
            <a:r>
              <a:rPr lang="en-US" sz="4800" dirty="0">
                <a:latin typeface="Edwardian Script ITC" panose="030303020407070D0804" pitchFamily="66" charset="77"/>
                <a:ea typeface="Edwardian Script ITC" charset="0"/>
                <a:cs typeface="Times New Roman" panose="02020603050405020304" pitchFamily="18" charset="0"/>
              </a:rPr>
              <a:t>The Struggle to Exist Where Knowledge is Centered</a:t>
            </a:r>
            <a:r>
              <a:rPr lang="mr-IN" sz="4800" dirty="0">
                <a:latin typeface="Edwardian Script ITC" panose="030303020407070D0804" pitchFamily="66" charset="77"/>
                <a:ea typeface="Edwardian Script ITC" charset="0"/>
                <a:cs typeface="Edwardian Script ITC" charset="0"/>
              </a:rPr>
              <a:t>…</a:t>
            </a:r>
            <a:endParaRPr lang="en-US" sz="4800" dirty="0">
              <a:latin typeface="Edwardian Script ITC" panose="030303020407070D0804" pitchFamily="66" charset="77"/>
              <a:ea typeface="Edwardian Script ITC" charset="0"/>
              <a:cs typeface="Times New Roman" panose="02020603050405020304" pitchFamily="18" charset="0"/>
            </a:endParaRPr>
          </a:p>
        </p:txBody>
      </p:sp>
    </p:spTree>
    <p:extLst>
      <p:ext uri="{BB962C8B-B14F-4D97-AF65-F5344CB8AC3E}">
        <p14:creationId xmlns:p14="http://schemas.microsoft.com/office/powerpoint/2010/main" val="2054771991"/>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35F0D-732C-8D45-951F-9EFE1A9000F5}"/>
              </a:ext>
            </a:extLst>
          </p:cNvPr>
          <p:cNvSpPr>
            <a:spLocks noGrp="1"/>
          </p:cNvSpPr>
          <p:nvPr>
            <p:ph type="title"/>
          </p:nvPr>
        </p:nvSpPr>
        <p:spPr/>
        <p:txBody>
          <a:bodyPr>
            <a:normAutofit/>
          </a:bodyPr>
          <a:lstStyle/>
          <a:p>
            <a:r>
              <a:rPr lang="en-US" sz="4000" dirty="0">
                <a:latin typeface="Times New Roman" panose="02020603050405020304" pitchFamily="18" charset="0"/>
                <a:cs typeface="Times New Roman" panose="02020603050405020304" pitchFamily="18" charset="0"/>
              </a:rPr>
              <a:t>Merritt College</a:t>
            </a:r>
          </a:p>
        </p:txBody>
      </p:sp>
      <p:pic>
        <p:nvPicPr>
          <p:cNvPr id="6" name="Picture Placeholder 5">
            <a:extLst>
              <a:ext uri="{FF2B5EF4-FFF2-40B4-BE49-F238E27FC236}">
                <a16:creationId xmlns:a16="http://schemas.microsoft.com/office/drawing/2014/main" id="{AB2AC77D-2018-C040-82F5-F4EDF1038AFB}"/>
              </a:ext>
            </a:extLst>
          </p:cNvPr>
          <p:cNvPicPr>
            <a:picLocks noGrp="1" noChangeAspect="1"/>
          </p:cNvPicPr>
          <p:nvPr>
            <p:ph type="pic" idx="1"/>
          </p:nvPr>
        </p:nvPicPr>
        <p:blipFill>
          <a:blip r:embed="rId2"/>
          <a:srcRect l="3492" r="3492"/>
          <a:stretch>
            <a:fillRect/>
          </a:stretch>
        </p:blipFill>
        <p:spPr/>
      </p:pic>
      <p:sp>
        <p:nvSpPr>
          <p:cNvPr id="4" name="Text Placeholder 3">
            <a:extLst>
              <a:ext uri="{FF2B5EF4-FFF2-40B4-BE49-F238E27FC236}">
                <a16:creationId xmlns:a16="http://schemas.microsoft.com/office/drawing/2014/main" id="{51061F9A-D0BE-E640-9D66-F3972D00FDF8}"/>
              </a:ext>
            </a:extLst>
          </p:cNvPr>
          <p:cNvSpPr>
            <a:spLocks noGrp="1"/>
          </p:cNvSpPr>
          <p:nvPr>
            <p:ph type="body" sz="half" idx="2"/>
          </p:nvPr>
        </p:nvSpPr>
        <p:spPr/>
        <p:txBody>
          <a:bodyPr>
            <a:normAutofit/>
          </a:bodyPr>
          <a:lstStyle/>
          <a:p>
            <a:r>
              <a:rPr lang="en-US" sz="2800" dirty="0">
                <a:latin typeface="Times New Roman" panose="02020603050405020304" pitchFamily="18" charset="0"/>
                <a:cs typeface="Times New Roman" panose="02020603050405020304" pitchFamily="18" charset="0"/>
              </a:rPr>
              <a:t>First Afro-American Studies program established in Fall 1968</a:t>
            </a:r>
          </a:p>
        </p:txBody>
      </p:sp>
    </p:spTree>
    <p:extLst>
      <p:ext uri="{BB962C8B-B14F-4D97-AF65-F5344CB8AC3E}">
        <p14:creationId xmlns:p14="http://schemas.microsoft.com/office/powerpoint/2010/main" val="4106293303"/>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latin typeface="Times New Roman" panose="02020603050405020304" pitchFamily="18" charset="0"/>
                <a:ea typeface="Baskerville Old Face" charset="0"/>
                <a:cs typeface="Times New Roman" panose="02020603050405020304" pitchFamily="18" charset="0"/>
              </a:rPr>
              <a:t>San Francisco State University</a:t>
            </a:r>
          </a:p>
        </p:txBody>
      </p:sp>
      <p:sp>
        <p:nvSpPr>
          <p:cNvPr id="4" name="Text Placeholder 3"/>
          <p:cNvSpPr>
            <a:spLocks noGrp="1"/>
          </p:cNvSpPr>
          <p:nvPr>
            <p:ph type="body" sz="half" idx="2"/>
          </p:nvPr>
        </p:nvSpPr>
        <p:spPr/>
        <p:txBody>
          <a:bodyPr>
            <a:normAutofit/>
          </a:bodyPr>
          <a:lstStyle/>
          <a:p>
            <a:r>
              <a:rPr lang="en-US" sz="2000" dirty="0">
                <a:latin typeface="Times New Roman" panose="02020603050405020304" pitchFamily="18" charset="0"/>
                <a:ea typeface="Baskerville Old Face" charset="0"/>
                <a:cs typeface="Times New Roman" panose="02020603050405020304" pitchFamily="18" charset="0"/>
              </a:rPr>
              <a:t>First Department of Black Studies established Spring 1969</a:t>
            </a:r>
          </a:p>
        </p:txBody>
      </p:sp>
      <p:pic>
        <p:nvPicPr>
          <p:cNvPr id="6146" name="Picture 2" descr="Image result for San Francisco State University articulation">
            <a:extLst>
              <a:ext uri="{FF2B5EF4-FFF2-40B4-BE49-F238E27FC236}">
                <a16:creationId xmlns:a16="http://schemas.microsoft.com/office/drawing/2014/main" id="{E4EDBFA1-E3EA-4182-8958-5515DC120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064686"/>
            <a:ext cx="6400800" cy="3380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684363"/>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latin typeface="Times New Roman" panose="02020603050405020304" pitchFamily="18" charset="0"/>
                <a:ea typeface="Baskerville Old Face" charset="0"/>
                <a:cs typeface="Times New Roman" panose="02020603050405020304" pitchFamily="18" charset="0"/>
              </a:rPr>
              <a:t>Temple University</a:t>
            </a:r>
          </a:p>
        </p:txBody>
      </p:sp>
      <p:sp>
        <p:nvSpPr>
          <p:cNvPr id="4" name="Text Placeholder 3"/>
          <p:cNvSpPr>
            <a:spLocks noGrp="1"/>
          </p:cNvSpPr>
          <p:nvPr>
            <p:ph type="body" sz="half" idx="2"/>
          </p:nvPr>
        </p:nvSpPr>
        <p:spPr/>
        <p:txBody>
          <a:bodyPr>
            <a:normAutofit/>
          </a:bodyPr>
          <a:lstStyle/>
          <a:p>
            <a:r>
              <a:rPr lang="en-US" sz="2000" dirty="0">
                <a:latin typeface="Times New Roman" panose="02020603050405020304" pitchFamily="18" charset="0"/>
                <a:ea typeface="Baskerville Old Face" charset="0"/>
                <a:cs typeface="Times New Roman" panose="02020603050405020304" pitchFamily="18" charset="0"/>
              </a:rPr>
              <a:t>First Ph.D. program in Africana Studies, 1988</a:t>
            </a:r>
          </a:p>
        </p:txBody>
      </p:sp>
      <p:pic>
        <p:nvPicPr>
          <p:cNvPr id="8194" name="Picture 2" descr="Image result for temple university">
            <a:extLst>
              <a:ext uri="{FF2B5EF4-FFF2-40B4-BE49-F238E27FC236}">
                <a16:creationId xmlns:a16="http://schemas.microsoft.com/office/drawing/2014/main" id="{52386011-D9FF-4974-BC47-691D230315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6216" y="239224"/>
            <a:ext cx="6381680" cy="4210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34934"/>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338575"/>
            <a:ext cx="10018713" cy="731519"/>
          </a:xfrm>
        </p:spPr>
        <p:txBody>
          <a:bodyPr>
            <a:normAutofit fontScale="90000"/>
          </a:bodyPr>
          <a:lstStyle/>
          <a:p>
            <a:r>
              <a:rPr lang="en-US" dirty="0">
                <a:latin typeface="Engravers MT" charset="0"/>
                <a:ea typeface="Engravers MT" charset="0"/>
                <a:cs typeface="Engravers MT" charset="0"/>
              </a:rPr>
              <a:t>African American studies @SJSU</a:t>
            </a:r>
          </a:p>
        </p:txBody>
      </p:sp>
      <p:sp>
        <p:nvSpPr>
          <p:cNvPr id="3" name="Content Placeholder 2"/>
          <p:cNvSpPr>
            <a:spLocks noGrp="1"/>
          </p:cNvSpPr>
          <p:nvPr>
            <p:ph idx="1"/>
          </p:nvPr>
        </p:nvSpPr>
        <p:spPr>
          <a:xfrm>
            <a:off x="2063262" y="4482319"/>
            <a:ext cx="5856849" cy="1369841"/>
          </a:xfrm>
        </p:spPr>
        <p:txBody>
          <a:bodyPr>
            <a:normAutofit/>
          </a:bodyPr>
          <a:lstStyle/>
          <a:p>
            <a:pPr marL="0" indent="0">
              <a:buNone/>
            </a:pPr>
            <a:endParaRPr lang="en-US" sz="4000" dirty="0">
              <a:latin typeface="Edwardian Script ITC" charset="0"/>
              <a:ea typeface="Edwardian Script ITC" charset="0"/>
              <a:cs typeface="Edwardian Script ITC" charset="0"/>
            </a:endParaRPr>
          </a:p>
          <a:p>
            <a:pPr marL="0" indent="0">
              <a:buNone/>
            </a:pPr>
            <a:endParaRPr lang="en-US" sz="5800" dirty="0">
              <a:latin typeface="Calibri Light" panose="020F0302020204030204" pitchFamily="34" charset="0"/>
              <a:ea typeface="Edwardian Script ITC" charset="0"/>
              <a:cs typeface="Calibri Light" panose="020F0302020204030204" pitchFamily="34" charset="0"/>
            </a:endParaRPr>
          </a:p>
        </p:txBody>
      </p:sp>
      <p:pic>
        <p:nvPicPr>
          <p:cNvPr id="9218" name="Picture 2" descr="Image result for san jose state university">
            <a:extLst>
              <a:ext uri="{FF2B5EF4-FFF2-40B4-BE49-F238E27FC236}">
                <a16:creationId xmlns:a16="http://schemas.microsoft.com/office/drawing/2014/main" id="{2FFB8F3A-2AE4-4569-A20C-77A8261B1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68" y="1885950"/>
            <a:ext cx="6401560" cy="3877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394388"/>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7B2F5-5AA5-1046-8A5B-A6ADF5E67AC5}"/>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Timeline</a:t>
            </a:r>
          </a:p>
        </p:txBody>
      </p:sp>
      <p:sp>
        <p:nvSpPr>
          <p:cNvPr id="3" name="Content Placeholder 2">
            <a:extLst>
              <a:ext uri="{FF2B5EF4-FFF2-40B4-BE49-F238E27FC236}">
                <a16:creationId xmlns:a16="http://schemas.microsoft.com/office/drawing/2014/main" id="{5C851BFD-B4AB-B745-BA00-EA794A7CFCB7}"/>
              </a:ext>
            </a:extLst>
          </p:cNvPr>
          <p:cNvSpPr>
            <a:spLocks noGrp="1"/>
          </p:cNvSpPr>
          <p:nvPr>
            <p:ph idx="1"/>
          </p:nvPr>
        </p:nvSpPr>
        <p:spPr/>
        <p:txBody>
          <a:bodyPr/>
          <a:lstStyle/>
          <a:p>
            <a:pPr marL="0" indent="0">
              <a:buNone/>
            </a:pPr>
            <a:r>
              <a:rPr lang="en-US" dirty="0">
                <a:latin typeface="Times New Roman" panose="02020603050405020304" pitchFamily="18" charset="0"/>
                <a:cs typeface="Times New Roman" panose="02020603050405020304" pitchFamily="18" charset="0"/>
              </a:rPr>
              <a:t>December 1968-February 1969</a:t>
            </a:r>
          </a:p>
          <a:p>
            <a:pPr marL="0" indent="0">
              <a:buNone/>
            </a:pPr>
            <a:r>
              <a:rPr lang="en-US" dirty="0">
                <a:latin typeface="Times New Roman" panose="02020603050405020304" pitchFamily="18" charset="0"/>
                <a:cs typeface="Times New Roman" panose="02020603050405020304" pitchFamily="18" charset="0"/>
              </a:rPr>
              <a:t>Official Date of SJS Black Studies Department announced for Fall 1969</a:t>
            </a:r>
          </a:p>
        </p:txBody>
      </p:sp>
    </p:spTree>
    <p:extLst>
      <p:ext uri="{BB962C8B-B14F-4D97-AF65-F5344CB8AC3E}">
        <p14:creationId xmlns:p14="http://schemas.microsoft.com/office/powerpoint/2010/main" val="4124657414"/>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45CE-C7FB-C94F-B842-0ABBE820F314}"/>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1969-1974</a:t>
            </a:r>
          </a:p>
        </p:txBody>
      </p:sp>
      <p:sp>
        <p:nvSpPr>
          <p:cNvPr id="3" name="Content Placeholder 2">
            <a:extLst>
              <a:ext uri="{FF2B5EF4-FFF2-40B4-BE49-F238E27FC236}">
                <a16:creationId xmlns:a16="http://schemas.microsoft.com/office/drawing/2014/main" id="{0E99900B-616F-3042-8996-F38C6D1BC688}"/>
              </a:ext>
            </a:extLst>
          </p:cNvPr>
          <p:cNvSpPr>
            <a:spLocks noGrp="1"/>
          </p:cNvSpPr>
          <p:nvPr>
            <p:ph idx="1"/>
          </p:nvPr>
        </p:nvSpPr>
        <p:spPr/>
        <p:txBody>
          <a:bodyPr/>
          <a:lstStyle/>
          <a:p>
            <a:pPr marL="0" indent="0">
              <a:buNone/>
            </a:pPr>
            <a:r>
              <a:rPr lang="en-US" dirty="0">
                <a:latin typeface="Times New Roman" panose="02020603050405020304" pitchFamily="18" charset="0"/>
                <a:cs typeface="Times New Roman" panose="02020603050405020304" pitchFamily="18" charset="0"/>
              </a:rPr>
              <a:t>Fall 1969</a:t>
            </a:r>
          </a:p>
          <a:p>
            <a:pPr marL="0" indent="0">
              <a:buNone/>
            </a:pPr>
            <a:r>
              <a:rPr lang="en-US" dirty="0">
                <a:latin typeface="Times New Roman" panose="02020603050405020304" pitchFamily="18" charset="0"/>
                <a:cs typeface="Times New Roman" panose="02020603050405020304" pitchFamily="18" charset="0"/>
              </a:rPr>
              <a:t>First semester for Black Studies</a:t>
            </a:r>
          </a:p>
          <a:p>
            <a:pPr marL="0" indent="0">
              <a:buNone/>
            </a:pPr>
            <a:r>
              <a:rPr lang="en-US" dirty="0">
                <a:latin typeface="Times New Roman" panose="02020603050405020304" pitchFamily="18" charset="0"/>
                <a:cs typeface="Times New Roman" panose="02020603050405020304" pitchFamily="18" charset="0"/>
              </a:rPr>
              <a:t>First Chair: Leonard Jeffries</a:t>
            </a:r>
          </a:p>
          <a:p>
            <a:pPr marL="0" indent="0">
              <a:buNone/>
            </a:pPr>
            <a:r>
              <a:rPr lang="en-US" dirty="0">
                <a:latin typeface="Times New Roman" panose="02020603050405020304" pitchFamily="18" charset="0"/>
                <a:cs typeface="Times New Roman" panose="02020603050405020304" pitchFamily="18" charset="0"/>
              </a:rPr>
              <a:t>First Class Schedule: 17 courses instructed by 10 faculty</a:t>
            </a:r>
          </a:p>
        </p:txBody>
      </p:sp>
    </p:spTree>
    <p:extLst>
      <p:ext uri="{BB962C8B-B14F-4D97-AF65-F5344CB8AC3E}">
        <p14:creationId xmlns:p14="http://schemas.microsoft.com/office/powerpoint/2010/main" val="1691102778"/>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7E0C3-1C76-CA47-8A25-D5CA7750EE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DBA298-5EA1-E94F-A0B6-362411A33FAC}"/>
              </a:ext>
            </a:extLst>
          </p:cNvPr>
          <p:cNvSpPr>
            <a:spLocks noGrp="1"/>
          </p:cNvSpPr>
          <p:nvPr>
            <p:ph idx="1"/>
          </p:nvPr>
        </p:nvSpPr>
        <p:spPr/>
        <p:txBody>
          <a:bodyPr>
            <a:normAutofit fontScale="92500" lnSpcReduction="10000"/>
          </a:bodyPr>
          <a:lstStyle/>
          <a:p>
            <a:pPr marL="0" indent="0">
              <a:buNone/>
            </a:pPr>
            <a:r>
              <a:rPr lang="en-US" dirty="0">
                <a:latin typeface="Times New Roman" panose="02020603050405020304" pitchFamily="18" charset="0"/>
                <a:cs typeface="Times New Roman" panose="02020603050405020304" pitchFamily="18" charset="0"/>
              </a:rPr>
              <a:t>1973</a:t>
            </a:r>
          </a:p>
          <a:p>
            <a:pPr marL="0" indent="0">
              <a:buNone/>
            </a:pPr>
            <a:r>
              <a:rPr lang="en-US" dirty="0">
                <a:latin typeface="Times New Roman" panose="02020603050405020304" pitchFamily="18" charset="0"/>
                <a:cs typeface="Times New Roman" panose="02020603050405020304" pitchFamily="18" charset="0"/>
              </a:rPr>
              <a:t>Name changed from Black Studies to Afro-American Studies</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December 1973</a:t>
            </a:r>
          </a:p>
          <a:p>
            <a:pPr marL="0" indent="0">
              <a:buNone/>
            </a:pPr>
            <a:r>
              <a:rPr lang="en-US" dirty="0">
                <a:latin typeface="Times New Roman" panose="02020603050405020304" pitchFamily="18" charset="0"/>
                <a:cs typeface="Times New Roman" panose="02020603050405020304" pitchFamily="18" charset="0"/>
              </a:rPr>
              <a:t>1500 students enrolled</a:t>
            </a:r>
          </a:p>
          <a:p>
            <a:pPr marL="0" indent="0">
              <a:buNone/>
            </a:pPr>
            <a:r>
              <a:rPr lang="en-US" dirty="0">
                <a:latin typeface="Times New Roman" panose="02020603050405020304" pitchFamily="18" charset="0"/>
                <a:cs typeface="Times New Roman" panose="02020603050405020304" pitchFamily="18" charset="0"/>
              </a:rPr>
              <a:t>20 Full time professor</a:t>
            </a:r>
          </a:p>
          <a:p>
            <a:pPr marL="0" indent="0">
              <a:buNone/>
            </a:pPr>
            <a:r>
              <a:rPr lang="en-US" dirty="0">
                <a:latin typeface="Times New Roman" panose="02020603050405020304" pitchFamily="18" charset="0"/>
                <a:cs typeface="Times New Roman" panose="02020603050405020304" pitchFamily="18" charset="0"/>
              </a:rPr>
              <a:t>35 courses</a:t>
            </a:r>
          </a:p>
        </p:txBody>
      </p:sp>
    </p:spTree>
    <p:extLst>
      <p:ext uri="{BB962C8B-B14F-4D97-AF65-F5344CB8AC3E}">
        <p14:creationId xmlns:p14="http://schemas.microsoft.com/office/powerpoint/2010/main" val="1730577082"/>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9AA9-9422-FC47-8B19-D6E4ECF1A21F}"/>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1975-1980</a:t>
            </a:r>
          </a:p>
        </p:txBody>
      </p:sp>
      <p:sp>
        <p:nvSpPr>
          <p:cNvPr id="3" name="Content Placeholder 2">
            <a:extLst>
              <a:ext uri="{FF2B5EF4-FFF2-40B4-BE49-F238E27FC236}">
                <a16:creationId xmlns:a16="http://schemas.microsoft.com/office/drawing/2014/main" id="{0648478B-5333-254D-88C7-B25B9E911EA5}"/>
              </a:ext>
            </a:extLst>
          </p:cNvPr>
          <p:cNvSpPr>
            <a:spLocks noGrp="1"/>
          </p:cNvSpPr>
          <p:nvPr>
            <p:ph idx="1"/>
          </p:nvPr>
        </p:nvSpPr>
        <p:spPr/>
        <p:txBody>
          <a:bodyPr/>
          <a:lstStyle/>
          <a:p>
            <a:pPr marL="0" indent="0">
              <a:buNone/>
            </a:pPr>
            <a:r>
              <a:rPr lang="en-US" dirty="0">
                <a:latin typeface="Times New Roman" panose="02020603050405020304" pitchFamily="18" charset="0"/>
                <a:cs typeface="Times New Roman" panose="02020603050405020304" pitchFamily="18" charset="0"/>
              </a:rPr>
              <a:t>1976</a:t>
            </a:r>
          </a:p>
          <a:p>
            <a:pPr marL="0" indent="0">
              <a:buNone/>
            </a:pPr>
            <a:r>
              <a:rPr lang="en-US" dirty="0">
                <a:latin typeface="Times New Roman" panose="02020603050405020304" pitchFamily="18" charset="0"/>
                <a:cs typeface="Times New Roman" panose="02020603050405020304" pitchFamily="18" charset="0"/>
              </a:rPr>
              <a:t>Spring: 881 students</a:t>
            </a:r>
          </a:p>
          <a:p>
            <a:pPr marL="0" indent="0">
              <a:buNone/>
            </a:pPr>
            <a:r>
              <a:rPr lang="en-US" dirty="0">
                <a:latin typeface="Times New Roman" panose="02020603050405020304" pitchFamily="18" charset="0"/>
                <a:cs typeface="Times New Roman" panose="02020603050405020304" pitchFamily="18" charset="0"/>
              </a:rPr>
              <a:t>Fall: 1,016 students</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1979</a:t>
            </a:r>
          </a:p>
          <a:p>
            <a:pPr marL="0" indent="0">
              <a:buNone/>
            </a:pPr>
            <a:r>
              <a:rPr lang="en-US" dirty="0">
                <a:latin typeface="Times New Roman" panose="02020603050405020304" pitchFamily="18" charset="0"/>
                <a:cs typeface="Times New Roman" panose="02020603050405020304" pitchFamily="18" charset="0"/>
              </a:rPr>
              <a:t>Passage of Prop 13 causes cutbacks in ethnic studies departments</a:t>
            </a:r>
          </a:p>
        </p:txBody>
      </p:sp>
    </p:spTree>
    <p:extLst>
      <p:ext uri="{BB962C8B-B14F-4D97-AF65-F5344CB8AC3E}">
        <p14:creationId xmlns:p14="http://schemas.microsoft.com/office/powerpoint/2010/main" val="688218021"/>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ea typeface="Engravers MT" charset="0"/>
                <a:cs typeface="Times New Roman" panose="02020603050405020304" pitchFamily="18" charset="0"/>
              </a:rPr>
              <a:t>What is African American Studies?</a:t>
            </a:r>
          </a:p>
        </p:txBody>
      </p:sp>
      <p:sp>
        <p:nvSpPr>
          <p:cNvPr id="3" name="Content Placeholder 2"/>
          <p:cNvSpPr>
            <a:spLocks noGrp="1"/>
          </p:cNvSpPr>
          <p:nvPr>
            <p:ph idx="1"/>
          </p:nvPr>
        </p:nvSpPr>
        <p:spPr>
          <a:xfrm>
            <a:off x="1508097" y="2438399"/>
            <a:ext cx="10683903" cy="3124201"/>
          </a:xfrm>
        </p:spPr>
        <p:txBody>
          <a:bodyPr>
            <a:normAutofit/>
          </a:bodyPr>
          <a:lstStyle/>
          <a:p>
            <a:pPr marL="0" indent="0">
              <a:buNone/>
            </a:pPr>
            <a:endParaRPr lang="en-US" sz="2800" dirty="0">
              <a:latin typeface="Times New Roman" panose="02020603050405020304" pitchFamily="18" charset="0"/>
              <a:ea typeface="Edwardian Script ITC" charset="0"/>
              <a:cs typeface="Times New Roman" panose="02020603050405020304" pitchFamily="18" charset="0"/>
            </a:endParaRPr>
          </a:p>
          <a:p>
            <a:pPr marL="457200" lvl="1" indent="0">
              <a:buNone/>
            </a:pPr>
            <a:r>
              <a:rPr lang="en-US" sz="2800" dirty="0">
                <a:latin typeface="Times New Roman" panose="02020603050405020304" pitchFamily="18" charset="0"/>
                <a:ea typeface="Edwardian Script ITC" charset="0"/>
                <a:cs typeface="Times New Roman" panose="02020603050405020304" pitchFamily="18" charset="0"/>
              </a:rPr>
              <a:t>… a transdisciplinary study pertaining to intellectual traditions and practices of  African and African-descended peoples </a:t>
            </a:r>
          </a:p>
          <a:p>
            <a:pPr marL="457200" lvl="1" indent="0" algn="r">
              <a:buNone/>
            </a:pPr>
            <a:r>
              <a:rPr lang="en-US" sz="2800" dirty="0">
                <a:latin typeface="Times New Roman" panose="02020603050405020304" pitchFamily="18" charset="0"/>
                <a:ea typeface="Edwardian Script ITC" charset="0"/>
                <a:cs typeface="Times New Roman" panose="02020603050405020304" pitchFamily="18" charset="0"/>
              </a:rPr>
              <a:t>---</a:t>
            </a:r>
            <a:r>
              <a:rPr lang="en-US" sz="2800" dirty="0" err="1">
                <a:latin typeface="Times New Roman" panose="02020603050405020304" pitchFamily="18" charset="0"/>
                <a:ea typeface="Edwardian Script ITC" charset="0"/>
                <a:cs typeface="Times New Roman" panose="02020603050405020304" pitchFamily="18" charset="0"/>
              </a:rPr>
              <a:t>Berkerie</a:t>
            </a:r>
            <a:r>
              <a:rPr lang="en-US" sz="2800" dirty="0">
                <a:latin typeface="Times New Roman" panose="02020603050405020304" pitchFamily="18" charset="0"/>
                <a:ea typeface="Edwardian Script ITC" charset="0"/>
                <a:cs typeface="Times New Roman" panose="02020603050405020304" pitchFamily="18" charset="0"/>
              </a:rPr>
              <a:t>, 2007</a:t>
            </a:r>
          </a:p>
        </p:txBody>
      </p:sp>
    </p:spTree>
    <p:extLst>
      <p:ext uri="{BB962C8B-B14F-4D97-AF65-F5344CB8AC3E}">
        <p14:creationId xmlns:p14="http://schemas.microsoft.com/office/powerpoint/2010/main" val="792576774"/>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E4570-EEDC-E04B-A1A2-9D89E01CD0DB}"/>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1980-1990</a:t>
            </a:r>
          </a:p>
        </p:txBody>
      </p:sp>
      <p:sp>
        <p:nvSpPr>
          <p:cNvPr id="3" name="Content Placeholder 2">
            <a:extLst>
              <a:ext uri="{FF2B5EF4-FFF2-40B4-BE49-F238E27FC236}">
                <a16:creationId xmlns:a16="http://schemas.microsoft.com/office/drawing/2014/main" id="{C9A5D653-0AFE-E245-9E3D-5AAC2A80FBE7}"/>
              </a:ext>
            </a:extLst>
          </p:cNvPr>
          <p:cNvSpPr>
            <a:spLocks noGrp="1"/>
          </p:cNvSpPr>
          <p:nvPr>
            <p:ph idx="1"/>
          </p:nvPr>
        </p:nvSpPr>
        <p:spPr/>
        <p:txBody>
          <a:bodyPr>
            <a:normAutofit fontScale="92500" lnSpcReduction="10000"/>
          </a:bodyPr>
          <a:lstStyle/>
          <a:p>
            <a:pPr marL="0" indent="0">
              <a:buNone/>
            </a:pPr>
            <a:r>
              <a:rPr lang="en-US" dirty="0">
                <a:latin typeface="Times New Roman" panose="02020603050405020304" pitchFamily="18" charset="0"/>
                <a:cs typeface="Times New Roman" panose="02020603050405020304" pitchFamily="18" charset="0"/>
              </a:rPr>
              <a:t>Fall 1982</a:t>
            </a:r>
          </a:p>
          <a:p>
            <a:pPr marL="0" indent="0">
              <a:buNone/>
            </a:pPr>
            <a:r>
              <a:rPr lang="en-US" dirty="0">
                <a:latin typeface="Times New Roman" panose="02020603050405020304" pitchFamily="18" charset="0"/>
                <a:cs typeface="Times New Roman" panose="02020603050405020304" pitchFamily="18" charset="0"/>
              </a:rPr>
              <a:t>New course, “Black Community Health” offered</a:t>
            </a:r>
          </a:p>
          <a:p>
            <a:pPr marL="0" indent="0">
              <a:buNone/>
            </a:pPr>
            <a:r>
              <a:rPr lang="en-US" dirty="0">
                <a:latin typeface="Times New Roman" panose="02020603050405020304" pitchFamily="18" charset="0"/>
                <a:cs typeface="Times New Roman" panose="02020603050405020304" pitchFamily="18" charset="0"/>
              </a:rPr>
              <a:t>Black students collect petition signatures on campus and in San José to save the major from termination</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Spring 1983</a:t>
            </a:r>
          </a:p>
          <a:p>
            <a:pPr marL="0" indent="0">
              <a:buNone/>
            </a:pPr>
            <a:r>
              <a:rPr lang="en-US" dirty="0">
                <a:latin typeface="Times New Roman" panose="02020603050405020304" pitchFamily="18" charset="0"/>
                <a:cs typeface="Times New Roman" panose="02020603050405020304" pitchFamily="18" charset="0"/>
              </a:rPr>
              <a:t>Protest – Students march to save program</a:t>
            </a:r>
          </a:p>
        </p:txBody>
      </p:sp>
    </p:spTree>
    <p:extLst>
      <p:ext uri="{BB962C8B-B14F-4D97-AF65-F5344CB8AC3E}">
        <p14:creationId xmlns:p14="http://schemas.microsoft.com/office/powerpoint/2010/main" val="318017982"/>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C1B31-71BE-224E-A7F1-1957959C663E}"/>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1990-2019</a:t>
            </a:r>
          </a:p>
        </p:txBody>
      </p:sp>
      <p:sp>
        <p:nvSpPr>
          <p:cNvPr id="3" name="Content Placeholder 2">
            <a:extLst>
              <a:ext uri="{FF2B5EF4-FFF2-40B4-BE49-F238E27FC236}">
                <a16:creationId xmlns:a16="http://schemas.microsoft.com/office/drawing/2014/main" id="{6DD08E61-8305-0943-9715-056967929162}"/>
              </a:ext>
            </a:extLst>
          </p:cNvPr>
          <p:cNvSpPr>
            <a:spLocks noGrp="1"/>
          </p:cNvSpPr>
          <p:nvPr>
            <p:ph idx="1"/>
          </p:nvPr>
        </p:nvSpPr>
        <p:spPr/>
        <p:txBody>
          <a:bodyPr>
            <a:normAutofit lnSpcReduction="10000"/>
          </a:bodyPr>
          <a:lstStyle/>
          <a:p>
            <a:pPr marL="0" indent="0">
              <a:buNone/>
            </a:pPr>
            <a:r>
              <a:rPr lang="en-US" dirty="0">
                <a:latin typeface="Times New Roman" panose="02020603050405020304" pitchFamily="18" charset="0"/>
                <a:cs typeface="Times New Roman" panose="02020603050405020304" pitchFamily="18" charset="0"/>
              </a:rPr>
              <a:t>Spring 1991</a:t>
            </a:r>
          </a:p>
          <a:p>
            <a:pPr marL="0" indent="0">
              <a:buNone/>
            </a:pPr>
            <a:r>
              <a:rPr lang="en-US" dirty="0">
                <a:latin typeface="Times New Roman" panose="02020603050405020304" pitchFamily="18" charset="0"/>
                <a:cs typeface="Times New Roman" panose="02020603050405020304" pitchFamily="18" charset="0"/>
              </a:rPr>
              <a:t>New course, “Black Women Writers: Race, Culture, and Life Cycle in Cross Cultural Perspective”</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Spring 1992</a:t>
            </a:r>
          </a:p>
          <a:p>
            <a:pPr marL="0" indent="0">
              <a:buNone/>
            </a:pPr>
            <a:r>
              <a:rPr lang="en-US" dirty="0">
                <a:latin typeface="Times New Roman" panose="02020603050405020304" pitchFamily="18" charset="0"/>
                <a:cs typeface="Times New Roman" panose="02020603050405020304" pitchFamily="18" charset="0"/>
              </a:rPr>
              <a:t>Transfer– African American Studies moves from School of Social Sciences to College of Social Work</a:t>
            </a:r>
          </a:p>
        </p:txBody>
      </p:sp>
    </p:spTree>
    <p:extLst>
      <p:ext uri="{BB962C8B-B14F-4D97-AF65-F5344CB8AC3E}">
        <p14:creationId xmlns:p14="http://schemas.microsoft.com/office/powerpoint/2010/main" val="24357454"/>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EB964-2F99-AE45-869F-52EEA160C9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E55666-2AC7-6F4A-B32D-B1797B301FE2}"/>
              </a:ext>
            </a:extLst>
          </p:cNvPr>
          <p:cNvSpPr>
            <a:spLocks noGrp="1"/>
          </p:cNvSpPr>
          <p:nvPr>
            <p:ph idx="1"/>
          </p:nvPr>
        </p:nvSpPr>
        <p:spPr/>
        <p:txBody>
          <a:bodyPr/>
          <a:lstStyle/>
          <a:p>
            <a:pPr marL="0" indent="0">
              <a:buNone/>
            </a:pPr>
            <a:r>
              <a:rPr lang="en-US" dirty="0">
                <a:latin typeface="Times New Roman" panose="02020603050405020304" pitchFamily="18" charset="0"/>
                <a:cs typeface="Times New Roman" panose="02020603050405020304" pitchFamily="18" charset="0"/>
              </a:rPr>
              <a:t>Spring 2002</a:t>
            </a:r>
          </a:p>
          <a:p>
            <a:pPr marL="0" indent="0">
              <a:buNone/>
            </a:pPr>
            <a:r>
              <a:rPr lang="en-US" dirty="0">
                <a:latin typeface="Times New Roman" panose="02020603050405020304" pitchFamily="18" charset="0"/>
                <a:cs typeface="Times New Roman" panose="02020603050405020304" pitchFamily="18" charset="0"/>
              </a:rPr>
              <a:t>Change – department implements new program, “San José State University’s Model for Black Studies”.  SJSU was the first of five universities in the nation to adopt the program.</a:t>
            </a:r>
          </a:p>
        </p:txBody>
      </p:sp>
    </p:spTree>
    <p:extLst>
      <p:ext uri="{BB962C8B-B14F-4D97-AF65-F5344CB8AC3E}">
        <p14:creationId xmlns:p14="http://schemas.microsoft.com/office/powerpoint/2010/main" val="3608539660"/>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EAE8A-E99D-D64C-A0EE-C9EAD8C2BD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FC52567-9D72-464A-9561-B49D7C217F93}"/>
              </a:ext>
            </a:extLst>
          </p:cNvPr>
          <p:cNvSpPr>
            <a:spLocks noGrp="1"/>
          </p:cNvSpPr>
          <p:nvPr>
            <p:ph idx="1"/>
          </p:nvPr>
        </p:nvSpPr>
        <p:spPr/>
        <p:txBody>
          <a:bodyPr/>
          <a:lstStyle/>
          <a:p>
            <a:pPr marL="0" indent="0">
              <a:buNone/>
            </a:pPr>
            <a:r>
              <a:rPr lang="en-US" dirty="0">
                <a:latin typeface="Times New Roman" panose="02020603050405020304" pitchFamily="18" charset="0"/>
                <a:cs typeface="Times New Roman" panose="02020603050405020304" pitchFamily="18" charset="0"/>
              </a:rPr>
              <a:t>Spring 2004</a:t>
            </a:r>
          </a:p>
          <a:p>
            <a:pPr marL="0" indent="0">
              <a:buNone/>
            </a:pPr>
            <a:r>
              <a:rPr lang="en-US" dirty="0">
                <a:latin typeface="Times New Roman" panose="02020603050405020304" pitchFamily="18" charset="0"/>
                <a:cs typeface="Times New Roman" panose="02020603050405020304" pitchFamily="18" charset="0"/>
              </a:rPr>
              <a:t>Offended – Students protest outside Washington Square Hall because African American Studies classes canceled because of budget cuts.</a:t>
            </a:r>
          </a:p>
        </p:txBody>
      </p:sp>
    </p:spTree>
    <p:extLst>
      <p:ext uri="{BB962C8B-B14F-4D97-AF65-F5344CB8AC3E}">
        <p14:creationId xmlns:p14="http://schemas.microsoft.com/office/powerpoint/2010/main" val="2864569074"/>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D37E-F41B-7347-9B04-70197B0A16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4197D5-AD50-E644-86CA-6E859C8FFAD2}"/>
              </a:ext>
            </a:extLst>
          </p:cNvPr>
          <p:cNvSpPr>
            <a:spLocks noGrp="1"/>
          </p:cNvSpPr>
          <p:nvPr>
            <p:ph idx="1"/>
          </p:nvPr>
        </p:nvSpPr>
        <p:spPr/>
        <p:txBody>
          <a:bodyPr/>
          <a:lstStyle/>
          <a:p>
            <a:pPr marL="0" indent="0">
              <a:buNone/>
            </a:pPr>
            <a:r>
              <a:rPr lang="en-US" dirty="0">
                <a:latin typeface="Times New Roman" panose="02020603050405020304" pitchFamily="18" charset="0"/>
                <a:cs typeface="Times New Roman" panose="02020603050405020304" pitchFamily="18" charset="0"/>
              </a:rPr>
              <a:t>Summer 2013</a:t>
            </a:r>
          </a:p>
          <a:p>
            <a:pPr marL="0" indent="0">
              <a:buNone/>
            </a:pPr>
            <a:r>
              <a:rPr lang="en-US" dirty="0">
                <a:latin typeface="Times New Roman" panose="02020603050405020304" pitchFamily="18" charset="0"/>
                <a:cs typeface="Times New Roman" panose="02020603050405020304" pitchFamily="18" charset="0"/>
              </a:rPr>
              <a:t>Hardship – conversations indicate department may be set to close Spring 2014</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Fall 2013</a:t>
            </a:r>
          </a:p>
          <a:p>
            <a:pPr marL="0" indent="0">
              <a:buNone/>
            </a:pPr>
            <a:r>
              <a:rPr lang="en-US" dirty="0">
                <a:latin typeface="Times New Roman" panose="02020603050405020304" pitchFamily="18" charset="0"/>
                <a:cs typeface="Times New Roman" panose="02020603050405020304" pitchFamily="18" charset="0"/>
              </a:rPr>
              <a:t>Students demonstrate to represent the lack of ethnic studies courses</a:t>
            </a:r>
          </a:p>
        </p:txBody>
      </p:sp>
    </p:spTree>
    <p:extLst>
      <p:ext uri="{BB962C8B-B14F-4D97-AF65-F5344CB8AC3E}">
        <p14:creationId xmlns:p14="http://schemas.microsoft.com/office/powerpoint/2010/main" val="3261378323"/>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FF6C-E151-FF44-82F0-B85EA14103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A6A507-6274-4149-9C6D-B4D9E14722E4}"/>
              </a:ext>
            </a:extLst>
          </p:cNvPr>
          <p:cNvSpPr>
            <a:spLocks noGrp="1"/>
          </p:cNvSpPr>
          <p:nvPr>
            <p:ph idx="1"/>
          </p:nvPr>
        </p:nvSpPr>
        <p:spPr/>
        <p:txBody>
          <a:bodyPr>
            <a:normAutofit fontScale="85000" lnSpcReduction="20000"/>
          </a:bodyPr>
          <a:lstStyle/>
          <a:p>
            <a:pPr marL="0" indent="0">
              <a:buNone/>
            </a:pPr>
            <a:r>
              <a:rPr lang="en-US" dirty="0">
                <a:latin typeface="Times New Roman" panose="02020603050405020304" pitchFamily="18" charset="0"/>
                <a:cs typeface="Times New Roman" panose="02020603050405020304" pitchFamily="18" charset="0"/>
              </a:rPr>
              <a:t>Spring 2014</a:t>
            </a:r>
          </a:p>
          <a:p>
            <a:pPr marL="0" indent="0">
              <a:buNone/>
            </a:pPr>
            <a:r>
              <a:rPr lang="en-US" dirty="0">
                <a:latin typeface="Times New Roman" panose="02020603050405020304" pitchFamily="18" charset="0"/>
                <a:cs typeface="Times New Roman" panose="02020603050405020304" pitchFamily="18" charset="0"/>
              </a:rPr>
              <a:t>Chancellor forms CSU Task Force on the Advancement of Ethnic Studies</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Spring 2016</a:t>
            </a:r>
          </a:p>
          <a:p>
            <a:pPr marL="0" indent="0">
              <a:buNone/>
            </a:pPr>
            <a:r>
              <a:rPr lang="en-US" dirty="0">
                <a:latin typeface="Times New Roman" panose="02020603050405020304" pitchFamily="18" charset="0"/>
                <a:cs typeface="Times New Roman" panose="02020603050405020304" pitchFamily="18" charset="0"/>
              </a:rPr>
              <a:t>Report on the CSU Task Force on the Advancement of Ethnic Studies Released</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Spring 2017</a:t>
            </a:r>
          </a:p>
          <a:p>
            <a:pPr marL="0" indent="0">
              <a:buNone/>
            </a:pPr>
            <a:r>
              <a:rPr lang="en-US" dirty="0">
                <a:latin typeface="Times New Roman" panose="02020603050405020304" pitchFamily="18" charset="0"/>
                <a:cs typeface="Times New Roman" panose="02020603050405020304" pitchFamily="18" charset="0"/>
              </a:rPr>
              <a:t>Status Report on the CSU Task Force on the Advancement of Ethnic Studies Released</a:t>
            </a:r>
          </a:p>
        </p:txBody>
      </p:sp>
    </p:spTree>
    <p:extLst>
      <p:ext uri="{BB962C8B-B14F-4D97-AF65-F5344CB8AC3E}">
        <p14:creationId xmlns:p14="http://schemas.microsoft.com/office/powerpoint/2010/main" val="3805082456"/>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8416E-E6FC-D94E-A748-46ED170C6E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9D54BF-7597-3648-8DF6-BD0F43137B59}"/>
              </a:ext>
            </a:extLst>
          </p:cNvPr>
          <p:cNvSpPr>
            <a:spLocks noGrp="1"/>
          </p:cNvSpPr>
          <p:nvPr>
            <p:ph idx="1"/>
          </p:nvPr>
        </p:nvSpPr>
        <p:spPr/>
        <p:txBody>
          <a:bodyPr/>
          <a:lstStyle/>
          <a:p>
            <a:pPr marL="0" indent="0">
              <a:buNone/>
            </a:pPr>
            <a:r>
              <a:rPr lang="en-US" dirty="0">
                <a:latin typeface="Times New Roman" panose="02020603050405020304" pitchFamily="18" charset="0"/>
                <a:cs typeface="Times New Roman" panose="02020603050405020304" pitchFamily="18" charset="0"/>
              </a:rPr>
              <a:t>Fall 2018</a:t>
            </a:r>
          </a:p>
          <a:p>
            <a:pPr marL="0" indent="0">
              <a:buNone/>
            </a:pPr>
            <a:r>
              <a:rPr lang="en-US" dirty="0">
                <a:latin typeface="Times New Roman" panose="02020603050405020304" pitchFamily="18" charset="0"/>
                <a:cs typeface="Times New Roman" panose="02020603050405020304" pitchFamily="18" charset="0"/>
              </a:rPr>
              <a:t>New Department Chair, Dr. Theodorea Berry, started</a:t>
            </a:r>
          </a:p>
          <a:p>
            <a:pPr marL="0" indent="0">
              <a:buNone/>
            </a:pPr>
            <a:r>
              <a:rPr lang="en-US" dirty="0">
                <a:latin typeface="Times New Roman" panose="02020603050405020304" pitchFamily="18" charset="0"/>
                <a:cs typeface="Times New Roman" panose="02020603050405020304" pitchFamily="18" charset="0"/>
              </a:rPr>
              <a:t>New Assistant Professor, Dr. Wendy Thompson Taiwo, started</a:t>
            </a:r>
          </a:p>
        </p:txBody>
      </p:sp>
    </p:spTree>
    <p:extLst>
      <p:ext uri="{BB962C8B-B14F-4D97-AF65-F5344CB8AC3E}">
        <p14:creationId xmlns:p14="http://schemas.microsoft.com/office/powerpoint/2010/main" val="3393341021"/>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2B59F-0140-0549-8AB1-13DD9DF374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0A2EDE6-83B9-3742-A182-646BF28377C4}"/>
              </a:ext>
            </a:extLst>
          </p:cNvPr>
          <p:cNvSpPr>
            <a:spLocks noGrp="1"/>
          </p:cNvSpPr>
          <p:nvPr>
            <p:ph idx="1"/>
          </p:nvPr>
        </p:nvSpPr>
        <p:spPr/>
        <p:txBody>
          <a:bodyPr/>
          <a:lstStyle/>
          <a:p>
            <a:pPr marL="0" indent="0">
              <a:buNone/>
            </a:pPr>
            <a:r>
              <a:rPr lang="en-US" dirty="0">
                <a:latin typeface="Times New Roman" panose="02020603050405020304" pitchFamily="18" charset="0"/>
                <a:cs typeface="Times New Roman" panose="02020603050405020304" pitchFamily="18" charset="0"/>
              </a:rPr>
              <a:t>Spring 2019</a:t>
            </a:r>
          </a:p>
          <a:p>
            <a:pPr marL="0" indent="0">
              <a:buNone/>
            </a:pPr>
            <a:r>
              <a:rPr lang="en-US" dirty="0">
                <a:latin typeface="Times New Roman" panose="02020603050405020304" pitchFamily="18" charset="0"/>
                <a:cs typeface="Times New Roman" panose="02020603050405020304" pitchFamily="18" charset="0"/>
              </a:rPr>
              <a:t>Legacies and Legends program initiated</a:t>
            </a:r>
          </a:p>
          <a:p>
            <a:pPr marL="0" indent="0">
              <a:buNone/>
            </a:pPr>
            <a:r>
              <a:rPr lang="en-US" dirty="0">
                <a:latin typeface="Times New Roman" panose="02020603050405020304" pitchFamily="18" charset="0"/>
                <a:cs typeface="Times New Roman" panose="02020603050405020304" pitchFamily="18" charset="0"/>
              </a:rPr>
              <a:t>New minor, Black Women’s Studies, approved</a:t>
            </a:r>
          </a:p>
          <a:p>
            <a:pPr marL="0" indent="0">
              <a:buNone/>
            </a:pPr>
            <a:r>
              <a:rPr lang="en-US" dirty="0">
                <a:latin typeface="Times New Roman" panose="02020603050405020304" pitchFamily="18" charset="0"/>
                <a:cs typeface="Times New Roman" panose="02020603050405020304" pitchFamily="18" charset="0"/>
              </a:rPr>
              <a:t>Dr. Steven M. Millner appointed Professor Emeritus</a:t>
            </a:r>
          </a:p>
        </p:txBody>
      </p:sp>
    </p:spTree>
    <p:extLst>
      <p:ext uri="{BB962C8B-B14F-4D97-AF65-F5344CB8AC3E}">
        <p14:creationId xmlns:p14="http://schemas.microsoft.com/office/powerpoint/2010/main" val="109757444"/>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9619F-9A81-2344-9AD9-CE3D7AAC809B}"/>
              </a:ext>
            </a:extLst>
          </p:cNvPr>
          <p:cNvSpPr>
            <a:spLocks noGrp="1"/>
          </p:cNvSpPr>
          <p:nvPr>
            <p:ph type="title"/>
          </p:nvPr>
        </p:nvSpPr>
        <p:spPr/>
        <p:txBody>
          <a:bodyPr>
            <a:normAutofit/>
          </a:bodyPr>
          <a:lstStyle/>
          <a:p>
            <a:r>
              <a:rPr lang="en-US" sz="6000" dirty="0">
                <a:latin typeface="Edwardian Script ITC" panose="030303020407070D0804" pitchFamily="66" charset="77"/>
              </a:rPr>
              <a:t>The Legacy Remains, The Story Continues…</a:t>
            </a:r>
          </a:p>
        </p:txBody>
      </p:sp>
      <p:sp>
        <p:nvSpPr>
          <p:cNvPr id="3" name="Text Placeholder 2">
            <a:extLst>
              <a:ext uri="{FF2B5EF4-FFF2-40B4-BE49-F238E27FC236}">
                <a16:creationId xmlns:a16="http://schemas.microsoft.com/office/drawing/2014/main" id="{B725B611-2087-414B-BD83-BFAD4AA0C692}"/>
              </a:ext>
            </a:extLst>
          </p:cNvPr>
          <p:cNvSpPr>
            <a:spLocks noGrp="1"/>
          </p:cNvSpPr>
          <p:nvPr>
            <p:ph type="body" idx="1"/>
          </p:nvPr>
        </p:nvSpPr>
        <p:spPr/>
        <p:txBody>
          <a:bodyPr>
            <a:noAutofit/>
          </a:bodyPr>
          <a:lstStyle/>
          <a:p>
            <a:r>
              <a:rPr lang="en-US" sz="3200" dirty="0">
                <a:latin typeface="Times New Roman" panose="02020603050405020304" pitchFamily="18" charset="0"/>
                <a:cs typeface="Times New Roman" panose="02020603050405020304" pitchFamily="18" charset="0"/>
              </a:rPr>
              <a:t>African American Studies at San José State University</a:t>
            </a:r>
          </a:p>
        </p:txBody>
      </p:sp>
    </p:spTree>
    <p:extLst>
      <p:ext uri="{BB962C8B-B14F-4D97-AF65-F5344CB8AC3E}">
        <p14:creationId xmlns:p14="http://schemas.microsoft.com/office/powerpoint/2010/main" val="1836747172"/>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5FF890B-3CE7-403A-AECE-2DE04FC7AF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4" name="Freeform 6">
              <a:extLst>
                <a:ext uri="{FF2B5EF4-FFF2-40B4-BE49-F238E27FC236}">
                  <a16:creationId xmlns:a16="http://schemas.microsoft.com/office/drawing/2014/main" id="{99A4E160-6CFD-4514-9E20-CA6692CCD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 name="Freeform 7">
              <a:extLst>
                <a:ext uri="{FF2B5EF4-FFF2-40B4-BE49-F238E27FC236}">
                  <a16:creationId xmlns:a16="http://schemas.microsoft.com/office/drawing/2014/main" id="{3DCD16F5-8D15-45FD-BA62-ADAC08183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6" name="Freeform 8">
              <a:extLst>
                <a:ext uri="{FF2B5EF4-FFF2-40B4-BE49-F238E27FC236}">
                  <a16:creationId xmlns:a16="http://schemas.microsoft.com/office/drawing/2014/main" id="{E7CFAF28-6FDA-4C2C-BE51-123D1115F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7" name="Freeform 9">
              <a:extLst>
                <a:ext uri="{FF2B5EF4-FFF2-40B4-BE49-F238E27FC236}">
                  <a16:creationId xmlns:a16="http://schemas.microsoft.com/office/drawing/2014/main" id="{1FD12703-0627-4991-B2A4-F96519F90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8" name="Freeform 10">
              <a:extLst>
                <a:ext uri="{FF2B5EF4-FFF2-40B4-BE49-F238E27FC236}">
                  <a16:creationId xmlns:a16="http://schemas.microsoft.com/office/drawing/2014/main" id="{A5758E0B-DF61-40A8-B765-BC6841906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 name="Freeform 11">
              <a:extLst>
                <a:ext uri="{FF2B5EF4-FFF2-40B4-BE49-F238E27FC236}">
                  <a16:creationId xmlns:a16="http://schemas.microsoft.com/office/drawing/2014/main" id="{3E063A1F-9566-4436-B4E3-2890FBBC2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p:cNvSpPr>
            <a:spLocks noGrp="1"/>
          </p:cNvSpPr>
          <p:nvPr>
            <p:ph type="title"/>
          </p:nvPr>
        </p:nvSpPr>
        <p:spPr>
          <a:xfrm>
            <a:off x="1522412" y="-163220"/>
            <a:ext cx="3971609" cy="1706880"/>
          </a:xfrm>
        </p:spPr>
        <p:txBody>
          <a:bodyPr vert="horz" lIns="91440" tIns="45720" rIns="91440" bIns="45720" rtlCol="0" anchor="ctr">
            <a:normAutofit/>
          </a:bodyPr>
          <a:lstStyle/>
          <a:p>
            <a:r>
              <a:rPr lang="en-US" sz="2400" dirty="0">
                <a:latin typeface="Times New Roman" panose="02020603050405020304" pitchFamily="18" charset="0"/>
                <a:cs typeface="Times New Roman" panose="02020603050405020304" pitchFamily="18" charset="0"/>
              </a:rPr>
              <a:t>Dr. </a:t>
            </a:r>
            <a:r>
              <a:rPr lang="en-US" sz="2400" dirty="0" err="1">
                <a:latin typeface="Times New Roman" panose="02020603050405020304" pitchFamily="18" charset="0"/>
                <a:cs typeface="Times New Roman" panose="02020603050405020304" pitchFamily="18" charset="0"/>
              </a:rPr>
              <a:t>Theodorea</a:t>
            </a:r>
            <a:r>
              <a:rPr lang="en-US" sz="2400" dirty="0">
                <a:latin typeface="Times New Roman" panose="02020603050405020304" pitchFamily="18" charset="0"/>
                <a:cs typeface="Times New Roman" panose="02020603050405020304" pitchFamily="18" charset="0"/>
              </a:rPr>
              <a:t> Regina Berry</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Professor and Chair</a:t>
            </a:r>
          </a:p>
        </p:txBody>
      </p:sp>
      <p:sp>
        <p:nvSpPr>
          <p:cNvPr id="4" name="Text Placeholder 3"/>
          <p:cNvSpPr>
            <a:spLocks noGrp="1"/>
          </p:cNvSpPr>
          <p:nvPr>
            <p:ph type="body" sz="half" idx="2"/>
          </p:nvPr>
        </p:nvSpPr>
        <p:spPr>
          <a:xfrm>
            <a:off x="1379538" y="1540142"/>
            <a:ext cx="4989378" cy="4326401"/>
          </a:xfrm>
        </p:spPr>
        <p:txBody>
          <a:bodyPr vert="horz" lIns="91440" tIns="45720" rIns="91440" bIns="45720" rtlCol="0" anchor="t">
            <a:noAutofit/>
          </a:bodyPr>
          <a:lstStyle/>
          <a:p>
            <a:pPr algn="r">
              <a:lnSpc>
                <a:spcPct val="90000"/>
              </a:lnSpc>
            </a:pPr>
            <a:r>
              <a:rPr lang="en-US" sz="2000" dirty="0" err="1">
                <a:latin typeface="Times New Roman" panose="02020603050405020304" pitchFamily="18" charset="0"/>
                <a:cs typeface="Times New Roman" panose="02020603050405020304" pitchFamily="18" charset="0"/>
              </a:rPr>
              <a:t>Theodorea</a:t>
            </a:r>
            <a:r>
              <a:rPr lang="en-US" sz="2000" dirty="0">
                <a:latin typeface="Times New Roman" panose="02020603050405020304" pitchFamily="18" charset="0"/>
                <a:cs typeface="Times New Roman" panose="02020603050405020304" pitchFamily="18" charset="0"/>
              </a:rPr>
              <a:t> Regina Berry, Ed.D. joined us as Professor and Chair of the Department of African American Studies in Fall 2018. Most recently, Dr. Berry served as Associate Dean of Academic Affairs and Director, Graduate Recruitment and Engagement in the Graduate School at the University of Texas at San Antonio. Prior to her appointment to the Graduate School, Dr. Berry served as Director of the African American Studies Program (2014-2016) and the Graduate Advisor of Record for the PhD in Interdisciplinary Learning and Teaching program (2014-2016).</a:t>
            </a:r>
          </a:p>
        </p:txBody>
      </p:sp>
      <p:pic>
        <p:nvPicPr>
          <p:cNvPr id="8" name="Picture Placeholder 7">
            <a:extLst>
              <a:ext uri="{FF2B5EF4-FFF2-40B4-BE49-F238E27FC236}">
                <a16:creationId xmlns:a16="http://schemas.microsoft.com/office/drawing/2014/main" id="{E24B2CB2-7A0F-064D-9620-29ACEE178DF5}"/>
              </a:ext>
            </a:extLst>
          </p:cNvPr>
          <p:cNvPicPr>
            <a:picLocks noGrp="1" noChangeAspect="1"/>
          </p:cNvPicPr>
          <p:nvPr>
            <p:ph type="pic" idx="1"/>
          </p:nvPr>
        </p:nvPicPr>
        <p:blipFill>
          <a:blip r:embed="rId3"/>
          <a:srcRect t="3505" b="3505"/>
          <a:stretch>
            <a:fillRect/>
          </a:stretch>
        </p:blipFill>
        <p:spPr>
          <a:xfrm>
            <a:off x="6568942" y="685799"/>
            <a:ext cx="3627172" cy="5053050"/>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312581970"/>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9731" y="393896"/>
            <a:ext cx="10018713" cy="5791200"/>
          </a:xfrm>
        </p:spPr>
        <p:txBody>
          <a:bodyPr>
            <a:normAutofit/>
          </a:bodyPr>
          <a:lstStyle/>
          <a:p>
            <a:pPr marL="0" indent="0">
              <a:buNone/>
            </a:pPr>
            <a:r>
              <a:rPr lang="en-US" sz="2800" dirty="0">
                <a:latin typeface="Times New Roman" panose="02020603050405020304" pitchFamily="18" charset="0"/>
                <a:ea typeface="Edwardian Script ITC" charset="0"/>
                <a:cs typeface="Times New Roman" panose="02020603050405020304" pitchFamily="18" charset="0"/>
              </a:rPr>
              <a:t>Africana scholars are required as practitioners to have a knowledge base that comes from the life experiences of people of African descent</a:t>
            </a:r>
          </a:p>
          <a:p>
            <a:pPr marL="0" indent="0" algn="r">
              <a:buNone/>
            </a:pPr>
            <a:r>
              <a:rPr lang="en-US" sz="2800" dirty="0">
                <a:latin typeface="Times New Roman" panose="02020603050405020304" pitchFamily="18" charset="0"/>
                <a:ea typeface="Edwardian Script ITC" charset="0"/>
                <a:cs typeface="Times New Roman" panose="02020603050405020304" pitchFamily="18" charset="0"/>
              </a:rPr>
              <a:t>Kershaw, 1992</a:t>
            </a:r>
          </a:p>
        </p:txBody>
      </p:sp>
    </p:spTree>
    <p:extLst>
      <p:ext uri="{BB962C8B-B14F-4D97-AF65-F5344CB8AC3E}">
        <p14:creationId xmlns:p14="http://schemas.microsoft.com/office/powerpoint/2010/main" val="1924116421"/>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724" y="182881"/>
            <a:ext cx="5426158" cy="731520"/>
          </a:xfrm>
        </p:spPr>
        <p:txBody>
          <a:bodyPr>
            <a:noAutofit/>
          </a:bodyPr>
          <a:lstStyle/>
          <a:p>
            <a:r>
              <a:rPr lang="en-US" dirty="0">
                <a:latin typeface="Times New Roman" panose="02020603050405020304" pitchFamily="18" charset="0"/>
                <a:ea typeface="Arial Narrow" charset="0"/>
                <a:cs typeface="Times New Roman" panose="02020603050405020304" pitchFamily="18" charset="0"/>
              </a:rPr>
              <a:t>Dr. Steven Millner</a:t>
            </a:r>
            <a:br>
              <a:rPr lang="en-US" dirty="0">
                <a:latin typeface="Times New Roman" panose="02020603050405020304" pitchFamily="18" charset="0"/>
                <a:ea typeface="Arial Narrow" charset="0"/>
                <a:cs typeface="Times New Roman" panose="02020603050405020304" pitchFamily="18" charset="0"/>
              </a:rPr>
            </a:br>
            <a:r>
              <a:rPr lang="en-US" dirty="0">
                <a:latin typeface="Times New Roman" panose="02020603050405020304" pitchFamily="18" charset="0"/>
                <a:ea typeface="Arial Narrow" charset="0"/>
                <a:cs typeface="Times New Roman" panose="02020603050405020304" pitchFamily="18" charset="0"/>
              </a:rPr>
              <a:t>Professor Emeritus</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14115" r="14115"/>
          <a:stretch>
            <a:fillRect/>
          </a:stretch>
        </p:blipFill>
        <p:spPr/>
      </p:pic>
      <p:sp>
        <p:nvSpPr>
          <p:cNvPr id="4" name="Text Placeholder 3"/>
          <p:cNvSpPr>
            <a:spLocks noGrp="1"/>
          </p:cNvSpPr>
          <p:nvPr>
            <p:ph type="body" sz="half" idx="2"/>
          </p:nvPr>
        </p:nvSpPr>
        <p:spPr>
          <a:xfrm>
            <a:off x="1482724" y="914402"/>
            <a:ext cx="5426158" cy="4951826"/>
          </a:xfrm>
        </p:spPr>
        <p:txBody>
          <a:bodyPr>
            <a:normAutofit/>
          </a:bodyPr>
          <a:lstStyle/>
          <a:p>
            <a:pPr algn="r"/>
            <a:r>
              <a:rPr lang="en-US" sz="2400" dirty="0">
                <a:latin typeface="Times New Roman" panose="02020603050405020304" pitchFamily="18" charset="0"/>
                <a:cs typeface="Times New Roman" panose="02020603050405020304" pitchFamily="18" charset="0"/>
              </a:rPr>
              <a:t>Professor Steven Millner is a native of Columbus, Ohio who spent his formative youth in Los Angeles County. He earned his M.A. and Ph.D. from the University of California, Berkeley before returning to San José State University where he had earned his undergraduate degree. His research and primary publications have focused on race relations in the U.S.A.’s deep South.</a:t>
            </a:r>
          </a:p>
        </p:txBody>
      </p:sp>
    </p:spTree>
    <p:extLst>
      <p:ext uri="{BB962C8B-B14F-4D97-AF65-F5344CB8AC3E}">
        <p14:creationId xmlns:p14="http://schemas.microsoft.com/office/powerpoint/2010/main" val="1504622811"/>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724" y="0"/>
            <a:ext cx="5426158" cy="1371600"/>
          </a:xfrm>
        </p:spPr>
        <p:txBody>
          <a:bodyPr>
            <a:normAutofit/>
          </a:bodyPr>
          <a:lstStyle/>
          <a:p>
            <a:r>
              <a:rPr lang="en-US" dirty="0">
                <a:latin typeface="Times New Roman" panose="02020603050405020304" pitchFamily="18" charset="0"/>
                <a:cs typeface="Times New Roman" panose="02020603050405020304" pitchFamily="18" charset="0"/>
              </a:rPr>
              <a:t>Dr. </a:t>
            </a:r>
            <a:r>
              <a:rPr lang="en-US" dirty="0" err="1">
                <a:latin typeface="Times New Roman" panose="02020603050405020304" pitchFamily="18" charset="0"/>
                <a:cs typeface="Times New Roman" panose="02020603050405020304" pitchFamily="18" charset="0"/>
              </a:rPr>
              <a:t>Akilah</a:t>
            </a:r>
            <a:r>
              <a:rPr lang="en-US" dirty="0">
                <a:latin typeface="Times New Roman" panose="02020603050405020304" pitchFamily="18" charset="0"/>
                <a:cs typeface="Times New Roman" panose="02020603050405020304" pitchFamily="18" charset="0"/>
              </a:rPr>
              <a:t> R. Carter-</a:t>
            </a:r>
            <a:r>
              <a:rPr lang="en-US" dirty="0" err="1">
                <a:latin typeface="Times New Roman" panose="02020603050405020304" pitchFamily="18" charset="0"/>
                <a:cs typeface="Times New Roman" panose="02020603050405020304" pitchFamily="18" charset="0"/>
              </a:rPr>
              <a:t>Francique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Executive Director of ISSSSC</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Associate Professor</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14115" r="14115"/>
          <a:stretch>
            <a:fillRect/>
          </a:stretch>
        </p:blipFill>
        <p:spPr/>
      </p:pic>
      <p:sp>
        <p:nvSpPr>
          <p:cNvPr id="4" name="Text Placeholder 3"/>
          <p:cNvSpPr>
            <a:spLocks noGrp="1"/>
          </p:cNvSpPr>
          <p:nvPr>
            <p:ph type="body" sz="half" idx="2"/>
          </p:nvPr>
        </p:nvSpPr>
        <p:spPr>
          <a:xfrm>
            <a:off x="1394801" y="3238499"/>
            <a:ext cx="5426158" cy="1828800"/>
          </a:xfrm>
        </p:spPr>
        <p:txBody>
          <a:bodyPr>
            <a:noAutofit/>
          </a:bodyPr>
          <a:lstStyle/>
          <a:p>
            <a:pPr algn="r"/>
            <a:r>
              <a:rPr lang="en-US" sz="2400" dirty="0" err="1">
                <a:latin typeface="Times New Roman" panose="02020603050405020304" pitchFamily="18" charset="0"/>
                <a:cs typeface="Times New Roman" panose="02020603050405020304" pitchFamily="18" charset="0"/>
              </a:rPr>
              <a:t>Akilah</a:t>
            </a:r>
            <a:r>
              <a:rPr lang="en-US" sz="2400" dirty="0">
                <a:latin typeface="Times New Roman" panose="02020603050405020304" pitchFamily="18" charset="0"/>
                <a:cs typeface="Times New Roman" panose="02020603050405020304" pitchFamily="18" charset="0"/>
              </a:rPr>
              <a:t> R. Carter-</a:t>
            </a:r>
            <a:r>
              <a:rPr lang="en-US" sz="2400" dirty="0" err="1">
                <a:latin typeface="Times New Roman" panose="02020603050405020304" pitchFamily="18" charset="0"/>
                <a:cs typeface="Times New Roman" panose="02020603050405020304" pitchFamily="18" charset="0"/>
              </a:rPr>
              <a:t>Francique</a:t>
            </a:r>
            <a:r>
              <a:rPr lang="en-US" sz="2400" dirty="0">
                <a:latin typeface="Times New Roman" panose="02020603050405020304" pitchFamily="18" charset="0"/>
                <a:cs typeface="Times New Roman" panose="02020603050405020304" pitchFamily="18" charset="0"/>
              </a:rPr>
              <a:t> (Ph.D., University of Georgia) is an Associate Professor at San José State University (SJSU) in the Department of African American Studies. She also serves as the Executive Director for the Institute for the Study of Sport, Society, and Social Change (ISSSSC) at SJSU. Her scholarly endeavors and field of focus encompasses the intersection of sport, society, and social justice that is inclusive of issues of diversity, social movements, and the dynamics of social change and development. </a:t>
            </a:r>
          </a:p>
        </p:txBody>
      </p:sp>
    </p:spTree>
    <p:extLst>
      <p:ext uri="{BB962C8B-B14F-4D97-AF65-F5344CB8AC3E}">
        <p14:creationId xmlns:p14="http://schemas.microsoft.com/office/powerpoint/2010/main" val="875225784"/>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724" y="1"/>
            <a:ext cx="5426158" cy="1252024"/>
          </a:xfrm>
        </p:spPr>
        <p:txBody>
          <a:bodyPr>
            <a:noAutofit/>
          </a:bodyPr>
          <a:lstStyle/>
          <a:p>
            <a:r>
              <a:rPr lang="en-US" dirty="0">
                <a:latin typeface="Times New Roman" panose="02020603050405020304" pitchFamily="18" charset="0"/>
                <a:ea typeface="Arial Narrow" charset="0"/>
                <a:cs typeface="Times New Roman" panose="02020603050405020304" pitchFamily="18" charset="0"/>
              </a:rPr>
              <a:t>Dr. Wendy Thompson Taiwo</a:t>
            </a:r>
            <a:br>
              <a:rPr lang="en-US" dirty="0">
                <a:latin typeface="Times New Roman" panose="02020603050405020304" pitchFamily="18" charset="0"/>
                <a:ea typeface="Arial Narrow" charset="0"/>
                <a:cs typeface="Times New Roman" panose="02020603050405020304" pitchFamily="18" charset="0"/>
              </a:rPr>
            </a:br>
            <a:r>
              <a:rPr lang="en-US" dirty="0">
                <a:latin typeface="Times New Roman" panose="02020603050405020304" pitchFamily="18" charset="0"/>
                <a:ea typeface="Arial Narrow" charset="0"/>
                <a:cs typeface="Times New Roman" panose="02020603050405020304" pitchFamily="18" charset="0"/>
              </a:rPr>
              <a:t>Assistant Professor</a:t>
            </a:r>
          </a:p>
        </p:txBody>
      </p:sp>
      <p:sp>
        <p:nvSpPr>
          <p:cNvPr id="4" name="Text Placeholder 3"/>
          <p:cNvSpPr>
            <a:spLocks noGrp="1"/>
          </p:cNvSpPr>
          <p:nvPr>
            <p:ph type="body" sz="half" idx="2"/>
          </p:nvPr>
        </p:nvSpPr>
        <p:spPr>
          <a:xfrm>
            <a:off x="1294228" y="1252025"/>
            <a:ext cx="6485206" cy="5219113"/>
          </a:xfrm>
        </p:spPr>
        <p:txBody>
          <a:bodyPr>
            <a:noAutofit/>
          </a:bodyPr>
          <a:lstStyle/>
          <a:p>
            <a:pPr algn="r"/>
            <a:r>
              <a:rPr lang="en-US" sz="2400" dirty="0">
                <a:latin typeface="Times New Roman" panose="02020603050405020304" pitchFamily="18" charset="0"/>
                <a:cs typeface="Times New Roman" panose="02020603050405020304" pitchFamily="18" charset="0"/>
              </a:rPr>
              <a:t>Dr. Wendy Thompson Taiwo is an Assistant Professor of African American Studies whose research and teaching interests focus on Black southern migration to California, Black and Black mixed race mothering, race and the built environment, and Black articulations of social status and class. Her scholarly and creative writing has appeared in </a:t>
            </a:r>
            <a:r>
              <a:rPr lang="en-US" sz="2400" i="1" dirty="0">
                <a:latin typeface="Times New Roman" panose="02020603050405020304" pitchFamily="18" charset="0"/>
                <a:cs typeface="Times New Roman" panose="02020603050405020304" pitchFamily="18" charset="0"/>
              </a:rPr>
              <a:t>MN Artists</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Meridians: feminism, race, transnationalism</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Nokoko</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carte blanche</a:t>
            </a:r>
            <a:r>
              <a:rPr lang="en-US" sz="2400" dirty="0">
                <a:latin typeface="Times New Roman" panose="02020603050405020304" pitchFamily="18" charset="0"/>
                <a:cs typeface="Times New Roman" panose="02020603050405020304" pitchFamily="18" charset="0"/>
              </a:rPr>
              <a:t>, and several anthologies including </a:t>
            </a:r>
            <a:r>
              <a:rPr lang="en-US" sz="2400" i="1" dirty="0">
                <a:latin typeface="Times New Roman" panose="02020603050405020304" pitchFamily="18" charset="0"/>
                <a:cs typeface="Times New Roman" panose="02020603050405020304" pitchFamily="18" charset="0"/>
              </a:rPr>
              <a:t>War Baby/Love Child: Mixed Race Asian American Art</a:t>
            </a:r>
            <a:r>
              <a:rPr lang="en-US" sz="2400" dirty="0">
                <a:latin typeface="Times New Roman" panose="02020603050405020304" pitchFamily="18" charset="0"/>
                <a:cs typeface="Times New Roman" panose="02020603050405020304" pitchFamily="18" charset="0"/>
              </a:rPr>
              <a:t>. </a:t>
            </a:r>
          </a:p>
        </p:txBody>
      </p:sp>
      <p:pic>
        <p:nvPicPr>
          <p:cNvPr id="11266" name="Picture 2" descr="Image result for Dr. Wendy Thompson Taiwo">
            <a:extLst>
              <a:ext uri="{FF2B5EF4-FFF2-40B4-BE49-F238E27FC236}">
                <a16:creationId xmlns:a16="http://schemas.microsoft.com/office/drawing/2014/main" id="{B8683A8D-2EC1-4CED-A8AB-67AC64DFE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2314" y="872198"/>
            <a:ext cx="3812344" cy="5598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39095"/>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724" y="295422"/>
            <a:ext cx="5426158" cy="675249"/>
          </a:xfrm>
        </p:spPr>
        <p:txBody>
          <a:bodyPr>
            <a:noAutofit/>
          </a:bodyPr>
          <a:lstStyle/>
          <a:p>
            <a:r>
              <a:rPr lang="en-US" dirty="0">
                <a:latin typeface="Times New Roman" panose="02020603050405020304" pitchFamily="18" charset="0"/>
                <a:ea typeface="Arial Narrow" charset="0"/>
                <a:cs typeface="Times New Roman" panose="02020603050405020304" pitchFamily="18" charset="0"/>
              </a:rPr>
              <a:t>Dr. Ruth P. Wilson</a:t>
            </a:r>
            <a:br>
              <a:rPr lang="en-US" dirty="0">
                <a:latin typeface="Times New Roman" panose="02020603050405020304" pitchFamily="18" charset="0"/>
                <a:ea typeface="Arial Narrow" charset="0"/>
                <a:cs typeface="Times New Roman" panose="02020603050405020304" pitchFamily="18" charset="0"/>
              </a:rPr>
            </a:br>
            <a:r>
              <a:rPr lang="en-US" dirty="0">
                <a:latin typeface="Times New Roman" panose="02020603050405020304" pitchFamily="18" charset="0"/>
                <a:ea typeface="Arial Narrow" charset="0"/>
                <a:cs typeface="Times New Roman" panose="02020603050405020304" pitchFamily="18" charset="0"/>
              </a:rPr>
              <a:t>Professor</a:t>
            </a:r>
          </a:p>
        </p:txBody>
      </p:sp>
      <p:pic>
        <p:nvPicPr>
          <p:cNvPr id="5" name="Picture Placeholder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4115" r="14115"/>
          <a:stretch/>
        </p:blipFill>
        <p:spPr>
          <a:xfrm>
            <a:off x="8424676" y="838199"/>
            <a:ext cx="3280974" cy="4572000"/>
          </a:xfrm>
        </p:spPr>
      </p:pic>
      <p:sp>
        <p:nvSpPr>
          <p:cNvPr id="4" name="Text Placeholder 3"/>
          <p:cNvSpPr>
            <a:spLocks noGrp="1"/>
          </p:cNvSpPr>
          <p:nvPr>
            <p:ph type="body" sz="half" idx="2"/>
          </p:nvPr>
        </p:nvSpPr>
        <p:spPr>
          <a:xfrm>
            <a:off x="1168093" y="970671"/>
            <a:ext cx="6893169" cy="5060259"/>
          </a:xfrm>
        </p:spPr>
        <p:txBody>
          <a:bodyPr>
            <a:normAutofit/>
          </a:bodyPr>
          <a:lstStyle/>
          <a:p>
            <a:pPr algn="r"/>
            <a:r>
              <a:rPr lang="en-US" sz="2000" dirty="0">
                <a:latin typeface="Times New Roman" panose="02020603050405020304" pitchFamily="18" charset="0"/>
                <a:cs typeface="Times New Roman" panose="02020603050405020304" pitchFamily="18" charset="0"/>
              </a:rPr>
              <a:t>Dr. Ruth Wilson, a native of Beaumont, Texas, at the University of California at Santa Cruz (UCSC), where she completed a double major in Biology and Community Studies. After graduating from UCSC, Professor Wilson continued her interests in the intersection of culture and medicine as a graduate student at Stanford University, where she began her early research projects focused on the impact of acute respiratory infections (pneumonia) among infants internationally. More recently, Dr. Wilson’s research and publications focus on the survival strategies of East African immigrants in the Silicon Valley.</a:t>
            </a:r>
          </a:p>
        </p:txBody>
      </p:sp>
    </p:spTree>
    <p:extLst>
      <p:ext uri="{BB962C8B-B14F-4D97-AF65-F5344CB8AC3E}">
        <p14:creationId xmlns:p14="http://schemas.microsoft.com/office/powerpoint/2010/main" val="2025075330"/>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0714-3113-FD4A-85C3-10ADE7B933BC}"/>
              </a:ext>
            </a:extLst>
          </p:cNvPr>
          <p:cNvSpPr>
            <a:spLocks noGrp="1"/>
          </p:cNvSpPr>
          <p:nvPr>
            <p:ph type="title"/>
          </p:nvPr>
        </p:nvSpPr>
        <p:spPr>
          <a:xfrm>
            <a:off x="1484311" y="1"/>
            <a:ext cx="10018713" cy="1167618"/>
          </a:xfrm>
        </p:spPr>
        <p:txBody>
          <a:bodyPr>
            <a:normAutofit/>
          </a:bodyPr>
          <a:lstStyle/>
          <a:p>
            <a:r>
              <a:rPr lang="en-US" sz="2800" dirty="0">
                <a:latin typeface="Times New Roman" panose="02020603050405020304" pitchFamily="18" charset="0"/>
                <a:cs typeface="Times New Roman" panose="02020603050405020304" pitchFamily="18" charset="0"/>
              </a:rPr>
              <a:t>Dr. Leah T. Gaines</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Outreach Coordinator</a:t>
            </a:r>
          </a:p>
        </p:txBody>
      </p:sp>
      <p:sp>
        <p:nvSpPr>
          <p:cNvPr id="3" name="Content Placeholder 2">
            <a:extLst>
              <a:ext uri="{FF2B5EF4-FFF2-40B4-BE49-F238E27FC236}">
                <a16:creationId xmlns:a16="http://schemas.microsoft.com/office/drawing/2014/main" id="{DD16C7CB-6EB7-694E-825D-1648278F783C}"/>
              </a:ext>
            </a:extLst>
          </p:cNvPr>
          <p:cNvSpPr>
            <a:spLocks noGrp="1"/>
          </p:cNvSpPr>
          <p:nvPr>
            <p:ph sz="half" idx="1"/>
          </p:nvPr>
        </p:nvSpPr>
        <p:spPr>
          <a:xfrm>
            <a:off x="1631852" y="1941342"/>
            <a:ext cx="5303520" cy="4248444"/>
          </a:xfrm>
        </p:spPr>
        <p:txBody>
          <a:bodyPr>
            <a:noAutofit/>
          </a:bodyPr>
          <a:lstStyle/>
          <a:p>
            <a:pPr marL="0" indent="0" algn="r">
              <a:buNone/>
            </a:pPr>
            <a:r>
              <a:rPr lang="en-US" sz="2000" dirty="0">
                <a:latin typeface="Times New Roman" panose="02020603050405020304" pitchFamily="18" charset="0"/>
                <a:cs typeface="Times New Roman" panose="02020603050405020304" pitchFamily="18" charset="0"/>
              </a:rPr>
              <a:t>Dr. Gaines serves as a Lecturer and Outreach Coordinator for the Department of African American Studies at San José State University. She graduated from Michigan State University with a PhD in African American and African Studies, with a concentration in Urban Education. Her most recent work, "Being in the Center of the Projects,: Urban Education, Structural Inequities, and Provisional Resistance," examines the systemic inequalities experienced by one Baltimore City school, and how their educational community resists such oppressions. Dr. Gaines' research interests include structural inequities, African American education, community resistance, and all things revolving around the experiences, histories, and cultures of Black peoples.</a:t>
            </a:r>
          </a:p>
        </p:txBody>
      </p:sp>
      <p:pic>
        <p:nvPicPr>
          <p:cNvPr id="6" name="Content Placeholder 5">
            <a:extLst>
              <a:ext uri="{FF2B5EF4-FFF2-40B4-BE49-F238E27FC236}">
                <a16:creationId xmlns:a16="http://schemas.microsoft.com/office/drawing/2014/main" id="{46FAA195-7B58-4234-B80F-64AC77D82AF0}"/>
              </a:ext>
            </a:extLst>
          </p:cNvPr>
          <p:cNvPicPr>
            <a:picLocks noGrp="1" noChangeAspect="1"/>
          </p:cNvPicPr>
          <p:nvPr>
            <p:ph sz="half" idx="2"/>
          </p:nvPr>
        </p:nvPicPr>
        <p:blipFill>
          <a:blip r:embed="rId2"/>
          <a:stretch>
            <a:fillRect/>
          </a:stretch>
        </p:blipFill>
        <p:spPr>
          <a:xfrm>
            <a:off x="7807569" y="1814732"/>
            <a:ext cx="4262511" cy="4543864"/>
          </a:xfrm>
        </p:spPr>
      </p:pic>
    </p:spTree>
    <p:extLst>
      <p:ext uri="{BB962C8B-B14F-4D97-AF65-F5344CB8AC3E}">
        <p14:creationId xmlns:p14="http://schemas.microsoft.com/office/powerpoint/2010/main" val="1044071770"/>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ea typeface="Engravers MT" charset="0"/>
                <a:cs typeface="Times New Roman" panose="02020603050405020304" pitchFamily="18" charset="0"/>
              </a:rPr>
              <a:t>African American Studies Lecturers</a:t>
            </a:r>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p:txBody>
          <a:bodyPr>
            <a:normAutofit/>
          </a:bodyPr>
          <a:lstStyle/>
          <a:p>
            <a:r>
              <a:rPr lang="en-US" sz="2000" dirty="0">
                <a:latin typeface="Times New Roman" panose="02020603050405020304" pitchFamily="18" charset="0"/>
                <a:cs typeface="Times New Roman" panose="02020603050405020304" pitchFamily="18" charset="0"/>
              </a:rPr>
              <a:t>Briana </a:t>
            </a:r>
            <a:r>
              <a:rPr lang="en-US" sz="2000" dirty="0" err="1">
                <a:latin typeface="Times New Roman" panose="02020603050405020304" pitchFamily="18" charset="0"/>
                <a:cs typeface="Times New Roman" panose="02020603050405020304" pitchFamily="18" charset="0"/>
              </a:rPr>
              <a:t>Barner</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Dr. Walter Easter</a:t>
            </a:r>
          </a:p>
          <a:p>
            <a:r>
              <a:rPr lang="en-US" sz="2000" dirty="0">
                <a:latin typeface="Times New Roman" panose="02020603050405020304" pitchFamily="18" charset="0"/>
                <a:cs typeface="Times New Roman" panose="02020603050405020304" pitchFamily="18" charset="0"/>
              </a:rPr>
              <a:t>Mark Lott</a:t>
            </a:r>
          </a:p>
          <a:p>
            <a:r>
              <a:rPr lang="en-US" sz="2000" dirty="0">
                <a:latin typeface="Times New Roman" panose="02020603050405020304" pitchFamily="18" charset="0"/>
                <a:cs typeface="Times New Roman" panose="02020603050405020304" pitchFamily="18" charset="0"/>
              </a:rPr>
              <a:t>Dr. Frank Ortega</a:t>
            </a:r>
          </a:p>
          <a:p>
            <a:r>
              <a:rPr lang="en-US" sz="2000" dirty="0" err="1">
                <a:latin typeface="Times New Roman" panose="02020603050405020304" pitchFamily="18" charset="0"/>
                <a:cs typeface="Times New Roman" panose="02020603050405020304" pitchFamily="18" charset="0"/>
              </a:rPr>
              <a:t>Tabia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Shawel</a:t>
            </a: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p:txBody>
          <a:bodyPr>
            <a:normAutofit/>
          </a:bodyPr>
          <a:lstStyle/>
          <a:p>
            <a:r>
              <a:rPr lang="en-US" sz="2000" dirty="0" err="1">
                <a:latin typeface="Times New Roman" panose="02020603050405020304" pitchFamily="18" charset="0"/>
                <a:cs typeface="Times New Roman" panose="02020603050405020304" pitchFamily="18" charset="0"/>
              </a:rPr>
              <a:t>Bernell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Smithen</a:t>
            </a:r>
            <a:endParaRPr lang="en-US"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Leslye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Tinson</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Michelle Tran</a:t>
            </a:r>
          </a:p>
          <a:p>
            <a:r>
              <a:rPr lang="en-US" sz="2000" dirty="0">
                <a:latin typeface="Times New Roman" panose="02020603050405020304" pitchFamily="18" charset="0"/>
                <a:cs typeface="Times New Roman" panose="02020603050405020304" pitchFamily="18" charset="0"/>
              </a:rPr>
              <a:t>Emmanuel J. Watkins</a:t>
            </a:r>
          </a:p>
          <a:p>
            <a:endParaRPr lang="en-US" dirty="0"/>
          </a:p>
        </p:txBody>
      </p:sp>
    </p:spTree>
    <p:extLst>
      <p:ext uri="{BB962C8B-B14F-4D97-AF65-F5344CB8AC3E}">
        <p14:creationId xmlns:p14="http://schemas.microsoft.com/office/powerpoint/2010/main" val="1704417144"/>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FC80E-1DA2-3847-9316-896D306C4123}"/>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African American Studies Programs</a:t>
            </a:r>
          </a:p>
        </p:txBody>
      </p:sp>
      <p:sp>
        <p:nvSpPr>
          <p:cNvPr id="3" name="Text Placeholder 2">
            <a:extLst>
              <a:ext uri="{FF2B5EF4-FFF2-40B4-BE49-F238E27FC236}">
                <a16:creationId xmlns:a16="http://schemas.microsoft.com/office/drawing/2014/main" id="{CB1B922F-4534-4341-AEAD-2FED351D0760}"/>
              </a:ext>
            </a:extLst>
          </p:cNvPr>
          <p:cNvSpPr>
            <a:spLocks noGrp="1"/>
          </p:cNvSpPr>
          <p:nvPr>
            <p:ph type="body" idx="1"/>
          </p:nvPr>
        </p:nvSpPr>
        <p:spPr/>
        <p:txBody>
          <a:bodyPr>
            <a:noAutofit/>
          </a:bodyPr>
          <a:lstStyle/>
          <a:p>
            <a:r>
              <a:rPr lang="en-US" sz="5400" dirty="0">
                <a:latin typeface="Edwardian Script ITC" panose="030303020407070D0804" pitchFamily="66" charset="77"/>
              </a:rPr>
              <a:t>Knowledge in Black </a:t>
            </a:r>
          </a:p>
        </p:txBody>
      </p:sp>
    </p:spTree>
    <p:extLst>
      <p:ext uri="{BB962C8B-B14F-4D97-AF65-F5344CB8AC3E}">
        <p14:creationId xmlns:p14="http://schemas.microsoft.com/office/powerpoint/2010/main" val="4136682747"/>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0B8A-9445-D84A-9DB7-9A6D1F4BC1B2}"/>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Major: African American Studies</a:t>
            </a:r>
          </a:p>
        </p:txBody>
      </p:sp>
      <p:sp>
        <p:nvSpPr>
          <p:cNvPr id="3" name="Content Placeholder 2">
            <a:extLst>
              <a:ext uri="{FF2B5EF4-FFF2-40B4-BE49-F238E27FC236}">
                <a16:creationId xmlns:a16="http://schemas.microsoft.com/office/drawing/2014/main" id="{A56FA019-3B0D-AD41-9082-3F9F3C0EF985}"/>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Required Courses</a:t>
            </a:r>
          </a:p>
          <a:p>
            <a:pPr lvl="1"/>
            <a:r>
              <a:rPr lang="en-US" dirty="0">
                <a:latin typeface="Times New Roman" panose="02020603050405020304" pitchFamily="18" charset="0"/>
                <a:cs typeface="Times New Roman" panose="02020603050405020304" pitchFamily="18" charset="0"/>
              </a:rPr>
              <a:t>AFAM 2A, 2B, 22, 120, 159, 198 and 40 or 111</a:t>
            </a:r>
          </a:p>
          <a:p>
            <a:r>
              <a:rPr lang="en-US" dirty="0">
                <a:latin typeface="Times New Roman" panose="02020603050405020304" pitchFamily="18" charset="0"/>
                <a:cs typeface="Times New Roman" panose="02020603050405020304" pitchFamily="18" charset="0"/>
              </a:rPr>
              <a:t>Required Electives (Minimum 5 courses required)</a:t>
            </a:r>
          </a:p>
          <a:p>
            <a:pPr lvl="1"/>
            <a:r>
              <a:rPr lang="en-US" dirty="0">
                <a:latin typeface="Times New Roman" panose="02020603050405020304" pitchFamily="18" charset="0"/>
                <a:cs typeface="Times New Roman" panose="02020603050405020304" pitchFamily="18" charset="0"/>
              </a:rPr>
              <a:t>Select five (or more) courses from the following: AFAM 102, 105, 106, 110, 112, 115, 119, 125, 130, 134, 137, 142, 151, 152, 155, 156, 157, 160, 161, 164, 166, 190</a:t>
            </a:r>
          </a:p>
        </p:txBody>
      </p:sp>
    </p:spTree>
    <p:extLst>
      <p:ext uri="{BB962C8B-B14F-4D97-AF65-F5344CB8AC3E}">
        <p14:creationId xmlns:p14="http://schemas.microsoft.com/office/powerpoint/2010/main" val="1244211236"/>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063BB-38A7-0243-B980-B912DD985644}"/>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Minor: African American Studies</a:t>
            </a:r>
          </a:p>
        </p:txBody>
      </p:sp>
      <p:sp>
        <p:nvSpPr>
          <p:cNvPr id="3" name="Content Placeholder 2">
            <a:extLst>
              <a:ext uri="{FF2B5EF4-FFF2-40B4-BE49-F238E27FC236}">
                <a16:creationId xmlns:a16="http://schemas.microsoft.com/office/drawing/2014/main" id="{F0F5DFA3-C9B6-FB49-BA8C-7CDF32EA328F}"/>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Required Courses</a:t>
            </a:r>
          </a:p>
          <a:p>
            <a:pPr lvl="1"/>
            <a:r>
              <a:rPr lang="en-US" dirty="0">
                <a:latin typeface="Times New Roman" panose="02020603050405020304" pitchFamily="18" charset="0"/>
                <a:cs typeface="Times New Roman" panose="02020603050405020304" pitchFamily="18" charset="0"/>
              </a:rPr>
              <a:t>AFAM 2A and AFAM 2B</a:t>
            </a:r>
          </a:p>
          <a:p>
            <a:r>
              <a:rPr lang="en-US" dirty="0">
                <a:latin typeface="Times New Roman" panose="02020603050405020304" pitchFamily="18" charset="0"/>
                <a:cs typeface="Times New Roman" panose="02020603050405020304" pitchFamily="18" charset="0"/>
              </a:rPr>
              <a:t>Required Electives</a:t>
            </a:r>
          </a:p>
          <a:p>
            <a:pPr lvl="1"/>
            <a:r>
              <a:rPr lang="en-US" dirty="0">
                <a:latin typeface="Times New Roman" panose="02020603050405020304" pitchFamily="18" charset="0"/>
                <a:cs typeface="Times New Roman" panose="02020603050405020304" pitchFamily="18" charset="0"/>
              </a:rPr>
              <a:t>12 units (4 courses @ 3 credit hours each) of upper division courses</a:t>
            </a:r>
          </a:p>
        </p:txBody>
      </p:sp>
    </p:spTree>
    <p:extLst>
      <p:ext uri="{BB962C8B-B14F-4D97-AF65-F5344CB8AC3E}">
        <p14:creationId xmlns:p14="http://schemas.microsoft.com/office/powerpoint/2010/main" val="1930359403"/>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1339-7868-7440-B1C8-0B0EB3F2E116}"/>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Minor: African Studies</a:t>
            </a:r>
          </a:p>
        </p:txBody>
      </p:sp>
      <p:sp>
        <p:nvSpPr>
          <p:cNvPr id="3" name="Content Placeholder 2">
            <a:extLst>
              <a:ext uri="{FF2B5EF4-FFF2-40B4-BE49-F238E27FC236}">
                <a16:creationId xmlns:a16="http://schemas.microsoft.com/office/drawing/2014/main" id="{7B43F4FD-8064-BE4F-B14F-9CE37C3B1E2F}"/>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Required Courses</a:t>
            </a:r>
          </a:p>
          <a:p>
            <a:pPr lvl="1"/>
            <a:r>
              <a:rPr lang="en-US" dirty="0">
                <a:latin typeface="Times New Roman" panose="02020603050405020304" pitchFamily="18" charset="0"/>
                <a:cs typeface="Times New Roman" panose="02020603050405020304" pitchFamily="18" charset="0"/>
              </a:rPr>
              <a:t>AFAM 40 and AFAM 111</a:t>
            </a:r>
          </a:p>
          <a:p>
            <a:r>
              <a:rPr lang="en-US" dirty="0">
                <a:latin typeface="Times New Roman" panose="02020603050405020304" pitchFamily="18" charset="0"/>
                <a:cs typeface="Times New Roman" panose="02020603050405020304" pitchFamily="18" charset="0"/>
              </a:rPr>
              <a:t>Required Electives</a:t>
            </a:r>
          </a:p>
          <a:p>
            <a:pPr lvl="1"/>
            <a:r>
              <a:rPr lang="en-US" dirty="0">
                <a:latin typeface="Times New Roman" panose="02020603050405020304" pitchFamily="18" charset="0"/>
                <a:cs typeface="Times New Roman" panose="02020603050405020304" pitchFamily="18" charset="0"/>
              </a:rPr>
              <a:t>Select 9 units (3 courses) from the following: AFAM 112, 119, 150, ENGL 123B, and POLS 142</a:t>
            </a:r>
          </a:p>
        </p:txBody>
      </p:sp>
    </p:spTree>
    <p:extLst>
      <p:ext uri="{BB962C8B-B14F-4D97-AF65-F5344CB8AC3E}">
        <p14:creationId xmlns:p14="http://schemas.microsoft.com/office/powerpoint/2010/main" val="4233318118"/>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5B99B-0F37-624D-98D1-7C7392093A07}"/>
              </a:ext>
            </a:extLst>
          </p:cNvPr>
          <p:cNvSpPr>
            <a:spLocks noGrp="1"/>
          </p:cNvSpPr>
          <p:nvPr>
            <p:ph type="title"/>
          </p:nvPr>
        </p:nvSpPr>
        <p:spPr/>
        <p:txBody>
          <a:bodyPr>
            <a:normAutofit/>
          </a:bodyPr>
          <a:lstStyle/>
          <a:p>
            <a:r>
              <a:rPr lang="en-US" sz="5400" dirty="0">
                <a:latin typeface="Times New Roman" panose="02020603050405020304" pitchFamily="18" charset="0"/>
                <a:cs typeface="Times New Roman" panose="02020603050405020304" pitchFamily="18" charset="0"/>
              </a:rPr>
              <a:t>Our Roots…</a:t>
            </a:r>
          </a:p>
        </p:txBody>
      </p:sp>
      <p:sp>
        <p:nvSpPr>
          <p:cNvPr id="3" name="Text Placeholder 2">
            <a:extLst>
              <a:ext uri="{FF2B5EF4-FFF2-40B4-BE49-F238E27FC236}">
                <a16:creationId xmlns:a16="http://schemas.microsoft.com/office/drawing/2014/main" id="{23139551-8B8E-4A41-8A37-278C74C6A08C}"/>
              </a:ext>
            </a:extLst>
          </p:cNvPr>
          <p:cNvSpPr>
            <a:spLocks noGrp="1"/>
          </p:cNvSpPr>
          <p:nvPr>
            <p:ph type="body" idx="1"/>
          </p:nvPr>
        </p:nvSpPr>
        <p:spPr/>
        <p:txBody>
          <a:bodyPr>
            <a:normAutofit/>
          </a:bodyPr>
          <a:lstStyle/>
          <a:p>
            <a:r>
              <a:rPr lang="en-US" sz="4800" dirty="0">
                <a:latin typeface="Edwardian Script ITC" panose="030303020407070D0804" pitchFamily="66" charset="77"/>
              </a:rPr>
              <a:t>Africana Scholars</a:t>
            </a:r>
          </a:p>
        </p:txBody>
      </p:sp>
    </p:spTree>
    <p:extLst>
      <p:ext uri="{BB962C8B-B14F-4D97-AF65-F5344CB8AC3E}">
        <p14:creationId xmlns:p14="http://schemas.microsoft.com/office/powerpoint/2010/main" val="105594021"/>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6B27-4B7E-3748-A45C-8D5BF582FC49}"/>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Minor: Black Women’s Studies</a:t>
            </a:r>
          </a:p>
        </p:txBody>
      </p:sp>
      <p:sp>
        <p:nvSpPr>
          <p:cNvPr id="3" name="Content Placeholder 2">
            <a:extLst>
              <a:ext uri="{FF2B5EF4-FFF2-40B4-BE49-F238E27FC236}">
                <a16:creationId xmlns:a16="http://schemas.microsoft.com/office/drawing/2014/main" id="{212BEA85-E8B6-4C44-B150-0AA296983C3B}"/>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Required Courses</a:t>
            </a:r>
          </a:p>
          <a:p>
            <a:pPr lvl="1"/>
            <a:r>
              <a:rPr lang="en-US" dirty="0">
                <a:latin typeface="Times New Roman" panose="02020603050405020304" pitchFamily="18" charset="0"/>
                <a:cs typeface="Times New Roman" panose="02020603050405020304" pitchFamily="18" charset="0"/>
              </a:rPr>
              <a:t>AFAM 2A , AFAM 2B, and AFAM 152</a:t>
            </a:r>
          </a:p>
          <a:p>
            <a:r>
              <a:rPr lang="en-US" dirty="0">
                <a:latin typeface="Times New Roman" panose="02020603050405020304" pitchFamily="18" charset="0"/>
                <a:cs typeface="Times New Roman" panose="02020603050405020304" pitchFamily="18" charset="0"/>
              </a:rPr>
              <a:t>Required Electives</a:t>
            </a:r>
          </a:p>
          <a:p>
            <a:pPr lvl="1"/>
            <a:r>
              <a:rPr lang="en-US" dirty="0">
                <a:latin typeface="Times New Roman" panose="02020603050405020304" pitchFamily="18" charset="0"/>
                <a:cs typeface="Times New Roman" panose="02020603050405020304" pitchFamily="18" charset="0"/>
              </a:rPr>
              <a:t>Select 6 units (2 courses) from the following: AFAM 156, 166, COMM 176, WOMS 020, and WOMS 160</a:t>
            </a:r>
          </a:p>
        </p:txBody>
      </p:sp>
    </p:spTree>
    <p:extLst>
      <p:ext uri="{BB962C8B-B14F-4D97-AF65-F5344CB8AC3E}">
        <p14:creationId xmlns:p14="http://schemas.microsoft.com/office/powerpoint/2010/main" val="5349075"/>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01720-9554-4E44-9776-3BA21286538C}"/>
              </a:ext>
            </a:extLst>
          </p:cNvPr>
          <p:cNvSpPr>
            <a:spLocks noGrp="1"/>
          </p:cNvSpPr>
          <p:nvPr>
            <p:ph type="title"/>
          </p:nvPr>
        </p:nvSpPr>
        <p:spPr>
          <a:xfrm>
            <a:off x="1484311" y="182881"/>
            <a:ext cx="10018713" cy="1195754"/>
          </a:xfrm>
        </p:spPr>
        <p:txBody>
          <a:bodyPr/>
          <a:lstStyle/>
          <a:p>
            <a:r>
              <a:rPr lang="en-US" dirty="0">
                <a:latin typeface="Times New Roman" panose="02020603050405020304" pitchFamily="18" charset="0"/>
                <a:cs typeface="Times New Roman" panose="02020603050405020304" pitchFamily="18" charset="0"/>
              </a:rPr>
              <a:t>Steps To Take….</a:t>
            </a:r>
          </a:p>
        </p:txBody>
      </p:sp>
      <p:sp>
        <p:nvSpPr>
          <p:cNvPr id="3" name="Text Placeholder 2">
            <a:extLst>
              <a:ext uri="{FF2B5EF4-FFF2-40B4-BE49-F238E27FC236}">
                <a16:creationId xmlns:a16="http://schemas.microsoft.com/office/drawing/2014/main" id="{D58AE3FA-76E3-4E77-8C3E-28C137D7F70A}"/>
              </a:ext>
            </a:extLst>
          </p:cNvPr>
          <p:cNvSpPr>
            <a:spLocks noGrp="1"/>
          </p:cNvSpPr>
          <p:nvPr>
            <p:ph type="body" idx="1"/>
          </p:nvPr>
        </p:nvSpPr>
        <p:spPr>
          <a:xfrm>
            <a:off x="1772179" y="1378635"/>
            <a:ext cx="4607188" cy="1568029"/>
          </a:xfrm>
        </p:spPr>
        <p:txBody>
          <a:bodyPr/>
          <a:lstStyle/>
          <a:p>
            <a:r>
              <a:rPr lang="en-US" dirty="0">
                <a:latin typeface="Arial Narrow" panose="020B0604020202020204" pitchFamily="34" charset="0"/>
                <a:cs typeface="Arial Narrow" panose="020B0604020202020204" pitchFamily="34" charset="0"/>
              </a:rPr>
              <a:t>For African American Studies Majors…</a:t>
            </a:r>
          </a:p>
          <a:p>
            <a:endParaRPr lang="en-US" dirty="0"/>
          </a:p>
        </p:txBody>
      </p:sp>
      <p:sp>
        <p:nvSpPr>
          <p:cNvPr id="4" name="Content Placeholder 3">
            <a:extLst>
              <a:ext uri="{FF2B5EF4-FFF2-40B4-BE49-F238E27FC236}">
                <a16:creationId xmlns:a16="http://schemas.microsoft.com/office/drawing/2014/main" id="{EAAE5786-D661-4D00-8ADA-4F3BA908AAE8}"/>
              </a:ext>
            </a:extLst>
          </p:cNvPr>
          <p:cNvSpPr>
            <a:spLocks noGrp="1"/>
          </p:cNvSpPr>
          <p:nvPr>
            <p:ph sz="half" idx="2"/>
          </p:nvPr>
        </p:nvSpPr>
        <p:spPr>
          <a:xfrm>
            <a:off x="1167618" y="2574389"/>
            <a:ext cx="5211749" cy="4866903"/>
          </a:xfrm>
        </p:spPr>
        <p:txBody>
          <a:bodyPr>
            <a:normAutofit/>
          </a:bodyPr>
          <a:lstStyle/>
          <a:p>
            <a:pPr lvl="1"/>
            <a:r>
              <a:rPr lang="en-US" sz="2000" dirty="0">
                <a:latin typeface="Times New Roman" panose="02020603050405020304" pitchFamily="18" charset="0"/>
                <a:cs typeface="Times New Roman" panose="02020603050405020304" pitchFamily="18" charset="0"/>
              </a:rPr>
              <a:t>Make an appointment to see Dr. Berry, Chair, African American Studies</a:t>
            </a:r>
          </a:p>
          <a:p>
            <a:pPr lvl="1"/>
            <a:r>
              <a:rPr lang="en-US" sz="2000" dirty="0">
                <a:latin typeface="Times New Roman" panose="02020603050405020304" pitchFamily="18" charset="0"/>
                <a:cs typeface="Times New Roman" panose="02020603050405020304" pitchFamily="18" charset="0"/>
              </a:rPr>
              <a:t>Sign up to volunteer in the department.</a:t>
            </a:r>
          </a:p>
          <a:p>
            <a:pPr lvl="1"/>
            <a:r>
              <a:rPr lang="en-US" sz="2000" dirty="0">
                <a:latin typeface="Times New Roman" panose="02020603050405020304" pitchFamily="18" charset="0"/>
                <a:cs typeface="Times New Roman" panose="02020603050405020304" pitchFamily="18" charset="0"/>
              </a:rPr>
              <a:t>Consider Alternative Spring Break and Study Abroad opportunities within and outside of the department</a:t>
            </a:r>
          </a:p>
          <a:p>
            <a:endParaRPr lang="en-US" dirty="0"/>
          </a:p>
        </p:txBody>
      </p:sp>
      <p:sp>
        <p:nvSpPr>
          <p:cNvPr id="10" name="Text Placeholder 9">
            <a:extLst>
              <a:ext uri="{FF2B5EF4-FFF2-40B4-BE49-F238E27FC236}">
                <a16:creationId xmlns:a16="http://schemas.microsoft.com/office/drawing/2014/main" id="{B6C074C6-5138-4564-8B9E-3D942B5813DB}"/>
              </a:ext>
            </a:extLst>
          </p:cNvPr>
          <p:cNvSpPr>
            <a:spLocks noGrp="1"/>
          </p:cNvSpPr>
          <p:nvPr>
            <p:ph type="body" sz="quarter" idx="3"/>
          </p:nvPr>
        </p:nvSpPr>
        <p:spPr>
          <a:xfrm>
            <a:off x="6880487" y="2047508"/>
            <a:ext cx="4622537" cy="315864"/>
          </a:xfrm>
        </p:spPr>
        <p:txBody>
          <a:bodyPr/>
          <a:lstStyle/>
          <a:p>
            <a:r>
              <a:rPr lang="en-US" dirty="0">
                <a:latin typeface="Arial Narrow" panose="020B0604020202020204" pitchFamily="34" charset="0"/>
                <a:cs typeface="Arial Narrow" panose="020B0604020202020204" pitchFamily="34" charset="0"/>
              </a:rPr>
              <a:t>For Undeclared Majors/Other Majors…</a:t>
            </a:r>
          </a:p>
        </p:txBody>
      </p:sp>
      <p:sp>
        <p:nvSpPr>
          <p:cNvPr id="6" name="Content Placeholder 5">
            <a:extLst>
              <a:ext uri="{FF2B5EF4-FFF2-40B4-BE49-F238E27FC236}">
                <a16:creationId xmlns:a16="http://schemas.microsoft.com/office/drawing/2014/main" id="{4E18337B-AA5F-492C-B413-BA935D42BBB0}"/>
              </a:ext>
            </a:extLst>
          </p:cNvPr>
          <p:cNvSpPr>
            <a:spLocks noGrp="1"/>
          </p:cNvSpPr>
          <p:nvPr>
            <p:ph sz="quarter" idx="4"/>
          </p:nvPr>
        </p:nvSpPr>
        <p:spPr>
          <a:xfrm>
            <a:off x="6607967" y="2363372"/>
            <a:ext cx="4895056" cy="4494628"/>
          </a:xfrm>
        </p:spPr>
        <p:txBody>
          <a:bodyPr>
            <a:normAutofit/>
          </a:bodyPr>
          <a:lstStyle/>
          <a:p>
            <a:pPr lvl="1"/>
            <a:r>
              <a:rPr lang="en-US" sz="2000" dirty="0">
                <a:latin typeface="Times New Roman" panose="02020603050405020304" pitchFamily="18" charset="0"/>
                <a:cs typeface="Times New Roman" panose="02020603050405020304" pitchFamily="18" charset="0"/>
              </a:rPr>
              <a:t>Consider African American Studies as a major or minor.</a:t>
            </a:r>
          </a:p>
          <a:p>
            <a:pPr lvl="1"/>
            <a:r>
              <a:rPr lang="en-US" sz="2000" dirty="0">
                <a:latin typeface="Times New Roman" panose="02020603050405020304" pitchFamily="18" charset="0"/>
                <a:cs typeface="Times New Roman" panose="02020603050405020304" pitchFamily="18" charset="0"/>
              </a:rPr>
              <a:t>Consider a minor in African Studies or Black Women’s Studies.</a:t>
            </a:r>
          </a:p>
          <a:p>
            <a:pPr lvl="1"/>
            <a:r>
              <a:rPr lang="en-US" sz="2000" dirty="0">
                <a:latin typeface="Times New Roman" panose="02020603050405020304" pitchFamily="18" charset="0"/>
                <a:cs typeface="Times New Roman" panose="02020603050405020304" pitchFamily="18" charset="0"/>
              </a:rPr>
              <a:t>Make an appointment to see Dr. Berry, Chair, African American Studies for additional information.</a:t>
            </a:r>
          </a:p>
          <a:p>
            <a:pPr lvl="1"/>
            <a:r>
              <a:rPr lang="en-US" sz="2000" dirty="0">
                <a:latin typeface="Times New Roman" panose="02020603050405020304" pitchFamily="18" charset="0"/>
                <a:cs typeface="Times New Roman" panose="02020603050405020304" pitchFamily="18" charset="0"/>
              </a:rPr>
              <a:t>Sign up to volunteer in the department.</a:t>
            </a:r>
          </a:p>
          <a:p>
            <a:pPr lvl="1"/>
            <a:r>
              <a:rPr lang="en-US" sz="2000" dirty="0">
                <a:latin typeface="Times New Roman" panose="02020603050405020304" pitchFamily="18" charset="0"/>
                <a:cs typeface="Times New Roman" panose="02020603050405020304" pitchFamily="18" charset="0"/>
              </a:rPr>
              <a:t>Consider Alternative Spring Break and Study Aboard opportunities within and outside the department.</a:t>
            </a:r>
          </a:p>
          <a:p>
            <a:endParaRPr lang="en-US" dirty="0"/>
          </a:p>
        </p:txBody>
      </p:sp>
    </p:spTree>
    <p:extLst>
      <p:ext uri="{BB962C8B-B14F-4D97-AF65-F5344CB8AC3E}">
        <p14:creationId xmlns:p14="http://schemas.microsoft.com/office/powerpoint/2010/main" val="4288582442"/>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304" y="1"/>
            <a:ext cx="3573194" cy="970396"/>
          </a:xfrm>
        </p:spPr>
        <p:txBody>
          <a:bodyPr>
            <a:noAutofit/>
          </a:bodyPr>
          <a:lstStyle/>
          <a:p>
            <a:r>
              <a:rPr lang="en-US" sz="2800" b="1" dirty="0">
                <a:latin typeface="Times New Roman" panose="02020603050405020304" pitchFamily="18" charset="0"/>
                <a:ea typeface="Engravers MT" charset="0"/>
                <a:cs typeface="Times New Roman" panose="02020603050405020304" pitchFamily="18" charset="0"/>
              </a:rPr>
              <a:t>Dr. Anna Julia Cooper</a:t>
            </a:r>
          </a:p>
        </p:txBody>
      </p:sp>
      <p:sp>
        <p:nvSpPr>
          <p:cNvPr id="4" name="Text Placeholder 3"/>
          <p:cNvSpPr>
            <a:spLocks noGrp="1"/>
          </p:cNvSpPr>
          <p:nvPr>
            <p:ph type="body" sz="half" idx="2"/>
          </p:nvPr>
        </p:nvSpPr>
        <p:spPr>
          <a:xfrm>
            <a:off x="2138288" y="970397"/>
            <a:ext cx="5669281" cy="5676313"/>
          </a:xfrm>
        </p:spPr>
        <p:txBody>
          <a:bodyPr>
            <a:noAutofit/>
          </a:bodyPr>
          <a:lstStyle/>
          <a:p>
            <a:pPr algn="r"/>
            <a:r>
              <a:rPr lang="en-US" sz="2000" dirty="0">
                <a:latin typeface="Times New Roman" panose="02020603050405020304" pitchFamily="18" charset="0"/>
                <a:cs typeface="Times New Roman" panose="02020603050405020304" pitchFamily="18" charset="0"/>
              </a:rPr>
              <a:t>Dr. Anna Julia Cooper established and co-founded several organizations to promote black civil rights causes. She helped found the Colored Women’s League in 1892, and she joined the executive committee of the first Pan-African Conference in 1900. Since the Young Women’s Christian Association (YWCA) and the Young Men’s Christian Association (YMCA) did not accept African American members, she created “colored” branches to provide support for young black migrants moving from the South into Washington, D.C.</a:t>
            </a:r>
          </a:p>
          <a:p>
            <a:r>
              <a:rPr lang="en-US" sz="2000" b="1" dirty="0">
                <a:latin typeface="Times New Roman" panose="02020603050405020304" pitchFamily="18" charset="0"/>
                <a:cs typeface="Times New Roman" panose="02020603050405020304" pitchFamily="18" charset="0"/>
              </a:rPr>
              <a:t>Quote:</a:t>
            </a:r>
          </a:p>
          <a:p>
            <a:r>
              <a:rPr lang="en-US" sz="2000" i="1" dirty="0">
                <a:latin typeface="Times New Roman" panose="02020603050405020304" pitchFamily="18" charset="0"/>
                <a:cs typeface="Times New Roman" panose="02020603050405020304" pitchFamily="18" charset="0"/>
              </a:rPr>
              <a:t>The cause of freedom is not the cause of a race or a sect, a party or a class-it is the cause of human kind, the very birthright of humanity.</a:t>
            </a:r>
            <a:br>
              <a:rPr lang="en-US" sz="2000" i="1"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Anna Julia Cooper</a:t>
            </a:r>
          </a:p>
        </p:txBody>
      </p:sp>
      <p:pic>
        <p:nvPicPr>
          <p:cNvPr id="10" name="Picture 9">
            <a:extLst>
              <a:ext uri="{FF2B5EF4-FFF2-40B4-BE49-F238E27FC236}">
                <a16:creationId xmlns:a16="http://schemas.microsoft.com/office/drawing/2014/main" id="{5E36B481-712B-4C3C-B523-5F55D4707CDC}"/>
              </a:ext>
            </a:extLst>
          </p:cNvPr>
          <p:cNvPicPr>
            <a:picLocks noChangeAspect="1"/>
          </p:cNvPicPr>
          <p:nvPr/>
        </p:nvPicPr>
        <p:blipFill>
          <a:blip r:embed="rId2"/>
          <a:stretch>
            <a:fillRect/>
          </a:stretch>
        </p:blipFill>
        <p:spPr>
          <a:xfrm>
            <a:off x="8102990" y="211290"/>
            <a:ext cx="3920198" cy="6435420"/>
          </a:xfrm>
          <a:prstGeom prst="rect">
            <a:avLst/>
          </a:prstGeom>
        </p:spPr>
      </p:pic>
    </p:spTree>
    <p:extLst>
      <p:ext uri="{BB962C8B-B14F-4D97-AF65-F5344CB8AC3E}">
        <p14:creationId xmlns:p14="http://schemas.microsoft.com/office/powerpoint/2010/main" val="1262452076"/>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724" y="211016"/>
            <a:ext cx="6322974" cy="759655"/>
          </a:xfrm>
        </p:spPr>
        <p:txBody>
          <a:bodyPr>
            <a:normAutofit/>
          </a:bodyPr>
          <a:lstStyle/>
          <a:p>
            <a:r>
              <a:rPr lang="en-US" b="1" dirty="0">
                <a:latin typeface="Times New Roman" panose="02020603050405020304" pitchFamily="18" charset="0"/>
                <a:ea typeface="Engravers MT" charset="0"/>
                <a:cs typeface="Times New Roman" panose="02020603050405020304" pitchFamily="18" charset="0"/>
              </a:rPr>
              <a:t>Dr. William Edward </a:t>
            </a:r>
            <a:r>
              <a:rPr lang="en-US" b="1" dirty="0" err="1">
                <a:latin typeface="Times New Roman" panose="02020603050405020304" pitchFamily="18" charset="0"/>
                <a:ea typeface="Engravers MT" charset="0"/>
                <a:cs typeface="Times New Roman" panose="02020603050405020304" pitchFamily="18" charset="0"/>
              </a:rPr>
              <a:t>Burghardt</a:t>
            </a:r>
            <a:r>
              <a:rPr lang="en-US" b="1" dirty="0">
                <a:latin typeface="Times New Roman" panose="02020603050405020304" pitchFamily="18" charset="0"/>
                <a:ea typeface="Engravers MT" charset="0"/>
                <a:cs typeface="Times New Roman" panose="02020603050405020304" pitchFamily="18" charset="0"/>
              </a:rPr>
              <a:t> DuBois</a:t>
            </a:r>
          </a:p>
        </p:txBody>
      </p:sp>
      <p:pic>
        <p:nvPicPr>
          <p:cNvPr id="1026" name="Picture 2" descr="Image result for Dr. William Edward Burghardt DuBois">
            <a:extLst>
              <a:ext uri="{FF2B5EF4-FFF2-40B4-BE49-F238E27FC236}">
                <a16:creationId xmlns:a16="http://schemas.microsoft.com/office/drawing/2014/main" id="{2E7E9519-3365-47AD-B33F-4E582AD3377A}"/>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4115" r="14115"/>
          <a:stretch>
            <a:fillRect/>
          </a:stretch>
        </p:blipFill>
        <p:spPr bwMode="auto">
          <a:xfrm>
            <a:off x="7805698" y="465405"/>
            <a:ext cx="4109638" cy="531758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2039815" y="1252025"/>
            <a:ext cx="4825219" cy="5605974"/>
          </a:xfrm>
        </p:spPr>
        <p:txBody>
          <a:bodyPr>
            <a:noAutofit/>
          </a:bodyPr>
          <a:lstStyle/>
          <a:p>
            <a:pPr algn="r"/>
            <a:r>
              <a:rPr lang="en-US" sz="2000" dirty="0" err="1">
                <a:latin typeface="Times New Roman" panose="02020603050405020304" pitchFamily="18" charset="0"/>
                <a:cs typeface="Times New Roman" panose="02020603050405020304" pitchFamily="18" charset="0"/>
              </a:rPr>
              <a:t>W.E.B</a:t>
            </a:r>
            <a:r>
              <a:rPr lang="en-US" sz="2000" dirty="0">
                <a:latin typeface="Times New Roman" panose="02020603050405020304" pitchFamily="18" charset="0"/>
                <a:cs typeface="Times New Roman" panose="02020603050405020304" pitchFamily="18" charset="0"/>
              </a:rPr>
              <a:t>. DuBois, or William Edward Burghardt DuBois, was an African American writer, teacher, sociologist and activist whose work transformed the way that the lives of black citizens were seen in American society. Considered ahead of his time, DuBois was an early champion of using data to solve social issues for the black community, and his writing – including his groundbreaking </a:t>
            </a:r>
            <a:r>
              <a:rPr lang="en-US" sz="2000" i="1" dirty="0">
                <a:latin typeface="Times New Roman" panose="02020603050405020304" pitchFamily="18" charset="0"/>
                <a:cs typeface="Times New Roman" panose="02020603050405020304" pitchFamily="18" charset="0"/>
              </a:rPr>
              <a:t>The Souls of Black Folk</a:t>
            </a:r>
            <a:r>
              <a:rPr lang="en-US" sz="2000" dirty="0">
                <a:latin typeface="Times New Roman" panose="02020603050405020304" pitchFamily="18" charset="0"/>
                <a:cs typeface="Times New Roman" panose="02020603050405020304" pitchFamily="18" charset="0"/>
              </a:rPr>
              <a:t> – became required reading in African-American studies.</a:t>
            </a:r>
          </a:p>
          <a:p>
            <a:r>
              <a:rPr lang="en-US" sz="2000" b="1" dirty="0">
                <a:latin typeface="Times New Roman" panose="02020603050405020304" pitchFamily="18" charset="0"/>
                <a:cs typeface="Times New Roman" panose="02020603050405020304" pitchFamily="18" charset="0"/>
              </a:rPr>
              <a:t>Quote:</a:t>
            </a:r>
          </a:p>
          <a:p>
            <a:r>
              <a:rPr lang="en-US" sz="2000" i="1" dirty="0">
                <a:latin typeface="Times New Roman" panose="02020603050405020304" pitchFamily="18" charset="0"/>
                <a:cs typeface="Times New Roman" panose="02020603050405020304" pitchFamily="18" charset="0"/>
              </a:rPr>
              <a:t>The worker must work for the glory of his handiwork, not simply for pay; the thinker must think for truth, not for fame.” </a:t>
            </a:r>
            <a:br>
              <a:rPr lang="en-US" sz="2000" i="1" dirty="0">
                <a:latin typeface="Times New Roman" panose="02020603050405020304" pitchFamily="18" charset="0"/>
                <a:cs typeface="Times New Roman" panose="02020603050405020304" pitchFamily="18" charset="0"/>
              </a:rPr>
            </a:br>
            <a:r>
              <a:rPr lang="en-US" sz="2000" b="1" i="1" dirty="0">
                <a:latin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W.E.B. DuBois</a:t>
            </a:r>
          </a:p>
        </p:txBody>
      </p:sp>
    </p:spTree>
    <p:extLst>
      <p:ext uri="{BB962C8B-B14F-4D97-AF65-F5344CB8AC3E}">
        <p14:creationId xmlns:p14="http://schemas.microsoft.com/office/powerpoint/2010/main" val="1476042583"/>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723" y="182881"/>
            <a:ext cx="6423319" cy="520504"/>
          </a:xfrm>
        </p:spPr>
        <p:txBody>
          <a:bodyPr/>
          <a:lstStyle/>
          <a:p>
            <a:r>
              <a:rPr lang="en-US" b="1" dirty="0">
                <a:latin typeface="Times New Roman" panose="02020603050405020304" pitchFamily="18" charset="0"/>
                <a:ea typeface="Engravers MT" charset="0"/>
                <a:cs typeface="Times New Roman" panose="02020603050405020304" pitchFamily="18" charset="0"/>
              </a:rPr>
              <a:t>Dr. Carter G. Woodson</a:t>
            </a:r>
          </a:p>
        </p:txBody>
      </p:sp>
      <p:sp>
        <p:nvSpPr>
          <p:cNvPr id="9" name="Text Placeholder 3">
            <a:extLst>
              <a:ext uri="{FF2B5EF4-FFF2-40B4-BE49-F238E27FC236}">
                <a16:creationId xmlns:a16="http://schemas.microsoft.com/office/drawing/2014/main" id="{11A6F5E4-07F1-41F9-AD6A-5B5B6710EDF6}"/>
              </a:ext>
            </a:extLst>
          </p:cNvPr>
          <p:cNvSpPr>
            <a:spLocks noGrp="1"/>
          </p:cNvSpPr>
          <p:nvPr>
            <p:ph type="body" sz="half" idx="2"/>
          </p:nvPr>
        </p:nvSpPr>
        <p:spPr>
          <a:xfrm>
            <a:off x="1209822" y="1012874"/>
            <a:ext cx="7033846" cy="5662245"/>
          </a:xfrm>
        </p:spPr>
        <p:txBody>
          <a:bodyPr>
            <a:noAutofit/>
          </a:bodyPr>
          <a:lstStyle/>
          <a:p>
            <a:pPr algn="r"/>
            <a:r>
              <a:rPr lang="en-US" sz="2000" dirty="0">
                <a:latin typeface="Times New Roman" panose="02020603050405020304" pitchFamily="18" charset="0"/>
                <a:cs typeface="Times New Roman" panose="02020603050405020304" pitchFamily="18" charset="0"/>
              </a:rPr>
              <a:t>In 1915, he and friends established the Association for the Study of Negro Life and History. A year later, the </a:t>
            </a:r>
            <a:r>
              <a:rPr lang="en-US" sz="2000" i="1" dirty="0">
                <a:latin typeface="Times New Roman" panose="02020603050405020304" pitchFamily="18" charset="0"/>
                <a:cs typeface="Times New Roman" panose="02020603050405020304" pitchFamily="18" charset="0"/>
              </a:rPr>
              <a:t>Journal of Negro History</a:t>
            </a:r>
            <a:r>
              <a:rPr lang="en-US" sz="2000" dirty="0">
                <a:latin typeface="Times New Roman" panose="02020603050405020304" pitchFamily="18" charset="0"/>
                <a:cs typeface="Times New Roman" panose="02020603050405020304" pitchFamily="18" charset="0"/>
              </a:rPr>
              <a:t>, began quarterly publication. In 1926, Woodson proposed and launched the annual February observance of "Negro History Week," which became "Black History Month" in 1976. It is said that he chose February for the observance because February 12th was Abraham Lincoln’s birthday and February 14th was the accepted birthday of Frederick Douglass.</a:t>
            </a:r>
          </a:p>
          <a:p>
            <a:pPr algn="r"/>
            <a:r>
              <a:rPr lang="en-US" sz="2000" dirty="0">
                <a:latin typeface="Times New Roman" panose="02020603050405020304" pitchFamily="18" charset="0"/>
                <a:cs typeface="Times New Roman" panose="02020603050405020304" pitchFamily="18" charset="0"/>
              </a:rPr>
              <a:t>Dr. Woodson was the founder of Associated Publishers, the founder and editor of the </a:t>
            </a:r>
            <a:r>
              <a:rPr lang="en-US" sz="2000" i="1" dirty="0">
                <a:latin typeface="Times New Roman" panose="02020603050405020304" pitchFamily="18" charset="0"/>
                <a:cs typeface="Times New Roman" panose="02020603050405020304" pitchFamily="18" charset="0"/>
              </a:rPr>
              <a:t>Negro History Bulletin</a:t>
            </a:r>
            <a:r>
              <a:rPr lang="en-US" sz="2000" dirty="0">
                <a:latin typeface="Times New Roman" panose="02020603050405020304" pitchFamily="18" charset="0"/>
                <a:cs typeface="Times New Roman" panose="02020603050405020304" pitchFamily="18" charset="0"/>
              </a:rPr>
              <a:t>, and the author of more than 30 books. His best known publication is </a:t>
            </a:r>
            <a:r>
              <a:rPr lang="en-US" sz="2000" i="1" dirty="0">
                <a:latin typeface="Times New Roman" panose="02020603050405020304" pitchFamily="18" charset="0"/>
                <a:cs typeface="Times New Roman" panose="02020603050405020304" pitchFamily="18" charset="0"/>
              </a:rPr>
              <a:t>The Mis-Education of the Negro</a:t>
            </a:r>
            <a:r>
              <a:rPr lang="en-US" sz="2000" dirty="0">
                <a:latin typeface="Times New Roman" panose="02020603050405020304" pitchFamily="18" charset="0"/>
                <a:cs typeface="Times New Roman" panose="02020603050405020304" pitchFamily="18" charset="0"/>
              </a:rPr>
              <a:t>, originally published in 1933 and still pertinent today.</a:t>
            </a:r>
          </a:p>
          <a:p>
            <a:r>
              <a:rPr lang="en-US" sz="2000" b="1" dirty="0">
                <a:latin typeface="Times New Roman" panose="02020603050405020304" pitchFamily="18" charset="0"/>
                <a:cs typeface="Times New Roman" panose="02020603050405020304" pitchFamily="18" charset="0"/>
              </a:rPr>
              <a:t>Quote:</a:t>
            </a:r>
            <a:br>
              <a:rPr lang="en-US" sz="2000" dirty="0">
                <a:latin typeface="Times New Roman" panose="02020603050405020304" pitchFamily="18" charset="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The large majority of the Negroes who have put on the finishing touches of our best colleges are all but worthless in the development of their people.</a:t>
            </a:r>
            <a:endParaRPr lang="en-US"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-Carter G. Woodson</a:t>
            </a:r>
          </a:p>
        </p:txBody>
      </p:sp>
      <p:pic>
        <p:nvPicPr>
          <p:cNvPr id="2050" name="Picture 2" descr="Image result for Dr. Carter G. Woodson">
            <a:extLst>
              <a:ext uri="{FF2B5EF4-FFF2-40B4-BE49-F238E27FC236}">
                <a16:creationId xmlns:a16="http://schemas.microsoft.com/office/drawing/2014/main" id="{B3A816D4-5C1C-47D6-926F-0A77E13A67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7563" y="399831"/>
            <a:ext cx="3366380" cy="6071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107278"/>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724" y="196949"/>
            <a:ext cx="5426158" cy="703384"/>
          </a:xfrm>
        </p:spPr>
        <p:txBody>
          <a:bodyPr>
            <a:normAutofit/>
          </a:bodyPr>
          <a:lstStyle/>
          <a:p>
            <a:r>
              <a:rPr lang="en-US" b="1" dirty="0">
                <a:latin typeface="Times New Roman" panose="02020603050405020304" pitchFamily="18" charset="0"/>
                <a:ea typeface="Engravers MT" charset="0"/>
                <a:cs typeface="Times New Roman" panose="02020603050405020304" pitchFamily="18" charset="0"/>
              </a:rPr>
              <a:t>Dr. Benjamin E. Mays</a:t>
            </a:r>
          </a:p>
        </p:txBody>
      </p:sp>
      <p:sp>
        <p:nvSpPr>
          <p:cNvPr id="4" name="Text Placeholder 3"/>
          <p:cNvSpPr>
            <a:spLocks noGrp="1"/>
          </p:cNvSpPr>
          <p:nvPr>
            <p:ph type="body" sz="half" idx="2"/>
          </p:nvPr>
        </p:nvSpPr>
        <p:spPr>
          <a:xfrm>
            <a:off x="773723" y="1464212"/>
            <a:ext cx="7512147" cy="4753708"/>
          </a:xfrm>
        </p:spPr>
        <p:txBody>
          <a:bodyPr>
            <a:noAutofit/>
          </a:bodyPr>
          <a:lstStyle/>
          <a:p>
            <a:pPr algn="r"/>
            <a:r>
              <a:rPr lang="en-US" sz="2000" dirty="0">
                <a:latin typeface="Times New Roman" panose="02020603050405020304" pitchFamily="18" charset="0"/>
                <a:cs typeface="Times New Roman" panose="02020603050405020304" pitchFamily="18" charset="0"/>
              </a:rPr>
              <a:t>Born August 1, 1894 near Epworth, South Carolina, Dr. Mays was a member of  Phi Beta Kappa. He graduated at Bates College in Maine. He served as pastor of Shiloh Baptist Church from 1921-1923 in Atlanta, Georgia. Recruited by Morehouse President John Hope, Mays later on  joined  the faculty as a mathematics teacher and debate coach. He obtained a master's degree in 1925 and in 1935 a Ph.D. degree from the University of Chicago. In 1934, he was appointed dean of the School of Religion at Howard University and served until 1940.</a:t>
            </a:r>
          </a:p>
          <a:p>
            <a:r>
              <a:rPr lang="en-US" sz="2000" b="1" dirty="0">
                <a:latin typeface="Times New Roman" panose="02020603050405020304" pitchFamily="18" charset="0"/>
                <a:cs typeface="Times New Roman" panose="02020603050405020304" pitchFamily="18" charset="0"/>
              </a:rPr>
              <a:t>Quote:</a:t>
            </a:r>
          </a:p>
          <a:p>
            <a:r>
              <a:rPr lang="en-US" sz="2000" b="1"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It must be borne in mind that the tragedy of life does not lie in not reaching your goal. The tragedy of life lies in having no goal to reach.</a:t>
            </a:r>
          </a:p>
          <a:p>
            <a:r>
              <a:rPr lang="en-US" sz="2000" b="1" i="1" dirty="0">
                <a:latin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Benjamin E. Mays</a:t>
            </a:r>
          </a:p>
        </p:txBody>
      </p:sp>
      <p:pic>
        <p:nvPicPr>
          <p:cNvPr id="3074" name="Picture 2" descr="Image result for Dr. Benjamin E. Mays">
            <a:extLst>
              <a:ext uri="{FF2B5EF4-FFF2-40B4-BE49-F238E27FC236}">
                <a16:creationId xmlns:a16="http://schemas.microsoft.com/office/drawing/2014/main" id="{17411217-46AB-4429-A732-0EEC4C45D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2480" y="900333"/>
            <a:ext cx="3666979" cy="5161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6567"/>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724" y="1"/>
            <a:ext cx="5426158" cy="914399"/>
          </a:xfrm>
        </p:spPr>
        <p:txBody>
          <a:bodyPr>
            <a:normAutofit/>
          </a:bodyPr>
          <a:lstStyle/>
          <a:p>
            <a:r>
              <a:rPr lang="en-US" b="1" dirty="0">
                <a:latin typeface="Times New Roman" panose="02020603050405020304" pitchFamily="18" charset="0"/>
                <a:ea typeface="Engravers MT" charset="0"/>
                <a:cs typeface="Times New Roman" panose="02020603050405020304" pitchFamily="18" charset="0"/>
              </a:rPr>
              <a:t>Dr. Anna Pauline Murray</a:t>
            </a:r>
          </a:p>
        </p:txBody>
      </p:sp>
      <p:sp>
        <p:nvSpPr>
          <p:cNvPr id="4" name="Text Placeholder 3"/>
          <p:cNvSpPr>
            <a:spLocks noGrp="1"/>
          </p:cNvSpPr>
          <p:nvPr>
            <p:ph type="body" sz="half" idx="2"/>
          </p:nvPr>
        </p:nvSpPr>
        <p:spPr>
          <a:xfrm>
            <a:off x="703385" y="1406769"/>
            <a:ext cx="6808763" cy="5219114"/>
          </a:xfrm>
        </p:spPr>
        <p:txBody>
          <a:bodyPr>
            <a:normAutofit/>
          </a:bodyPr>
          <a:lstStyle/>
          <a:p>
            <a:pPr algn="r"/>
            <a:r>
              <a:rPr lang="en-US" sz="2000" dirty="0">
                <a:latin typeface="Times New Roman" panose="02020603050405020304" pitchFamily="18" charset="0"/>
                <a:cs typeface="Times New Roman" panose="02020603050405020304" pitchFamily="18" charset="0"/>
              </a:rPr>
              <a:t>In 1956, Murray published </a:t>
            </a:r>
            <a:r>
              <a:rPr lang="en-US" sz="2000" i="1" dirty="0">
                <a:latin typeface="Times New Roman" panose="02020603050405020304" pitchFamily="18" charset="0"/>
                <a:cs typeface="Times New Roman" panose="02020603050405020304" pitchFamily="18" charset="0"/>
              </a:rPr>
              <a:t>Proud Shoes: The Story of an American Family</a:t>
            </a:r>
            <a:r>
              <a:rPr lang="en-US" sz="2000" dirty="0">
                <a:latin typeface="Times New Roman" panose="02020603050405020304" pitchFamily="18" charset="0"/>
                <a:cs typeface="Times New Roman" panose="02020603050405020304" pitchFamily="18" charset="0"/>
              </a:rPr>
              <a:t>, biography of her grandparents, and their struggle with racial prejudice and a poignant portrayal of her hometown of Durham. In 1960 Murray travelled to Ghana to explore her African cultural roots. When she returned President John F. Kennedy appointed her to his Committee on Civil and Political Rights. In the early </a:t>
            </a:r>
            <a:r>
              <a:rPr lang="en-US" sz="2000" dirty="0" err="1">
                <a:latin typeface="Times New Roman" panose="02020603050405020304" pitchFamily="18" charset="0"/>
                <a:cs typeface="Times New Roman" panose="02020603050405020304" pitchFamily="18" charset="0"/>
              </a:rPr>
              <a:t>1960s</a:t>
            </a:r>
            <a:r>
              <a:rPr lang="en-US" sz="2000" dirty="0">
                <a:latin typeface="Times New Roman" panose="02020603050405020304" pitchFamily="18" charset="0"/>
                <a:cs typeface="Times New Roman" panose="02020603050405020304" pitchFamily="18" charset="0"/>
              </a:rPr>
              <a:t> Murray worked closely with Philip Randolph, Bayard Rustin and Martin Luther King but was critical of the way that men dominated the leadership of these civil rights organizations</a:t>
            </a:r>
          </a:p>
          <a:p>
            <a:r>
              <a:rPr lang="en-US" sz="2000" b="1" dirty="0">
                <a:latin typeface="Times New Roman" panose="02020603050405020304" pitchFamily="18" charset="0"/>
                <a:cs typeface="Times New Roman" panose="02020603050405020304" pitchFamily="18" charset="0"/>
              </a:rPr>
              <a:t>Quote</a:t>
            </a:r>
            <a:r>
              <a:rPr lang="en-US" sz="2000" dirty="0">
                <a:latin typeface="Times New Roman" panose="02020603050405020304" pitchFamily="18" charset="0"/>
                <a:cs typeface="Times New Roman" panose="02020603050405020304" pitchFamily="18" charset="0"/>
              </a:rPr>
              <a:t>:</a:t>
            </a:r>
          </a:p>
          <a:p>
            <a:r>
              <a:rPr lang="en-US" sz="2000" i="1" dirty="0">
                <a:latin typeface="Times New Roman" panose="02020603050405020304" pitchFamily="18" charset="0"/>
                <a:cs typeface="Times New Roman" panose="02020603050405020304" pitchFamily="18" charset="0"/>
              </a:rPr>
              <a:t>“True Community is based upon equality, Mutuality, and Reciprocity. It affirms the richness of individual diversity as well as the common human ties that bind us together”.</a:t>
            </a:r>
          </a:p>
          <a:p>
            <a:r>
              <a:rPr lang="en-US" sz="2000" b="1" dirty="0">
                <a:latin typeface="Times New Roman" panose="02020603050405020304" pitchFamily="18" charset="0"/>
                <a:cs typeface="Times New Roman" panose="02020603050405020304" pitchFamily="18" charset="0"/>
              </a:rPr>
              <a:t>-Pauli Murray</a:t>
            </a:r>
          </a:p>
          <a:p>
            <a:endParaRPr lang="en-US" dirty="0"/>
          </a:p>
        </p:txBody>
      </p:sp>
      <p:pic>
        <p:nvPicPr>
          <p:cNvPr id="4098" name="Picture 2" descr="Image result for Dr. Anna Pauline Murray">
            <a:extLst>
              <a:ext uri="{FF2B5EF4-FFF2-40B4-BE49-F238E27FC236}">
                <a16:creationId xmlns:a16="http://schemas.microsoft.com/office/drawing/2014/main" id="{7D29A844-0BAB-4A39-AE2E-0DCDE506D1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9403" y="720968"/>
            <a:ext cx="3560000" cy="541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903090"/>
      </p:ext>
    </p:extLst>
  </p:cSld>
  <p:clrMapOvr>
    <a:masterClrMapping/>
  </p:clrMapOvr>
  <mc:AlternateContent xmlns:mc="http://schemas.openxmlformats.org/markup-compatibility/2006" xmlns:p14="http://schemas.microsoft.com/office/powerpoint/2010/main">
    <mc:Choice Requires="p14">
      <p:transition spd="slow" p14:dur="9250" advClick="0" advTm="0">
        <p:cover/>
      </p:transition>
    </mc:Choice>
    <mc:Fallback xmlns="">
      <p:transition spd="slow" advClick="0" advTm="0">
        <p:cover/>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1.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otalTime>1834</TotalTime>
  <Words>1743</Words>
  <Application>Microsoft Macintosh PowerPoint</Application>
  <PresentationFormat>Widescreen</PresentationFormat>
  <Paragraphs>163</Paragraphs>
  <Slides>41</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Arial Narrow</vt:lpstr>
      <vt:lpstr>Baskerville Old Face</vt:lpstr>
      <vt:lpstr>Calibri Light</vt:lpstr>
      <vt:lpstr>Corbel</vt:lpstr>
      <vt:lpstr>Edwardian Script ITC</vt:lpstr>
      <vt:lpstr>Engravers MT</vt:lpstr>
      <vt:lpstr>Times New Roman</vt:lpstr>
      <vt:lpstr>Parallax</vt:lpstr>
      <vt:lpstr>Department of African American Studies</vt:lpstr>
      <vt:lpstr>What is African American Studies?</vt:lpstr>
      <vt:lpstr>PowerPoint Presentation</vt:lpstr>
      <vt:lpstr>Our Roots…</vt:lpstr>
      <vt:lpstr>Dr. Anna Julia Cooper</vt:lpstr>
      <vt:lpstr>Dr. William Edward Burghardt DuBois</vt:lpstr>
      <vt:lpstr>Dr. Carter G. Woodson</vt:lpstr>
      <vt:lpstr>Dr. Benjamin E. Mays</vt:lpstr>
      <vt:lpstr>Dr. Anna Pauline Murray</vt:lpstr>
      <vt:lpstr>Dr. Angela Y. Davis</vt:lpstr>
      <vt:lpstr>African American Studies Homeplaces</vt:lpstr>
      <vt:lpstr>Merritt College</vt:lpstr>
      <vt:lpstr>San Francisco State University</vt:lpstr>
      <vt:lpstr>Temple University</vt:lpstr>
      <vt:lpstr>African American studies @SJSU</vt:lpstr>
      <vt:lpstr>Timeline</vt:lpstr>
      <vt:lpstr>1969-1974</vt:lpstr>
      <vt:lpstr>PowerPoint Presentation</vt:lpstr>
      <vt:lpstr>1975-1980</vt:lpstr>
      <vt:lpstr>1980-1990</vt:lpstr>
      <vt:lpstr>1990-2019</vt:lpstr>
      <vt:lpstr>PowerPoint Presentation</vt:lpstr>
      <vt:lpstr>PowerPoint Presentation</vt:lpstr>
      <vt:lpstr>PowerPoint Presentation</vt:lpstr>
      <vt:lpstr>PowerPoint Presentation</vt:lpstr>
      <vt:lpstr>PowerPoint Presentation</vt:lpstr>
      <vt:lpstr>PowerPoint Presentation</vt:lpstr>
      <vt:lpstr>The Legacy Remains, The Story Continues…</vt:lpstr>
      <vt:lpstr>Dr. Theodorea Regina Berry Professor and Chair</vt:lpstr>
      <vt:lpstr>Dr. Steven Millner Professor Emeritus</vt:lpstr>
      <vt:lpstr>Dr. Akilah R. Carter-Francique Executive Director of ISSSSC Associate Professor</vt:lpstr>
      <vt:lpstr>Dr. Wendy Thompson Taiwo Assistant Professor</vt:lpstr>
      <vt:lpstr>Dr. Ruth P. Wilson Professor</vt:lpstr>
      <vt:lpstr>Dr. Leah T. Gaines Outreach Coordinator</vt:lpstr>
      <vt:lpstr>African American Studies Lecturers</vt:lpstr>
      <vt:lpstr>African American Studies Programs</vt:lpstr>
      <vt:lpstr>Major: African American Studies</vt:lpstr>
      <vt:lpstr>Minor: African American Studies</vt:lpstr>
      <vt:lpstr>Minor: African Studies</vt:lpstr>
      <vt:lpstr>Minor: Black Women’s Studies</vt:lpstr>
      <vt:lpstr>Steps To Take….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African American Studies</dc:title>
  <dc:creator>donna doss</dc:creator>
  <cp:lastModifiedBy>Microsoft Office User</cp:lastModifiedBy>
  <cp:revision>46</cp:revision>
  <dcterms:created xsi:type="dcterms:W3CDTF">2019-07-22T23:46:44Z</dcterms:created>
  <dcterms:modified xsi:type="dcterms:W3CDTF">2019-08-02T17:07:15Z</dcterms:modified>
</cp:coreProperties>
</file>