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885a39eb0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g885a39eb0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85a39eb01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885a39eb01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85a39eb01_1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g885a39eb01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85a39eb01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885a39eb01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885a39eb01_1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g885a39eb01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892eaf11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8892eaf11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885a39eb01_1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g885a39eb01_1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885a39eb01_1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g885a39eb01_1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3C78D8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Socsci-access@sjsu.edu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afam-studies@sjsu.edu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446350" y="710975"/>
            <a:ext cx="8520600" cy="120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000">
              <a:solidFill>
                <a:srgbClr val="F1C23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 sz="3000">
                <a:solidFill>
                  <a:srgbClr val="F1C232"/>
                </a:solidFill>
              </a:rPr>
              <a:t>Department of African American Studies</a:t>
            </a:r>
            <a:r>
              <a:rPr b="1" lang="en">
                <a:solidFill>
                  <a:srgbClr val="F1C232"/>
                </a:solidFill>
              </a:rPr>
              <a:t> </a:t>
            </a:r>
            <a:endParaRPr b="1">
              <a:solidFill>
                <a:srgbClr val="F1C23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F1C232"/>
                </a:solidFill>
              </a:rPr>
              <a:t>San José State University</a:t>
            </a:r>
            <a:endParaRPr b="1" sz="2400">
              <a:solidFill>
                <a:srgbClr val="F1C232"/>
              </a:solidFill>
            </a:endParaRPr>
          </a:p>
        </p:txBody>
      </p:sp>
      <p:pic>
        <p:nvPicPr>
          <p:cNvPr id="100" name="Google Shape;1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5350" y="2727675"/>
            <a:ext cx="3296449" cy="16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70775" y="3184863"/>
            <a:ext cx="2377432" cy="16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77175" y="2483456"/>
            <a:ext cx="2377426" cy="1729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4"/>
          <p:cNvSpPr txBox="1"/>
          <p:nvPr>
            <p:ph type="ctrTitle"/>
          </p:nvPr>
        </p:nvSpPr>
        <p:spPr>
          <a:xfrm>
            <a:off x="446350" y="558575"/>
            <a:ext cx="8520600" cy="120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000">
              <a:solidFill>
                <a:srgbClr val="F1C23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 sz="3000">
                <a:solidFill>
                  <a:srgbClr val="F1C232"/>
                </a:solidFill>
              </a:rPr>
              <a:t>Department of African American Studies</a:t>
            </a:r>
            <a:r>
              <a:rPr b="1" lang="en">
                <a:solidFill>
                  <a:srgbClr val="F1C232"/>
                </a:solidFill>
              </a:rPr>
              <a:t> </a:t>
            </a:r>
            <a:endParaRPr b="1">
              <a:solidFill>
                <a:srgbClr val="F1C23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F1C232"/>
                </a:solidFill>
              </a:rPr>
              <a:t>San José State University</a:t>
            </a:r>
            <a:endParaRPr b="1" sz="2400">
              <a:solidFill>
                <a:srgbClr val="F1C232"/>
              </a:solidFill>
            </a:endParaRPr>
          </a:p>
        </p:txBody>
      </p:sp>
      <p:pic>
        <p:nvPicPr>
          <p:cNvPr id="158" name="Google Shape;15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5350" y="3337275"/>
            <a:ext cx="3296449" cy="16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70775" y="3337263"/>
            <a:ext cx="2377432" cy="16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77175" y="3321656"/>
            <a:ext cx="2377426" cy="1729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F1C232"/>
                </a:solidFill>
              </a:rPr>
              <a:t>Department of African American Studies</a:t>
            </a:r>
            <a:endParaRPr b="1">
              <a:solidFill>
                <a:srgbClr val="F1C232"/>
              </a:solidFill>
            </a:endParaRPr>
          </a:p>
        </p:txBody>
      </p:sp>
      <p:sp>
        <p:nvSpPr>
          <p:cNvPr id="108" name="Google Shape;108;p26"/>
          <p:cNvSpPr txBox="1"/>
          <p:nvPr>
            <p:ph idx="1" type="body"/>
          </p:nvPr>
        </p:nvSpPr>
        <p:spPr>
          <a:xfrm>
            <a:off x="182475" y="778200"/>
            <a:ext cx="62748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Major: 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African American Studies 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Minors: 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African American Studies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Black Women’s Studies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African Studies 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Full-Time Faculty</a:t>
            </a:r>
            <a:r>
              <a:rPr lang="en">
                <a:solidFill>
                  <a:schemeClr val="lt1"/>
                </a:solidFill>
              </a:rPr>
              <a:t>: 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Travis Boyce, Professor and Chair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Akilah Carter-Francique, Associate Professor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Jalylah Burrell, Assistant Professor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Michael Fisher, Assistant Professor (on leave AY 20/21)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Wendy Thompson Taiwo, Assistant Professor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Steven Milner, Professor Emeritus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Dr. Ruth Wilson, Professor Emeritus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09" name="Google Shape;10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12425" y="1132900"/>
            <a:ext cx="2890725" cy="289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F1C232"/>
                </a:solidFill>
              </a:rPr>
              <a:t>Graduation Requirements</a:t>
            </a:r>
            <a:endParaRPr b="1">
              <a:solidFill>
                <a:srgbClr val="F1C232"/>
              </a:solidFill>
            </a:endParaRPr>
          </a:p>
        </p:txBody>
      </p:sp>
      <p:sp>
        <p:nvSpPr>
          <p:cNvPr id="115" name="Google Shape;115;p27"/>
          <p:cNvSpPr txBox="1"/>
          <p:nvPr>
            <p:ph idx="1" type="body"/>
          </p:nvPr>
        </p:nvSpPr>
        <p:spPr>
          <a:xfrm>
            <a:off x="182475" y="1235400"/>
            <a:ext cx="8649900" cy="3416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Earn 120 Units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Up to 70 units may be transferred from a community college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40 units must be from upper division classes (numbered 100 or higher)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Complete all University requirements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GE core classes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SJSU Studies (Areas R, S, V, and Z) classes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American Institution Classes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PE Classes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Complete all Major requirements (39 units)*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Complete all Minor requirements (if applicable)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8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F1C232"/>
                </a:solidFill>
              </a:rPr>
              <a:t>Major Requirements*</a:t>
            </a:r>
            <a:endParaRPr b="1">
              <a:solidFill>
                <a:srgbClr val="F1C232"/>
              </a:solidFill>
            </a:endParaRPr>
          </a:p>
        </p:txBody>
      </p:sp>
      <p:sp>
        <p:nvSpPr>
          <p:cNvPr id="121" name="Google Shape;121;p28"/>
          <p:cNvSpPr txBox="1"/>
          <p:nvPr>
            <p:ph idx="1" type="body"/>
          </p:nvPr>
        </p:nvSpPr>
        <p:spPr>
          <a:xfrm>
            <a:off x="182475" y="778200"/>
            <a:ext cx="8649900" cy="3416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●"/>
            </a:pPr>
            <a:r>
              <a:rPr lang="en" sz="1700">
                <a:solidFill>
                  <a:srgbClr val="FFFFFF"/>
                </a:solidFill>
              </a:rPr>
              <a:t>Core (24 units*)</a:t>
            </a:r>
            <a:endParaRPr sz="1700">
              <a:solidFill>
                <a:srgbClr val="FFFFFF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</a:pPr>
            <a:r>
              <a:rPr lang="en" sz="1300">
                <a:solidFill>
                  <a:srgbClr val="FFFFFF"/>
                </a:solidFill>
              </a:rPr>
              <a:t>Area Z*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100W: Writing Workshop</a:t>
            </a:r>
            <a:endParaRPr sz="1300">
              <a:solidFill>
                <a:srgbClr val="FFFFFF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</a:pPr>
            <a:r>
              <a:rPr lang="en" sz="1300">
                <a:solidFill>
                  <a:srgbClr val="FFFFFF"/>
                </a:solidFill>
              </a:rPr>
              <a:t>Historical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002A: African-Americans and the Development of America’s History and Government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002B: </a:t>
            </a:r>
            <a:r>
              <a:rPr lang="en" sz="1300">
                <a:solidFill>
                  <a:schemeClr val="lt1"/>
                </a:solidFill>
              </a:rPr>
              <a:t>African-Americans and the Development of America’s History and Government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040: African Origins  OR AfAm 11: African Nations: History, Politics, and Culture</a:t>
            </a:r>
            <a:endParaRPr sz="1300">
              <a:solidFill>
                <a:srgbClr val="FFFFFF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</a:pPr>
            <a:r>
              <a:rPr lang="en" sz="1300">
                <a:solidFill>
                  <a:srgbClr val="FFFFFF"/>
                </a:solidFill>
              </a:rPr>
              <a:t>Social-Behavioral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120: Sociology of African-American Communities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rgbClr val="FFFFFF"/>
                </a:solidFill>
              </a:rPr>
              <a:t>AfAm 159: Economic Issues in the Black Community</a:t>
            </a:r>
            <a:endParaRPr sz="1300">
              <a:solidFill>
                <a:srgbClr val="FFFFFF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</a:pPr>
            <a:r>
              <a:rPr lang="en" sz="1300">
                <a:solidFill>
                  <a:srgbClr val="FFFFFF"/>
                </a:solidFill>
              </a:rPr>
              <a:t>Cultural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chemeClr val="lt1"/>
                </a:solidFill>
              </a:rPr>
              <a:t>AfAm 022: The Humanities in African-American Culture</a:t>
            </a:r>
            <a:endParaRPr sz="1300">
              <a:solidFill>
                <a:srgbClr val="FFFFFF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</a:pPr>
            <a:r>
              <a:rPr lang="en" sz="1300">
                <a:solidFill>
                  <a:srgbClr val="FFFFFF"/>
                </a:solidFill>
              </a:rPr>
              <a:t>Senior Seminar</a:t>
            </a:r>
            <a:endParaRPr sz="1300">
              <a:solidFill>
                <a:srgbClr val="FFFFFF"/>
              </a:solidFill>
            </a:endParaRPr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■"/>
            </a:pPr>
            <a:r>
              <a:rPr lang="en" sz="1300">
                <a:solidFill>
                  <a:schemeClr val="lt1"/>
                </a:solidFill>
              </a:rPr>
              <a:t>AfAm  198: Senior Seminar in African American Studies</a:t>
            </a:r>
            <a:endParaRPr sz="1300">
              <a:solidFill>
                <a:srgbClr val="FFFFFF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●"/>
            </a:pPr>
            <a:r>
              <a:rPr lang="en" sz="1700">
                <a:solidFill>
                  <a:srgbClr val="FFFFFF"/>
                </a:solidFill>
              </a:rPr>
              <a:t>Major Electives (15 units)</a:t>
            </a:r>
            <a:endParaRPr sz="1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F1C232"/>
                </a:solidFill>
              </a:rPr>
              <a:t>Academic Advising</a:t>
            </a:r>
            <a:endParaRPr b="1">
              <a:solidFill>
                <a:srgbClr val="F1C232"/>
              </a:solidFill>
            </a:endParaRPr>
          </a:p>
        </p:txBody>
      </p:sp>
      <p:sp>
        <p:nvSpPr>
          <p:cNvPr id="127" name="Google Shape;127;p29"/>
          <p:cNvSpPr txBox="1"/>
          <p:nvPr>
            <p:ph idx="1" type="body"/>
          </p:nvPr>
        </p:nvSpPr>
        <p:spPr>
          <a:xfrm>
            <a:off x="182475" y="1131750"/>
            <a:ext cx="8769000" cy="38250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Major Advising: See African American Studies advisor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Minor Advising: See advisor from intended department 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 sz="1850">
                <a:solidFill>
                  <a:schemeClr val="lt1"/>
                </a:solidFill>
              </a:rPr>
              <a:t>GE Advising: See the Academic Counseling Center for Excellence in the Social Sciences (ACCESS Center) located in Clark Hall 240</a:t>
            </a:r>
            <a:endParaRPr sz="1850"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General Education advising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Help with decisions about changing majors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Academic policy related questions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Peer advising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Academic advice and tips about how to navigate your way around SJSU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>
                <a:solidFill>
                  <a:schemeClr val="lt1"/>
                </a:solidFill>
              </a:rPr>
              <a:t>Probation and Disqualification</a:t>
            </a:r>
            <a:endParaRPr>
              <a:solidFill>
                <a:schemeClr val="lt1"/>
              </a:solidFill>
            </a:endParaRPr>
          </a:p>
          <a:p>
            <a:pPr indent="-307895" lvl="1" marL="9144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49"/>
              <a:buChar char="○"/>
            </a:pPr>
            <a:r>
              <a:rPr lang="en" sz="1665" u="sng">
                <a:solidFill>
                  <a:schemeClr val="lt1"/>
                </a:solidFill>
                <a:hlinkClick r:id="rId3"/>
              </a:rPr>
              <a:t>Socsci-access@sjsu.edu</a:t>
            </a:r>
            <a:r>
              <a:rPr lang="en" sz="1665">
                <a:solidFill>
                  <a:schemeClr val="lt1"/>
                </a:solidFill>
              </a:rPr>
              <a:t> (408) 924-5363</a:t>
            </a:r>
            <a:endParaRPr sz="18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900">
                <a:solidFill>
                  <a:srgbClr val="F0AD00"/>
                </a:solidFill>
              </a:rPr>
              <a:t>What Classes Do I Register For?</a:t>
            </a:r>
            <a:endParaRPr b="1" sz="2900">
              <a:solidFill>
                <a:srgbClr val="F0AD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>
              <a:solidFill>
                <a:srgbClr val="F1C232"/>
              </a:solidFill>
            </a:endParaRPr>
          </a:p>
        </p:txBody>
      </p:sp>
      <p:sp>
        <p:nvSpPr>
          <p:cNvPr id="133" name="Google Shape;133;p30"/>
          <p:cNvSpPr txBox="1"/>
          <p:nvPr>
            <p:ph idx="1" type="body"/>
          </p:nvPr>
        </p:nvSpPr>
        <p:spPr>
          <a:xfrm>
            <a:off x="182475" y="1017725"/>
            <a:ext cx="8769000" cy="39390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■"/>
            </a:pPr>
            <a:r>
              <a:rPr b="1" lang="en" sz="2000">
                <a:solidFill>
                  <a:schemeClr val="lt1"/>
                </a:solidFill>
              </a:rPr>
              <a:t>What African American Studies classes have you previously taken?</a:t>
            </a:r>
            <a:endParaRPr b="1"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■"/>
            </a:pPr>
            <a:r>
              <a:rPr b="1" lang="en" sz="2000">
                <a:solidFill>
                  <a:schemeClr val="lt1"/>
                </a:solidFill>
              </a:rPr>
              <a:t>How many classes do you want to take?</a:t>
            </a:r>
            <a:r>
              <a:rPr lang="en" sz="2000">
                <a:solidFill>
                  <a:schemeClr val="lt1"/>
                </a:solidFill>
              </a:rPr>
              <a:t> </a:t>
            </a:r>
            <a:endParaRPr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■"/>
            </a:pPr>
            <a:r>
              <a:rPr b="1" lang="en" sz="2000">
                <a:solidFill>
                  <a:schemeClr val="lt1"/>
                </a:solidFill>
              </a:rPr>
              <a:t>Have you taken the Writing Skills Test (WST) Directed Self Placement and placed into AfAm 100W? </a:t>
            </a:r>
            <a:endParaRPr b="1"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■"/>
            </a:pPr>
            <a:r>
              <a:rPr b="1" lang="en" sz="2000">
                <a:solidFill>
                  <a:schemeClr val="lt1"/>
                </a:solidFill>
              </a:rPr>
              <a:t>Take required/core courses as soon as possible. </a:t>
            </a:r>
            <a:endParaRPr b="1"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■"/>
            </a:pPr>
            <a:r>
              <a:rPr b="1" lang="en" sz="2000">
                <a:solidFill>
                  <a:schemeClr val="lt1"/>
                </a:solidFill>
              </a:rPr>
              <a:t>If you see a major elective course you like, take it! </a:t>
            </a:r>
            <a:endParaRPr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■"/>
            </a:pPr>
            <a:r>
              <a:rPr b="1" lang="en" sz="2000">
                <a:solidFill>
                  <a:schemeClr val="lt1"/>
                </a:solidFill>
              </a:rPr>
              <a:t>Minor Classes?</a:t>
            </a:r>
            <a:endParaRPr b="1" sz="2000">
              <a:solidFill>
                <a:schemeClr val="lt1"/>
              </a:solidFill>
            </a:endParaRPr>
          </a:p>
          <a:p>
            <a:pPr indent="-269875" lvl="0" marL="228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■"/>
            </a:pPr>
            <a:r>
              <a:rPr b="1" lang="en" sz="2000">
                <a:solidFill>
                  <a:schemeClr val="lt1"/>
                </a:solidFill>
              </a:rPr>
              <a:t>University</a:t>
            </a:r>
            <a:r>
              <a:rPr b="1" lang="en" sz="2000">
                <a:solidFill>
                  <a:schemeClr val="lt1"/>
                </a:solidFill>
              </a:rPr>
              <a:t> </a:t>
            </a:r>
            <a:r>
              <a:rPr b="1" lang="en" sz="2000">
                <a:solidFill>
                  <a:schemeClr val="lt1"/>
                </a:solidFill>
              </a:rPr>
              <a:t>Electives?</a:t>
            </a:r>
            <a:r>
              <a:rPr b="1" lang="en" sz="2000">
                <a:solidFill>
                  <a:schemeClr val="lt1"/>
                </a:solidFill>
              </a:rPr>
              <a:t> </a:t>
            </a:r>
            <a:endParaRPr b="1" sz="2000">
              <a:solidFill>
                <a:schemeClr val="lt1"/>
              </a:solidFill>
            </a:endParaRPr>
          </a:p>
          <a:p>
            <a:pPr indent="-2603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■"/>
            </a:pPr>
            <a:r>
              <a:rPr b="1" lang="en" sz="2000">
                <a:solidFill>
                  <a:schemeClr val="lt1"/>
                </a:solidFill>
              </a:rPr>
              <a:t>If you have questions,</a:t>
            </a:r>
            <a:r>
              <a:rPr lang="en" sz="2000">
                <a:solidFill>
                  <a:schemeClr val="lt1"/>
                </a:solidFill>
              </a:rPr>
              <a:t> reach out to an advisor. This summer feel free to contact </a:t>
            </a:r>
            <a:r>
              <a:rPr lang="en" sz="2000" u="sng">
                <a:solidFill>
                  <a:schemeClr val="lt1"/>
                </a:solidFill>
                <a:hlinkClick r:id="rId3"/>
              </a:rPr>
              <a:t>the AFAM Studies Department office</a:t>
            </a:r>
            <a:r>
              <a:rPr lang="en" sz="2000">
                <a:solidFill>
                  <a:schemeClr val="lt1"/>
                </a:solidFill>
              </a:rPr>
              <a:t>.</a:t>
            </a:r>
            <a:endParaRPr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/>
          <p:nvPr>
            <p:ph type="title"/>
          </p:nvPr>
        </p:nvSpPr>
        <p:spPr>
          <a:xfrm>
            <a:off x="253918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900">
                <a:solidFill>
                  <a:srgbClr val="F0AD00"/>
                </a:solidFill>
              </a:rPr>
              <a:t>Mode of Instruction: Fall 2020</a:t>
            </a:r>
            <a:endParaRPr>
              <a:solidFill>
                <a:srgbClr val="F1C232"/>
              </a:solidFill>
            </a:endParaRPr>
          </a:p>
        </p:txBody>
      </p:sp>
      <p:sp>
        <p:nvSpPr>
          <p:cNvPr id="139" name="Google Shape;139;p31"/>
          <p:cNvSpPr txBox="1"/>
          <p:nvPr>
            <p:ph idx="1" type="body"/>
          </p:nvPr>
        </p:nvSpPr>
        <p:spPr>
          <a:xfrm>
            <a:off x="182475" y="897075"/>
            <a:ext cx="8769000" cy="43644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857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ckwell"/>
              <a:buChar char="■"/>
            </a:pPr>
            <a:r>
              <a:rPr lang="en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Synchronous</a:t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857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ckwell"/>
              <a:buChar char="■"/>
            </a:pPr>
            <a:r>
              <a:rPr lang="en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Asynchronous</a:t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140" name="Google Shape;14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430" y="1766905"/>
            <a:ext cx="5780550" cy="76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8180" y="3462355"/>
            <a:ext cx="5780550" cy="710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2"/>
          <p:cNvSpPr txBox="1"/>
          <p:nvPr>
            <p:ph type="title"/>
          </p:nvPr>
        </p:nvSpPr>
        <p:spPr>
          <a:xfrm>
            <a:off x="253918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900">
                <a:solidFill>
                  <a:srgbClr val="F0AD00"/>
                </a:solidFill>
              </a:rPr>
              <a:t>How To:</a:t>
            </a:r>
            <a:endParaRPr b="1" sz="2900">
              <a:solidFill>
                <a:srgbClr val="F0AD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>
              <a:solidFill>
                <a:srgbClr val="F1C232"/>
              </a:solidFill>
            </a:endParaRPr>
          </a:p>
        </p:txBody>
      </p:sp>
      <p:sp>
        <p:nvSpPr>
          <p:cNvPr id="147" name="Google Shape;147;p32"/>
          <p:cNvSpPr txBox="1"/>
          <p:nvPr>
            <p:ph idx="1" type="body"/>
          </p:nvPr>
        </p:nvSpPr>
        <p:spPr>
          <a:xfrm>
            <a:off x="182475" y="897075"/>
            <a:ext cx="8769000" cy="43644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857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ckwell"/>
              <a:buChar char="■"/>
            </a:pPr>
            <a:r>
              <a:rPr lang="en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Search of classes</a:t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857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ckwell"/>
              <a:buChar char="■"/>
            </a:pPr>
            <a:r>
              <a:rPr lang="en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Manage waiting lists</a:t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857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ckwell"/>
              <a:buChar char="■"/>
            </a:pPr>
            <a:r>
              <a:rPr lang="en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Apply for graduation</a:t>
            </a:r>
            <a:endParaRPr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900">
                <a:solidFill>
                  <a:srgbClr val="F0AD00"/>
                </a:solidFill>
              </a:rPr>
              <a:t>Questions? </a:t>
            </a:r>
            <a:endParaRPr b="1" sz="2900">
              <a:solidFill>
                <a:srgbClr val="F0AD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900">
              <a:solidFill>
                <a:srgbClr val="F0AD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900">
                <a:solidFill>
                  <a:srgbClr val="F0AD00"/>
                </a:solidFill>
              </a:rPr>
              <a:t>Next steps?</a:t>
            </a:r>
            <a:endParaRPr>
              <a:solidFill>
                <a:srgbClr val="F1C23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