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9144000" cy="6858000"/>
  <p:embeddedFontLst>
    <p:embeddedFont>
      <p:font typeface="Book Antiqu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4" roundtripDataSignature="AMtx7mg5pnZgRi1naj8Nqr9F0W3g9UcX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ookAntiqua-bold.fntdata"/><Relationship Id="rId30" Type="http://schemas.openxmlformats.org/officeDocument/2006/relationships/font" Target="fonts/BookAntiqua-regular.fntdata"/><Relationship Id="rId11" Type="http://schemas.openxmlformats.org/officeDocument/2006/relationships/slide" Target="slides/slide6.xml"/><Relationship Id="rId33" Type="http://schemas.openxmlformats.org/officeDocument/2006/relationships/font" Target="fonts/BookAntiqua-boldItalic.fntdata"/><Relationship Id="rId10" Type="http://schemas.openxmlformats.org/officeDocument/2006/relationships/slide" Target="slides/slide5.xml"/><Relationship Id="rId32" Type="http://schemas.openxmlformats.org/officeDocument/2006/relationships/font" Target="fonts/BookAntiqua-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 name="Google Shape;56;p1: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p10: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7cd527cb85_0_22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17cd527cb85_0_224:notes"/>
          <p:cNvSpPr/>
          <p:nvPr>
            <p:ph idx="2" type="sldImg"/>
          </p:nvPr>
        </p:nvSpPr>
        <p:spPr>
          <a:xfrm>
            <a:off x="2857500" y="514350"/>
            <a:ext cx="34290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11: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12:notes"/>
          <p:cNvSpPr/>
          <p:nvPr>
            <p:ph idx="2" type="sldImg"/>
          </p:nvPr>
        </p:nvSpPr>
        <p:spPr>
          <a:xfrm>
            <a:off x="2857500" y="514350"/>
            <a:ext cx="34290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13: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7cd527cb85_0_229: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g17cd527cb85_0_229:notes"/>
          <p:cNvSpPr/>
          <p:nvPr>
            <p:ph idx="2" type="sldImg"/>
          </p:nvPr>
        </p:nvSpPr>
        <p:spPr>
          <a:xfrm>
            <a:off x="2857500" y="514350"/>
            <a:ext cx="34290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5: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2000">
              <a:latin typeface="Calibri"/>
              <a:ea typeface="Calibri"/>
              <a:cs typeface="Calibri"/>
              <a:sym typeface="Calibri"/>
            </a:endParaRPr>
          </a:p>
        </p:txBody>
      </p:sp>
      <p:sp>
        <p:nvSpPr>
          <p:cNvPr id="143" name="Google Shape;143;p15: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7cd527cb85_0_23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g17cd527cb85_0_234:notes"/>
          <p:cNvSpPr/>
          <p:nvPr>
            <p:ph idx="2" type="sldImg"/>
          </p:nvPr>
        </p:nvSpPr>
        <p:spPr>
          <a:xfrm>
            <a:off x="2857500" y="514350"/>
            <a:ext cx="34290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6: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16: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14: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 name="Google Shape;61;p2: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7: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17: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8: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18: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20: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4" name="Google Shape;184;p21: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864b406eb3_0_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g1864b406eb3_0_0:notes"/>
          <p:cNvSpPr/>
          <p:nvPr>
            <p:ph idx="2" type="sldImg"/>
          </p:nvPr>
        </p:nvSpPr>
        <p:spPr>
          <a:xfrm>
            <a:off x="2857500" y="514350"/>
            <a:ext cx="34290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3: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4: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9: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9: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6: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6: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7: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7: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8: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9: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3" name="Shape 13"/>
        <p:cNvGrpSpPr/>
        <p:nvPr/>
      </p:nvGrpSpPr>
      <p:grpSpPr>
        <a:xfrm>
          <a:off x="0" y="0"/>
          <a:ext cx="0" cy="0"/>
          <a:chOff x="0" y="0"/>
          <a:chExt cx="0" cy="0"/>
        </a:xfrm>
      </p:grpSpPr>
      <p:pic>
        <p:nvPicPr>
          <p:cNvPr id="14" name="Google Shape;14;p23"/>
          <p:cNvPicPr preferRelativeResize="0"/>
          <p:nvPr/>
        </p:nvPicPr>
        <p:blipFill rotWithShape="1">
          <a:blip r:embed="rId2">
            <a:alphaModFix/>
          </a:blip>
          <a:srcRect b="0" l="0" r="0" t="0"/>
          <a:stretch/>
        </p:blipFill>
        <p:spPr>
          <a:xfrm>
            <a:off x="0" y="0"/>
            <a:ext cx="9144000" cy="6857999"/>
          </a:xfrm>
          <a:prstGeom prst="rect">
            <a:avLst/>
          </a:prstGeom>
          <a:noFill/>
          <a:ln>
            <a:noFill/>
          </a:ln>
        </p:spPr>
      </p:pic>
      <p:pic>
        <p:nvPicPr>
          <p:cNvPr id="15" name="Google Shape;15;p23"/>
          <p:cNvPicPr preferRelativeResize="0"/>
          <p:nvPr/>
        </p:nvPicPr>
        <p:blipFill rotWithShape="1">
          <a:blip r:embed="rId3">
            <a:alphaModFix/>
          </a:blip>
          <a:srcRect b="0" l="0" r="0" t="0"/>
          <a:stretch/>
        </p:blipFill>
        <p:spPr>
          <a:xfrm>
            <a:off x="5506973" y="6182867"/>
            <a:ext cx="3466337" cy="479297"/>
          </a:xfrm>
          <a:prstGeom prst="rect">
            <a:avLst/>
          </a:prstGeom>
          <a:noFill/>
          <a:ln>
            <a:noFill/>
          </a:ln>
        </p:spPr>
      </p:pic>
      <p:sp>
        <p:nvSpPr>
          <p:cNvPr id="16" name="Google Shape;16;p23"/>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3"/>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24"/>
          <p:cNvSpPr txBox="1"/>
          <p:nvPr>
            <p:ph type="title"/>
          </p:nvPr>
        </p:nvSpPr>
        <p:spPr>
          <a:xfrm>
            <a:off x="879041" y="536372"/>
            <a:ext cx="7385916" cy="17322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000">
                <a:solidFill>
                  <a:schemeClr val="dk1"/>
                </a:solidFill>
                <a:latin typeface="Book Antiqua"/>
                <a:ea typeface="Book Antiqua"/>
                <a:cs typeface="Book Antiqua"/>
                <a:sym typeface="Book Antiqu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4"/>
          <p:cNvSpPr txBox="1"/>
          <p:nvPr>
            <p:ph idx="1" type="body"/>
          </p:nvPr>
        </p:nvSpPr>
        <p:spPr>
          <a:xfrm>
            <a:off x="885871" y="1958025"/>
            <a:ext cx="7372256" cy="262127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000">
                <a:solidFill>
                  <a:schemeClr val="dk1"/>
                </a:solidFill>
                <a:latin typeface="Book Antiqua"/>
                <a:ea typeface="Book Antiqua"/>
                <a:cs typeface="Book Antiqua"/>
                <a:sym typeface="Book Antiqua"/>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2" name="Google Shape;22;p24"/>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4"/>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5" name="Shape 25"/>
        <p:cNvGrpSpPr/>
        <p:nvPr/>
      </p:nvGrpSpPr>
      <p:grpSpPr>
        <a:xfrm>
          <a:off x="0" y="0"/>
          <a:ext cx="0" cy="0"/>
          <a:chOff x="0" y="0"/>
          <a:chExt cx="0" cy="0"/>
        </a:xfrm>
      </p:grpSpPr>
      <p:pic>
        <p:nvPicPr>
          <p:cNvPr id="26" name="Google Shape;26;p25"/>
          <p:cNvPicPr preferRelativeResize="0"/>
          <p:nvPr/>
        </p:nvPicPr>
        <p:blipFill rotWithShape="1">
          <a:blip r:embed="rId2">
            <a:alphaModFix/>
          </a:blip>
          <a:srcRect b="0" l="0" r="0" t="0"/>
          <a:stretch/>
        </p:blipFill>
        <p:spPr>
          <a:xfrm>
            <a:off x="0" y="0"/>
            <a:ext cx="9144000" cy="6857999"/>
          </a:xfrm>
          <a:prstGeom prst="rect">
            <a:avLst/>
          </a:prstGeom>
          <a:noFill/>
          <a:ln>
            <a:noFill/>
          </a:ln>
        </p:spPr>
      </p:pic>
      <p:pic>
        <p:nvPicPr>
          <p:cNvPr id="27" name="Google Shape;27;p25"/>
          <p:cNvPicPr preferRelativeResize="0"/>
          <p:nvPr/>
        </p:nvPicPr>
        <p:blipFill rotWithShape="1">
          <a:blip r:embed="rId3">
            <a:alphaModFix/>
          </a:blip>
          <a:srcRect b="0" l="0" r="0" t="0"/>
          <a:stretch/>
        </p:blipFill>
        <p:spPr>
          <a:xfrm>
            <a:off x="5506973" y="6182867"/>
            <a:ext cx="3466337" cy="479297"/>
          </a:xfrm>
          <a:prstGeom prst="rect">
            <a:avLst/>
          </a:prstGeom>
          <a:noFill/>
          <a:ln>
            <a:noFill/>
          </a:ln>
        </p:spPr>
      </p:pic>
      <p:sp>
        <p:nvSpPr>
          <p:cNvPr id="28" name="Google Shape;28;p25"/>
          <p:cNvSpPr txBox="1"/>
          <p:nvPr>
            <p:ph type="title"/>
          </p:nvPr>
        </p:nvSpPr>
        <p:spPr>
          <a:xfrm>
            <a:off x="879041" y="536372"/>
            <a:ext cx="7385916" cy="17322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000">
                <a:solidFill>
                  <a:schemeClr val="dk1"/>
                </a:solidFill>
                <a:latin typeface="Book Antiqua"/>
                <a:ea typeface="Book Antiqua"/>
                <a:cs typeface="Book Antiqua"/>
                <a:sym typeface="Book Antiqu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5"/>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5"/>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2" name="Shape 32"/>
        <p:cNvGrpSpPr/>
        <p:nvPr/>
      </p:nvGrpSpPr>
      <p:grpSpPr>
        <a:xfrm>
          <a:off x="0" y="0"/>
          <a:ext cx="0" cy="0"/>
          <a:chOff x="0" y="0"/>
          <a:chExt cx="0" cy="0"/>
        </a:xfrm>
      </p:grpSpPr>
      <p:sp>
        <p:nvSpPr>
          <p:cNvPr id="33" name="Google Shape;33;p26"/>
          <p:cNvSpPr txBox="1"/>
          <p:nvPr>
            <p:ph type="ctrTitle"/>
          </p:nvPr>
        </p:nvSpPr>
        <p:spPr>
          <a:xfrm>
            <a:off x="685800" y="2125980"/>
            <a:ext cx="7772400" cy="1440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6"/>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6"/>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8" name="Shape 38"/>
        <p:cNvGrpSpPr/>
        <p:nvPr/>
      </p:nvGrpSpPr>
      <p:grpSpPr>
        <a:xfrm>
          <a:off x="0" y="0"/>
          <a:ext cx="0" cy="0"/>
          <a:chOff x="0" y="0"/>
          <a:chExt cx="0" cy="0"/>
        </a:xfrm>
      </p:grpSpPr>
      <p:sp>
        <p:nvSpPr>
          <p:cNvPr id="39" name="Google Shape;39;p27"/>
          <p:cNvSpPr txBox="1"/>
          <p:nvPr>
            <p:ph type="title"/>
          </p:nvPr>
        </p:nvSpPr>
        <p:spPr>
          <a:xfrm>
            <a:off x="879041" y="536372"/>
            <a:ext cx="7385916" cy="17322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4000">
                <a:solidFill>
                  <a:schemeClr val="dk1"/>
                </a:solidFill>
                <a:latin typeface="Book Antiqua"/>
                <a:ea typeface="Book Antiqua"/>
                <a:cs typeface="Book Antiqua"/>
                <a:sym typeface="Book Antiqu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7"/>
          <p:cNvSpPr txBox="1"/>
          <p:nvPr>
            <p:ph idx="1" type="body"/>
          </p:nvPr>
        </p:nvSpPr>
        <p:spPr>
          <a:xfrm>
            <a:off x="457200" y="1577340"/>
            <a:ext cx="397764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1" name="Google Shape;41;p27"/>
          <p:cNvSpPr txBox="1"/>
          <p:nvPr>
            <p:ph idx="2" type="body"/>
          </p:nvPr>
        </p:nvSpPr>
        <p:spPr>
          <a:xfrm>
            <a:off x="4709160" y="1577340"/>
            <a:ext cx="397764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 name="Google Shape;42;p27"/>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7"/>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7"/>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hoto 3">
  <p:cSld name="Content Photo 3">
    <p:spTree>
      <p:nvGrpSpPr>
        <p:cNvPr id="45" name="Shape 45"/>
        <p:cNvGrpSpPr/>
        <p:nvPr/>
      </p:nvGrpSpPr>
      <p:grpSpPr>
        <a:xfrm>
          <a:off x="0" y="0"/>
          <a:ext cx="0" cy="0"/>
          <a:chOff x="0" y="0"/>
          <a:chExt cx="0" cy="0"/>
        </a:xfrm>
      </p:grpSpPr>
      <p:sp>
        <p:nvSpPr>
          <p:cNvPr id="46" name="Google Shape;46;g17cd527cb85_0_215"/>
          <p:cNvSpPr/>
          <p:nvPr>
            <p:ph idx="2" type="pic"/>
          </p:nvPr>
        </p:nvSpPr>
        <p:spPr>
          <a:xfrm>
            <a:off x="5109128" y="2376298"/>
            <a:ext cx="1803900" cy="2125200"/>
          </a:xfrm>
          <a:prstGeom prst="rect">
            <a:avLst/>
          </a:prstGeom>
          <a:solidFill>
            <a:srgbClr val="F2F2F2"/>
          </a:solidFill>
          <a:ln>
            <a:noFill/>
          </a:ln>
        </p:spPr>
      </p:sp>
      <p:sp>
        <p:nvSpPr>
          <p:cNvPr id="47" name="Google Shape;47;g17cd527cb85_0_215"/>
          <p:cNvSpPr txBox="1"/>
          <p:nvPr>
            <p:ph type="title"/>
          </p:nvPr>
        </p:nvSpPr>
        <p:spPr>
          <a:xfrm>
            <a:off x="324000" y="432000"/>
            <a:ext cx="4104000" cy="4320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rgbClr val="3F3F3F"/>
              </a:buClr>
              <a:buSzPts val="3200"/>
              <a:buFont typeface="Corbel"/>
              <a:buNone/>
              <a:defRPr>
                <a:solidFill>
                  <a:srgbClr val="3F3F3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 name="Google Shape;48;g17cd527cb85_0_215"/>
          <p:cNvSpPr txBox="1"/>
          <p:nvPr>
            <p:ph idx="1" type="body"/>
          </p:nvPr>
        </p:nvSpPr>
        <p:spPr>
          <a:xfrm>
            <a:off x="323851" y="1008000"/>
            <a:ext cx="4104000" cy="3600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3F3F3F"/>
              </a:buClr>
              <a:buSzPts val="1800"/>
              <a:buNone/>
              <a:defRPr/>
            </a:lvl1pPr>
            <a:lvl2pPr indent="-228600" lvl="1" marL="914400" rtl="0" algn="l">
              <a:lnSpc>
                <a:spcPct val="90000"/>
              </a:lnSpc>
              <a:spcBef>
                <a:spcPts val="500"/>
              </a:spcBef>
              <a:spcAft>
                <a:spcPts val="0"/>
              </a:spcAft>
              <a:buClr>
                <a:srgbClr val="3F3F3F"/>
              </a:buClr>
              <a:buSzPts val="1600"/>
              <a:buNone/>
              <a:defRPr/>
            </a:lvl2pPr>
            <a:lvl3pPr indent="-228600" lvl="2" marL="1371600" rtl="0" algn="l">
              <a:lnSpc>
                <a:spcPct val="90000"/>
              </a:lnSpc>
              <a:spcBef>
                <a:spcPts val="500"/>
              </a:spcBef>
              <a:spcAft>
                <a:spcPts val="0"/>
              </a:spcAft>
              <a:buClr>
                <a:srgbClr val="3F3F3F"/>
              </a:buClr>
              <a:buSzPts val="1400"/>
              <a:buNone/>
              <a:defRPr/>
            </a:lvl3pPr>
            <a:lvl4pPr indent="-228600" lvl="3" marL="1828800" rtl="0" algn="l">
              <a:lnSpc>
                <a:spcPct val="90000"/>
              </a:lnSpc>
              <a:spcBef>
                <a:spcPts val="500"/>
              </a:spcBef>
              <a:spcAft>
                <a:spcPts val="0"/>
              </a:spcAft>
              <a:buClr>
                <a:srgbClr val="3F3F3F"/>
              </a:buClr>
              <a:buSzPts val="1400"/>
              <a:buNone/>
              <a:defRPr/>
            </a:lvl4pPr>
            <a:lvl5pPr indent="-228600" lvl="4" marL="2286000" rtl="0" algn="l">
              <a:lnSpc>
                <a:spcPct val="90000"/>
              </a:lnSpc>
              <a:spcBef>
                <a:spcPts val="500"/>
              </a:spcBef>
              <a:spcAft>
                <a:spcPts val="0"/>
              </a:spcAft>
              <a:buClr>
                <a:srgbClr val="3F3F3F"/>
              </a:buClr>
              <a:buSzPts val="1400"/>
              <a:buNone/>
              <a:defRPr/>
            </a:lvl5pPr>
            <a:lvl6pPr indent="-228600" lvl="5" marL="2743200" rtl="0" algn="l">
              <a:lnSpc>
                <a:spcPct val="90000"/>
              </a:lnSpc>
              <a:spcBef>
                <a:spcPts val="500"/>
              </a:spcBef>
              <a:spcAft>
                <a:spcPts val="0"/>
              </a:spcAft>
              <a:buClr>
                <a:schemeClr val="dk1"/>
              </a:buClr>
              <a:buSzPts val="1800"/>
              <a:buNone/>
              <a:defRPr/>
            </a:lvl6pPr>
            <a:lvl7pPr indent="-228600" lvl="6" marL="3200400" rtl="0" algn="l">
              <a:lnSpc>
                <a:spcPct val="90000"/>
              </a:lnSpc>
              <a:spcBef>
                <a:spcPts val="500"/>
              </a:spcBef>
              <a:spcAft>
                <a:spcPts val="0"/>
              </a:spcAft>
              <a:buClr>
                <a:schemeClr val="dk1"/>
              </a:buClr>
              <a:buSzPts val="1800"/>
              <a:buNone/>
              <a:defRPr/>
            </a:lvl7pPr>
            <a:lvl8pPr indent="-228600" lvl="7" marL="3657600" rtl="0" algn="l">
              <a:lnSpc>
                <a:spcPct val="90000"/>
              </a:lnSpc>
              <a:spcBef>
                <a:spcPts val="500"/>
              </a:spcBef>
              <a:spcAft>
                <a:spcPts val="0"/>
              </a:spcAft>
              <a:buClr>
                <a:schemeClr val="dk1"/>
              </a:buClr>
              <a:buSzPts val="1800"/>
              <a:buNone/>
              <a:defRPr/>
            </a:lvl8pPr>
            <a:lvl9pPr indent="-228600" lvl="8" marL="4114800" rtl="0" algn="l">
              <a:lnSpc>
                <a:spcPct val="90000"/>
              </a:lnSpc>
              <a:spcBef>
                <a:spcPts val="500"/>
              </a:spcBef>
              <a:spcAft>
                <a:spcPts val="0"/>
              </a:spcAft>
              <a:buClr>
                <a:schemeClr val="dk1"/>
              </a:buClr>
              <a:buSzPts val="1800"/>
              <a:buNone/>
              <a:defRPr/>
            </a:lvl9pPr>
          </a:lstStyle>
          <a:p/>
        </p:txBody>
      </p:sp>
      <p:sp>
        <p:nvSpPr>
          <p:cNvPr id="49" name="Google Shape;49;g17cd527cb85_0_215"/>
          <p:cNvSpPr txBox="1"/>
          <p:nvPr>
            <p:ph idx="3" type="body"/>
          </p:nvPr>
        </p:nvSpPr>
        <p:spPr>
          <a:xfrm>
            <a:off x="324000" y="1511566"/>
            <a:ext cx="4104000" cy="46803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000"/>
              </a:spcBef>
              <a:spcAft>
                <a:spcPts val="0"/>
              </a:spcAft>
              <a:buClr>
                <a:srgbClr val="3F3F3F"/>
              </a:buClr>
              <a:buSzPts val="1800"/>
              <a:buNone/>
              <a:defRPr>
                <a:solidFill>
                  <a:srgbClr val="3F3F3F"/>
                </a:solidFill>
              </a:defRPr>
            </a:lvl1pPr>
            <a:lvl2pPr indent="-228600" lvl="1" marL="914400" rtl="0" algn="l">
              <a:lnSpc>
                <a:spcPct val="90000"/>
              </a:lnSpc>
              <a:spcBef>
                <a:spcPts val="500"/>
              </a:spcBef>
              <a:spcAft>
                <a:spcPts val="0"/>
              </a:spcAft>
              <a:buClr>
                <a:srgbClr val="3F3F3F"/>
              </a:buClr>
              <a:buSzPts val="1600"/>
              <a:buNone/>
              <a:defRPr>
                <a:solidFill>
                  <a:srgbClr val="3F3F3F"/>
                </a:solidFill>
              </a:defRPr>
            </a:lvl2pPr>
            <a:lvl3pPr indent="-228600" lvl="2" marL="1371600" rtl="0" algn="l">
              <a:lnSpc>
                <a:spcPct val="90000"/>
              </a:lnSpc>
              <a:spcBef>
                <a:spcPts val="500"/>
              </a:spcBef>
              <a:spcAft>
                <a:spcPts val="0"/>
              </a:spcAft>
              <a:buClr>
                <a:srgbClr val="3F3F3F"/>
              </a:buClr>
              <a:buSzPts val="1400"/>
              <a:buNone/>
              <a:defRPr>
                <a:solidFill>
                  <a:srgbClr val="3F3F3F"/>
                </a:solidFill>
              </a:defRPr>
            </a:lvl3pPr>
            <a:lvl4pPr indent="-228600" lvl="3" marL="1828800" rtl="0" algn="l">
              <a:lnSpc>
                <a:spcPct val="90000"/>
              </a:lnSpc>
              <a:spcBef>
                <a:spcPts val="500"/>
              </a:spcBef>
              <a:spcAft>
                <a:spcPts val="0"/>
              </a:spcAft>
              <a:buClr>
                <a:srgbClr val="3F3F3F"/>
              </a:buClr>
              <a:buSzPts val="1400"/>
              <a:buNone/>
              <a:defRPr>
                <a:solidFill>
                  <a:srgbClr val="3F3F3F"/>
                </a:solidFill>
              </a:defRPr>
            </a:lvl4pPr>
            <a:lvl5pPr indent="-228600" lvl="4" marL="2286000" rtl="0" algn="l">
              <a:lnSpc>
                <a:spcPct val="90000"/>
              </a:lnSpc>
              <a:spcBef>
                <a:spcPts val="500"/>
              </a:spcBef>
              <a:spcAft>
                <a:spcPts val="0"/>
              </a:spcAft>
              <a:buClr>
                <a:srgbClr val="3F3F3F"/>
              </a:buClr>
              <a:buSzPts val="1400"/>
              <a:buNone/>
              <a:defRPr>
                <a:solidFill>
                  <a:srgbClr val="3F3F3F"/>
                </a:solidFill>
              </a:defRPr>
            </a:lvl5pPr>
            <a:lvl6pPr indent="-228600" lvl="5" marL="2743200" rtl="0" algn="l">
              <a:lnSpc>
                <a:spcPct val="90000"/>
              </a:lnSpc>
              <a:spcBef>
                <a:spcPts val="500"/>
              </a:spcBef>
              <a:spcAft>
                <a:spcPts val="0"/>
              </a:spcAft>
              <a:buClr>
                <a:schemeClr val="dk1"/>
              </a:buClr>
              <a:buSzPts val="1800"/>
              <a:buNone/>
              <a:defRPr/>
            </a:lvl6pPr>
            <a:lvl7pPr indent="-228600" lvl="6" marL="3200400" rtl="0" algn="l">
              <a:lnSpc>
                <a:spcPct val="90000"/>
              </a:lnSpc>
              <a:spcBef>
                <a:spcPts val="500"/>
              </a:spcBef>
              <a:spcAft>
                <a:spcPts val="0"/>
              </a:spcAft>
              <a:buClr>
                <a:schemeClr val="dk1"/>
              </a:buClr>
              <a:buSzPts val="1800"/>
              <a:buNone/>
              <a:defRPr/>
            </a:lvl7pPr>
            <a:lvl8pPr indent="-228600" lvl="7" marL="3657600" rtl="0" algn="l">
              <a:lnSpc>
                <a:spcPct val="90000"/>
              </a:lnSpc>
              <a:spcBef>
                <a:spcPts val="500"/>
              </a:spcBef>
              <a:spcAft>
                <a:spcPts val="0"/>
              </a:spcAft>
              <a:buClr>
                <a:schemeClr val="dk1"/>
              </a:buClr>
              <a:buSzPts val="1800"/>
              <a:buNone/>
              <a:defRPr/>
            </a:lvl8pPr>
            <a:lvl9pPr indent="-228600" lvl="8" marL="4114800" rtl="0" algn="l">
              <a:lnSpc>
                <a:spcPct val="90000"/>
              </a:lnSpc>
              <a:spcBef>
                <a:spcPts val="500"/>
              </a:spcBef>
              <a:spcAft>
                <a:spcPts val="0"/>
              </a:spcAft>
              <a:buClr>
                <a:schemeClr val="dk1"/>
              </a:buClr>
              <a:buSzPts val="1800"/>
              <a:buNone/>
              <a:defRPr/>
            </a:lvl9pPr>
          </a:lstStyle>
          <a:p/>
        </p:txBody>
      </p:sp>
      <p:sp>
        <p:nvSpPr>
          <p:cNvPr id="50" name="Google Shape;50;g17cd527cb85_0_215"/>
          <p:cNvSpPr txBox="1"/>
          <p:nvPr>
            <p:ph idx="11" type="ftr"/>
          </p:nvPr>
        </p:nvSpPr>
        <p:spPr>
          <a:xfrm>
            <a:off x="324000" y="6361483"/>
            <a:ext cx="4113600" cy="201600"/>
          </a:xfrm>
          <a:prstGeom prst="rect">
            <a:avLst/>
          </a:prstGeom>
          <a:noFill/>
          <a:ln>
            <a:noFill/>
          </a:ln>
        </p:spPr>
        <p:txBody>
          <a:bodyPr anchorCtr="0" anchor="ctr" bIns="0" lIns="0" spcFirstLastPara="1" rIns="0" wrap="square" tIns="0">
            <a:sp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1" name="Google Shape;51;g17cd527cb85_0_215"/>
          <p:cNvSpPr/>
          <p:nvPr>
            <p:ph idx="12" type="sldNum"/>
          </p:nvPr>
        </p:nvSpPr>
        <p:spPr>
          <a:xfrm>
            <a:off x="8795742" y="6277243"/>
            <a:ext cx="348300" cy="291300"/>
          </a:xfrm>
          <a:prstGeom prst="roundRect">
            <a:avLst>
              <a:gd fmla="val 9526" name="adj"/>
            </a:avLst>
          </a:prstGeom>
          <a:gradFill>
            <a:gsLst>
              <a:gs pos="0">
                <a:srgbClr val="3F3F3F"/>
              </a:gs>
              <a:gs pos="20000">
                <a:srgbClr val="3F3F3F"/>
              </a:gs>
              <a:gs pos="82000">
                <a:schemeClr val="dk1"/>
              </a:gs>
              <a:gs pos="100000">
                <a:schemeClr val="dk1"/>
              </a:gs>
            </a:gsLst>
            <a:lin ang="3000122" scaled="0"/>
          </a:gradFill>
          <a:ln cap="flat" cmpd="sng" w="9525">
            <a:solidFill>
              <a:schemeClr val="accent1"/>
            </a:solidFill>
            <a:prstDash val="solid"/>
            <a:round/>
            <a:headEnd len="sm" w="sm" type="none"/>
            <a:tailEnd len="sm" w="sm" type="none"/>
          </a:ln>
        </p:spPr>
        <p:txBody>
          <a:bodyPr anchorCtr="0" anchor="ctr" bIns="0" lIns="0" spcFirstLastPara="1" rIns="0" wrap="square" tIns="0">
            <a:sp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2" name="Google Shape;52;g17cd527cb85_0_215"/>
          <p:cNvSpPr/>
          <p:nvPr>
            <p:ph idx="4" type="pic"/>
          </p:nvPr>
        </p:nvSpPr>
        <p:spPr>
          <a:xfrm>
            <a:off x="6609315" y="1176148"/>
            <a:ext cx="1803900" cy="2125200"/>
          </a:xfrm>
          <a:prstGeom prst="rect">
            <a:avLst/>
          </a:prstGeom>
          <a:solidFill>
            <a:srgbClr val="F2F2F2"/>
          </a:solidFill>
          <a:ln>
            <a:noFill/>
          </a:ln>
        </p:spPr>
      </p:sp>
      <p:sp>
        <p:nvSpPr>
          <p:cNvPr id="53" name="Google Shape;53;g17cd527cb85_0_215"/>
          <p:cNvSpPr/>
          <p:nvPr>
            <p:ph idx="5" type="pic"/>
          </p:nvPr>
        </p:nvSpPr>
        <p:spPr>
          <a:xfrm>
            <a:off x="6609314" y="3552739"/>
            <a:ext cx="1803900" cy="21252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p:nvPr/>
        </p:nvSpPr>
        <p:spPr>
          <a:xfrm>
            <a:off x="0" y="5987034"/>
            <a:ext cx="9144000" cy="871219"/>
          </a:xfrm>
          <a:custGeom>
            <a:rect b="b" l="l" r="r" t="t"/>
            <a:pathLst>
              <a:path extrusionOk="0" h="871220" w="9144000">
                <a:moveTo>
                  <a:pt x="9144000" y="0"/>
                </a:moveTo>
                <a:lnTo>
                  <a:pt x="0" y="0"/>
                </a:lnTo>
                <a:lnTo>
                  <a:pt x="0" y="870965"/>
                </a:lnTo>
                <a:lnTo>
                  <a:pt x="9144000" y="870965"/>
                </a:lnTo>
                <a:lnTo>
                  <a:pt x="9144000" y="0"/>
                </a:lnTo>
                <a:close/>
              </a:path>
            </a:pathLst>
          </a:custGeom>
          <a:solidFill>
            <a:srgbClr val="0054A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 name="Google Shape;7;p22"/>
          <p:cNvPicPr preferRelativeResize="0"/>
          <p:nvPr/>
        </p:nvPicPr>
        <p:blipFill rotWithShape="1">
          <a:blip r:embed="rId1">
            <a:alphaModFix/>
          </a:blip>
          <a:srcRect b="0" l="0" r="0" t="0"/>
          <a:stretch/>
        </p:blipFill>
        <p:spPr>
          <a:xfrm>
            <a:off x="5506973" y="6182868"/>
            <a:ext cx="3466337" cy="479297"/>
          </a:xfrm>
          <a:prstGeom prst="rect">
            <a:avLst/>
          </a:prstGeom>
          <a:noFill/>
          <a:ln>
            <a:noFill/>
          </a:ln>
        </p:spPr>
      </p:pic>
      <p:sp>
        <p:nvSpPr>
          <p:cNvPr id="8" name="Google Shape;8;p22"/>
          <p:cNvSpPr txBox="1"/>
          <p:nvPr>
            <p:ph type="title"/>
          </p:nvPr>
        </p:nvSpPr>
        <p:spPr>
          <a:xfrm>
            <a:off x="879041" y="536372"/>
            <a:ext cx="7385916" cy="17322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40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2"/>
          <p:cNvSpPr txBox="1"/>
          <p:nvPr>
            <p:ph idx="1" type="body"/>
          </p:nvPr>
        </p:nvSpPr>
        <p:spPr>
          <a:xfrm>
            <a:off x="885871" y="1958025"/>
            <a:ext cx="7372256" cy="262127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Book Antiqua"/>
                <a:ea typeface="Book Antiqua"/>
                <a:cs typeface="Book Antiqua"/>
                <a:sym typeface="Book Antiqua"/>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22"/>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22"/>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calstate.edu/csu-system/faculty-staff/cdip/Pages/application-guidelines.aspx" TargetMode="External"/><Relationship Id="rId4" Type="http://schemas.openxmlformats.org/officeDocument/2006/relationships/hyperlink" Target="https://www.calstate.edu/csu-system/faculty-staff/cdip/Pages/application-guidelines.asp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calstate.edu/csu-system/about-the-csu/facts-about-the-csu/Documents/facts2021.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sjsu.edu/cgs/financial-support/cdip/index.php" TargetMode="External"/><Relationship Id="rId4" Type="http://schemas.openxmlformats.org/officeDocument/2006/relationships/hyperlink" Target="https://www.calstate.edu/csu-system/faculty-staff/cdip/Pages/what-is-cdip.aspx" TargetMode="External"/><Relationship Id="rId5" Type="http://schemas.openxmlformats.org/officeDocument/2006/relationships/hyperlink" Target="mailto:jeffrey.honda@sjsu.edu" TargetMode="External"/><Relationship Id="rId6" Type="http://schemas.openxmlformats.org/officeDocument/2006/relationships/hyperlink" Target="mailto:jeffrey.honda@sjsu.edu" TargetMode="External"/><Relationship Id="rId7" Type="http://schemas.openxmlformats.org/officeDocument/2006/relationships/hyperlink" Target="https://docs.google.com/forms/d/e/1FAIpQLSdJgkufLKE2iHqAdGfMNU0JC1fRioDPP9tfY_d4uWvsdoLcIg/viewform" TargetMode="External"/><Relationship Id="rId8" Type="http://schemas.openxmlformats.org/officeDocument/2006/relationships/hyperlink" Target="https://docs.google.com/forms/d/e/1FAIpQLSdJgkufLKE2iHqAdGfMNU0JC1fRioDPP9tfY_d4uWvsdoLcIg/viewfor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mailto:cheryl.cowan@sjsu.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calstate.edu/csu-system/faculty-staff/cdip/Pages/what-is-cdip.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forms.gle/TRjDWEF4yZpQsq6X9" TargetMode="External"/><Relationship Id="rId4" Type="http://schemas.openxmlformats.org/officeDocument/2006/relationships/hyperlink" Target="https://www.calstate.edu/csu-system/faculty-staff/cdip/Pages/application-guidelines.aspx" TargetMode="External"/><Relationship Id="rId5" Type="http://schemas.openxmlformats.org/officeDocument/2006/relationships/hyperlink" Target="https://www.calstate.edu/csu-system/faculty-staff/cdip/Pages/application-guidelines.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nvSpPr>
        <p:spPr>
          <a:xfrm>
            <a:off x="1328258" y="1094790"/>
            <a:ext cx="6487500" cy="4032000"/>
          </a:xfrm>
          <a:prstGeom prst="rect">
            <a:avLst/>
          </a:prstGeom>
          <a:noFill/>
          <a:ln>
            <a:noFill/>
          </a:ln>
        </p:spPr>
        <p:txBody>
          <a:bodyPr anchorCtr="0" anchor="t" bIns="0" lIns="0" spcFirstLastPara="1" rIns="0" wrap="square" tIns="116200">
            <a:spAutoFit/>
          </a:bodyPr>
          <a:lstStyle/>
          <a:p>
            <a:pPr indent="0" lvl="0" marL="12065" marR="5080" rtl="0" algn="ctr">
              <a:lnSpc>
                <a:spcPct val="108000"/>
              </a:lnSpc>
              <a:spcBef>
                <a:spcPts val="0"/>
              </a:spcBef>
              <a:spcAft>
                <a:spcPts val="0"/>
              </a:spcAft>
              <a:buClr>
                <a:srgbClr val="000000"/>
              </a:buClr>
              <a:buSzPts val="6000"/>
              <a:buFont typeface="Arial"/>
              <a:buNone/>
            </a:pPr>
            <a:r>
              <a:rPr b="0" i="0" lang="en-US" sz="6000" u="none" cap="none" strike="noStrike">
                <a:solidFill>
                  <a:srgbClr val="FFFFFF"/>
                </a:solidFill>
                <a:latin typeface="Book Antiqua"/>
                <a:ea typeface="Book Antiqua"/>
                <a:cs typeface="Book Antiqua"/>
                <a:sym typeface="Book Antiqua"/>
              </a:rPr>
              <a:t>CHANCELLOR’S  DOCTORAL</a:t>
            </a:r>
            <a:endParaRPr b="0" i="0" sz="6000" u="none" cap="none" strike="noStrike">
              <a:solidFill>
                <a:schemeClr val="dk1"/>
              </a:solidFill>
              <a:latin typeface="Book Antiqua"/>
              <a:ea typeface="Book Antiqua"/>
              <a:cs typeface="Book Antiqua"/>
              <a:sym typeface="Book Antiqua"/>
            </a:endParaRPr>
          </a:p>
          <a:p>
            <a:pPr indent="0" lvl="0" marL="943610" marR="935989" rtl="0" algn="ctr">
              <a:lnSpc>
                <a:spcPct val="107650"/>
              </a:lnSpc>
              <a:spcBef>
                <a:spcPts val="15"/>
              </a:spcBef>
              <a:spcAft>
                <a:spcPts val="0"/>
              </a:spcAft>
              <a:buClr>
                <a:srgbClr val="000000"/>
              </a:buClr>
              <a:buSzPts val="6000"/>
              <a:buFont typeface="Arial"/>
              <a:buNone/>
            </a:pPr>
            <a:r>
              <a:rPr b="0" i="0" lang="en-US" sz="6000" u="none" cap="none" strike="noStrike">
                <a:solidFill>
                  <a:srgbClr val="FFFFFF"/>
                </a:solidFill>
                <a:latin typeface="Book Antiqua"/>
                <a:ea typeface="Book Antiqua"/>
                <a:cs typeface="Book Antiqua"/>
                <a:sym typeface="Book Antiqua"/>
              </a:rPr>
              <a:t>INCENTIVE  PROGRAM</a:t>
            </a:r>
            <a:endParaRPr b="0" i="0" sz="6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0"/>
          <p:cNvSpPr txBox="1"/>
          <p:nvPr>
            <p:ph type="title"/>
          </p:nvPr>
        </p:nvSpPr>
        <p:spPr>
          <a:xfrm>
            <a:off x="455841" y="373597"/>
            <a:ext cx="7386000" cy="575400"/>
          </a:xfrm>
          <a:prstGeom prst="rect">
            <a:avLst/>
          </a:prstGeom>
          <a:noFill/>
          <a:ln>
            <a:noFill/>
          </a:ln>
        </p:spPr>
        <p:txBody>
          <a:bodyPr anchorCtr="0" anchor="t" bIns="0" lIns="0" spcFirstLastPara="1" rIns="0" wrap="square" tIns="81900">
            <a:spAutoFit/>
          </a:bodyPr>
          <a:lstStyle/>
          <a:p>
            <a:pPr indent="0" lvl="0" marL="48260" marR="5080" rtl="0" algn="l">
              <a:lnSpc>
                <a:spcPct val="135000"/>
              </a:lnSpc>
              <a:spcBef>
                <a:spcPts val="0"/>
              </a:spcBef>
              <a:spcAft>
                <a:spcPts val="0"/>
              </a:spcAft>
              <a:buSzPts val="1400"/>
              <a:buNone/>
            </a:pPr>
            <a:r>
              <a:rPr b="1" lang="en-US" sz="3200" cap="none">
                <a:latin typeface="Calibri"/>
                <a:ea typeface="Calibri"/>
                <a:cs typeface="Calibri"/>
                <a:sym typeface="Calibri"/>
              </a:rPr>
              <a:t>CDIP SELECTION GUIDELINES</a:t>
            </a:r>
            <a:endParaRPr b="1" sz="3200" cap="none">
              <a:latin typeface="Calibri"/>
              <a:ea typeface="Calibri"/>
              <a:cs typeface="Calibri"/>
              <a:sym typeface="Calibri"/>
            </a:endParaRPr>
          </a:p>
        </p:txBody>
      </p:sp>
      <p:sp>
        <p:nvSpPr>
          <p:cNvPr id="110" name="Google Shape;110;p10"/>
          <p:cNvSpPr/>
          <p:nvPr/>
        </p:nvSpPr>
        <p:spPr>
          <a:xfrm>
            <a:off x="455850" y="1201850"/>
            <a:ext cx="8001300" cy="466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With a focus on academic excellence and diversity, CDIP aims to recruit future faculty that is committed to the CSU.</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The following are guidelines the CDIP Selection Committee uses to evaluate on a student’s capacity to contribute to the CSU.</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The committee is looking for future faculty:</a:t>
            </a:r>
            <a:endParaRPr b="0" i="0" sz="2400" u="none" cap="none" strike="noStrike">
              <a:solidFill>
                <a:srgbClr val="000000"/>
              </a:solidFill>
              <a:latin typeface="Calibri"/>
              <a:ea typeface="Calibri"/>
              <a:cs typeface="Calibri"/>
              <a:sym typeface="Calibri"/>
            </a:endParaRPr>
          </a:p>
          <a:p>
            <a:pPr indent="-368300" lvl="1" marL="800100" marR="0" rtl="0" algn="l">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Who have r</a:t>
            </a:r>
            <a:r>
              <a:rPr b="0" i="0" lang="en-US" sz="2400" u="none" cap="none" strike="noStrike">
                <a:solidFill>
                  <a:schemeClr val="dk1"/>
                </a:solidFill>
                <a:latin typeface="Calibri"/>
                <a:ea typeface="Calibri"/>
                <a:cs typeface="Calibri"/>
                <a:sym typeface="Calibri"/>
              </a:rPr>
              <a:t>ich and diverse backgrounds</a:t>
            </a:r>
            <a:endParaRPr b="0" i="0" sz="2400" u="none" cap="none" strike="noStrike">
              <a:solidFill>
                <a:srgbClr val="000000"/>
              </a:solidFill>
              <a:latin typeface="Calibri"/>
              <a:ea typeface="Calibri"/>
              <a:cs typeface="Calibri"/>
              <a:sym typeface="Calibri"/>
            </a:endParaRPr>
          </a:p>
          <a:p>
            <a:pPr indent="-368300" lvl="1" marL="800100" marR="0" rtl="0" algn="l">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Demonstrate a t</a:t>
            </a:r>
            <a:r>
              <a:rPr b="0" i="0" lang="en-US" sz="2400" u="none" cap="none" strike="noStrike">
                <a:solidFill>
                  <a:schemeClr val="dk1"/>
                </a:solidFill>
                <a:latin typeface="Calibri"/>
                <a:ea typeface="Calibri"/>
                <a:cs typeface="Calibri"/>
                <a:sym typeface="Calibri"/>
              </a:rPr>
              <a:t>rajectory that resonates with the CSU mission</a:t>
            </a:r>
            <a:endParaRPr b="0" i="0" sz="2400" u="none" cap="none" strike="noStrike">
              <a:solidFill>
                <a:srgbClr val="000000"/>
              </a:solidFill>
              <a:latin typeface="Calibri"/>
              <a:ea typeface="Calibri"/>
              <a:cs typeface="Calibri"/>
              <a:sym typeface="Calibri"/>
            </a:endParaRPr>
          </a:p>
          <a:p>
            <a:pPr indent="-368300" lvl="1" marL="80010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Endorses the CSU mission</a:t>
            </a:r>
            <a:endParaRPr b="0" i="0" sz="2400" u="none" cap="none" strike="noStrike">
              <a:solidFill>
                <a:srgbClr val="000000"/>
              </a:solidFill>
              <a:latin typeface="Calibri"/>
              <a:ea typeface="Calibri"/>
              <a:cs typeface="Calibri"/>
              <a:sym typeface="Calibri"/>
            </a:endParaRPr>
          </a:p>
          <a:p>
            <a:pPr indent="-368300" lvl="1" marL="80010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Promotes inquiry, social justice, and inclusiveness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17cd527cb85_0_224"/>
          <p:cNvSpPr txBox="1"/>
          <p:nvPr>
            <p:ph type="title"/>
          </p:nvPr>
        </p:nvSpPr>
        <p:spPr>
          <a:xfrm>
            <a:off x="455841" y="263097"/>
            <a:ext cx="7386000" cy="1067700"/>
          </a:xfrm>
          <a:prstGeom prst="rect">
            <a:avLst/>
          </a:prstGeom>
          <a:noFill/>
          <a:ln>
            <a:noFill/>
          </a:ln>
        </p:spPr>
        <p:txBody>
          <a:bodyPr anchorCtr="0" anchor="t" bIns="0" lIns="0" spcFirstLastPara="1" rIns="0" wrap="square" tIns="81900">
            <a:spAutoFit/>
          </a:bodyPr>
          <a:lstStyle/>
          <a:p>
            <a:pPr indent="0" lvl="0" marL="48260" marR="5080" rtl="0" algn="l">
              <a:lnSpc>
                <a:spcPct val="100000"/>
              </a:lnSpc>
              <a:spcBef>
                <a:spcPts val="0"/>
              </a:spcBef>
              <a:spcAft>
                <a:spcPts val="0"/>
              </a:spcAft>
              <a:buSzPts val="1400"/>
              <a:buNone/>
            </a:pPr>
            <a:r>
              <a:rPr b="1" lang="en-US" sz="3200">
                <a:latin typeface="Calibri"/>
                <a:ea typeface="Calibri"/>
                <a:cs typeface="Calibri"/>
                <a:sym typeface="Calibri"/>
              </a:rPr>
              <a:t>POTENTIAL FOR </a:t>
            </a:r>
            <a:r>
              <a:rPr b="1" i="1" lang="en-US" sz="3200">
                <a:latin typeface="Calibri"/>
                <a:ea typeface="Calibri"/>
                <a:cs typeface="Calibri"/>
                <a:sym typeface="Calibri"/>
              </a:rPr>
              <a:t>MENTORSHIP</a:t>
            </a:r>
            <a:r>
              <a:rPr b="1" lang="en-US" sz="3200">
                <a:latin typeface="Calibri"/>
                <a:ea typeface="Calibri"/>
                <a:cs typeface="Calibri"/>
                <a:sym typeface="Calibri"/>
              </a:rPr>
              <a:t> BY A CSU FACULTY MENTOR</a:t>
            </a:r>
            <a:endParaRPr b="1" sz="3200" cap="none">
              <a:latin typeface="Calibri"/>
              <a:ea typeface="Calibri"/>
              <a:cs typeface="Calibri"/>
              <a:sym typeface="Calibri"/>
            </a:endParaRPr>
          </a:p>
        </p:txBody>
      </p:sp>
      <p:sp>
        <p:nvSpPr>
          <p:cNvPr id="116" name="Google Shape;116;g17cd527cb85_0_224"/>
          <p:cNvSpPr/>
          <p:nvPr/>
        </p:nvSpPr>
        <p:spPr>
          <a:xfrm>
            <a:off x="455850" y="1201850"/>
            <a:ext cx="7890900" cy="4460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lang="en-US" sz="2000">
                <a:solidFill>
                  <a:schemeClr val="dk1"/>
                </a:solidFill>
                <a:latin typeface="Calibri"/>
                <a:ea typeface="Calibri"/>
                <a:cs typeface="Calibri"/>
                <a:sym typeface="Calibri"/>
              </a:rPr>
              <a:t>The committee evaluates the potential for a good mentorship experience. This is expressed in the mentor letter of recommendation and Collaborative Plan of Support (CPS)</a:t>
            </a:r>
            <a:r>
              <a:rPr b="0" i="0" lang="en-US" sz="2000" u="none" cap="none" strike="noStrike">
                <a:solidFill>
                  <a:schemeClr val="dk1"/>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sz="2000">
              <a:solidFill>
                <a:schemeClr val="dk1"/>
              </a:solidFill>
              <a:latin typeface="Calibri"/>
              <a:ea typeface="Calibri"/>
              <a:cs typeface="Calibri"/>
              <a:sym typeface="Calibri"/>
            </a:endParaRPr>
          </a:p>
          <a:p>
            <a:pPr indent="-349250" lvl="0" marL="457200" marR="0" rtl="0" algn="l">
              <a:lnSpc>
                <a:spcPct val="100000"/>
              </a:lnSpc>
              <a:spcBef>
                <a:spcPts val="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How familiar is the CSU Faculty Mentor with the mentee’s professional goals?</a:t>
            </a:r>
            <a:endParaRPr sz="1900">
              <a:solidFill>
                <a:schemeClr val="dk1"/>
              </a:solidFill>
              <a:latin typeface="Calibri"/>
              <a:ea typeface="Calibri"/>
              <a:cs typeface="Calibri"/>
              <a:sym typeface="Calibri"/>
            </a:endParaRPr>
          </a:p>
          <a:p>
            <a:pPr indent="-349250" lvl="0" marL="457200" rtl="0" algn="l">
              <a:lnSpc>
                <a:spcPct val="90000"/>
              </a:lnSpc>
              <a:spcBef>
                <a:spcPts val="0"/>
              </a:spcBef>
              <a:spcAft>
                <a:spcPts val="0"/>
              </a:spcAft>
              <a:buClr>
                <a:srgbClr val="3F3F3F"/>
              </a:buClr>
              <a:buSzPts val="1900"/>
              <a:buFont typeface="Calibri"/>
              <a:buChar char="●"/>
            </a:pPr>
            <a:r>
              <a:rPr lang="en-US" sz="1900">
                <a:solidFill>
                  <a:srgbClr val="3F3F3F"/>
                </a:solidFill>
                <a:latin typeface="Calibri"/>
                <a:ea typeface="Calibri"/>
                <a:cs typeface="Calibri"/>
                <a:sym typeface="Calibri"/>
              </a:rPr>
              <a:t>Is the CSU Faculty Mentor a good fit for the applicant’s background and professional goals?</a:t>
            </a:r>
            <a:endParaRPr sz="1900">
              <a:solidFill>
                <a:srgbClr val="3F3F3F"/>
              </a:solidFill>
              <a:latin typeface="Calibri"/>
              <a:ea typeface="Calibri"/>
              <a:cs typeface="Calibri"/>
              <a:sym typeface="Calibri"/>
            </a:endParaRPr>
          </a:p>
          <a:p>
            <a:pPr indent="-349250" lvl="0" marL="457200" rtl="0" algn="l">
              <a:lnSpc>
                <a:spcPct val="90000"/>
              </a:lnSpc>
              <a:spcBef>
                <a:spcPts val="0"/>
              </a:spcBef>
              <a:spcAft>
                <a:spcPts val="0"/>
              </a:spcAft>
              <a:buClr>
                <a:srgbClr val="3F3F3F"/>
              </a:buClr>
              <a:buSzPts val="1900"/>
              <a:buFont typeface="Calibri"/>
              <a:buChar char="●"/>
            </a:pPr>
            <a:r>
              <a:rPr lang="en-US" sz="1900">
                <a:solidFill>
                  <a:srgbClr val="3F3F3F"/>
                </a:solidFill>
                <a:latin typeface="Calibri"/>
                <a:ea typeface="Calibri"/>
                <a:cs typeface="Calibri"/>
                <a:sym typeface="Calibri"/>
              </a:rPr>
              <a:t>Is there a substantive plan for regular communication between the mentor and mentee?</a:t>
            </a:r>
            <a:endParaRPr sz="1900">
              <a:solidFill>
                <a:srgbClr val="3F3F3F"/>
              </a:solidFill>
              <a:latin typeface="Calibri"/>
              <a:ea typeface="Calibri"/>
              <a:cs typeface="Calibri"/>
              <a:sym typeface="Calibri"/>
            </a:endParaRPr>
          </a:p>
          <a:p>
            <a:pPr indent="-349250" lvl="0" marL="457200" rtl="0" algn="l">
              <a:lnSpc>
                <a:spcPct val="90000"/>
              </a:lnSpc>
              <a:spcBef>
                <a:spcPts val="0"/>
              </a:spcBef>
              <a:spcAft>
                <a:spcPts val="0"/>
              </a:spcAft>
              <a:buClr>
                <a:srgbClr val="3F3F3F"/>
              </a:buClr>
              <a:buSzPts val="1900"/>
              <a:buFont typeface="Calibri"/>
              <a:buChar char="●"/>
            </a:pPr>
            <a:r>
              <a:rPr lang="en-US" sz="1900">
                <a:solidFill>
                  <a:srgbClr val="3F3F3F"/>
                </a:solidFill>
                <a:latin typeface="Calibri"/>
                <a:ea typeface="Calibri"/>
                <a:cs typeface="Calibri"/>
                <a:sym typeface="Calibri"/>
              </a:rPr>
              <a:t>Is there evidence of the CSU Faculty Mentor’s interest or experience in mentoring doctoral students?</a:t>
            </a:r>
            <a:endParaRPr sz="1900">
              <a:solidFill>
                <a:srgbClr val="3F3F3F"/>
              </a:solidFill>
              <a:latin typeface="Calibri"/>
              <a:ea typeface="Calibri"/>
              <a:cs typeface="Calibri"/>
              <a:sym typeface="Calibri"/>
            </a:endParaRPr>
          </a:p>
          <a:p>
            <a:pPr indent="-349250" lvl="0" marL="457200" rtl="0" algn="l">
              <a:lnSpc>
                <a:spcPct val="90000"/>
              </a:lnSpc>
              <a:spcBef>
                <a:spcPts val="0"/>
              </a:spcBef>
              <a:spcAft>
                <a:spcPts val="0"/>
              </a:spcAft>
              <a:buClr>
                <a:srgbClr val="3F3F3F"/>
              </a:buClr>
              <a:buSzPts val="1900"/>
              <a:buFont typeface="Calibri"/>
              <a:buChar char="●"/>
            </a:pPr>
            <a:r>
              <a:rPr b="1" lang="en-US" sz="1900">
                <a:solidFill>
                  <a:schemeClr val="dk1"/>
                </a:solidFill>
                <a:latin typeface="Calibri"/>
                <a:ea typeface="Calibri"/>
                <a:cs typeface="Calibri"/>
                <a:sym typeface="Calibri"/>
              </a:rPr>
              <a:t>CDIP mentors must include a short paragraph of why they think that their mentee would be a great fit for the program in the CPS.</a:t>
            </a:r>
            <a:endParaRPr b="1"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1"/>
          <p:cNvSpPr txBox="1"/>
          <p:nvPr>
            <p:ph type="title"/>
          </p:nvPr>
        </p:nvSpPr>
        <p:spPr>
          <a:xfrm>
            <a:off x="378175" y="285725"/>
            <a:ext cx="7716900" cy="1067700"/>
          </a:xfrm>
          <a:prstGeom prst="rect">
            <a:avLst/>
          </a:prstGeom>
          <a:noFill/>
          <a:ln>
            <a:noFill/>
          </a:ln>
        </p:spPr>
        <p:txBody>
          <a:bodyPr anchorCtr="0" anchor="t" bIns="0" lIns="0" spcFirstLastPara="1" rIns="0" wrap="square" tIns="81900">
            <a:spAutoFit/>
          </a:bodyPr>
          <a:lstStyle/>
          <a:p>
            <a:pPr indent="0" lvl="0" marL="12700" marR="5080" rtl="0" algn="l">
              <a:lnSpc>
                <a:spcPct val="100000"/>
              </a:lnSpc>
              <a:spcBef>
                <a:spcPts val="0"/>
              </a:spcBef>
              <a:spcAft>
                <a:spcPts val="0"/>
              </a:spcAft>
              <a:buSzPts val="1400"/>
              <a:buNone/>
            </a:pPr>
            <a:r>
              <a:rPr b="1" lang="en-US" sz="3200">
                <a:latin typeface="Calibri"/>
                <a:ea typeface="Calibri"/>
                <a:cs typeface="Calibri"/>
                <a:sym typeface="Calibri"/>
              </a:rPr>
              <a:t>Potential for </a:t>
            </a:r>
            <a:r>
              <a:rPr b="1" i="1" lang="en-US" sz="3200">
                <a:latin typeface="Calibri"/>
                <a:ea typeface="Calibri"/>
                <a:cs typeface="Calibri"/>
                <a:sym typeface="Calibri"/>
              </a:rPr>
              <a:t>Successful</a:t>
            </a:r>
            <a:r>
              <a:rPr b="1" i="1" lang="en-US" sz="3200">
                <a:latin typeface="Calibri"/>
                <a:ea typeface="Calibri"/>
                <a:cs typeface="Calibri"/>
                <a:sym typeface="Calibri"/>
              </a:rPr>
              <a:t> Collaboration </a:t>
            </a:r>
            <a:r>
              <a:rPr b="1" lang="en-US" sz="3200">
                <a:latin typeface="Calibri"/>
                <a:ea typeface="Calibri"/>
                <a:cs typeface="Calibri"/>
                <a:sym typeface="Calibri"/>
              </a:rPr>
              <a:t>between Applicant and CSU Mentor</a:t>
            </a:r>
            <a:endParaRPr b="1" sz="3200">
              <a:latin typeface="Calibri"/>
              <a:ea typeface="Calibri"/>
              <a:cs typeface="Calibri"/>
              <a:sym typeface="Calibri"/>
            </a:endParaRPr>
          </a:p>
        </p:txBody>
      </p:sp>
      <p:sp>
        <p:nvSpPr>
          <p:cNvPr id="122" name="Google Shape;122;p11"/>
          <p:cNvSpPr txBox="1"/>
          <p:nvPr/>
        </p:nvSpPr>
        <p:spPr>
          <a:xfrm>
            <a:off x="668850" y="1353425"/>
            <a:ext cx="8182500" cy="6446100"/>
          </a:xfrm>
          <a:prstGeom prst="rect">
            <a:avLst/>
          </a:prstGeom>
          <a:noFill/>
          <a:ln>
            <a:noFill/>
          </a:ln>
        </p:spPr>
        <p:txBody>
          <a:bodyPr anchorCtr="0" anchor="t" bIns="0" lIns="0" spcFirstLastPara="1" rIns="0" wrap="square" tIns="12050">
            <a:spAutoFit/>
          </a:bodyPr>
          <a:lstStyle/>
          <a:p>
            <a:pPr indent="0" lvl="0" marL="457200" marR="0" rtl="0" algn="l">
              <a:lnSpc>
                <a:spcPct val="100000"/>
              </a:lnSpc>
              <a:spcBef>
                <a:spcPts val="0"/>
              </a:spcBef>
              <a:spcAft>
                <a:spcPts val="0"/>
              </a:spcAft>
              <a:buNone/>
            </a:pPr>
            <a:r>
              <a:t/>
            </a:r>
            <a:endParaRPr sz="2000">
              <a:solidFill>
                <a:schemeClr val="dk1"/>
              </a:solidFill>
            </a:endParaRPr>
          </a:p>
          <a:p>
            <a:pPr indent="0" lvl="0" marL="0" marR="0" rtl="0" algn="l">
              <a:lnSpc>
                <a:spcPct val="100000"/>
              </a:lnSpc>
              <a:spcBef>
                <a:spcPts val="0"/>
              </a:spcBef>
              <a:spcAft>
                <a:spcPts val="0"/>
              </a:spcAft>
              <a:buNone/>
            </a:pPr>
            <a:r>
              <a:rPr lang="en-US" sz="2000">
                <a:solidFill>
                  <a:schemeClr val="dk1"/>
                </a:solidFill>
              </a:rPr>
              <a:t>The committee will evaluate on a well developed the (CPS). A well-developed plan will highlight a long-term collaboration between the mentee and mentor.</a:t>
            </a:r>
            <a:endParaRPr sz="2000">
              <a:solidFill>
                <a:schemeClr val="dk1"/>
              </a:solidFill>
            </a:endParaRPr>
          </a:p>
          <a:p>
            <a:pPr indent="0" lvl="0" marL="0" marR="0" rtl="0" algn="l">
              <a:lnSpc>
                <a:spcPct val="100000"/>
              </a:lnSpc>
              <a:spcBef>
                <a:spcPts val="0"/>
              </a:spcBef>
              <a:spcAft>
                <a:spcPts val="0"/>
              </a:spcAft>
              <a:buNone/>
            </a:pPr>
            <a:r>
              <a:t/>
            </a:r>
            <a:endParaRPr sz="2000">
              <a:solidFill>
                <a:schemeClr val="dk1"/>
              </a:solidFill>
            </a:endParaRPr>
          </a:p>
          <a:p>
            <a:pPr indent="-355600" lvl="0" marL="457200" marR="0" rtl="0" algn="l">
              <a:lnSpc>
                <a:spcPct val="100000"/>
              </a:lnSpc>
              <a:spcBef>
                <a:spcPts val="0"/>
              </a:spcBef>
              <a:spcAft>
                <a:spcPts val="0"/>
              </a:spcAft>
              <a:buClr>
                <a:schemeClr val="dk1"/>
              </a:buClr>
              <a:buSzPts val="2000"/>
              <a:buChar char="●"/>
            </a:pPr>
            <a:r>
              <a:rPr lang="en-US" sz="2000">
                <a:solidFill>
                  <a:schemeClr val="dk1"/>
                </a:solidFill>
              </a:rPr>
              <a:t>Is there a plan to develop pedagogical knowledge, skills and experience as a doctoral student?</a:t>
            </a:r>
            <a:endParaRPr sz="2000">
              <a:solidFill>
                <a:schemeClr val="dk1"/>
              </a:solidFill>
            </a:endParaRPr>
          </a:p>
          <a:p>
            <a:pPr indent="-355600" lvl="0" marL="457200" marR="0" rtl="0" algn="l">
              <a:lnSpc>
                <a:spcPct val="100000"/>
              </a:lnSpc>
              <a:spcBef>
                <a:spcPts val="0"/>
              </a:spcBef>
              <a:spcAft>
                <a:spcPts val="0"/>
              </a:spcAft>
              <a:buClr>
                <a:schemeClr val="dk1"/>
              </a:buClr>
              <a:buSzPts val="2000"/>
              <a:buChar char="●"/>
            </a:pPr>
            <a:r>
              <a:rPr lang="en-US" sz="2000">
                <a:solidFill>
                  <a:schemeClr val="dk1"/>
                </a:solidFill>
              </a:rPr>
              <a:t>Does the CPS include thorough plans on collaborative research or publications?</a:t>
            </a:r>
            <a:endParaRPr sz="2000">
              <a:solidFill>
                <a:schemeClr val="dk1"/>
              </a:solidFill>
            </a:endParaRPr>
          </a:p>
          <a:p>
            <a:pPr indent="-355600" lvl="0" marL="457200" marR="0" rtl="0" algn="l">
              <a:lnSpc>
                <a:spcPct val="100000"/>
              </a:lnSpc>
              <a:spcBef>
                <a:spcPts val="0"/>
              </a:spcBef>
              <a:spcAft>
                <a:spcPts val="0"/>
              </a:spcAft>
              <a:buClr>
                <a:schemeClr val="dk1"/>
              </a:buClr>
              <a:buSzPts val="2000"/>
              <a:buChar char="●"/>
            </a:pPr>
            <a:r>
              <a:rPr lang="en-US" sz="2000">
                <a:solidFill>
                  <a:schemeClr val="dk1"/>
                </a:solidFill>
              </a:rPr>
              <a:t>Does the CPS include plans for professional activities, such as joint conference presentations and/or networking opportunities?</a:t>
            </a:r>
            <a:endParaRPr sz="2000">
              <a:solidFill>
                <a:schemeClr val="dk1"/>
              </a:solidFill>
            </a:endParaRPr>
          </a:p>
          <a:p>
            <a:pPr indent="-355600" lvl="0" marL="457200" marR="0" rtl="0" algn="l">
              <a:lnSpc>
                <a:spcPct val="100000"/>
              </a:lnSpc>
              <a:spcBef>
                <a:spcPts val="0"/>
              </a:spcBef>
              <a:spcAft>
                <a:spcPts val="0"/>
              </a:spcAft>
              <a:buClr>
                <a:schemeClr val="dk1"/>
              </a:buClr>
              <a:buSzPts val="2000"/>
              <a:buChar char="●"/>
            </a:pPr>
            <a:r>
              <a:rPr lang="en-US" sz="2000">
                <a:solidFill>
                  <a:schemeClr val="dk1"/>
                </a:solidFill>
              </a:rPr>
              <a:t>Review</a:t>
            </a:r>
            <a:r>
              <a:rPr lang="en-US" sz="2000">
                <a:solidFill>
                  <a:schemeClr val="dk1"/>
                </a:solidFill>
              </a:rPr>
              <a:t> </a:t>
            </a:r>
            <a:r>
              <a:rPr lang="en-US" sz="2000" u="sng">
                <a:solidFill>
                  <a:schemeClr val="hlink"/>
                </a:solidFill>
                <a:hlinkClick r:id="rId3"/>
              </a:rPr>
              <a:t>Samples</a:t>
            </a:r>
            <a:r>
              <a:rPr lang="en-US" sz="2000">
                <a:solidFill>
                  <a:schemeClr val="dk1"/>
                </a:solidFill>
              </a:rPr>
              <a:t>!!!</a:t>
            </a:r>
            <a:endParaRPr sz="2000">
              <a:solidFill>
                <a:schemeClr val="dk1"/>
              </a:solidFill>
            </a:endParaRPr>
          </a:p>
          <a:p>
            <a:pPr indent="0" lvl="0" marL="0" marR="0" rtl="0" algn="l">
              <a:lnSpc>
                <a:spcPct val="100000"/>
              </a:lnSpc>
              <a:spcBef>
                <a:spcPts val="0"/>
              </a:spcBef>
              <a:spcAft>
                <a:spcPts val="0"/>
              </a:spcAft>
              <a:buNone/>
            </a:pPr>
            <a:r>
              <a:t/>
            </a:r>
            <a:endParaRPr sz="2000">
              <a:solidFill>
                <a:schemeClr val="dk1"/>
              </a:solidFill>
            </a:endParaRPr>
          </a:p>
          <a:p>
            <a:pPr indent="0" lvl="0" marL="0" marR="0" rtl="0" algn="l">
              <a:lnSpc>
                <a:spcPct val="100000"/>
              </a:lnSpc>
              <a:spcBef>
                <a:spcPts val="0"/>
              </a:spcBef>
              <a:spcAft>
                <a:spcPts val="0"/>
              </a:spcAft>
              <a:buNone/>
            </a:pPr>
            <a:r>
              <a:t/>
            </a:r>
            <a:endParaRPr sz="2000">
              <a:solidFill>
                <a:schemeClr val="dk1"/>
              </a:solidFill>
            </a:endParaRPr>
          </a:p>
          <a:p>
            <a:pPr indent="0" lvl="0" marL="0" marR="0" rtl="0" algn="l">
              <a:lnSpc>
                <a:spcPct val="100000"/>
              </a:lnSpc>
              <a:spcBef>
                <a:spcPts val="0"/>
              </a:spcBef>
              <a:spcAft>
                <a:spcPts val="0"/>
              </a:spcAft>
              <a:buNone/>
            </a:pPr>
            <a:r>
              <a:t/>
            </a:r>
            <a:endParaRPr sz="2000">
              <a:solidFill>
                <a:schemeClr val="dk1"/>
              </a:solidFill>
            </a:endParaRPr>
          </a:p>
          <a:p>
            <a:pPr indent="0" lvl="0" marL="0" marR="0" rtl="0" algn="l">
              <a:lnSpc>
                <a:spcPct val="100000"/>
              </a:lnSpc>
              <a:spcBef>
                <a:spcPts val="0"/>
              </a:spcBef>
              <a:spcAft>
                <a:spcPts val="0"/>
              </a:spcAft>
              <a:buNone/>
            </a:pPr>
            <a:r>
              <a:t/>
            </a:r>
            <a:endParaRPr sz="2000">
              <a:solidFill>
                <a:schemeClr val="dk1"/>
              </a:solidFill>
            </a:endParaRPr>
          </a:p>
          <a:p>
            <a:pPr indent="0" lvl="0" marL="0" marR="0" rtl="0" algn="l">
              <a:lnSpc>
                <a:spcPct val="100000"/>
              </a:lnSpc>
              <a:spcBef>
                <a:spcPts val="0"/>
              </a:spcBef>
              <a:spcAft>
                <a:spcPts val="0"/>
              </a:spcAft>
              <a:buNone/>
            </a:pPr>
            <a:r>
              <a:t/>
            </a:r>
            <a:endParaRPr sz="2000">
              <a:solidFill>
                <a:schemeClr val="dk1"/>
              </a:solidFill>
            </a:endParaRPr>
          </a:p>
          <a:p>
            <a:pPr indent="0" lvl="0" marL="0" marR="0" rtl="0" algn="l">
              <a:lnSpc>
                <a:spcPct val="100000"/>
              </a:lnSpc>
              <a:spcBef>
                <a:spcPts val="0"/>
              </a:spcBef>
              <a:spcAft>
                <a:spcPts val="0"/>
              </a:spcAft>
              <a:buNone/>
            </a:pPr>
            <a:r>
              <a:t/>
            </a:r>
            <a:endParaRPr sz="2000">
              <a:solidFill>
                <a:schemeClr val="dk1"/>
              </a:solidFill>
            </a:endParaRPr>
          </a:p>
          <a:p>
            <a:pPr indent="0" lvl="0" marL="0" marR="0" rtl="0" algn="r">
              <a:lnSpc>
                <a:spcPct val="100000"/>
              </a:lnSpc>
              <a:spcBef>
                <a:spcPts val="0"/>
              </a:spcBef>
              <a:spcAft>
                <a:spcPts val="0"/>
              </a:spcAft>
              <a:buClr>
                <a:srgbClr val="000000"/>
              </a:buClr>
              <a:buSzPts val="2000"/>
              <a:buFont typeface="Arial"/>
              <a:buNone/>
            </a:pPr>
            <a:r>
              <a:rPr b="0" i="0" lang="en-US" sz="2000" u="sng" cap="none" strike="noStrike">
                <a:solidFill>
                  <a:srgbClr val="0000EE"/>
                </a:solidFill>
                <a:latin typeface="Arial"/>
                <a:ea typeface="Arial"/>
                <a:cs typeface="Arial"/>
                <a:sym typeface="Arial"/>
                <a:hlinkClick r:id="rId4">
                  <a:extLst>
                    <a:ext uri="{A12FA001-AC4F-418D-AE19-62706E023703}">
                      <ahyp:hlinkClr val="tx"/>
                    </a:ext>
                  </a:extLst>
                </a:hlinkClick>
              </a:rPr>
              <a:t>Review samples!!</a:t>
            </a:r>
            <a:endParaRPr b="0" i="0" sz="2000" u="none" cap="none" strike="noStrike">
              <a:solidFill>
                <a:srgbClr val="0000EE"/>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2"/>
          <p:cNvSpPr txBox="1"/>
          <p:nvPr>
            <p:ph type="title"/>
          </p:nvPr>
        </p:nvSpPr>
        <p:spPr>
          <a:xfrm>
            <a:off x="287824" y="285175"/>
            <a:ext cx="6711300" cy="575400"/>
          </a:xfrm>
          <a:prstGeom prst="rect">
            <a:avLst/>
          </a:prstGeom>
          <a:noFill/>
          <a:ln>
            <a:noFill/>
          </a:ln>
        </p:spPr>
        <p:txBody>
          <a:bodyPr anchorCtr="0" anchor="t" bIns="0" lIns="0" spcFirstLastPara="1" rIns="0" wrap="square" tIns="81900">
            <a:spAutoFit/>
          </a:bodyPr>
          <a:lstStyle/>
          <a:p>
            <a:pPr indent="0" lvl="0" marL="51435" marR="5080" rtl="0" algn="l">
              <a:lnSpc>
                <a:spcPct val="135000"/>
              </a:lnSpc>
              <a:spcBef>
                <a:spcPts val="0"/>
              </a:spcBef>
              <a:spcAft>
                <a:spcPts val="0"/>
              </a:spcAft>
              <a:buSzPts val="1400"/>
              <a:buNone/>
            </a:pPr>
            <a:r>
              <a:rPr b="1" lang="en-US" sz="3200">
                <a:latin typeface="Calibri"/>
                <a:ea typeface="Calibri"/>
                <a:cs typeface="Calibri"/>
                <a:sym typeface="Calibri"/>
              </a:rPr>
              <a:t>POSSIBLE COLLABORATIVE  ACTIVITIES</a:t>
            </a:r>
            <a:endParaRPr b="1">
              <a:latin typeface="Calibri"/>
              <a:ea typeface="Calibri"/>
              <a:cs typeface="Calibri"/>
              <a:sym typeface="Calibri"/>
            </a:endParaRPr>
          </a:p>
        </p:txBody>
      </p:sp>
      <p:sp>
        <p:nvSpPr>
          <p:cNvPr id="128" name="Google Shape;128;p12"/>
          <p:cNvSpPr txBox="1"/>
          <p:nvPr/>
        </p:nvSpPr>
        <p:spPr>
          <a:xfrm>
            <a:off x="387700" y="1119350"/>
            <a:ext cx="8469600" cy="4433700"/>
          </a:xfrm>
          <a:prstGeom prst="rect">
            <a:avLst/>
          </a:prstGeom>
          <a:noFill/>
          <a:ln>
            <a:noFill/>
          </a:ln>
        </p:spPr>
        <p:txBody>
          <a:bodyPr anchorCtr="0" anchor="t" bIns="0" lIns="0" spcFirstLastPara="1" rIns="0" wrap="square" tIns="46975">
            <a:spAutoFit/>
          </a:bodyPr>
          <a:lstStyle/>
          <a:p>
            <a:pPr indent="0" lvl="0" marL="12700" marR="5080" rtl="0" algn="l">
              <a:lnSpc>
                <a:spcPct val="98181"/>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Outline future joint activities that foster your development in  </a:t>
            </a:r>
            <a:r>
              <a:rPr b="1" i="0" lang="en-US" sz="2400" u="none" cap="none" strike="noStrike">
                <a:solidFill>
                  <a:schemeClr val="dk1"/>
                </a:solidFill>
                <a:latin typeface="Calibri"/>
                <a:ea typeface="Calibri"/>
                <a:cs typeface="Calibri"/>
                <a:sym typeface="Calibri"/>
              </a:rPr>
              <a:t>teaching, research, and service</a:t>
            </a:r>
            <a:r>
              <a:rPr b="0" i="0" lang="en-US" sz="2400" u="none" cap="none" strike="noStrike">
                <a:solidFill>
                  <a:schemeClr val="dk1"/>
                </a:solidFill>
                <a:latin typeface="Calibri"/>
                <a:ea typeface="Calibri"/>
                <a:cs typeface="Calibri"/>
                <a:sym typeface="Calibri"/>
              </a:rPr>
              <a:t>, such as:</a:t>
            </a:r>
            <a:endParaRPr b="0" i="0" sz="2400" u="none" cap="none" strike="noStrike">
              <a:solidFill>
                <a:schemeClr val="dk1"/>
              </a:solidFill>
              <a:latin typeface="Calibri"/>
              <a:ea typeface="Calibri"/>
              <a:cs typeface="Calibri"/>
              <a:sym typeface="Calibri"/>
            </a:endParaRPr>
          </a:p>
          <a:p>
            <a:pPr indent="-254000" lvl="0" marL="698500" marR="0" rtl="0" algn="l">
              <a:lnSpc>
                <a:spcPct val="100000"/>
              </a:lnSpc>
              <a:spcBef>
                <a:spcPts val="118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collaborative syllabus development and teaching</a:t>
            </a:r>
            <a:endParaRPr b="0" i="0" sz="2400" u="none" cap="none" strike="noStrike">
              <a:solidFill>
                <a:schemeClr val="dk1"/>
              </a:solidFill>
              <a:latin typeface="Calibri"/>
              <a:ea typeface="Calibri"/>
              <a:cs typeface="Calibri"/>
              <a:sym typeface="Calibri"/>
            </a:endParaRPr>
          </a:p>
          <a:p>
            <a:pPr indent="-254000" lvl="0" marL="698500" marR="0" rtl="0" algn="l">
              <a:lnSpc>
                <a:spcPct val="100000"/>
              </a:lnSpc>
              <a:spcBef>
                <a:spcPts val="12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collaborative research projects and publications</a:t>
            </a:r>
            <a:endParaRPr b="0" i="0" sz="2400" u="none" cap="none" strike="noStrike">
              <a:solidFill>
                <a:schemeClr val="dk1"/>
              </a:solidFill>
              <a:latin typeface="Calibri"/>
              <a:ea typeface="Calibri"/>
              <a:cs typeface="Calibri"/>
              <a:sym typeface="Calibri"/>
            </a:endParaRPr>
          </a:p>
          <a:p>
            <a:pPr indent="-254000" lvl="0" marL="698500" marR="0" rtl="0" algn="l">
              <a:lnSpc>
                <a:spcPct val="100000"/>
              </a:lnSpc>
              <a:spcBef>
                <a:spcPts val="12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collaborative grant proposals</a:t>
            </a:r>
            <a:endParaRPr b="0" i="0" sz="2400" u="none" cap="none" strike="noStrike">
              <a:solidFill>
                <a:schemeClr val="dk1"/>
              </a:solidFill>
              <a:latin typeface="Calibri"/>
              <a:ea typeface="Calibri"/>
              <a:cs typeface="Calibri"/>
              <a:sym typeface="Calibri"/>
            </a:endParaRPr>
          </a:p>
          <a:p>
            <a:pPr indent="-254000" lvl="0" marL="698500" marR="0" rtl="0" algn="l">
              <a:lnSpc>
                <a:spcPct val="100000"/>
              </a:lnSpc>
              <a:spcBef>
                <a:spcPts val="12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joint participation in professional seminars and meetings</a:t>
            </a:r>
            <a:endParaRPr b="0" i="0" sz="2400" u="none" cap="none" strike="noStrike">
              <a:solidFill>
                <a:schemeClr val="dk1"/>
              </a:solidFill>
              <a:latin typeface="Calibri"/>
              <a:ea typeface="Calibri"/>
              <a:cs typeface="Calibri"/>
              <a:sym typeface="Calibri"/>
            </a:endParaRPr>
          </a:p>
          <a:p>
            <a:pPr indent="-254000" lvl="0" marL="698500" marR="0" rtl="0" algn="l">
              <a:lnSpc>
                <a:spcPct val="100000"/>
              </a:lnSpc>
              <a:spcBef>
                <a:spcPts val="12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joint presentations in professional forums</a:t>
            </a:r>
            <a:endParaRPr b="0" i="0" sz="2400" u="none" cap="none" strike="noStrike">
              <a:solidFill>
                <a:schemeClr val="dk1"/>
              </a:solidFill>
              <a:latin typeface="Calibri"/>
              <a:ea typeface="Calibri"/>
              <a:cs typeface="Calibri"/>
              <a:sym typeface="Calibri"/>
            </a:endParaRPr>
          </a:p>
          <a:p>
            <a:pPr indent="-254000" lvl="0" marL="698500" marR="0" rtl="0" algn="l">
              <a:lnSpc>
                <a:spcPct val="100000"/>
              </a:lnSpc>
              <a:spcBef>
                <a:spcPts val="12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involvement in campus committees and meetings</a:t>
            </a:r>
            <a:endParaRPr b="0" i="0" sz="2400" u="none" cap="none" strike="noStrike">
              <a:solidFill>
                <a:schemeClr val="dk1"/>
              </a:solidFill>
              <a:latin typeface="Calibri"/>
              <a:ea typeface="Calibri"/>
              <a:cs typeface="Calibri"/>
              <a:sym typeface="Calibri"/>
            </a:endParaRPr>
          </a:p>
          <a:p>
            <a:pPr indent="-254000" lvl="0" marL="698500" marR="0" rtl="0" algn="l">
              <a:lnSpc>
                <a:spcPct val="100000"/>
              </a:lnSpc>
              <a:spcBef>
                <a:spcPts val="12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development of a competitive CV for faculty positions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3"/>
          <p:cNvSpPr txBox="1"/>
          <p:nvPr>
            <p:ph type="title"/>
          </p:nvPr>
        </p:nvSpPr>
        <p:spPr>
          <a:xfrm>
            <a:off x="353166" y="185825"/>
            <a:ext cx="7807800" cy="575400"/>
          </a:xfrm>
          <a:prstGeom prst="rect">
            <a:avLst/>
          </a:prstGeom>
          <a:noFill/>
          <a:ln>
            <a:noFill/>
          </a:ln>
        </p:spPr>
        <p:txBody>
          <a:bodyPr anchorCtr="0" anchor="t" bIns="0" lIns="0" spcFirstLastPara="1" rIns="0" wrap="square" tIns="81900">
            <a:spAutoFit/>
          </a:bodyPr>
          <a:lstStyle/>
          <a:p>
            <a:pPr indent="0" lvl="0" marL="51435" marR="5080" rtl="0" algn="l">
              <a:lnSpc>
                <a:spcPct val="135000"/>
              </a:lnSpc>
              <a:spcBef>
                <a:spcPts val="0"/>
              </a:spcBef>
              <a:spcAft>
                <a:spcPts val="0"/>
              </a:spcAft>
              <a:buSzPts val="1400"/>
              <a:buNone/>
            </a:pPr>
            <a:r>
              <a:rPr b="1" lang="en-US" sz="3200" cap="none">
                <a:latin typeface="Calibri"/>
                <a:ea typeface="Calibri"/>
                <a:cs typeface="Calibri"/>
                <a:sym typeface="Calibri"/>
              </a:rPr>
              <a:t>ACADEMIC ACHIEVEMENT AND</a:t>
            </a:r>
            <a:r>
              <a:rPr b="1" lang="en-US" sz="3200" cap="none">
                <a:latin typeface="Calibri"/>
                <a:ea typeface="Calibri"/>
                <a:cs typeface="Calibri"/>
                <a:sym typeface="Calibri"/>
              </a:rPr>
              <a:t> </a:t>
            </a:r>
            <a:r>
              <a:rPr b="1" lang="en-US" sz="3200" cap="none">
                <a:latin typeface="Calibri"/>
                <a:ea typeface="Calibri"/>
                <a:cs typeface="Calibri"/>
                <a:sym typeface="Calibri"/>
              </a:rPr>
              <a:t>POTENTIAL</a:t>
            </a:r>
            <a:r>
              <a:rPr b="1" lang="en-US" sz="3200" cap="none">
                <a:latin typeface="Calibri"/>
                <a:ea typeface="Calibri"/>
                <a:cs typeface="Calibri"/>
                <a:sym typeface="Calibri"/>
              </a:rPr>
              <a:t> </a:t>
            </a:r>
            <a:endParaRPr b="1" sz="3200" cap="none">
              <a:latin typeface="Calibri"/>
              <a:ea typeface="Calibri"/>
              <a:cs typeface="Calibri"/>
              <a:sym typeface="Calibri"/>
            </a:endParaRPr>
          </a:p>
        </p:txBody>
      </p:sp>
      <p:sp>
        <p:nvSpPr>
          <p:cNvPr id="134" name="Google Shape;134;p13"/>
          <p:cNvSpPr txBox="1"/>
          <p:nvPr/>
        </p:nvSpPr>
        <p:spPr>
          <a:xfrm>
            <a:off x="353176" y="873275"/>
            <a:ext cx="8157600" cy="4849800"/>
          </a:xfrm>
          <a:prstGeom prst="rect">
            <a:avLst/>
          </a:prstGeom>
          <a:noFill/>
          <a:ln>
            <a:noFill/>
          </a:ln>
        </p:spPr>
        <p:txBody>
          <a:bodyPr anchorCtr="0" anchor="t" bIns="0" lIns="0" spcFirstLastPara="1" rIns="0" wrap="square" tIns="46975">
            <a:spAutoFit/>
          </a:bodyPr>
          <a:lstStyle/>
          <a:p>
            <a:pPr indent="0" lvl="0" marL="12700" marR="508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The committee evaluates the academic potential as a doctoral candidate. The following </a:t>
            </a:r>
            <a:r>
              <a:rPr lang="en-US" sz="2000">
                <a:solidFill>
                  <a:schemeClr val="dk1"/>
                </a:solidFill>
                <a:latin typeface="Calibri"/>
                <a:ea typeface="Calibri"/>
                <a:cs typeface="Calibri"/>
                <a:sym typeface="Calibri"/>
              </a:rPr>
              <a:t>should also be highlighted in your CV</a:t>
            </a:r>
            <a:br>
              <a:rPr b="0" i="0" lang="en-U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Is the applicant academically wel</a:t>
            </a:r>
            <a:r>
              <a:rPr b="0" i="0" lang="en-US" sz="2000" u="none" cap="none" strike="noStrike">
                <a:solidFill>
                  <a:schemeClr val="dk1"/>
                </a:solidFill>
                <a:latin typeface="Calibri"/>
                <a:ea typeface="Calibri"/>
                <a:cs typeface="Calibri"/>
                <a:sym typeface="Calibri"/>
              </a:rPr>
              <a:t>l-qualifie</a:t>
            </a:r>
            <a:r>
              <a:rPr b="0" i="0" lang="en-US" sz="2000" u="none" cap="none" strike="noStrike">
                <a:solidFill>
                  <a:schemeClr val="dk1"/>
                </a:solidFill>
                <a:latin typeface="Calibri"/>
                <a:ea typeface="Calibri"/>
                <a:cs typeface="Calibri"/>
                <a:sym typeface="Calibri"/>
              </a:rPr>
              <a:t>d?</a:t>
            </a:r>
            <a:endParaRPr b="0" i="0" sz="2000" u="none" cap="none" strike="noStrike">
              <a:solidFill>
                <a:srgbClr val="000000"/>
              </a:solidFill>
              <a:latin typeface="Calibri"/>
              <a:ea typeface="Calibri"/>
              <a:cs typeface="Calibri"/>
              <a:sym typeface="Calibri"/>
            </a:endParaRPr>
          </a:p>
          <a:p>
            <a:pPr indent="-330200" lvl="1" marL="800100" marR="0" rtl="0" algn="l">
              <a:lnSpc>
                <a:spcPct val="10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MARC U STAR</a:t>
            </a:r>
            <a:endParaRPr b="0" i="0" sz="1600" u="none" cap="none" strike="noStrike">
              <a:solidFill>
                <a:srgbClr val="000000"/>
              </a:solidFill>
              <a:latin typeface="Calibri"/>
              <a:ea typeface="Calibri"/>
              <a:cs typeface="Calibri"/>
              <a:sym typeface="Calibri"/>
            </a:endParaRPr>
          </a:p>
          <a:p>
            <a:pPr indent="-330200" lvl="1" marL="800100" marR="0" rtl="0" algn="l">
              <a:lnSpc>
                <a:spcPct val="10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McNair</a:t>
            </a:r>
            <a:endParaRPr b="0" i="0" sz="1600" u="none" cap="none" strike="noStrike">
              <a:solidFill>
                <a:srgbClr val="000000"/>
              </a:solidFill>
              <a:latin typeface="Calibri"/>
              <a:ea typeface="Calibri"/>
              <a:cs typeface="Calibri"/>
              <a:sym typeface="Calibri"/>
            </a:endParaRPr>
          </a:p>
          <a:p>
            <a:pPr indent="-330200" lvl="1" marL="800100" marR="0" rtl="0" algn="l">
              <a:lnSpc>
                <a:spcPct val="10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Sally Casanova</a:t>
            </a:r>
            <a:endParaRPr b="0" i="0" sz="1600" u="none" cap="none" strike="noStrike">
              <a:solidFill>
                <a:srgbClr val="000000"/>
              </a:solidFill>
              <a:latin typeface="Calibri"/>
              <a:ea typeface="Calibri"/>
              <a:cs typeface="Calibri"/>
              <a:sym typeface="Calibri"/>
            </a:endParaRPr>
          </a:p>
          <a:p>
            <a:pPr indent="-330200" lvl="1" marL="800100" marR="0" rtl="0" algn="l">
              <a:lnSpc>
                <a:spcPct val="10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BUILD</a:t>
            </a:r>
            <a:endParaRPr b="0" i="0" sz="1600" u="none" cap="none" strike="noStrike">
              <a:solidFill>
                <a:srgbClr val="000000"/>
              </a:solidFill>
              <a:latin typeface="Calibri"/>
              <a:ea typeface="Calibri"/>
              <a:cs typeface="Calibri"/>
              <a:sym typeface="Calibri"/>
            </a:endParaRPr>
          </a:p>
          <a:p>
            <a:pPr indent="-342900" lvl="1" marL="800100" marR="0" rtl="0" algn="l">
              <a:lnSpc>
                <a:spcPct val="100000"/>
              </a:lnSpc>
              <a:spcBef>
                <a:spcPts val="0"/>
              </a:spcBef>
              <a:spcAft>
                <a:spcPts val="0"/>
              </a:spcAft>
              <a:buClr>
                <a:schemeClr val="dk1"/>
              </a:buClr>
              <a:buSzPts val="1800"/>
              <a:buFont typeface="Calibri"/>
              <a:buChar char="•"/>
            </a:pPr>
            <a:r>
              <a:rPr b="0" i="0" lang="en-US" sz="1600" u="none" cap="none" strike="noStrike">
                <a:solidFill>
                  <a:schemeClr val="dk1"/>
                </a:solidFill>
                <a:latin typeface="Calibri"/>
                <a:ea typeface="Calibri"/>
                <a:cs typeface="Calibri"/>
                <a:sym typeface="Calibri"/>
              </a:rPr>
              <a:t>Honors</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Does the applicant have strong scholarly accomplishments?</a:t>
            </a:r>
            <a:endParaRPr b="0" i="0" sz="1400" u="none" cap="none" strike="noStrike">
              <a:solidFill>
                <a:srgbClr val="000000"/>
              </a:solidFill>
              <a:latin typeface="Calibri"/>
              <a:ea typeface="Calibri"/>
              <a:cs typeface="Calibri"/>
              <a:sym typeface="Calibri"/>
            </a:endParaRPr>
          </a:p>
          <a:p>
            <a:pPr indent="-330200" lvl="1" marL="800100" marR="0" rtl="0" algn="l">
              <a:lnSpc>
                <a:spcPct val="10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Presentation Experience</a:t>
            </a:r>
            <a:endParaRPr b="0" i="0" sz="1600" u="none" cap="none" strike="noStrike">
              <a:solidFill>
                <a:srgbClr val="000000"/>
              </a:solidFill>
              <a:latin typeface="Calibri"/>
              <a:ea typeface="Calibri"/>
              <a:cs typeface="Calibri"/>
              <a:sym typeface="Calibri"/>
            </a:endParaRPr>
          </a:p>
          <a:p>
            <a:pPr indent="-330200" lvl="1" marL="800100" marR="0" rtl="0" algn="l">
              <a:lnSpc>
                <a:spcPct val="100000"/>
              </a:lnSpc>
              <a:spcBef>
                <a:spcPts val="0"/>
              </a:spcBef>
              <a:spcAft>
                <a:spcPts val="0"/>
              </a:spcAft>
              <a:buClr>
                <a:schemeClr val="dk1"/>
              </a:buClr>
              <a:buSzPts val="1600"/>
              <a:buFont typeface="Calibri"/>
              <a:buChar char="•"/>
            </a:pPr>
            <a:r>
              <a:rPr b="0" i="0" lang="en-US" sz="1600" u="none" cap="none" strike="noStrike">
                <a:solidFill>
                  <a:schemeClr val="dk1"/>
                </a:solidFill>
                <a:latin typeface="Calibri"/>
                <a:ea typeface="Calibri"/>
                <a:cs typeface="Calibri"/>
                <a:sym typeface="Calibri"/>
              </a:rPr>
              <a:t>Publications</a:t>
            </a:r>
            <a:endParaRPr b="0" i="0" sz="2000" u="none" cap="none" strike="noStrike">
              <a:solidFill>
                <a:schemeClr val="dk1"/>
              </a:solidFill>
              <a:latin typeface="Calibri"/>
              <a:ea typeface="Calibri"/>
              <a:cs typeface="Calibri"/>
              <a:sym typeface="Calibri"/>
            </a:endParaRPr>
          </a:p>
          <a:p>
            <a:pPr indent="-342900" lvl="0" marL="342900" rtl="0" algn="l">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Does the applicant have strong letters of recommendation? </a:t>
            </a:r>
            <a:endParaRPr sz="20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Does the applicant and mentor speak about research interests? Are research plans clear and defined?</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7cd527cb85_0_229"/>
          <p:cNvSpPr txBox="1"/>
          <p:nvPr>
            <p:ph type="title"/>
          </p:nvPr>
        </p:nvSpPr>
        <p:spPr>
          <a:xfrm>
            <a:off x="353166" y="185825"/>
            <a:ext cx="7807800" cy="575400"/>
          </a:xfrm>
          <a:prstGeom prst="rect">
            <a:avLst/>
          </a:prstGeom>
          <a:noFill/>
          <a:ln>
            <a:noFill/>
          </a:ln>
        </p:spPr>
        <p:txBody>
          <a:bodyPr anchorCtr="0" anchor="t" bIns="0" lIns="0" spcFirstLastPara="1" rIns="0" wrap="square" tIns="81900">
            <a:spAutoFit/>
          </a:bodyPr>
          <a:lstStyle/>
          <a:p>
            <a:pPr indent="0" lvl="0" marL="51435" marR="5080" rtl="0" algn="l">
              <a:lnSpc>
                <a:spcPct val="135000"/>
              </a:lnSpc>
              <a:spcBef>
                <a:spcPts val="0"/>
              </a:spcBef>
              <a:spcAft>
                <a:spcPts val="0"/>
              </a:spcAft>
              <a:buSzPts val="1400"/>
              <a:buNone/>
            </a:pPr>
            <a:r>
              <a:rPr b="1" lang="en-US" sz="3200" cap="none">
                <a:latin typeface="Calibri"/>
                <a:ea typeface="Calibri"/>
                <a:cs typeface="Calibri"/>
                <a:sym typeface="Calibri"/>
              </a:rPr>
              <a:t>POTENTIAL T</a:t>
            </a:r>
            <a:r>
              <a:rPr b="1" lang="en-US" sz="3200">
                <a:latin typeface="Calibri"/>
                <a:ea typeface="Calibri"/>
                <a:cs typeface="Calibri"/>
                <a:sym typeface="Calibri"/>
              </a:rPr>
              <a:t>O BECOME A CSU PROFESSOR</a:t>
            </a:r>
            <a:endParaRPr b="1" sz="3200" cap="none">
              <a:latin typeface="Calibri"/>
              <a:ea typeface="Calibri"/>
              <a:cs typeface="Calibri"/>
              <a:sym typeface="Calibri"/>
            </a:endParaRPr>
          </a:p>
        </p:txBody>
      </p:sp>
      <p:sp>
        <p:nvSpPr>
          <p:cNvPr id="140" name="Google Shape;140;g17cd527cb85_0_229"/>
          <p:cNvSpPr txBox="1"/>
          <p:nvPr/>
        </p:nvSpPr>
        <p:spPr>
          <a:xfrm>
            <a:off x="353176" y="873275"/>
            <a:ext cx="8157600" cy="4302900"/>
          </a:xfrm>
          <a:prstGeom prst="rect">
            <a:avLst/>
          </a:prstGeom>
          <a:noFill/>
          <a:ln>
            <a:noFill/>
          </a:ln>
        </p:spPr>
        <p:txBody>
          <a:bodyPr anchorCtr="0" anchor="t" bIns="0" lIns="0" spcFirstLastPara="1" rIns="0" wrap="square" tIns="46975">
            <a:spAutoFit/>
          </a:bodyPr>
          <a:lstStyle/>
          <a:p>
            <a:pPr indent="0" lvl="0" marL="12700" marR="5080" rtl="0" algn="l">
              <a:lnSpc>
                <a:spcPct val="100000"/>
              </a:lnSpc>
              <a:spcBef>
                <a:spcPts val="0"/>
              </a:spcBef>
              <a:spcAft>
                <a:spcPts val="0"/>
              </a:spcAft>
              <a:buClr>
                <a:srgbClr val="000000"/>
              </a:buClr>
              <a:buSzPts val="2000"/>
              <a:buFont typeface="Arial"/>
              <a:buNone/>
            </a:pPr>
            <a:r>
              <a:rPr lang="en-US" sz="2000">
                <a:solidFill>
                  <a:schemeClr val="dk1"/>
                </a:solidFill>
                <a:latin typeface="Calibri"/>
                <a:ea typeface="Calibri"/>
                <a:cs typeface="Calibri"/>
                <a:sym typeface="Calibri"/>
              </a:rPr>
              <a:t>The applicant must demonstrate an understanding of the role of a CSU faculty member. This is expressed in the </a:t>
            </a:r>
            <a:r>
              <a:rPr lang="en-US" sz="2000" u="sng">
                <a:solidFill>
                  <a:schemeClr val="dk1"/>
                </a:solidFill>
                <a:latin typeface="Calibri"/>
                <a:ea typeface="Calibri"/>
                <a:cs typeface="Calibri"/>
                <a:sym typeface="Calibri"/>
              </a:rPr>
              <a:t>Qualification and Motivation Statement</a:t>
            </a:r>
            <a:r>
              <a:rPr lang="en-US" sz="2000">
                <a:solidFill>
                  <a:schemeClr val="dk1"/>
                </a:solidFill>
                <a:latin typeface="Calibri"/>
                <a:ea typeface="Calibri"/>
                <a:cs typeface="Calibri"/>
                <a:sym typeface="Calibri"/>
              </a:rPr>
              <a:t>, with a preparation plan outlined in the Collaborative Plan of Support (CPS).</a:t>
            </a:r>
            <a:br>
              <a:rPr b="0" i="0" lang="en-US"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a:p>
            <a:pPr indent="-355600" lvl="0" marL="457200" rtl="0" algn="l">
              <a:lnSpc>
                <a:spcPct val="90000"/>
              </a:lnSpc>
              <a:spcBef>
                <a:spcPts val="0"/>
              </a:spcBef>
              <a:spcAft>
                <a:spcPts val="0"/>
              </a:spcAft>
              <a:buSzPts val="2000"/>
              <a:buChar char="•"/>
            </a:pPr>
            <a:r>
              <a:rPr lang="en-US" sz="2000">
                <a:latin typeface="Calibri"/>
                <a:ea typeface="Calibri"/>
                <a:cs typeface="Calibri"/>
                <a:sym typeface="Calibri"/>
              </a:rPr>
              <a:t>Applicant’s must highlight their interest in teaching at a CSU. </a:t>
            </a:r>
            <a:endParaRPr sz="1800">
              <a:latin typeface="Calibri"/>
              <a:ea typeface="Calibri"/>
              <a:cs typeface="Calibri"/>
              <a:sym typeface="Calibri"/>
            </a:endParaRPr>
          </a:p>
          <a:p>
            <a:pPr indent="-342900" lvl="1" marL="914400" rtl="0" algn="l">
              <a:lnSpc>
                <a:spcPct val="90000"/>
              </a:lnSpc>
              <a:spcBef>
                <a:spcPts val="500"/>
              </a:spcBef>
              <a:spcAft>
                <a:spcPts val="0"/>
              </a:spcAft>
              <a:buSzPts val="1800"/>
              <a:buChar char="•"/>
            </a:pPr>
            <a:r>
              <a:rPr lang="en-US" sz="1800">
                <a:latin typeface="Calibri"/>
                <a:ea typeface="Calibri"/>
                <a:cs typeface="Calibri"/>
                <a:sym typeface="Calibri"/>
              </a:rPr>
              <a:t>How has an education at a CSU impacted them?</a:t>
            </a:r>
            <a:endParaRPr sz="1600">
              <a:latin typeface="Calibri"/>
              <a:ea typeface="Calibri"/>
              <a:cs typeface="Calibri"/>
              <a:sym typeface="Calibri"/>
            </a:endParaRPr>
          </a:p>
          <a:p>
            <a:pPr indent="-355600" lvl="0" marL="457200" rtl="0" algn="l">
              <a:lnSpc>
                <a:spcPct val="90000"/>
              </a:lnSpc>
              <a:spcBef>
                <a:spcPts val="1000"/>
              </a:spcBef>
              <a:spcAft>
                <a:spcPts val="0"/>
              </a:spcAft>
              <a:buSzPts val="2000"/>
              <a:buChar char="•"/>
            </a:pPr>
            <a:r>
              <a:rPr lang="en-US" sz="2000">
                <a:latin typeface="Calibri"/>
                <a:ea typeface="Calibri"/>
                <a:cs typeface="Calibri"/>
                <a:sym typeface="Calibri"/>
              </a:rPr>
              <a:t>Does the applicant understand the CSU mission?</a:t>
            </a:r>
            <a:endParaRPr sz="1800">
              <a:latin typeface="Calibri"/>
              <a:ea typeface="Calibri"/>
              <a:cs typeface="Calibri"/>
              <a:sym typeface="Calibri"/>
            </a:endParaRPr>
          </a:p>
          <a:p>
            <a:pPr indent="-355600" lvl="0" marL="457200" rtl="0" algn="l">
              <a:lnSpc>
                <a:spcPct val="90000"/>
              </a:lnSpc>
              <a:spcBef>
                <a:spcPts val="1000"/>
              </a:spcBef>
              <a:spcAft>
                <a:spcPts val="0"/>
              </a:spcAft>
              <a:buSzPts val="2000"/>
              <a:buChar char="•"/>
            </a:pPr>
            <a:r>
              <a:rPr lang="en-US" sz="2000">
                <a:latin typeface="Calibri"/>
                <a:ea typeface="Calibri"/>
                <a:cs typeface="Calibri"/>
                <a:sym typeface="Calibri"/>
              </a:rPr>
              <a:t>Does the applicant have an interest and commitment to teaching a diverse student population and mentoring students?</a:t>
            </a:r>
            <a:endParaRPr sz="1800">
              <a:latin typeface="Calibri"/>
              <a:ea typeface="Calibri"/>
              <a:cs typeface="Calibri"/>
              <a:sym typeface="Calibri"/>
            </a:endParaRPr>
          </a:p>
          <a:p>
            <a:pPr indent="-355600" lvl="0" marL="457200" rtl="0" algn="l">
              <a:lnSpc>
                <a:spcPct val="90000"/>
              </a:lnSpc>
              <a:spcBef>
                <a:spcPts val="1000"/>
              </a:spcBef>
              <a:spcAft>
                <a:spcPts val="0"/>
              </a:spcAft>
              <a:buSzPts val="2000"/>
              <a:buChar char="•"/>
            </a:pPr>
            <a:r>
              <a:rPr lang="en-US" sz="2000">
                <a:latin typeface="Calibri"/>
                <a:ea typeface="Calibri"/>
                <a:cs typeface="Calibri"/>
                <a:sym typeface="Calibri"/>
              </a:rPr>
              <a:t>Does the applicant have the potential to be an academic leader?</a:t>
            </a:r>
            <a:endParaRPr sz="1800">
              <a:latin typeface="Calibri"/>
              <a:ea typeface="Calibri"/>
              <a:cs typeface="Calibri"/>
              <a:sym typeface="Calibri"/>
            </a:endParaRPr>
          </a:p>
          <a:p>
            <a:pPr indent="-342900" lvl="1" marL="914400" rtl="0" algn="l">
              <a:lnSpc>
                <a:spcPct val="90000"/>
              </a:lnSpc>
              <a:spcBef>
                <a:spcPts val="500"/>
              </a:spcBef>
              <a:spcAft>
                <a:spcPts val="0"/>
              </a:spcAft>
              <a:buSzPts val="1800"/>
              <a:buChar char="•"/>
            </a:pPr>
            <a:r>
              <a:rPr lang="en-US" sz="1800">
                <a:latin typeface="Calibri"/>
                <a:ea typeface="Calibri"/>
                <a:cs typeface="Calibri"/>
                <a:sym typeface="Calibri"/>
              </a:rPr>
              <a:t>Interest in governance</a:t>
            </a:r>
            <a:endParaRPr sz="1600">
              <a:latin typeface="Calibri"/>
              <a:ea typeface="Calibri"/>
              <a:cs typeface="Calibri"/>
              <a:sym typeface="Calibri"/>
            </a:endParaRPr>
          </a:p>
          <a:p>
            <a:pPr indent="-342900" lvl="1" marL="914400" rtl="0" algn="l">
              <a:lnSpc>
                <a:spcPct val="90000"/>
              </a:lnSpc>
              <a:spcBef>
                <a:spcPts val="500"/>
              </a:spcBef>
              <a:spcAft>
                <a:spcPts val="0"/>
              </a:spcAft>
              <a:buSzPts val="1800"/>
              <a:buChar char="•"/>
            </a:pPr>
            <a:r>
              <a:rPr lang="en-US" sz="1800">
                <a:latin typeface="Calibri"/>
                <a:ea typeface="Calibri"/>
                <a:cs typeface="Calibri"/>
                <a:sym typeface="Calibri"/>
              </a:rPr>
              <a:t>Interest in networking and leadership</a:t>
            </a:r>
            <a:endParaRPr sz="1600">
              <a:latin typeface="Calibri"/>
              <a:ea typeface="Calibri"/>
              <a:cs typeface="Calibri"/>
              <a:sym typeface="Calibri"/>
            </a:endParaRPr>
          </a:p>
          <a:p>
            <a:pPr indent="-342900" lvl="1" marL="914400" rtl="0" algn="l">
              <a:lnSpc>
                <a:spcPct val="90000"/>
              </a:lnSpc>
              <a:spcBef>
                <a:spcPts val="500"/>
              </a:spcBef>
              <a:spcAft>
                <a:spcPts val="0"/>
              </a:spcAft>
              <a:buSzPts val="1800"/>
              <a:buChar char="•"/>
            </a:pPr>
            <a:r>
              <a:rPr lang="en-US" sz="1800">
                <a:latin typeface="Calibri"/>
                <a:ea typeface="Calibri"/>
                <a:cs typeface="Calibri"/>
                <a:sym typeface="Calibri"/>
              </a:rPr>
              <a:t>Interest in productive scholarship</a:t>
            </a:r>
            <a:endParaRPr sz="2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585276" y="307650"/>
            <a:ext cx="8195400" cy="1067700"/>
          </a:xfrm>
          <a:prstGeom prst="rect">
            <a:avLst/>
          </a:prstGeom>
          <a:noFill/>
          <a:ln>
            <a:noFill/>
          </a:ln>
        </p:spPr>
        <p:txBody>
          <a:bodyPr anchorCtr="0" anchor="t" bIns="0" lIns="0" spcFirstLastPara="1" rIns="0" wrap="square" tIns="81900">
            <a:spAutoFit/>
          </a:bodyPr>
          <a:lstStyle/>
          <a:p>
            <a:pPr indent="0" lvl="0" marL="12700" marR="5080" rtl="0" algn="l">
              <a:lnSpc>
                <a:spcPct val="100000"/>
              </a:lnSpc>
              <a:spcBef>
                <a:spcPts val="0"/>
              </a:spcBef>
              <a:spcAft>
                <a:spcPts val="0"/>
              </a:spcAft>
              <a:buSzPts val="1400"/>
              <a:buNone/>
            </a:pPr>
            <a:r>
              <a:rPr b="1" lang="en-US" sz="3200" cap="none">
                <a:latin typeface="Calibri"/>
                <a:ea typeface="Calibri"/>
                <a:cs typeface="Calibri"/>
                <a:sym typeface="Calibri"/>
              </a:rPr>
              <a:t>CONNECTION TO THE CSU &amp; PASSION FOR THE CSU STUDENT BODY</a:t>
            </a:r>
            <a:endParaRPr b="1" sz="3200" cap="none">
              <a:latin typeface="Calibri"/>
              <a:ea typeface="Calibri"/>
              <a:cs typeface="Calibri"/>
              <a:sym typeface="Calibri"/>
            </a:endParaRPr>
          </a:p>
        </p:txBody>
      </p:sp>
      <p:sp>
        <p:nvSpPr>
          <p:cNvPr id="146" name="Google Shape;146;p15"/>
          <p:cNvSpPr txBox="1"/>
          <p:nvPr/>
        </p:nvSpPr>
        <p:spPr>
          <a:xfrm>
            <a:off x="585275" y="1462425"/>
            <a:ext cx="8195400" cy="4997400"/>
          </a:xfrm>
          <a:prstGeom prst="rect">
            <a:avLst/>
          </a:prstGeom>
          <a:noFill/>
          <a:ln>
            <a:noFill/>
          </a:ln>
        </p:spPr>
        <p:txBody>
          <a:bodyPr anchorCtr="0" anchor="t" bIns="0" lIns="0" spcFirstLastPara="1" rIns="0" wrap="square" tIns="71100">
            <a:spAutoFit/>
          </a:bodyPr>
          <a:lstStyle/>
          <a:p>
            <a:pPr indent="0" lvl="0" marL="0" marR="0" rtl="0" algn="l">
              <a:lnSpc>
                <a:spcPct val="100000"/>
              </a:lnSpc>
              <a:spcBef>
                <a:spcPts val="0"/>
              </a:spcBef>
              <a:spcAft>
                <a:spcPts val="0"/>
              </a:spcAft>
              <a:buNone/>
            </a:pPr>
            <a:r>
              <a:rPr lang="en-US" sz="2000">
                <a:solidFill>
                  <a:schemeClr val="dk1"/>
                </a:solidFill>
                <a:latin typeface="Calibri"/>
                <a:ea typeface="Calibri"/>
                <a:cs typeface="Calibri"/>
                <a:sym typeface="Calibri"/>
              </a:rPr>
              <a:t>The committee evaluates on experience that demonstrates the applicant is well-versed in the mission and role of the CSU in higher education.</a:t>
            </a:r>
            <a:endParaRPr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US" sz="2000" u="sng">
                <a:solidFill>
                  <a:schemeClr val="dk1"/>
                </a:solidFill>
                <a:latin typeface="Calibri"/>
                <a:ea typeface="Calibri"/>
                <a:cs typeface="Calibri"/>
                <a:sym typeface="Calibri"/>
              </a:rPr>
              <a:t>These points should be strongly indicated in your personal statement, CV, and letters of recommendation.</a:t>
            </a:r>
            <a:endParaRPr sz="20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20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Is there a connection to the CSU?</a:t>
            </a:r>
            <a:endParaRPr b="0" i="0" sz="2000" u="none" cap="none" strike="noStrike">
              <a:solidFill>
                <a:srgbClr val="000000"/>
              </a:solidFill>
              <a:latin typeface="Calibri"/>
              <a:ea typeface="Calibri"/>
              <a:cs typeface="Calibri"/>
              <a:sym typeface="Calibri"/>
            </a:endParaRPr>
          </a:p>
          <a:p>
            <a:pPr indent="-355600" lvl="1" marL="9144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Teaching experience at a CSU</a:t>
            </a:r>
            <a:endParaRPr b="0" i="0" sz="2000" u="none" cap="none" strike="noStrike">
              <a:solidFill>
                <a:srgbClr val="000000"/>
              </a:solidFill>
              <a:latin typeface="Calibri"/>
              <a:ea typeface="Calibri"/>
              <a:cs typeface="Calibri"/>
              <a:sym typeface="Calibri"/>
            </a:endParaRPr>
          </a:p>
          <a:p>
            <a:pPr indent="-355600" lvl="1" marL="9144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Research collaboration with CSU faculty</a:t>
            </a:r>
            <a:endParaRPr b="0" i="0" sz="2000" u="none" cap="none" strike="noStrike">
              <a:solidFill>
                <a:schemeClr val="dk1"/>
              </a:solidFill>
              <a:latin typeface="Calibri"/>
              <a:ea typeface="Calibri"/>
              <a:cs typeface="Calibri"/>
              <a:sym typeface="Calibri"/>
            </a:endParaRPr>
          </a:p>
          <a:p>
            <a:pPr indent="-355600" lvl="1" marL="9144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CSU student or alumni</a:t>
            </a:r>
            <a:endParaRPr b="0"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Is there evidence of teaching and serving a diverse student population?</a:t>
            </a:r>
            <a:endParaRPr b="0"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For non-CSU applicants, do they have knowledge of the CSU mission?</a:t>
            </a:r>
            <a:endParaRPr b="0" i="0" sz="2000" u="none" cap="none" strike="noStrike">
              <a:solidFill>
                <a:srgbClr val="000000"/>
              </a:solidFill>
              <a:latin typeface="Calibri"/>
              <a:ea typeface="Calibri"/>
              <a:cs typeface="Calibri"/>
              <a:sym typeface="Calibri"/>
            </a:endParaRPr>
          </a:p>
          <a:p>
            <a:pPr indent="-298450" lvl="1" marL="74295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Demographics</a:t>
            </a:r>
            <a:endParaRPr b="0" i="0" sz="2000" u="none" cap="none" strike="noStrike">
              <a:solidFill>
                <a:srgbClr val="000000"/>
              </a:solidFill>
              <a:latin typeface="Calibri"/>
              <a:ea typeface="Calibri"/>
              <a:cs typeface="Calibri"/>
              <a:sym typeface="Calibri"/>
            </a:endParaRPr>
          </a:p>
          <a:p>
            <a:pPr indent="-298450" lvl="1" marL="74295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Priorities</a:t>
            </a:r>
            <a:endParaRPr b="0" i="0" sz="2000" u="none" cap="none" strike="noStrike">
              <a:solidFill>
                <a:srgbClr val="000000"/>
              </a:solidFill>
              <a:latin typeface="Calibri"/>
              <a:ea typeface="Calibri"/>
              <a:cs typeface="Calibri"/>
              <a:sym typeface="Calibri"/>
            </a:endParaRPr>
          </a:p>
          <a:p>
            <a:pPr indent="-298450" lvl="1" marL="742950" marR="0" rtl="0" algn="l">
              <a:lnSpc>
                <a:spcPct val="10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Role of preparing California’s workforce</a:t>
            </a:r>
            <a:endParaRPr b="0" i="0" sz="2000" u="none" cap="none" strike="noStrike">
              <a:solidFill>
                <a:srgbClr val="000000"/>
              </a:solidFill>
              <a:latin typeface="Calibri"/>
              <a:ea typeface="Calibri"/>
              <a:cs typeface="Calibri"/>
              <a:sym typeface="Calibri"/>
            </a:endParaRPr>
          </a:p>
          <a:p>
            <a:pPr indent="-171450" lvl="1" marL="742950" marR="0" rtl="0" algn="l">
              <a:lnSpc>
                <a:spcPct val="100000"/>
              </a:lnSpc>
              <a:spcBef>
                <a:spcPts val="0"/>
              </a:spcBef>
              <a:spcAft>
                <a:spcPts val="0"/>
              </a:spcAft>
              <a:buClr>
                <a:schemeClr val="dk1"/>
              </a:buClr>
              <a:buSzPts val="1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17cd527cb85_0_234"/>
          <p:cNvSpPr txBox="1"/>
          <p:nvPr>
            <p:ph type="title"/>
          </p:nvPr>
        </p:nvSpPr>
        <p:spPr>
          <a:xfrm>
            <a:off x="541415" y="376242"/>
            <a:ext cx="7781100" cy="575400"/>
          </a:xfrm>
          <a:prstGeom prst="rect">
            <a:avLst/>
          </a:prstGeom>
          <a:noFill/>
          <a:ln>
            <a:noFill/>
          </a:ln>
        </p:spPr>
        <p:txBody>
          <a:bodyPr anchorCtr="0" anchor="t" bIns="0" lIns="0" spcFirstLastPara="1" rIns="0" wrap="square" tIns="81900">
            <a:spAutoFit/>
          </a:bodyPr>
          <a:lstStyle/>
          <a:p>
            <a:pPr indent="0" lvl="0" marL="12700" marR="5080" rtl="0" algn="l">
              <a:lnSpc>
                <a:spcPct val="108000"/>
              </a:lnSpc>
              <a:spcBef>
                <a:spcPts val="0"/>
              </a:spcBef>
              <a:spcAft>
                <a:spcPts val="0"/>
              </a:spcAft>
              <a:buSzPts val="1400"/>
              <a:buNone/>
            </a:pPr>
            <a:r>
              <a:rPr b="1" lang="en-US" sz="3200">
                <a:latin typeface="Calibri"/>
                <a:ea typeface="Calibri"/>
                <a:cs typeface="Calibri"/>
                <a:sym typeface="Calibri"/>
              </a:rPr>
              <a:t>PROGRAM QUALITY</a:t>
            </a:r>
            <a:endParaRPr b="1" sz="3200">
              <a:latin typeface="Calibri"/>
              <a:ea typeface="Calibri"/>
              <a:cs typeface="Calibri"/>
              <a:sym typeface="Calibri"/>
            </a:endParaRPr>
          </a:p>
        </p:txBody>
      </p:sp>
      <p:sp>
        <p:nvSpPr>
          <p:cNvPr id="152" name="Google Shape;152;g17cd527cb85_0_234"/>
          <p:cNvSpPr txBox="1"/>
          <p:nvPr/>
        </p:nvSpPr>
        <p:spPr>
          <a:xfrm>
            <a:off x="541425" y="1327400"/>
            <a:ext cx="7653000" cy="4437600"/>
          </a:xfrm>
          <a:prstGeom prst="rect">
            <a:avLst/>
          </a:prstGeom>
          <a:noFill/>
          <a:ln>
            <a:noFill/>
          </a:ln>
        </p:spPr>
        <p:txBody>
          <a:bodyPr anchorCtr="0" anchor="t" bIns="0" lIns="0" spcFirstLastPara="1" rIns="0" wrap="square" tIns="71100">
            <a:spAutoFit/>
          </a:bodyPr>
          <a:lstStyle/>
          <a:p>
            <a:pPr indent="0" lvl="0" marL="0" rtl="0" algn="l">
              <a:lnSpc>
                <a:spcPct val="90000"/>
              </a:lnSpc>
              <a:spcBef>
                <a:spcPts val="0"/>
              </a:spcBef>
              <a:spcAft>
                <a:spcPts val="0"/>
              </a:spcAft>
              <a:buNone/>
            </a:pPr>
            <a:r>
              <a:rPr lang="en-US" sz="2000">
                <a:solidFill>
                  <a:srgbClr val="3F3F3F"/>
                </a:solidFill>
                <a:latin typeface="Calibri"/>
                <a:ea typeface="Calibri"/>
                <a:cs typeface="Calibri"/>
                <a:sym typeface="Calibri"/>
              </a:rPr>
              <a:t>Evaluating on the applicant’s doctoral program and how it will prepare them to be competitive in a CSU applicant pool. </a:t>
            </a:r>
            <a:endParaRPr sz="2000">
              <a:solidFill>
                <a:srgbClr val="3F3F3F"/>
              </a:solidFill>
              <a:latin typeface="Calibri"/>
              <a:ea typeface="Calibri"/>
              <a:cs typeface="Calibri"/>
              <a:sym typeface="Calibri"/>
            </a:endParaRPr>
          </a:p>
          <a:p>
            <a:pPr indent="0" lvl="0" marL="0" rtl="0" algn="l">
              <a:lnSpc>
                <a:spcPct val="90000"/>
              </a:lnSpc>
              <a:spcBef>
                <a:spcPts val="0"/>
              </a:spcBef>
              <a:spcAft>
                <a:spcPts val="0"/>
              </a:spcAft>
              <a:buNone/>
            </a:pPr>
            <a:r>
              <a:t/>
            </a:r>
            <a:endParaRPr sz="2000">
              <a:solidFill>
                <a:srgbClr val="3F3F3F"/>
              </a:solidFill>
              <a:latin typeface="Calibri"/>
              <a:ea typeface="Calibri"/>
              <a:cs typeface="Calibri"/>
              <a:sym typeface="Calibri"/>
            </a:endParaRPr>
          </a:p>
          <a:p>
            <a:pPr indent="-355600" lvl="0" marL="457200" rtl="0" algn="l">
              <a:lnSpc>
                <a:spcPct val="90000"/>
              </a:lnSpc>
              <a:spcBef>
                <a:spcPts val="0"/>
              </a:spcBef>
              <a:spcAft>
                <a:spcPts val="0"/>
              </a:spcAft>
              <a:buClr>
                <a:srgbClr val="3F3F3F"/>
              </a:buClr>
              <a:buSzPts val="2000"/>
              <a:buChar char="•"/>
            </a:pPr>
            <a:r>
              <a:rPr lang="en-US" sz="2000">
                <a:solidFill>
                  <a:srgbClr val="3F3F3F"/>
                </a:solidFill>
                <a:latin typeface="Calibri"/>
                <a:ea typeface="Calibri"/>
                <a:cs typeface="Calibri"/>
                <a:sym typeface="Calibri"/>
              </a:rPr>
              <a:t>Would a CSU search committee hire them as a tenure-track faculty with a degree from the institution?</a:t>
            </a:r>
            <a:endParaRPr sz="1800">
              <a:solidFill>
                <a:srgbClr val="3F3F3F"/>
              </a:solidFill>
              <a:latin typeface="Calibri"/>
              <a:ea typeface="Calibri"/>
              <a:cs typeface="Calibri"/>
              <a:sym typeface="Calibri"/>
            </a:endParaRPr>
          </a:p>
          <a:p>
            <a:pPr indent="-355600" lvl="0" marL="457200" rtl="0" algn="l">
              <a:lnSpc>
                <a:spcPct val="90000"/>
              </a:lnSpc>
              <a:spcBef>
                <a:spcPts val="1000"/>
              </a:spcBef>
              <a:spcAft>
                <a:spcPts val="0"/>
              </a:spcAft>
              <a:buClr>
                <a:srgbClr val="3F3F3F"/>
              </a:buClr>
              <a:buSzPts val="2000"/>
              <a:buChar char="•"/>
            </a:pPr>
            <a:r>
              <a:rPr lang="en-US" sz="2000">
                <a:solidFill>
                  <a:srgbClr val="3F3F3F"/>
                </a:solidFill>
                <a:latin typeface="Calibri"/>
                <a:ea typeface="Calibri"/>
                <a:cs typeface="Calibri"/>
                <a:sym typeface="Calibri"/>
              </a:rPr>
              <a:t>Is the institution recognized for preparing future faculty?</a:t>
            </a:r>
            <a:endParaRPr sz="1800">
              <a:solidFill>
                <a:srgbClr val="3F3F3F"/>
              </a:solidFill>
              <a:latin typeface="Calibri"/>
              <a:ea typeface="Calibri"/>
              <a:cs typeface="Calibri"/>
              <a:sym typeface="Calibri"/>
            </a:endParaRPr>
          </a:p>
          <a:p>
            <a:pPr indent="-355600" lvl="0" marL="457200" rtl="0" algn="l">
              <a:lnSpc>
                <a:spcPct val="90000"/>
              </a:lnSpc>
              <a:spcBef>
                <a:spcPts val="1000"/>
              </a:spcBef>
              <a:spcAft>
                <a:spcPts val="0"/>
              </a:spcAft>
              <a:buClr>
                <a:srgbClr val="3F3F3F"/>
              </a:buClr>
              <a:buSzPts val="2000"/>
              <a:buChar char="•"/>
            </a:pPr>
            <a:r>
              <a:rPr lang="en-US" sz="2000">
                <a:solidFill>
                  <a:srgbClr val="3F3F3F"/>
                </a:solidFill>
                <a:latin typeface="Calibri"/>
                <a:ea typeface="Calibri"/>
                <a:cs typeface="Calibri"/>
                <a:sym typeface="Calibri"/>
              </a:rPr>
              <a:t>Will it adequately prepare the student for a tenure track faculty position? This is of special concern for professional degree programs (e.g., Ed.D., D.NP., D.PT., Psy.D. programs) and on-line programs.</a:t>
            </a:r>
            <a:endParaRPr sz="2000">
              <a:solidFill>
                <a:srgbClr val="3F3F3F"/>
              </a:solidFill>
              <a:latin typeface="Calibri"/>
              <a:ea typeface="Calibri"/>
              <a:cs typeface="Calibri"/>
              <a:sym typeface="Calibri"/>
            </a:endParaRPr>
          </a:p>
          <a:p>
            <a:pPr indent="-355600" lvl="1" marL="914400" rtl="0" algn="l">
              <a:lnSpc>
                <a:spcPct val="90000"/>
              </a:lnSpc>
              <a:spcBef>
                <a:spcPts val="1000"/>
              </a:spcBef>
              <a:spcAft>
                <a:spcPts val="0"/>
              </a:spcAft>
              <a:buClr>
                <a:srgbClr val="3F3F3F"/>
              </a:buClr>
              <a:buSzPts val="2000"/>
              <a:buChar char="○"/>
            </a:pPr>
            <a:r>
              <a:rPr lang="en-US" sz="2000">
                <a:solidFill>
                  <a:srgbClr val="3F3F3F"/>
                </a:solidFill>
                <a:latin typeface="Calibri"/>
                <a:ea typeface="Calibri"/>
                <a:cs typeface="Calibri"/>
                <a:sym typeface="Calibri"/>
              </a:rPr>
              <a:t>The doctoral program’s mission must explicitly includes preparation and training of future university faculty members .</a:t>
            </a:r>
            <a:endParaRPr sz="2000">
              <a:solidFill>
                <a:srgbClr val="3F3F3F"/>
              </a:solidFill>
              <a:latin typeface="Calibri"/>
              <a:ea typeface="Calibri"/>
              <a:cs typeface="Calibri"/>
              <a:sym typeface="Calibri"/>
            </a:endParaRPr>
          </a:p>
          <a:p>
            <a:pPr indent="0" lvl="0" marL="457200" rtl="0" algn="l">
              <a:lnSpc>
                <a:spcPct val="90000"/>
              </a:lnSpc>
              <a:spcBef>
                <a:spcPts val="1000"/>
              </a:spcBef>
              <a:spcAft>
                <a:spcPts val="0"/>
              </a:spcAft>
              <a:buNone/>
            </a:pPr>
            <a:r>
              <a:t/>
            </a:r>
            <a:endParaRPr sz="2000">
              <a:solidFill>
                <a:srgbClr val="3F3F3F"/>
              </a:solidFill>
              <a:latin typeface="Calibri"/>
              <a:ea typeface="Calibri"/>
              <a:cs typeface="Calibri"/>
              <a:sym typeface="Calibri"/>
            </a:endParaRPr>
          </a:p>
          <a:p>
            <a:pPr indent="0" lvl="0" marL="457200" marR="5080" rtl="0" algn="l">
              <a:lnSpc>
                <a:spcPct val="108000"/>
              </a:lnSpc>
              <a:spcBef>
                <a:spcPts val="1235"/>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601316" y="461597"/>
            <a:ext cx="7386000" cy="492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400"/>
              <a:buNone/>
            </a:pPr>
            <a:r>
              <a:rPr b="1" lang="en-US" sz="3200" cap="none">
                <a:latin typeface="Calibri"/>
                <a:ea typeface="Calibri"/>
                <a:cs typeface="Calibri"/>
                <a:sym typeface="Calibri"/>
              </a:rPr>
              <a:t>DISCIPLINE AREAS OF PRIORITY</a:t>
            </a:r>
            <a:endParaRPr b="1">
              <a:latin typeface="Calibri"/>
              <a:ea typeface="Calibri"/>
              <a:cs typeface="Calibri"/>
              <a:sym typeface="Calibri"/>
            </a:endParaRPr>
          </a:p>
        </p:txBody>
      </p:sp>
      <p:sp>
        <p:nvSpPr>
          <p:cNvPr id="158" name="Google Shape;158;p16"/>
          <p:cNvSpPr txBox="1"/>
          <p:nvPr>
            <p:ph idx="1" type="body"/>
          </p:nvPr>
        </p:nvSpPr>
        <p:spPr>
          <a:xfrm>
            <a:off x="608225" y="1242950"/>
            <a:ext cx="8065800" cy="4592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US">
                <a:latin typeface="Calibri"/>
                <a:ea typeface="Calibri"/>
                <a:cs typeface="Calibri"/>
                <a:sym typeface="Calibri"/>
              </a:rPr>
              <a:t>Don’t forget to attach a recent CSU faculty position announcement in your general field. </a:t>
            </a:r>
            <a:r>
              <a:rPr lang="en-US">
                <a:latin typeface="Calibri"/>
                <a:ea typeface="Calibri"/>
                <a:cs typeface="Calibri"/>
                <a:sym typeface="Calibri"/>
              </a:rPr>
              <a:t>The committee will evaluate on current and future faculty hiring needs. Committee members will have access to data about the number of applicants for particular faculty position openings in the CSU, one indicator of the availability of qualified faculty.</a:t>
            </a:r>
            <a:endParaRPr>
              <a:latin typeface="Calibri"/>
              <a:ea typeface="Calibri"/>
              <a:cs typeface="Calibri"/>
              <a:sym typeface="Calibri"/>
            </a:endParaRPr>
          </a:p>
          <a:p>
            <a:pPr indent="0" lvl="0" marL="0" rtl="0" algn="l">
              <a:lnSpc>
                <a:spcPct val="100000"/>
              </a:lnSpc>
              <a:spcBef>
                <a:spcPts val="0"/>
              </a:spcBef>
              <a:spcAft>
                <a:spcPts val="0"/>
              </a:spcAft>
              <a:buNone/>
            </a:pPr>
            <a:r>
              <a:t/>
            </a:r>
            <a:endParaRPr>
              <a:latin typeface="Calibri"/>
              <a:ea typeface="Calibri"/>
              <a:cs typeface="Calibri"/>
              <a:sym typeface="Calibri"/>
            </a:endParaRPr>
          </a:p>
          <a:p>
            <a:pPr indent="-317500" lvl="0" marL="457200" rtl="0" algn="l">
              <a:lnSpc>
                <a:spcPct val="100000"/>
              </a:lnSpc>
              <a:spcBef>
                <a:spcPts val="0"/>
              </a:spcBef>
              <a:spcAft>
                <a:spcPts val="0"/>
              </a:spcAft>
              <a:buClr>
                <a:srgbClr val="3F3F3F"/>
              </a:buClr>
              <a:buSzPts val="1400"/>
              <a:buFont typeface="Calibri"/>
              <a:buChar char="●"/>
            </a:pPr>
            <a:r>
              <a:rPr lang="en-US">
                <a:solidFill>
                  <a:srgbClr val="3F3F3F"/>
                </a:solidFill>
                <a:latin typeface="Calibri"/>
                <a:ea typeface="Calibri"/>
                <a:cs typeface="Calibri"/>
                <a:sym typeface="Calibri"/>
              </a:rPr>
              <a:t>Is the applicant’s doctoral study in a field where shortages are predicted?</a:t>
            </a:r>
            <a:endParaRPr>
              <a:solidFill>
                <a:srgbClr val="3F3F3F"/>
              </a:solidFill>
              <a:latin typeface="Calibri"/>
              <a:ea typeface="Calibri"/>
              <a:cs typeface="Calibri"/>
              <a:sym typeface="Calibri"/>
            </a:endParaRPr>
          </a:p>
          <a:p>
            <a:pPr indent="0" lvl="0" marL="914400" rtl="0" algn="l">
              <a:lnSpc>
                <a:spcPct val="90000"/>
              </a:lnSpc>
              <a:spcBef>
                <a:spcPts val="1000"/>
              </a:spcBef>
              <a:spcAft>
                <a:spcPts val="0"/>
              </a:spcAft>
              <a:buNone/>
            </a:pPr>
            <a:r>
              <a:t/>
            </a:r>
            <a:endParaRPr>
              <a:solidFill>
                <a:srgbClr val="3F3F3F"/>
              </a:solidFill>
              <a:latin typeface="Calibri"/>
              <a:ea typeface="Calibri"/>
              <a:cs typeface="Calibri"/>
              <a:sym typeface="Calibri"/>
            </a:endParaRPr>
          </a:p>
          <a:p>
            <a:pPr indent="-317500" lvl="0" marL="457200" rtl="0" algn="l">
              <a:lnSpc>
                <a:spcPct val="100000"/>
              </a:lnSpc>
              <a:spcBef>
                <a:spcPts val="0"/>
              </a:spcBef>
              <a:spcAft>
                <a:spcPts val="0"/>
              </a:spcAft>
              <a:buSzPts val="1400"/>
              <a:buFont typeface="Calibri"/>
              <a:buChar char="●"/>
            </a:pPr>
            <a:r>
              <a:rPr lang="en-US">
                <a:latin typeface="Calibri"/>
                <a:ea typeface="Calibri"/>
                <a:cs typeface="Calibri"/>
                <a:sym typeface="Calibri"/>
              </a:rPr>
              <a:t>Is there evidence of position openings in the applicant’s field of study?</a:t>
            </a:r>
            <a:endParaRPr>
              <a:latin typeface="Calibri"/>
              <a:ea typeface="Calibri"/>
              <a:cs typeface="Calibri"/>
              <a:sym typeface="Calibri"/>
            </a:endParaRPr>
          </a:p>
          <a:p>
            <a:pPr indent="0" lvl="0" marL="457200" rtl="0" algn="l">
              <a:lnSpc>
                <a:spcPct val="100000"/>
              </a:lnSpc>
              <a:spcBef>
                <a:spcPts val="0"/>
              </a:spcBef>
              <a:spcAft>
                <a:spcPts val="0"/>
              </a:spcAft>
              <a:buSzPts val="1400"/>
              <a:buNone/>
            </a:pPr>
            <a:r>
              <a:t/>
            </a:r>
            <a:endParaRPr>
              <a:latin typeface="Calibri"/>
              <a:ea typeface="Calibri"/>
              <a:cs typeface="Calibri"/>
              <a:sym typeface="Calibri"/>
            </a:endParaRPr>
          </a:p>
          <a:p>
            <a:pPr indent="0" lvl="0" marL="457200" rtl="0" algn="l">
              <a:lnSpc>
                <a:spcPct val="100000"/>
              </a:lnSpc>
              <a:spcBef>
                <a:spcPts val="0"/>
              </a:spcBef>
              <a:spcAft>
                <a:spcPts val="0"/>
              </a:spcAft>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24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24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24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4"/>
          <p:cNvSpPr txBox="1"/>
          <p:nvPr>
            <p:ph type="title"/>
          </p:nvPr>
        </p:nvSpPr>
        <p:spPr>
          <a:xfrm>
            <a:off x="541415" y="376242"/>
            <a:ext cx="7781100" cy="575400"/>
          </a:xfrm>
          <a:prstGeom prst="rect">
            <a:avLst/>
          </a:prstGeom>
          <a:noFill/>
          <a:ln>
            <a:noFill/>
          </a:ln>
        </p:spPr>
        <p:txBody>
          <a:bodyPr anchorCtr="0" anchor="t" bIns="0" lIns="0" spcFirstLastPara="1" rIns="0" wrap="square" tIns="81900">
            <a:spAutoFit/>
          </a:bodyPr>
          <a:lstStyle/>
          <a:p>
            <a:pPr indent="0" lvl="0" marL="12700" marR="5080" rtl="0" algn="l">
              <a:lnSpc>
                <a:spcPct val="108000"/>
              </a:lnSpc>
              <a:spcBef>
                <a:spcPts val="0"/>
              </a:spcBef>
              <a:spcAft>
                <a:spcPts val="0"/>
              </a:spcAft>
              <a:buSzPts val="1400"/>
              <a:buNone/>
            </a:pPr>
            <a:r>
              <a:rPr b="1" lang="en-US" sz="3200">
                <a:latin typeface="Calibri"/>
                <a:ea typeface="Calibri"/>
                <a:cs typeface="Calibri"/>
                <a:sym typeface="Calibri"/>
              </a:rPr>
              <a:t>TWO</a:t>
            </a:r>
            <a:r>
              <a:rPr b="1" lang="en-US" sz="3200">
                <a:latin typeface="Calibri"/>
                <a:ea typeface="Calibri"/>
                <a:cs typeface="Calibri"/>
                <a:sym typeface="Calibri"/>
              </a:rPr>
              <a:t> LETTERS OF RECOMMENDATION</a:t>
            </a:r>
            <a:endParaRPr b="1" sz="3200">
              <a:latin typeface="Calibri"/>
              <a:ea typeface="Calibri"/>
              <a:cs typeface="Calibri"/>
              <a:sym typeface="Calibri"/>
            </a:endParaRPr>
          </a:p>
        </p:txBody>
      </p:sp>
      <p:sp>
        <p:nvSpPr>
          <p:cNvPr id="164" name="Google Shape;164;p14"/>
          <p:cNvSpPr txBox="1"/>
          <p:nvPr/>
        </p:nvSpPr>
        <p:spPr>
          <a:xfrm>
            <a:off x="541425" y="1327400"/>
            <a:ext cx="7653000" cy="4695300"/>
          </a:xfrm>
          <a:prstGeom prst="rect">
            <a:avLst/>
          </a:prstGeom>
          <a:noFill/>
          <a:ln>
            <a:noFill/>
          </a:ln>
        </p:spPr>
        <p:txBody>
          <a:bodyPr anchorCtr="0" anchor="t" bIns="0" lIns="0" spcFirstLastPara="1" rIns="0" wrap="square" tIns="71100">
            <a:spAutoFit/>
          </a:bodyPr>
          <a:lstStyle/>
          <a:p>
            <a:pPr indent="0" lvl="0" marL="12700" marR="0" rtl="0" algn="l">
              <a:lnSpc>
                <a:spcPct val="100000"/>
              </a:lnSpc>
              <a:spcBef>
                <a:spcPts val="0"/>
              </a:spcBef>
              <a:spcAft>
                <a:spcPts val="0"/>
              </a:spcAft>
              <a:buClr>
                <a:srgbClr val="000000"/>
              </a:buClr>
              <a:buSzPts val="2800"/>
              <a:buFont typeface="Arial"/>
              <a:buNone/>
            </a:pPr>
            <a:r>
              <a:rPr lang="en-US" sz="2400">
                <a:solidFill>
                  <a:schemeClr val="dk1"/>
                </a:solidFill>
                <a:latin typeface="Calibri"/>
                <a:ea typeface="Calibri"/>
                <a:cs typeface="Calibri"/>
                <a:sym typeface="Calibri"/>
              </a:rPr>
              <a:t>Don’t forget strong recommendation letters: </a:t>
            </a:r>
            <a:r>
              <a:rPr lang="en-US" sz="2400">
                <a:solidFill>
                  <a:schemeClr val="dk1"/>
                </a:solidFill>
                <a:latin typeface="Calibri"/>
                <a:ea typeface="Calibri"/>
                <a:cs typeface="Calibri"/>
                <a:sym typeface="Calibri"/>
              </a:rPr>
              <a:t>from your mentor and someone who can should demonstrate that the applicant has great promise</a:t>
            </a:r>
            <a:endParaRPr b="0" i="0" sz="2400" u="none" cap="none" strike="noStrike">
              <a:solidFill>
                <a:schemeClr val="dk1"/>
              </a:solidFill>
              <a:latin typeface="Calibri"/>
              <a:ea typeface="Calibri"/>
              <a:cs typeface="Calibri"/>
              <a:sym typeface="Calibri"/>
            </a:endParaRPr>
          </a:p>
          <a:p>
            <a:pPr indent="-254000" lvl="0" marL="698500" marR="0" rtl="0" algn="l">
              <a:lnSpc>
                <a:spcPct val="100000"/>
              </a:lnSpc>
              <a:spcBef>
                <a:spcPts val="925"/>
              </a:spcBef>
              <a:spcAft>
                <a:spcPts val="0"/>
              </a:spcAft>
              <a:buClr>
                <a:schemeClr val="dk1"/>
              </a:buClr>
              <a:buSzPts val="2600"/>
              <a:buFont typeface="Calibri"/>
              <a:buChar char="•"/>
            </a:pPr>
            <a:r>
              <a:rPr b="0" i="0" lang="en-US" sz="2400" u="none" cap="none" strike="noStrike">
                <a:solidFill>
                  <a:schemeClr val="dk1"/>
                </a:solidFill>
                <a:latin typeface="Calibri"/>
                <a:ea typeface="Calibri"/>
                <a:cs typeface="Calibri"/>
                <a:sym typeface="Calibri"/>
              </a:rPr>
              <a:t>Potential for successful collaboration between applicant and CSU faculty mentor.</a:t>
            </a:r>
            <a:endParaRPr b="0" i="0" sz="2400" u="none" cap="none" strike="noStrike">
              <a:solidFill>
                <a:schemeClr val="dk1"/>
              </a:solidFill>
              <a:latin typeface="Calibri"/>
              <a:ea typeface="Calibri"/>
              <a:cs typeface="Calibri"/>
              <a:sym typeface="Calibri"/>
            </a:endParaRPr>
          </a:p>
          <a:p>
            <a:pPr indent="-254000" lvl="0" marL="698500" marR="190500" rtl="0" algn="l">
              <a:lnSpc>
                <a:spcPct val="108000"/>
              </a:lnSpc>
              <a:spcBef>
                <a:spcPts val="1235"/>
              </a:spcBef>
              <a:spcAft>
                <a:spcPts val="0"/>
              </a:spcAft>
              <a:buClr>
                <a:schemeClr val="dk1"/>
              </a:buClr>
              <a:buSzPts val="2600"/>
              <a:buFont typeface="Calibri"/>
              <a:buChar char="•"/>
            </a:pPr>
            <a:r>
              <a:rPr b="0" i="0" lang="en-US" sz="2400" u="none" cap="none" strike="noStrike">
                <a:solidFill>
                  <a:schemeClr val="dk1"/>
                </a:solidFill>
                <a:latin typeface="Calibri"/>
                <a:ea typeface="Calibri"/>
                <a:cs typeface="Calibri"/>
                <a:sym typeface="Calibri"/>
              </a:rPr>
              <a:t>The quality of the institutions and departments where  you propose to pursue your degree or are attending.</a:t>
            </a:r>
            <a:endParaRPr b="0" i="0" sz="2400" u="none" cap="none" strike="noStrike">
              <a:solidFill>
                <a:schemeClr val="dk1"/>
              </a:solidFill>
              <a:latin typeface="Calibri"/>
              <a:ea typeface="Calibri"/>
              <a:cs typeface="Calibri"/>
              <a:sym typeface="Calibri"/>
            </a:endParaRPr>
          </a:p>
          <a:p>
            <a:pPr indent="-254000" lvl="0" marL="698500" marR="0" rtl="0" algn="l">
              <a:lnSpc>
                <a:spcPct val="100000"/>
              </a:lnSpc>
              <a:spcBef>
                <a:spcPts val="925"/>
              </a:spcBef>
              <a:spcAft>
                <a:spcPts val="0"/>
              </a:spcAft>
              <a:buClr>
                <a:schemeClr val="dk1"/>
              </a:buClr>
              <a:buSzPts val="2600"/>
              <a:buFont typeface="Calibri"/>
              <a:buChar char="•"/>
            </a:pPr>
            <a:r>
              <a:rPr b="0" i="0" lang="en-US" sz="2400" u="none" cap="none" strike="noStrike">
                <a:solidFill>
                  <a:schemeClr val="dk1"/>
                </a:solidFill>
                <a:latin typeface="Calibri"/>
                <a:ea typeface="Calibri"/>
                <a:cs typeface="Calibri"/>
                <a:sym typeface="Calibri"/>
              </a:rPr>
              <a:t>Your potential to become a CSU professor.</a:t>
            </a:r>
            <a:endParaRPr b="0" i="0" sz="2400" u="none" cap="none" strike="noStrike">
              <a:solidFill>
                <a:schemeClr val="dk1"/>
              </a:solidFill>
              <a:latin typeface="Calibri"/>
              <a:ea typeface="Calibri"/>
              <a:cs typeface="Calibri"/>
              <a:sym typeface="Calibri"/>
            </a:endParaRPr>
          </a:p>
          <a:p>
            <a:pPr indent="-254000" lvl="0" marL="698500" marR="5080" rtl="0" algn="l">
              <a:lnSpc>
                <a:spcPct val="108000"/>
              </a:lnSpc>
              <a:spcBef>
                <a:spcPts val="1235"/>
              </a:spcBef>
              <a:spcAft>
                <a:spcPts val="0"/>
              </a:spcAft>
              <a:buClr>
                <a:schemeClr val="dk1"/>
              </a:buClr>
              <a:buSzPts val="2600"/>
              <a:buFont typeface="Calibri"/>
              <a:buChar char="•"/>
            </a:pPr>
            <a:r>
              <a:rPr b="0" i="0" lang="en-US" sz="2400" u="none" cap="none" strike="noStrike">
                <a:solidFill>
                  <a:schemeClr val="dk1"/>
                </a:solidFill>
                <a:latin typeface="Calibri"/>
                <a:ea typeface="Calibri"/>
                <a:cs typeface="Calibri"/>
                <a:sym typeface="Calibri"/>
              </a:rPr>
              <a:t>Connection to the CSU and </a:t>
            </a:r>
            <a:r>
              <a:rPr lang="en-US" sz="2400">
                <a:solidFill>
                  <a:schemeClr val="dk1"/>
                </a:solidFill>
                <a:latin typeface="Calibri"/>
                <a:ea typeface="Calibri"/>
                <a:cs typeface="Calibri"/>
                <a:sym typeface="Calibri"/>
              </a:rPr>
              <a:t>p</a:t>
            </a:r>
            <a:r>
              <a:rPr b="0" i="0" lang="en-US" sz="2400" u="none" cap="none" strike="noStrike">
                <a:solidFill>
                  <a:schemeClr val="dk1"/>
                </a:solidFill>
                <a:latin typeface="Calibri"/>
                <a:ea typeface="Calibri"/>
                <a:cs typeface="Calibri"/>
                <a:sym typeface="Calibri"/>
              </a:rPr>
              <a:t>assion for its students.</a:t>
            </a:r>
            <a:endParaRPr b="0" i="0" sz="2400" u="none" cap="none" strike="noStrike">
              <a:solidFill>
                <a:schemeClr val="dk1"/>
              </a:solidFill>
              <a:latin typeface="Calibri"/>
              <a:ea typeface="Calibri"/>
              <a:cs typeface="Calibri"/>
              <a:sym typeface="Calibri"/>
            </a:endParaRPr>
          </a:p>
          <a:p>
            <a:pPr indent="0" lvl="0" marL="457200" marR="5080" rtl="0" algn="l">
              <a:lnSpc>
                <a:spcPct val="108000"/>
              </a:lnSpc>
              <a:spcBef>
                <a:spcPts val="1235"/>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330801" y="192150"/>
            <a:ext cx="8440200" cy="1067700"/>
          </a:xfrm>
          <a:prstGeom prst="rect">
            <a:avLst/>
          </a:prstGeom>
          <a:noFill/>
          <a:ln>
            <a:noFill/>
          </a:ln>
        </p:spPr>
        <p:txBody>
          <a:bodyPr anchorCtr="0" anchor="t" bIns="0" lIns="0" spcFirstLastPara="1" rIns="0" wrap="square" tIns="81900">
            <a:spAutoFit/>
          </a:bodyPr>
          <a:lstStyle/>
          <a:p>
            <a:pPr indent="0" lvl="0" marL="24130" marR="5080" rtl="0" algn="l">
              <a:lnSpc>
                <a:spcPct val="100000"/>
              </a:lnSpc>
              <a:spcBef>
                <a:spcPts val="0"/>
              </a:spcBef>
              <a:spcAft>
                <a:spcPts val="0"/>
              </a:spcAft>
              <a:buSzPts val="1400"/>
              <a:buNone/>
            </a:pPr>
            <a:r>
              <a:rPr b="1" lang="en-US" sz="3200">
                <a:latin typeface="Calibri"/>
                <a:ea typeface="Calibri"/>
                <a:cs typeface="Calibri"/>
                <a:sym typeface="Calibri"/>
              </a:rPr>
              <a:t>WHAT IS THE CHANCELLOR’S DOCTORAL INCENTIVE PROGRAM (CDIP)?</a:t>
            </a:r>
            <a:endParaRPr b="1">
              <a:latin typeface="Calibri"/>
              <a:ea typeface="Calibri"/>
              <a:cs typeface="Calibri"/>
              <a:sym typeface="Calibri"/>
            </a:endParaRPr>
          </a:p>
        </p:txBody>
      </p:sp>
      <p:sp>
        <p:nvSpPr>
          <p:cNvPr id="64" name="Google Shape;64;p2"/>
          <p:cNvSpPr txBox="1"/>
          <p:nvPr/>
        </p:nvSpPr>
        <p:spPr>
          <a:xfrm>
            <a:off x="453301" y="1428150"/>
            <a:ext cx="8063400" cy="4802400"/>
          </a:xfrm>
          <a:prstGeom prst="rect">
            <a:avLst/>
          </a:prstGeom>
          <a:noFill/>
          <a:ln>
            <a:noFill/>
          </a:ln>
        </p:spPr>
        <p:txBody>
          <a:bodyPr anchorCtr="0" anchor="t" bIns="0" lIns="0" spcFirstLastPara="1" rIns="0" wrap="square" tIns="46975">
            <a:spAutoFit/>
          </a:bodyPr>
          <a:lstStyle/>
          <a:p>
            <a:pPr indent="0" lvl="0" marL="457200" marR="5080" rtl="0" algn="l">
              <a:lnSpc>
                <a:spcPct val="90000"/>
              </a:lnSpc>
              <a:spcBef>
                <a:spcPts val="0"/>
              </a:spcBef>
              <a:spcAft>
                <a:spcPts val="0"/>
              </a:spcAft>
              <a:buNone/>
            </a:pPr>
            <a:r>
              <a:rPr lang="en-US" sz="2400">
                <a:solidFill>
                  <a:schemeClr val="dk1"/>
                </a:solidFill>
                <a:latin typeface="Calibri"/>
                <a:ea typeface="Calibri"/>
                <a:cs typeface="Calibri"/>
                <a:sym typeface="Calibri"/>
              </a:rPr>
              <a:t>CDIP seeks t</a:t>
            </a:r>
            <a:r>
              <a:rPr b="0" i="0" lang="en-US" sz="2400" u="none" cap="none" strike="noStrike">
                <a:solidFill>
                  <a:schemeClr val="dk1"/>
                </a:solidFill>
                <a:latin typeface="Calibri"/>
                <a:ea typeface="Calibri"/>
                <a:cs typeface="Calibri"/>
                <a:sym typeface="Calibri"/>
              </a:rPr>
              <a:t>o </a:t>
            </a:r>
            <a:r>
              <a:rPr b="0" i="0" lang="en-US" sz="2400" u="none" cap="none" strike="noStrike">
                <a:solidFill>
                  <a:schemeClr val="dk1"/>
                </a:solidFill>
                <a:latin typeface="Calibri"/>
                <a:ea typeface="Calibri"/>
                <a:cs typeface="Calibri"/>
                <a:sym typeface="Calibri"/>
              </a:rPr>
              <a:t>build a </a:t>
            </a:r>
            <a:r>
              <a:rPr lang="en-US" sz="2400">
                <a:solidFill>
                  <a:schemeClr val="dk1"/>
                </a:solidFill>
                <a:latin typeface="Calibri"/>
                <a:ea typeface="Calibri"/>
                <a:cs typeface="Calibri"/>
                <a:sym typeface="Calibri"/>
              </a:rPr>
              <a:t>diverse </a:t>
            </a:r>
            <a:r>
              <a:rPr b="0" i="0" lang="en-US" sz="2400" u="sng" cap="none" strike="noStrike">
                <a:solidFill>
                  <a:srgbClr val="0000EE"/>
                </a:solidFill>
                <a:latin typeface="Calibri"/>
                <a:ea typeface="Calibri"/>
                <a:cs typeface="Calibri"/>
                <a:sym typeface="Calibri"/>
                <a:hlinkClick r:id="rId3">
                  <a:extLst>
                    <a:ext uri="{A12FA001-AC4F-418D-AE19-62706E023703}">
                      <ahyp:hlinkClr val="tx"/>
                    </a:ext>
                  </a:extLst>
                </a:hlinkClick>
              </a:rPr>
              <a:t>CSU </a:t>
            </a:r>
            <a:r>
              <a:rPr b="0" i="0" lang="en-US" sz="2400" u="none" cap="none" strike="noStrike">
                <a:solidFill>
                  <a:schemeClr val="dk1"/>
                </a:solidFill>
                <a:latin typeface="Calibri"/>
                <a:ea typeface="Calibri"/>
                <a:cs typeface="Calibri"/>
                <a:sym typeface="Calibri"/>
              </a:rPr>
              <a:t>faculty recruitment pool.</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381000" lvl="0" marL="914400" marR="5080" rtl="0" algn="l">
              <a:lnSpc>
                <a:spcPct val="100000"/>
              </a:lnSpc>
              <a:spcBef>
                <a:spcPts val="37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Co</a:t>
            </a:r>
            <a:r>
              <a:rPr lang="en-US" sz="2400">
                <a:solidFill>
                  <a:schemeClr val="dk1"/>
                </a:solidFill>
                <a:latin typeface="Calibri"/>
                <a:ea typeface="Calibri"/>
                <a:cs typeface="Calibri"/>
                <a:sym typeface="Calibri"/>
              </a:rPr>
              <a:t>nnect </a:t>
            </a:r>
            <a:r>
              <a:rPr b="0" i="0" lang="en-US" sz="2400" u="none" cap="none" strike="noStrike">
                <a:solidFill>
                  <a:schemeClr val="dk1"/>
                </a:solidFill>
                <a:latin typeface="Calibri"/>
                <a:ea typeface="Calibri"/>
                <a:cs typeface="Calibri"/>
                <a:sym typeface="Calibri"/>
              </a:rPr>
              <a:t>with underrepresented students in doctoral programs</a:t>
            </a:r>
            <a:br>
              <a:rPr b="0" i="0" lang="en-US" sz="2400" u="none" cap="none" strike="noStrike">
                <a:solidFill>
                  <a:schemeClr val="dk1"/>
                </a:solidFill>
                <a:latin typeface="Calibri"/>
                <a:ea typeface="Calibri"/>
                <a:cs typeface="Calibri"/>
                <a:sym typeface="Calibri"/>
              </a:rPr>
            </a:br>
            <a:endParaRPr b="0" i="0" sz="2400" u="none" cap="none" strike="noStrike">
              <a:solidFill>
                <a:schemeClr val="dk1"/>
              </a:solidFill>
              <a:latin typeface="Calibri"/>
              <a:ea typeface="Calibri"/>
              <a:cs typeface="Calibri"/>
              <a:sym typeface="Calibri"/>
            </a:endParaRPr>
          </a:p>
          <a:p>
            <a:pPr indent="-381000" lvl="0" marL="914400" marR="5080" rtl="0" algn="l">
              <a:lnSpc>
                <a:spcPct val="100000"/>
              </a:lnSpc>
              <a:spcBef>
                <a:spcPts val="37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Provide mentoring and resources to assist in applying to CSU faculty jobs</a:t>
            </a:r>
            <a:endParaRPr b="0" i="0" sz="2400" u="none" cap="none" strike="noStrike">
              <a:solidFill>
                <a:srgbClr val="000000"/>
              </a:solidFill>
              <a:latin typeface="Calibri"/>
              <a:ea typeface="Calibri"/>
              <a:cs typeface="Calibri"/>
              <a:sym typeface="Calibri"/>
            </a:endParaRPr>
          </a:p>
          <a:p>
            <a:pPr indent="-368300" lvl="1" marL="1371600" marR="5080" rtl="0" algn="l">
              <a:lnSpc>
                <a:spcPct val="100000"/>
              </a:lnSpc>
              <a:spcBef>
                <a:spcPts val="37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Major university</a:t>
            </a:r>
            <a:r>
              <a:rPr b="0" i="0" lang="en-US" sz="2200" u="none" cap="none" strike="noStrike">
                <a:solidFill>
                  <a:schemeClr val="dk1"/>
                </a:solidFill>
                <a:latin typeface="Calibri"/>
                <a:ea typeface="Calibri"/>
                <a:cs typeface="Calibri"/>
                <a:sym typeface="Calibri"/>
              </a:rPr>
              <a:t> training is not congruent with CSU faculty application</a:t>
            </a:r>
            <a:br>
              <a:rPr b="0" i="0" lang="en-US" sz="2200" u="none" cap="none" strike="noStrike">
                <a:solidFill>
                  <a:schemeClr val="dk1"/>
                </a:solidFill>
                <a:latin typeface="Calibri"/>
                <a:ea typeface="Calibri"/>
                <a:cs typeface="Calibri"/>
                <a:sym typeface="Calibri"/>
              </a:rPr>
            </a:br>
            <a:endParaRPr b="0" i="0" sz="2200" u="none" cap="none" strike="noStrike">
              <a:solidFill>
                <a:srgbClr val="000000"/>
              </a:solidFill>
              <a:latin typeface="Calibri"/>
              <a:ea typeface="Calibri"/>
              <a:cs typeface="Calibri"/>
              <a:sym typeface="Calibri"/>
            </a:endParaRPr>
          </a:p>
          <a:p>
            <a:pPr indent="-381000" lvl="0" marL="914400" marR="5080" rtl="0" algn="l">
              <a:lnSpc>
                <a:spcPct val="100000"/>
              </a:lnSpc>
              <a:spcBef>
                <a:spcPts val="37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Provide program that appeals to CSU lecturers</a:t>
            </a:r>
            <a:endParaRPr b="0" i="0" sz="2400" u="none" cap="none" strike="noStrike">
              <a:solidFill>
                <a:srgbClr val="000000"/>
              </a:solidFill>
              <a:latin typeface="Calibri"/>
              <a:ea typeface="Calibri"/>
              <a:cs typeface="Calibri"/>
              <a:sym typeface="Calibri"/>
            </a:endParaRPr>
          </a:p>
          <a:p>
            <a:pPr indent="-355600" lvl="1" marL="1371600" marR="5080" rtl="0" algn="l">
              <a:lnSpc>
                <a:spcPct val="100000"/>
              </a:lnSpc>
              <a:spcBef>
                <a:spcPts val="37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25% of CDIP awards are designated for CSU lecturers</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35"/>
              </a:spcBef>
              <a:spcAft>
                <a:spcPts val="0"/>
              </a:spcAft>
              <a:buClr>
                <a:schemeClr val="dk1"/>
              </a:buClr>
              <a:buSzPts val="19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7"/>
          <p:cNvSpPr txBox="1"/>
          <p:nvPr>
            <p:ph type="title"/>
          </p:nvPr>
        </p:nvSpPr>
        <p:spPr>
          <a:xfrm>
            <a:off x="1899310" y="2094650"/>
            <a:ext cx="5345400" cy="2037000"/>
          </a:xfrm>
          <a:prstGeom prst="rect">
            <a:avLst/>
          </a:prstGeom>
          <a:noFill/>
          <a:ln>
            <a:noFill/>
          </a:ln>
        </p:spPr>
        <p:txBody>
          <a:bodyPr anchorCtr="0" anchor="t" bIns="0" lIns="0" spcFirstLastPara="1" rIns="0" wrap="square" tIns="118100">
            <a:spAutoFit/>
          </a:bodyPr>
          <a:lstStyle/>
          <a:p>
            <a:pPr indent="-306705" lvl="0" marL="318770" marR="5080" rtl="0" algn="ctr">
              <a:lnSpc>
                <a:spcPct val="107650"/>
              </a:lnSpc>
              <a:spcBef>
                <a:spcPts val="0"/>
              </a:spcBef>
              <a:spcAft>
                <a:spcPts val="0"/>
              </a:spcAft>
              <a:buSzPts val="1400"/>
              <a:buNone/>
            </a:pPr>
            <a:r>
              <a:rPr lang="en-US" sz="6000">
                <a:solidFill>
                  <a:srgbClr val="FFFFFF"/>
                </a:solidFill>
              </a:rPr>
              <a:t>APPLICATION PROCESS</a:t>
            </a:r>
            <a:endParaRPr sz="6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412202" y="347879"/>
            <a:ext cx="6689700" cy="5208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3300">
                <a:latin typeface="Calibri"/>
                <a:ea typeface="Calibri"/>
                <a:cs typeface="Calibri"/>
                <a:sym typeface="Calibri"/>
              </a:rPr>
              <a:t>HOW DO I APPLY TO CDIP?</a:t>
            </a:r>
            <a:endParaRPr b="1" sz="4100">
              <a:latin typeface="Calibri"/>
              <a:ea typeface="Calibri"/>
              <a:cs typeface="Calibri"/>
              <a:sym typeface="Calibri"/>
            </a:endParaRPr>
          </a:p>
        </p:txBody>
      </p:sp>
      <p:sp>
        <p:nvSpPr>
          <p:cNvPr id="175" name="Google Shape;175;p18"/>
          <p:cNvSpPr txBox="1"/>
          <p:nvPr/>
        </p:nvSpPr>
        <p:spPr>
          <a:xfrm>
            <a:off x="379050" y="1094300"/>
            <a:ext cx="8385900" cy="5065200"/>
          </a:xfrm>
          <a:prstGeom prst="rect">
            <a:avLst/>
          </a:prstGeom>
          <a:noFill/>
          <a:ln>
            <a:noFill/>
          </a:ln>
        </p:spPr>
        <p:txBody>
          <a:bodyPr anchorCtr="0" anchor="t" bIns="0" lIns="0" spcFirstLastPara="1" rIns="0" wrap="square" tIns="39350">
            <a:spAutoFit/>
          </a:bodyPr>
          <a:lstStyle/>
          <a:p>
            <a:pPr indent="-342900" lvl="0" marL="914400" marR="741680" rtl="0" algn="l">
              <a:lnSpc>
                <a:spcPct val="100000"/>
              </a:lnSpc>
              <a:spcBef>
                <a:spcPts val="0"/>
              </a:spcBef>
              <a:spcAft>
                <a:spcPts val="0"/>
              </a:spcAft>
              <a:buSzPts val="1800"/>
              <a:buFont typeface="Calibri"/>
              <a:buAutoNum type="arabicPeriod"/>
            </a:pPr>
            <a:r>
              <a:rPr b="0" i="0" lang="en-US" sz="1800" u="none" cap="none" strike="noStrike">
                <a:solidFill>
                  <a:schemeClr val="dk1"/>
                </a:solidFill>
                <a:latin typeface="Calibri"/>
                <a:ea typeface="Calibri"/>
                <a:cs typeface="Calibri"/>
                <a:sym typeface="Calibri"/>
              </a:rPr>
              <a:t>Review CDIP information on the </a:t>
            </a:r>
            <a:r>
              <a:rPr b="0" i="0" lang="en-US" sz="1800" u="sng" cap="none" strike="noStrike">
                <a:solidFill>
                  <a:srgbClr val="0000EE"/>
                </a:solidFill>
                <a:latin typeface="Calibri"/>
                <a:ea typeface="Calibri"/>
                <a:cs typeface="Calibri"/>
                <a:sym typeface="Calibri"/>
                <a:hlinkClick r:id="rId3">
                  <a:extLst>
                    <a:ext uri="{A12FA001-AC4F-418D-AE19-62706E023703}">
                      <ahyp:hlinkClr val="tx"/>
                    </a:ext>
                  </a:extLst>
                </a:hlinkClick>
              </a:rPr>
              <a:t>CGS</a:t>
            </a:r>
            <a:r>
              <a:rPr b="0" i="0" lang="en-US" sz="1800" u="none" cap="none" strike="noStrike">
                <a:solidFill>
                  <a:schemeClr val="dk1"/>
                </a:solidFill>
                <a:latin typeface="Calibri"/>
                <a:ea typeface="Calibri"/>
                <a:cs typeface="Calibri"/>
                <a:sym typeface="Calibri"/>
              </a:rPr>
              <a:t> and </a:t>
            </a:r>
            <a:r>
              <a:rPr b="0" i="0" lang="en-US" sz="1800" u="sng" cap="none" strike="noStrike">
                <a:solidFill>
                  <a:srgbClr val="0000EE"/>
                </a:solidFill>
                <a:latin typeface="Calibri"/>
                <a:ea typeface="Calibri"/>
                <a:cs typeface="Calibri"/>
                <a:sym typeface="Calibri"/>
                <a:hlinkClick r:id="rId4">
                  <a:extLst>
                    <a:ext uri="{A12FA001-AC4F-418D-AE19-62706E023703}">
                      <ahyp:hlinkClr val="tx"/>
                    </a:ext>
                  </a:extLst>
                </a:hlinkClick>
              </a:rPr>
              <a:t>CSU websites</a:t>
            </a: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a:p>
            <a:pPr indent="-342900" lvl="0" marL="914400" marR="74168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Work with your mentor and </a:t>
            </a:r>
            <a:r>
              <a:rPr lang="en-US" sz="1800">
                <a:solidFill>
                  <a:schemeClr val="dk1"/>
                </a:solidFill>
                <a:latin typeface="Calibri"/>
                <a:ea typeface="Calibri"/>
                <a:cs typeface="Calibri"/>
                <a:sym typeface="Calibri"/>
              </a:rPr>
              <a:t>prepare all of your application components.</a:t>
            </a:r>
            <a:endParaRPr sz="1800">
              <a:solidFill>
                <a:schemeClr val="dk1"/>
              </a:solidFill>
              <a:latin typeface="Calibri"/>
              <a:ea typeface="Calibri"/>
              <a:cs typeface="Calibri"/>
              <a:sym typeface="Calibri"/>
            </a:endParaRPr>
          </a:p>
          <a:p>
            <a:pPr indent="-349250" lvl="0" marL="914400" marR="741680" rtl="0" algn="l">
              <a:lnSpc>
                <a:spcPct val="100000"/>
              </a:lnSpc>
              <a:spcBef>
                <a:spcPts val="0"/>
              </a:spcBef>
              <a:spcAft>
                <a:spcPts val="0"/>
              </a:spcAft>
              <a:buSzPts val="1900"/>
              <a:buFont typeface="Calibri"/>
              <a:buAutoNum type="arabicPeriod"/>
            </a:pPr>
            <a:r>
              <a:rPr b="0" i="0" lang="en-US" sz="1800" u="none" cap="none" strike="noStrike">
                <a:solidFill>
                  <a:schemeClr val="dk1"/>
                </a:solidFill>
                <a:latin typeface="Calibri"/>
                <a:ea typeface="Calibri"/>
                <a:cs typeface="Calibri"/>
                <a:sym typeface="Calibri"/>
              </a:rPr>
              <a:t>Work with CDIP Campus Coordinator </a:t>
            </a:r>
            <a:r>
              <a:rPr b="0" i="0" lang="en-US" sz="1800" u="sng" cap="none" strike="noStrike">
                <a:solidFill>
                  <a:srgbClr val="0000EE"/>
                </a:solidFill>
                <a:latin typeface="Calibri"/>
                <a:ea typeface="Calibri"/>
                <a:cs typeface="Calibri"/>
                <a:sym typeface="Calibri"/>
                <a:hlinkClick r:id="rId5">
                  <a:extLst>
                    <a:ext uri="{A12FA001-AC4F-418D-AE19-62706E023703}">
                      <ahyp:hlinkClr val="tx"/>
                    </a:ext>
                  </a:extLst>
                </a:hlinkClick>
              </a:rPr>
              <a:t>Jeff Honda</a:t>
            </a:r>
            <a:r>
              <a:rPr b="0" i="0" lang="en-US" sz="1800" u="none" cap="none" strike="noStrike">
                <a:solidFill>
                  <a:schemeClr val="dk1"/>
                </a:solidFill>
                <a:uFill>
                  <a:noFill/>
                </a:uFill>
                <a:latin typeface="Calibri"/>
                <a:ea typeface="Calibri"/>
                <a:cs typeface="Calibri"/>
                <a:sym typeface="Calibri"/>
                <a:hlinkClick r:id="rId6">
                  <a:extLst>
                    <a:ext uri="{A12FA001-AC4F-418D-AE19-62706E023703}">
                      <ahyp:hlinkClr val="tx"/>
                    </a:ext>
                  </a:extLst>
                </a:hlinkClick>
              </a:rPr>
              <a:t> </a:t>
            </a:r>
            <a:r>
              <a:rPr b="1" i="0" lang="en-US" sz="1800" u="none" cap="none" strike="noStrike">
                <a:solidFill>
                  <a:schemeClr val="dk1"/>
                </a:solidFill>
                <a:latin typeface="Calibri"/>
                <a:ea typeface="Calibri"/>
                <a:cs typeface="Calibri"/>
                <a:sym typeface="Calibri"/>
              </a:rPr>
              <a:t>prior to January 31, 2023</a:t>
            </a:r>
            <a:r>
              <a:rPr b="0" i="0" lang="en-US" sz="1800" u="none" cap="none" strike="noStrike">
                <a:solidFill>
                  <a:schemeClr val="dk1"/>
                </a:solidFill>
                <a:latin typeface="Calibri"/>
                <a:ea typeface="Calibri"/>
                <a:cs typeface="Calibri"/>
                <a:sym typeface="Calibri"/>
              </a:rPr>
              <a:t> to review your materials and help provide feedback before the </a:t>
            </a:r>
            <a:r>
              <a:rPr b="1" i="0" lang="en-US" sz="1800" u="none" cap="none" strike="noStrike">
                <a:solidFill>
                  <a:schemeClr val="dk1"/>
                </a:solidFill>
                <a:latin typeface="Calibri"/>
                <a:ea typeface="Calibri"/>
                <a:cs typeface="Calibri"/>
                <a:sym typeface="Calibri"/>
              </a:rPr>
              <a:t>March 17 CSU deadline</a:t>
            </a:r>
            <a:r>
              <a:rPr b="0" i="0" lang="en-US" sz="1800" u="none" cap="none" strike="noStrike">
                <a:solidFill>
                  <a:schemeClr val="dk1"/>
                </a:solidFill>
                <a:latin typeface="Calibri"/>
                <a:ea typeface="Calibri"/>
                <a:cs typeface="Calibri"/>
                <a:sym typeface="Calibri"/>
              </a:rPr>
              <a:t>. Be sure to fill out the </a:t>
            </a:r>
            <a:r>
              <a:rPr b="0" i="0" lang="en-US" sz="1800" u="sng" cap="none" strike="noStrike">
                <a:solidFill>
                  <a:srgbClr val="0000EE"/>
                </a:solidFill>
                <a:latin typeface="Calibri"/>
                <a:ea typeface="Calibri"/>
                <a:cs typeface="Calibri"/>
                <a:sym typeface="Calibri"/>
                <a:hlinkClick r:id="rId7">
                  <a:extLst>
                    <a:ext uri="{A12FA001-AC4F-418D-AE19-62706E023703}">
                      <ahyp:hlinkClr val="tx"/>
                    </a:ext>
                  </a:extLst>
                </a:hlinkClick>
              </a:rPr>
              <a:t>CDIP Information </a:t>
            </a:r>
            <a:r>
              <a:rPr b="0" i="0" lang="en-US" sz="1900" u="sng" cap="none" strike="noStrike">
                <a:solidFill>
                  <a:srgbClr val="0000EE"/>
                </a:solidFill>
                <a:latin typeface="Calibri"/>
                <a:ea typeface="Calibri"/>
                <a:cs typeface="Calibri"/>
                <a:sym typeface="Calibri"/>
                <a:hlinkClick r:id="rId8">
                  <a:extLst>
                    <a:ext uri="{A12FA001-AC4F-418D-AE19-62706E023703}">
                      <ahyp:hlinkClr val="tx"/>
                    </a:ext>
                  </a:extLst>
                </a:hlinkClick>
              </a:rPr>
              <a:t>Form</a:t>
            </a:r>
            <a:r>
              <a:rPr b="0" i="0" lang="en-US" sz="1900" u="none" cap="none" strike="noStrike">
                <a:solidFill>
                  <a:schemeClr val="dk1"/>
                </a:solidFill>
                <a:latin typeface="Calibri"/>
                <a:ea typeface="Calibri"/>
                <a:cs typeface="Calibri"/>
                <a:sym typeface="Calibri"/>
              </a:rPr>
              <a:t>.</a:t>
            </a:r>
            <a:endParaRPr b="0" i="0" sz="1900" u="none" cap="none" strike="noStrike">
              <a:solidFill>
                <a:schemeClr val="dk1"/>
              </a:solidFill>
              <a:latin typeface="Calibri"/>
              <a:ea typeface="Calibri"/>
              <a:cs typeface="Calibri"/>
              <a:sym typeface="Calibri"/>
            </a:endParaRPr>
          </a:p>
          <a:p>
            <a:pPr indent="-342900" lvl="2" marL="1371600" marR="741680" rtl="0" algn="l">
              <a:lnSpc>
                <a:spcPct val="10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Following approval, you will receive</a:t>
            </a:r>
            <a:r>
              <a:rPr b="0" i="0" lang="en-US" sz="1800" u="none" cap="none" strike="noStrike">
                <a:solidFill>
                  <a:schemeClr val="dk1"/>
                </a:solidFill>
                <a:latin typeface="Calibri"/>
                <a:ea typeface="Calibri"/>
                <a:cs typeface="Calibri"/>
                <a:sym typeface="Calibri"/>
              </a:rPr>
              <a:t> a</a:t>
            </a:r>
            <a:r>
              <a:rPr lang="en-US" sz="1800">
                <a:solidFill>
                  <a:schemeClr val="dk1"/>
                </a:solidFill>
                <a:latin typeface="Calibri"/>
                <a:ea typeface="Calibri"/>
                <a:cs typeface="Calibri"/>
                <a:sym typeface="Calibri"/>
              </a:rPr>
              <a:t>n InfoReady link to apply.</a:t>
            </a:r>
            <a:endParaRPr sz="1800">
              <a:solidFill>
                <a:schemeClr val="dk1"/>
              </a:solidFill>
              <a:latin typeface="Calibri"/>
              <a:ea typeface="Calibri"/>
              <a:cs typeface="Calibri"/>
              <a:sym typeface="Calibri"/>
            </a:endParaRPr>
          </a:p>
          <a:p>
            <a:pPr indent="-342900" lvl="2" marL="1371600" marR="741680" rtl="0" algn="l">
              <a:lnSpc>
                <a:spcPct val="10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Access your InfoReady account as soon as possible and </a:t>
            </a:r>
            <a:r>
              <a:rPr lang="en-US" sz="1800" u="sng">
                <a:solidFill>
                  <a:schemeClr val="dk1"/>
                </a:solidFill>
                <a:latin typeface="Calibri"/>
                <a:ea typeface="Calibri"/>
                <a:cs typeface="Calibri"/>
                <a:sym typeface="Calibri"/>
              </a:rPr>
              <a:t>save</a:t>
            </a:r>
            <a:r>
              <a:rPr lang="en-US" sz="1800">
                <a:solidFill>
                  <a:schemeClr val="dk1"/>
                </a:solidFill>
                <a:latin typeface="Calibri"/>
                <a:ea typeface="Calibri"/>
                <a:cs typeface="Calibri"/>
                <a:sym typeface="Calibri"/>
              </a:rPr>
              <a:t> (this will allow you to continue working on your application).</a:t>
            </a:r>
            <a:endParaRPr sz="1800">
              <a:solidFill>
                <a:schemeClr val="dk1"/>
              </a:solidFill>
              <a:latin typeface="Calibri"/>
              <a:ea typeface="Calibri"/>
              <a:cs typeface="Calibri"/>
              <a:sym typeface="Calibri"/>
            </a:endParaRPr>
          </a:p>
          <a:p>
            <a:pPr indent="-342900" lvl="2" marL="1371600" marR="741680" rtl="0" algn="l">
              <a:lnSpc>
                <a:spcPct val="10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Upon submitting your application </a:t>
            </a:r>
            <a:r>
              <a:rPr lang="en-US" sz="1800" u="sng">
                <a:solidFill>
                  <a:schemeClr val="dk1"/>
                </a:solidFill>
                <a:latin typeface="Calibri"/>
                <a:ea typeface="Calibri"/>
                <a:cs typeface="Calibri"/>
                <a:sym typeface="Calibri"/>
              </a:rPr>
              <a:t>or</a:t>
            </a:r>
            <a:r>
              <a:rPr lang="en-US" sz="1800">
                <a:solidFill>
                  <a:schemeClr val="dk1"/>
                </a:solidFill>
                <a:latin typeface="Calibri"/>
                <a:ea typeface="Calibri"/>
                <a:cs typeface="Calibri"/>
                <a:sym typeface="Calibri"/>
              </a:rPr>
              <a:t> clicking "Send Reference Letter Request" on a saved draft application, your reference letter writers will receive an email containing a unique link to a web page where reference letters may be uploaded. </a:t>
            </a:r>
            <a:r>
              <a:rPr b="1" lang="en-US" sz="1800">
                <a:solidFill>
                  <a:schemeClr val="dk1"/>
                </a:solidFill>
                <a:latin typeface="Calibri"/>
                <a:ea typeface="Calibri"/>
                <a:cs typeface="Calibri"/>
                <a:sym typeface="Calibri"/>
              </a:rPr>
              <a:t>Reference letters must be submitted by March 17–no exceptions!</a:t>
            </a:r>
            <a:endParaRPr b="1" sz="1800">
              <a:solidFill>
                <a:schemeClr val="dk1"/>
              </a:solidFill>
              <a:latin typeface="Calibri"/>
              <a:ea typeface="Calibri"/>
              <a:cs typeface="Calibri"/>
              <a:sym typeface="Calibri"/>
            </a:endParaRPr>
          </a:p>
          <a:p>
            <a:pPr indent="-349250" lvl="2" marL="1371600" marR="741680" rtl="0" algn="l">
              <a:lnSpc>
                <a:spcPct val="100000"/>
              </a:lnSpc>
              <a:spcBef>
                <a:spcPts val="0"/>
              </a:spcBef>
              <a:spcAft>
                <a:spcPts val="0"/>
              </a:spcAft>
              <a:buClr>
                <a:schemeClr val="dk1"/>
              </a:buClr>
              <a:buSzPts val="1900"/>
              <a:buFont typeface="Arial"/>
              <a:buChar char="■"/>
            </a:pPr>
            <a:r>
              <a:rPr lang="en-US" sz="1800">
                <a:solidFill>
                  <a:schemeClr val="dk1"/>
                </a:solidFill>
                <a:latin typeface="Calibri"/>
                <a:ea typeface="Calibri"/>
                <a:cs typeface="Calibri"/>
                <a:sym typeface="Calibri"/>
              </a:rPr>
              <a:t>Once you are comfortable with your application </a:t>
            </a:r>
            <a:r>
              <a:rPr lang="en-US" sz="1800" u="sng">
                <a:solidFill>
                  <a:schemeClr val="dk1"/>
                </a:solidFill>
                <a:latin typeface="Calibri"/>
                <a:ea typeface="Calibri"/>
                <a:cs typeface="Calibri"/>
                <a:sym typeface="Calibri"/>
              </a:rPr>
              <a:t>submit</a:t>
            </a:r>
            <a:r>
              <a:rPr lang="en-US" sz="1800">
                <a:solidFill>
                  <a:schemeClr val="dk1"/>
                </a:solidFill>
                <a:latin typeface="Calibri"/>
                <a:ea typeface="Calibri"/>
                <a:cs typeface="Calibri"/>
                <a:sym typeface="Calibri"/>
              </a:rPr>
              <a:t> your application. DO NOT HIT SUBMIT until you are sure your application is ready!!</a:t>
            </a:r>
            <a:br>
              <a:rPr b="0" i="0" lang="en-US" sz="1900" u="none" cap="none" strike="noStrike">
                <a:solidFill>
                  <a:schemeClr val="dk1"/>
                </a:solidFill>
                <a:latin typeface="Calibri"/>
                <a:ea typeface="Calibri"/>
                <a:cs typeface="Calibri"/>
                <a:sym typeface="Calibri"/>
              </a:rPr>
            </a:br>
            <a:endParaRPr b="0" i="0" sz="2000" u="sng" cap="none" strike="noStrike">
              <a:solidFill>
                <a:srgbClr val="E4A822"/>
              </a:solidFill>
              <a:latin typeface="Calibri"/>
              <a:ea typeface="Calibri"/>
              <a:cs typeface="Calibri"/>
              <a:sym typeface="Calibri"/>
            </a:endParaRPr>
          </a:p>
          <a:p>
            <a:pPr indent="0" lvl="0" marL="12065" marR="22860" rtl="0" algn="l">
              <a:lnSpc>
                <a:spcPct val="77400"/>
              </a:lnSpc>
              <a:spcBef>
                <a:spcPts val="0"/>
              </a:spcBef>
              <a:spcAft>
                <a:spcPts val="0"/>
              </a:spcAft>
              <a:buClr>
                <a:srgbClr val="000000"/>
              </a:buClr>
              <a:buSzPts val="2000"/>
              <a:buFont typeface="Arial"/>
              <a:buNone/>
            </a:pPr>
            <a:r>
              <a:t/>
            </a:r>
            <a:endParaRPr b="0" i="0" sz="2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595998" y="415169"/>
            <a:ext cx="6716400" cy="505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3200">
                <a:latin typeface="Calibri"/>
                <a:ea typeface="Calibri"/>
                <a:cs typeface="Calibri"/>
                <a:sym typeface="Calibri"/>
              </a:rPr>
              <a:t>ADDITIONAL INFORMATION</a:t>
            </a:r>
            <a:endParaRPr b="1" sz="3200">
              <a:latin typeface="Calibri"/>
              <a:ea typeface="Calibri"/>
              <a:cs typeface="Calibri"/>
              <a:sym typeface="Calibri"/>
            </a:endParaRPr>
          </a:p>
        </p:txBody>
      </p:sp>
      <p:sp>
        <p:nvSpPr>
          <p:cNvPr id="181" name="Google Shape;181;p20"/>
          <p:cNvSpPr txBox="1"/>
          <p:nvPr/>
        </p:nvSpPr>
        <p:spPr>
          <a:xfrm>
            <a:off x="595999" y="1226924"/>
            <a:ext cx="7788900" cy="3680100"/>
          </a:xfrm>
          <a:prstGeom prst="rect">
            <a:avLst/>
          </a:prstGeom>
          <a:noFill/>
          <a:ln>
            <a:noFill/>
          </a:ln>
        </p:spPr>
        <p:txBody>
          <a:bodyPr anchorCtr="0" anchor="t" bIns="0" lIns="0" spcFirstLastPara="1" rIns="0" wrap="square" tIns="46975">
            <a:spAutoFit/>
          </a:bodyPr>
          <a:lstStyle/>
          <a:p>
            <a:pPr indent="-355600" lvl="0" marL="457200" marR="5080" rtl="0" algn="l">
              <a:lnSpc>
                <a:spcPct val="108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You must submit to the campus where your CDIP </a:t>
            </a:r>
            <a:r>
              <a:rPr lang="en-US" sz="2000">
                <a:solidFill>
                  <a:schemeClr val="dk1"/>
                </a:solidFill>
                <a:latin typeface="Calibri"/>
                <a:ea typeface="Calibri"/>
                <a:cs typeface="Calibri"/>
                <a:sym typeface="Calibri"/>
              </a:rPr>
              <a:t>f</a:t>
            </a:r>
            <a:r>
              <a:rPr b="0" i="0" lang="en-US" sz="2000" u="none" cap="none" strike="noStrike">
                <a:solidFill>
                  <a:schemeClr val="dk1"/>
                </a:solidFill>
                <a:latin typeface="Calibri"/>
                <a:ea typeface="Calibri"/>
                <a:cs typeface="Calibri"/>
                <a:sym typeface="Calibri"/>
              </a:rPr>
              <a:t>aculty </a:t>
            </a:r>
            <a:r>
              <a:rPr lang="en-US" sz="2000">
                <a:solidFill>
                  <a:schemeClr val="dk1"/>
                </a:solidFill>
                <a:latin typeface="Calibri"/>
                <a:ea typeface="Calibri"/>
                <a:cs typeface="Calibri"/>
                <a:sym typeface="Calibri"/>
              </a:rPr>
              <a:t>m</a:t>
            </a:r>
            <a:r>
              <a:rPr b="0" i="0" lang="en-US" sz="2000" u="none" cap="none" strike="noStrike">
                <a:solidFill>
                  <a:schemeClr val="dk1"/>
                </a:solidFill>
                <a:latin typeface="Calibri"/>
                <a:ea typeface="Calibri"/>
                <a:cs typeface="Calibri"/>
                <a:sym typeface="Calibri"/>
              </a:rPr>
              <a:t>entor is employed! Each campus has different deadlines so please check for your respective campus.</a:t>
            </a:r>
            <a:endParaRPr b="0" i="0" sz="2000" u="none" cap="none" strike="noStrike">
              <a:solidFill>
                <a:schemeClr val="dk1"/>
              </a:solidFill>
              <a:latin typeface="Calibri"/>
              <a:ea typeface="Calibri"/>
              <a:cs typeface="Calibri"/>
              <a:sym typeface="Calibri"/>
            </a:endParaRPr>
          </a:p>
          <a:p>
            <a:pPr indent="-355600" lvl="0" marL="457200" marR="5080" rtl="0" algn="l">
              <a:lnSpc>
                <a:spcPct val="108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You should not submit your application to the Chancellor’s Office without CGS approval.</a:t>
            </a:r>
            <a:endParaRPr b="0" i="0" sz="2000" u="none" cap="none" strike="noStrike">
              <a:solidFill>
                <a:schemeClr val="dk1"/>
              </a:solidFill>
              <a:latin typeface="Calibri"/>
              <a:ea typeface="Calibri"/>
              <a:cs typeface="Calibri"/>
              <a:sym typeface="Calibri"/>
            </a:endParaRPr>
          </a:p>
          <a:p>
            <a:pPr indent="-355600" lvl="0" marL="457200" marR="5080" rtl="0" algn="l">
              <a:lnSpc>
                <a:spcPct val="108000"/>
              </a:lnSpc>
              <a:spcBef>
                <a:spcPts val="0"/>
              </a:spcBef>
              <a:spcAft>
                <a:spcPts val="0"/>
              </a:spcAft>
              <a:buSzPts val="2000"/>
              <a:buFont typeface="Calibri"/>
              <a:buChar char="●"/>
            </a:pPr>
            <a:r>
              <a:rPr b="0" i="0" lang="en-US" sz="2000" u="none" cap="none" strike="noStrike">
                <a:solidFill>
                  <a:schemeClr val="dk1"/>
                </a:solidFill>
                <a:latin typeface="Calibri"/>
                <a:ea typeface="Calibri"/>
                <a:cs typeface="Calibri"/>
                <a:sym typeface="Calibri"/>
              </a:rPr>
              <a:t>CGS is always willing to answer your questions so please feel free to contact either Jeff Honda or Senior Associate for Graduate Project Development </a:t>
            </a:r>
            <a:r>
              <a:rPr b="0" i="0" lang="en-US" sz="2000" u="sng" cap="none" strike="noStrike">
                <a:solidFill>
                  <a:srgbClr val="0000EE"/>
                </a:solidFill>
                <a:latin typeface="Calibri"/>
                <a:ea typeface="Calibri"/>
                <a:cs typeface="Calibri"/>
                <a:sym typeface="Calibri"/>
                <a:hlinkClick r:id="rId3">
                  <a:extLst>
                    <a:ext uri="{A12FA001-AC4F-418D-AE19-62706E023703}">
                      <ahyp:hlinkClr val="tx"/>
                    </a:ext>
                  </a:extLst>
                </a:hlinkClick>
              </a:rPr>
              <a:t>Cheryl Cowan</a:t>
            </a:r>
            <a:r>
              <a:rPr b="0" i="0" lang="en-US" sz="2000" u="none" cap="none" strike="noStrike">
                <a:solidFill>
                  <a:schemeClr val="dk1"/>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a:p>
            <a:pPr indent="-355600" lvl="0" marL="457200" marR="5080" rtl="0" algn="l">
              <a:lnSpc>
                <a:spcPct val="108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CDIP Fellow Awards will be announced in May.</a:t>
            </a:r>
            <a:endParaRPr b="0" i="0" sz="2000" u="none" cap="none" strike="noStrike">
              <a:solidFill>
                <a:schemeClr val="dk1"/>
              </a:solidFill>
              <a:latin typeface="Calibri"/>
              <a:ea typeface="Calibri"/>
              <a:cs typeface="Calibri"/>
              <a:sym typeface="Calibri"/>
            </a:endParaRPr>
          </a:p>
          <a:p>
            <a:pPr indent="0" lvl="0" marL="12700" marR="5080" rtl="0" algn="l">
              <a:lnSpc>
                <a:spcPct val="108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12700" marR="5080" rtl="0" algn="l">
              <a:lnSpc>
                <a:spcPct val="108000"/>
              </a:lnSpc>
              <a:spcBef>
                <a:spcPts val="0"/>
              </a:spcBef>
              <a:spcAft>
                <a:spcPts val="0"/>
              </a:spcAft>
              <a:buClr>
                <a:srgbClr val="000000"/>
              </a:buClr>
              <a:buSzPts val="2000"/>
              <a:buFont typeface="Arial"/>
              <a:buNone/>
            </a:pPr>
            <a:r>
              <a:t/>
            </a:r>
            <a:endParaRPr b="0" i="0" sz="2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2109442" y="1453917"/>
            <a:ext cx="4925100" cy="1860000"/>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SzPts val="1400"/>
              <a:buNone/>
            </a:pPr>
            <a:r>
              <a:rPr lang="en-US" sz="6000"/>
              <a:t>THANK YOU!</a:t>
            </a:r>
            <a:endParaRPr sz="6000"/>
          </a:p>
        </p:txBody>
      </p:sp>
      <p:sp>
        <p:nvSpPr>
          <p:cNvPr id="187" name="Google Shape;187;p21"/>
          <p:cNvSpPr txBox="1"/>
          <p:nvPr/>
        </p:nvSpPr>
        <p:spPr>
          <a:xfrm>
            <a:off x="2570106" y="3515566"/>
            <a:ext cx="4003800" cy="935700"/>
          </a:xfrm>
          <a:prstGeom prst="rect">
            <a:avLst/>
          </a:prstGeom>
          <a:noFill/>
          <a:ln>
            <a:noFill/>
          </a:ln>
        </p:spPr>
        <p:txBody>
          <a:bodyPr anchorCtr="0" anchor="t" bIns="0" lIns="0" spcFirstLastPara="1" rIns="0" wrap="square" tIns="12050">
            <a:spAutoFit/>
          </a:bodyPr>
          <a:lstStyle/>
          <a:p>
            <a:pPr indent="0" lvl="0" marL="3175"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Book Antiqua"/>
                <a:ea typeface="Book Antiqua"/>
                <a:cs typeface="Book Antiqua"/>
                <a:sym typeface="Book Antiqua"/>
              </a:rPr>
              <a:t>Presented by</a:t>
            </a:r>
            <a:endParaRPr b="0" i="0" sz="2000" u="none" cap="none" strike="noStrike">
              <a:solidFill>
                <a:schemeClr val="dk1"/>
              </a:solidFill>
              <a:latin typeface="Book Antiqua"/>
              <a:ea typeface="Book Antiqua"/>
              <a:cs typeface="Book Antiqua"/>
              <a:sym typeface="Book Antiqua"/>
            </a:endParaRPr>
          </a:p>
          <a:p>
            <a:pPr indent="0" lvl="0" marL="12700" marR="508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Book Antiqua"/>
                <a:ea typeface="Book Antiqua"/>
                <a:cs typeface="Book Antiqua"/>
                <a:sym typeface="Book Antiqua"/>
              </a:rPr>
              <a:t>The College of Graduate Studies  San José State University</a:t>
            </a:r>
            <a:endParaRPr b="0" i="0" sz="2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g1864b406eb3_0_0"/>
          <p:cNvPicPr preferRelativeResize="0"/>
          <p:nvPr/>
        </p:nvPicPr>
        <p:blipFill>
          <a:blip r:embed="rId3">
            <a:alphaModFix/>
          </a:blip>
          <a:stretch>
            <a:fillRect/>
          </a:stretch>
        </p:blipFill>
        <p:spPr>
          <a:xfrm>
            <a:off x="1800449" y="1115450"/>
            <a:ext cx="5971876" cy="3321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324281" y="265742"/>
            <a:ext cx="6795000" cy="575400"/>
          </a:xfrm>
          <a:prstGeom prst="rect">
            <a:avLst/>
          </a:prstGeom>
          <a:noFill/>
          <a:ln>
            <a:noFill/>
          </a:ln>
        </p:spPr>
        <p:txBody>
          <a:bodyPr anchorCtr="0" anchor="t" bIns="0" lIns="0" spcFirstLastPara="1" rIns="0" wrap="square" tIns="81900">
            <a:spAutoFit/>
          </a:bodyPr>
          <a:lstStyle/>
          <a:p>
            <a:pPr indent="0" lvl="0" marL="12700" marR="5080" rtl="0" algn="l">
              <a:lnSpc>
                <a:spcPct val="135000"/>
              </a:lnSpc>
              <a:spcBef>
                <a:spcPts val="0"/>
              </a:spcBef>
              <a:spcAft>
                <a:spcPts val="0"/>
              </a:spcAft>
              <a:buSzPts val="1400"/>
              <a:buNone/>
            </a:pPr>
            <a:r>
              <a:rPr b="1" lang="en-US" sz="3200">
                <a:latin typeface="Calibri"/>
                <a:ea typeface="Calibri"/>
                <a:cs typeface="Calibri"/>
                <a:sym typeface="Calibri"/>
              </a:rPr>
              <a:t>CDIP CAN HELP YOU SUCCEED!</a:t>
            </a:r>
            <a:endParaRPr b="1">
              <a:latin typeface="Calibri"/>
              <a:ea typeface="Calibri"/>
              <a:cs typeface="Calibri"/>
              <a:sym typeface="Calibri"/>
            </a:endParaRPr>
          </a:p>
        </p:txBody>
      </p:sp>
      <p:sp>
        <p:nvSpPr>
          <p:cNvPr id="70" name="Google Shape;70;p3"/>
          <p:cNvSpPr txBox="1"/>
          <p:nvPr/>
        </p:nvSpPr>
        <p:spPr>
          <a:xfrm>
            <a:off x="324275" y="958125"/>
            <a:ext cx="8644800" cy="5377739"/>
          </a:xfrm>
          <a:prstGeom prst="rect">
            <a:avLst/>
          </a:prstGeom>
          <a:noFill/>
          <a:ln>
            <a:noFill/>
          </a:ln>
        </p:spPr>
        <p:txBody>
          <a:bodyPr anchorCtr="0" anchor="t" bIns="0" lIns="0" spcFirstLastPara="1" rIns="0" wrap="square" tIns="12050">
            <a:spAutoFit/>
          </a:bodyPr>
          <a:lstStyle/>
          <a:p>
            <a:pPr indent="-330200" lvl="0" marL="355600" marR="0" rtl="0" algn="l">
              <a:lnSpc>
                <a:spcPct val="100000"/>
              </a:lnSpc>
              <a:spcBef>
                <a:spcPts val="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Financial support</a:t>
            </a:r>
            <a:endParaRPr b="1" i="0" sz="1800" u="none" cap="none" strike="noStrike">
              <a:solidFill>
                <a:schemeClr val="dk1"/>
              </a:solidFill>
              <a:latin typeface="Calibri"/>
              <a:ea typeface="Calibri"/>
              <a:cs typeface="Calibri"/>
              <a:sym typeface="Calibri"/>
            </a:endParaRPr>
          </a:p>
          <a:p>
            <a:pPr indent="-355600" lvl="1" marL="812800" marR="0" rtl="0" algn="l">
              <a:lnSpc>
                <a:spcPct val="100000"/>
              </a:lnSpc>
              <a:spcBef>
                <a:spcPts val="95"/>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$30,000 forgivable loan over the duration of your doctoral study ($10,000 max/year).</a:t>
            </a:r>
            <a:endParaRPr b="0" i="0" sz="1800" u="none" cap="none" strike="noStrike">
              <a:solidFill>
                <a:srgbClr val="000000"/>
              </a:solidFill>
              <a:latin typeface="Calibri"/>
              <a:ea typeface="Calibri"/>
              <a:cs typeface="Calibri"/>
              <a:sym typeface="Calibri"/>
            </a:endParaRPr>
          </a:p>
          <a:p>
            <a:pPr indent="-355600" lvl="1" marL="812800" marR="0" rtl="0" algn="l">
              <a:lnSpc>
                <a:spcPct val="100000"/>
              </a:lnSpc>
              <a:spcBef>
                <a:spcPts val="95"/>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Forgivable at the rate of 20% for each year of full-time postdoctoral teaching employment in the CSU.</a:t>
            </a:r>
            <a:endParaRPr b="0" i="0" sz="1800" u="none" cap="none" strike="noStrike">
              <a:solidFill>
                <a:srgbClr val="000000"/>
              </a:solidFill>
              <a:latin typeface="Calibri"/>
              <a:ea typeface="Calibri"/>
              <a:cs typeface="Calibri"/>
              <a:sym typeface="Calibri"/>
            </a:endParaRPr>
          </a:p>
          <a:p>
            <a:pPr indent="-330200" lvl="0" marL="355600" marR="0" rtl="0" algn="l">
              <a:lnSpc>
                <a:spcPct val="100000"/>
              </a:lnSpc>
              <a:spcBef>
                <a:spcPts val="95"/>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Mentorship by a CSU faculty mentor</a:t>
            </a:r>
            <a:endParaRPr b="1" i="0" sz="1800" u="none" cap="none" strike="noStrike">
              <a:solidFill>
                <a:srgbClr val="000000"/>
              </a:solidFill>
              <a:latin typeface="Calibri"/>
              <a:ea typeface="Calibri"/>
              <a:cs typeface="Calibri"/>
              <a:sym typeface="Calibri"/>
            </a:endParaRPr>
          </a:p>
          <a:p>
            <a:pPr indent="-355600" lvl="1" marL="812800" marR="0" rtl="0" algn="l">
              <a:lnSpc>
                <a:spcPct val="100000"/>
              </a:lnSpc>
              <a:spcBef>
                <a:spcPts val="95"/>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Supports professional development in teaching, research and service activities while you are in graduate school</a:t>
            </a:r>
            <a:endParaRPr b="0" i="0" sz="1800" u="none" cap="none" strike="noStrike">
              <a:solidFill>
                <a:srgbClr val="000000"/>
              </a:solidFill>
              <a:latin typeface="Calibri"/>
              <a:ea typeface="Calibri"/>
              <a:cs typeface="Calibri"/>
              <a:sym typeface="Calibri"/>
            </a:endParaRPr>
          </a:p>
          <a:p>
            <a:pPr indent="-355600" lvl="1" marL="812800" marR="0" rtl="0" algn="l">
              <a:lnSpc>
                <a:spcPct val="100000"/>
              </a:lnSpc>
              <a:spcBef>
                <a:spcPts val="95"/>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Provides advice and guidance to help enhance potential for employment in a CSU tenure-track faculty position  </a:t>
            </a:r>
            <a:endParaRPr b="0" i="0" sz="1800" u="none" cap="none" strike="noStrike">
              <a:solidFill>
                <a:srgbClr val="000000"/>
              </a:solidFill>
              <a:latin typeface="Calibri"/>
              <a:ea typeface="Calibri"/>
              <a:cs typeface="Calibri"/>
              <a:sym typeface="Calibri"/>
            </a:endParaRPr>
          </a:p>
          <a:p>
            <a:pPr indent="-330200" lvl="0" marL="355600" marR="0" rtl="0" algn="l">
              <a:lnSpc>
                <a:spcPct val="100000"/>
              </a:lnSpc>
              <a:spcBef>
                <a:spcPts val="95"/>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Professional Development</a:t>
            </a:r>
            <a:endParaRPr b="1" i="0" sz="1800" u="none" cap="none" strike="noStrike">
              <a:solidFill>
                <a:srgbClr val="000000"/>
              </a:solidFill>
              <a:latin typeface="Calibri"/>
              <a:ea typeface="Calibri"/>
              <a:cs typeface="Calibri"/>
              <a:sym typeface="Calibri"/>
            </a:endParaRPr>
          </a:p>
          <a:p>
            <a:pPr indent="-298450" lvl="1" marL="74295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Mini-grant ($2500) and travel grants (up to $1500) for fellow and mentor collaborative work and travel</a:t>
            </a:r>
            <a:endParaRPr b="0" i="0" sz="1800" u="none" cap="none" strike="noStrike">
              <a:solidFill>
                <a:srgbClr val="000000"/>
              </a:solidFill>
              <a:latin typeface="Calibri"/>
              <a:ea typeface="Calibri"/>
              <a:cs typeface="Calibri"/>
              <a:sym typeface="Calibri"/>
            </a:endParaRPr>
          </a:p>
          <a:p>
            <a:pPr indent="-298450" lvl="1" marL="74295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Membership for to the National Center for Faculty Development &amp; Diversity (NCFDD)</a:t>
            </a:r>
            <a:endParaRPr b="0" i="0" sz="1800" u="none" cap="none" strike="noStrike">
              <a:solidFill>
                <a:srgbClr val="000000"/>
              </a:solidFill>
              <a:latin typeface="Calibri"/>
              <a:ea typeface="Calibri"/>
              <a:cs typeface="Calibri"/>
              <a:sym typeface="Calibri"/>
            </a:endParaRPr>
          </a:p>
          <a:p>
            <a:pPr indent="-298450" lvl="1" marL="74295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Dissertation Fellowship supports doctoral completion in the final year of dissertation (up to $5000). Only 10 provided.</a:t>
            </a:r>
            <a:endParaRPr b="0" i="0" sz="1800" u="none" cap="none" strike="noStrike">
              <a:solidFill>
                <a:srgbClr val="000000"/>
              </a:solidFill>
              <a:latin typeface="Calibri"/>
              <a:ea typeface="Calibri"/>
              <a:cs typeface="Calibri"/>
              <a:sym typeface="Calibri"/>
            </a:endParaRPr>
          </a:p>
          <a:p>
            <a:pPr indent="-342900" lvl="0" marL="355600" marR="0" rtl="0" algn="l">
              <a:lnSpc>
                <a:spcPct val="100000"/>
              </a:lnSpc>
              <a:spcBef>
                <a:spcPts val="95"/>
              </a:spcBef>
              <a:spcAft>
                <a:spcPts val="0"/>
              </a:spcAft>
              <a:buClr>
                <a:srgbClr val="0000EE"/>
              </a:buClr>
              <a:buSzPts val="1800"/>
              <a:buFont typeface="Calibri"/>
              <a:buChar char="•"/>
            </a:pPr>
            <a:r>
              <a:rPr b="0" i="0" lang="en-US" sz="1800" u="sng" cap="none" strike="noStrike">
                <a:solidFill>
                  <a:srgbClr val="0000EE"/>
                </a:solidFill>
                <a:latin typeface="Calibri"/>
                <a:ea typeface="Calibri"/>
                <a:cs typeface="Calibri"/>
                <a:sym typeface="Calibri"/>
                <a:hlinkClick r:id="rId3">
                  <a:extLst>
                    <a:ext uri="{A12FA001-AC4F-418D-AE19-62706E023703}">
                      <ahyp:hlinkClr val="tx"/>
                    </a:ext>
                  </a:extLst>
                </a:hlinkClick>
              </a:rPr>
              <a:t>Click for more CSU information</a:t>
            </a:r>
            <a:endParaRPr b="0" i="0" sz="1800" u="none" cap="none" strike="noStrike">
              <a:solidFill>
                <a:srgbClr val="0000EE"/>
              </a:solidFill>
              <a:latin typeface="Calibri"/>
              <a:ea typeface="Calibri"/>
              <a:cs typeface="Calibri"/>
              <a:sym typeface="Calibri"/>
            </a:endParaRPr>
          </a:p>
          <a:p>
            <a:pPr indent="-215900" lvl="0" marL="355600" marR="0" rtl="0" algn="l">
              <a:lnSpc>
                <a:spcPct val="100000"/>
              </a:lnSpc>
              <a:spcBef>
                <a:spcPts val="95"/>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ph type="title"/>
          </p:nvPr>
        </p:nvSpPr>
        <p:spPr>
          <a:xfrm>
            <a:off x="384328" y="284139"/>
            <a:ext cx="6370200" cy="575400"/>
          </a:xfrm>
          <a:prstGeom prst="rect">
            <a:avLst/>
          </a:prstGeom>
          <a:noFill/>
          <a:ln>
            <a:noFill/>
          </a:ln>
        </p:spPr>
        <p:txBody>
          <a:bodyPr anchorCtr="0" anchor="t" bIns="0" lIns="0" spcFirstLastPara="1" rIns="0" wrap="square" tIns="81900">
            <a:spAutoFit/>
          </a:bodyPr>
          <a:lstStyle/>
          <a:p>
            <a:pPr indent="0" lvl="0" marL="12700" marR="5080" rtl="0" algn="l">
              <a:lnSpc>
                <a:spcPct val="135000"/>
              </a:lnSpc>
              <a:spcBef>
                <a:spcPts val="0"/>
              </a:spcBef>
              <a:spcAft>
                <a:spcPts val="0"/>
              </a:spcAft>
              <a:buSzPts val="1400"/>
              <a:buNone/>
            </a:pPr>
            <a:r>
              <a:rPr b="1" lang="en-US" sz="3200" cap="none">
                <a:latin typeface="Calibri"/>
                <a:ea typeface="Calibri"/>
                <a:cs typeface="Calibri"/>
                <a:sym typeface="Calibri"/>
              </a:rPr>
              <a:t>CDIP ELIGIBILITY</a:t>
            </a:r>
            <a:endParaRPr b="1" sz="3200" cap="none">
              <a:latin typeface="Calibri"/>
              <a:ea typeface="Calibri"/>
              <a:cs typeface="Calibri"/>
              <a:sym typeface="Calibri"/>
            </a:endParaRPr>
          </a:p>
        </p:txBody>
      </p:sp>
      <p:sp>
        <p:nvSpPr>
          <p:cNvPr id="76" name="Google Shape;76;p4"/>
          <p:cNvSpPr txBox="1"/>
          <p:nvPr>
            <p:ph idx="1" type="body"/>
          </p:nvPr>
        </p:nvSpPr>
        <p:spPr>
          <a:xfrm>
            <a:off x="484050" y="1107775"/>
            <a:ext cx="7869000" cy="4107300"/>
          </a:xfrm>
          <a:prstGeom prst="rect">
            <a:avLst/>
          </a:prstGeom>
          <a:noFill/>
          <a:ln>
            <a:noFill/>
          </a:ln>
        </p:spPr>
        <p:txBody>
          <a:bodyPr anchorCtr="0" anchor="t" bIns="0" lIns="0" spcFirstLastPara="1" rIns="0" wrap="square" tIns="12700">
            <a:spAutoFit/>
          </a:bodyPr>
          <a:lstStyle/>
          <a:p>
            <a:pPr indent="-368300" lvl="0" marL="457200" rtl="0" algn="l">
              <a:lnSpc>
                <a:spcPct val="100000"/>
              </a:lnSpc>
              <a:spcBef>
                <a:spcPts val="0"/>
              </a:spcBef>
              <a:spcAft>
                <a:spcPts val="0"/>
              </a:spcAft>
              <a:buSzPts val="2200"/>
              <a:buFont typeface="Calibri"/>
              <a:buAutoNum type="arabicPeriod"/>
            </a:pPr>
            <a:r>
              <a:rPr lang="en-US" sz="2200">
                <a:latin typeface="Calibri"/>
                <a:ea typeface="Calibri"/>
                <a:cs typeface="Calibri"/>
                <a:sym typeface="Calibri"/>
              </a:rPr>
              <a:t>Full-time doctoral students enrolled in an accredited program in the U.S. or u</a:t>
            </a:r>
            <a:r>
              <a:rPr lang="en-US" sz="2200">
                <a:latin typeface="Calibri"/>
                <a:ea typeface="Calibri"/>
                <a:cs typeface="Calibri"/>
                <a:sym typeface="Calibri"/>
              </a:rPr>
              <a:t>ndergraduate and master’s level graduate students applying to accredited doctoral programs in the U.S. for fall 2023.</a:t>
            </a:r>
            <a:endParaRPr sz="2200">
              <a:latin typeface="Calibri"/>
              <a:ea typeface="Calibri"/>
              <a:cs typeface="Calibri"/>
              <a:sym typeface="Calibri"/>
            </a:endParaRPr>
          </a:p>
          <a:p>
            <a:pPr indent="-368300" lvl="1" marL="914400" rtl="0" algn="l">
              <a:lnSpc>
                <a:spcPct val="100000"/>
              </a:lnSpc>
              <a:spcBef>
                <a:spcPts val="0"/>
              </a:spcBef>
              <a:spcAft>
                <a:spcPts val="0"/>
              </a:spcAft>
              <a:buSzPts val="2200"/>
              <a:buFont typeface="Calibri"/>
              <a:buAutoNum type="alphaLcPeriod"/>
            </a:pPr>
            <a:r>
              <a:rPr lang="en-US" sz="2200">
                <a:latin typeface="Calibri"/>
                <a:ea typeface="Calibri"/>
                <a:cs typeface="Calibri"/>
                <a:sym typeface="Calibri"/>
              </a:rPr>
              <a:t>U.S. citizenship is not required, but applicants must be eligible  to work in the United States.</a:t>
            </a:r>
            <a:endParaRPr sz="2200"/>
          </a:p>
          <a:p>
            <a:pPr indent="0" lvl="0" marL="914400" rtl="0" algn="l">
              <a:lnSpc>
                <a:spcPct val="100000"/>
              </a:lnSpc>
              <a:spcBef>
                <a:spcPts val="0"/>
              </a:spcBef>
              <a:spcAft>
                <a:spcPts val="0"/>
              </a:spcAft>
              <a:buNone/>
            </a:pPr>
            <a:r>
              <a:t/>
            </a:r>
            <a:endParaRPr sz="2200"/>
          </a:p>
          <a:p>
            <a:pPr indent="-368300" lvl="0" marL="457200" rtl="0" algn="l">
              <a:lnSpc>
                <a:spcPct val="100000"/>
              </a:lnSpc>
              <a:spcBef>
                <a:spcPts val="0"/>
              </a:spcBef>
              <a:spcAft>
                <a:spcPts val="0"/>
              </a:spcAft>
              <a:buSzPts val="2200"/>
              <a:buFont typeface="Calibri"/>
              <a:buAutoNum type="arabicPeriod"/>
            </a:pPr>
            <a:r>
              <a:rPr lang="en-US" sz="2200">
                <a:latin typeface="Calibri"/>
                <a:ea typeface="Calibri"/>
                <a:cs typeface="Calibri"/>
                <a:sym typeface="Calibri"/>
              </a:rPr>
              <a:t>Lecturers who are enrolled full-time in a doctoral program are eligible and encouraged to apply. </a:t>
            </a:r>
            <a:endParaRPr sz="2200">
              <a:latin typeface="Calibri"/>
              <a:ea typeface="Calibri"/>
              <a:cs typeface="Calibri"/>
              <a:sym typeface="Calibri"/>
            </a:endParaRPr>
          </a:p>
          <a:p>
            <a:pPr indent="0" lvl="0" marL="914400" rtl="0" algn="l">
              <a:lnSpc>
                <a:spcPct val="100000"/>
              </a:lnSpc>
              <a:spcBef>
                <a:spcPts val="0"/>
              </a:spcBef>
              <a:spcAft>
                <a:spcPts val="0"/>
              </a:spcAft>
              <a:buNone/>
            </a:pPr>
            <a:r>
              <a:t/>
            </a:r>
            <a:endParaRPr sz="2200">
              <a:latin typeface="Calibri"/>
              <a:ea typeface="Calibri"/>
              <a:cs typeface="Calibri"/>
              <a:sym typeface="Calibri"/>
            </a:endParaRPr>
          </a:p>
          <a:p>
            <a:pPr indent="-368300" lvl="0" marL="457200" rtl="0" algn="l">
              <a:lnSpc>
                <a:spcPct val="100000"/>
              </a:lnSpc>
              <a:spcBef>
                <a:spcPts val="0"/>
              </a:spcBef>
              <a:spcAft>
                <a:spcPts val="0"/>
              </a:spcAft>
              <a:buSzPts val="2200"/>
              <a:buFont typeface="Calibri"/>
              <a:buAutoNum type="arabicPeriod"/>
            </a:pPr>
            <a:r>
              <a:rPr lang="en-US" sz="2200">
                <a:latin typeface="Calibri"/>
                <a:ea typeface="Calibri"/>
                <a:cs typeface="Calibri"/>
                <a:sym typeface="Calibri"/>
              </a:rPr>
              <a:t>Applicant does not have to be a CSU student but must have a CSU faculty mentor on the tenure-track</a:t>
            </a:r>
            <a:endParaRPr sz="2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24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9"/>
          <p:cNvSpPr txBox="1"/>
          <p:nvPr>
            <p:ph type="title"/>
          </p:nvPr>
        </p:nvSpPr>
        <p:spPr>
          <a:xfrm>
            <a:off x="523317" y="416275"/>
            <a:ext cx="7386000" cy="575400"/>
          </a:xfrm>
          <a:prstGeom prst="rect">
            <a:avLst/>
          </a:prstGeom>
          <a:noFill/>
          <a:ln>
            <a:noFill/>
          </a:ln>
        </p:spPr>
        <p:txBody>
          <a:bodyPr anchorCtr="0" anchor="t" bIns="0" lIns="0" spcFirstLastPara="1" rIns="0" wrap="square" tIns="81900">
            <a:spAutoFit/>
          </a:bodyPr>
          <a:lstStyle/>
          <a:p>
            <a:pPr indent="0" lvl="0" marL="50165" marR="5080" rtl="0" algn="l">
              <a:lnSpc>
                <a:spcPct val="135000"/>
              </a:lnSpc>
              <a:spcBef>
                <a:spcPts val="0"/>
              </a:spcBef>
              <a:spcAft>
                <a:spcPts val="0"/>
              </a:spcAft>
              <a:buSzPts val="1400"/>
              <a:buNone/>
            </a:pPr>
            <a:r>
              <a:rPr b="1" lang="en-US" sz="3200" cap="none">
                <a:latin typeface="Calibri"/>
                <a:ea typeface="Calibri"/>
                <a:cs typeface="Calibri"/>
                <a:sym typeface="Calibri"/>
              </a:rPr>
              <a:t>APPLICATION COMPONENTS</a:t>
            </a:r>
            <a:endParaRPr b="1" sz="3200" cap="none">
              <a:latin typeface="Calibri"/>
              <a:ea typeface="Calibri"/>
              <a:cs typeface="Calibri"/>
              <a:sym typeface="Calibri"/>
            </a:endParaRPr>
          </a:p>
        </p:txBody>
      </p:sp>
      <p:sp>
        <p:nvSpPr>
          <p:cNvPr id="82" name="Google Shape;82;p19"/>
          <p:cNvSpPr txBox="1"/>
          <p:nvPr/>
        </p:nvSpPr>
        <p:spPr>
          <a:xfrm>
            <a:off x="523325" y="1074450"/>
            <a:ext cx="7879500" cy="5096100"/>
          </a:xfrm>
          <a:prstGeom prst="rect">
            <a:avLst/>
          </a:prstGeom>
          <a:noFill/>
          <a:ln>
            <a:noFill/>
          </a:ln>
        </p:spPr>
        <p:txBody>
          <a:bodyPr anchorCtr="0" anchor="t" bIns="0" lIns="0" spcFirstLastPara="1" rIns="0" wrap="square" tIns="1689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Applicants must apply online through InfoReady by 3/17/23. They must complete the following by </a:t>
            </a:r>
            <a:r>
              <a:rPr b="1" i="0" lang="en-US" sz="2000" u="none" cap="none" strike="noStrike">
                <a:solidFill>
                  <a:schemeClr val="dk1"/>
                </a:solidFill>
                <a:latin typeface="Calibri"/>
                <a:ea typeface="Calibri"/>
                <a:cs typeface="Calibri"/>
                <a:sym typeface="Calibri"/>
              </a:rPr>
              <a:t>campus deadlines </a:t>
            </a:r>
            <a:r>
              <a:rPr b="0" i="0" lang="en-US" sz="2000" u="none" cap="none" strike="noStrike">
                <a:solidFill>
                  <a:schemeClr val="dk1"/>
                </a:solidFill>
                <a:latin typeface="Calibri"/>
                <a:ea typeface="Calibri"/>
                <a:cs typeface="Calibri"/>
                <a:sym typeface="Calibri"/>
              </a:rPr>
              <a:t>for timely review of their application:</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0000EE"/>
              </a:buClr>
              <a:buSzPts val="2000"/>
              <a:buFont typeface="Calibri"/>
              <a:buAutoNum type="arabicPeriod"/>
            </a:pPr>
            <a:r>
              <a:rPr b="0" i="0" lang="en-US" sz="2000" u="sng" cap="none" strike="noStrike">
                <a:solidFill>
                  <a:srgbClr val="0000EE"/>
                </a:solidFill>
                <a:latin typeface="Calibri"/>
                <a:ea typeface="Calibri"/>
                <a:cs typeface="Calibri"/>
                <a:sym typeface="Calibri"/>
                <a:hlinkClick r:id="rId3">
                  <a:extLst>
                    <a:ext uri="{A12FA001-AC4F-418D-AE19-62706E023703}">
                      <ahyp:hlinkClr val="tx"/>
                    </a:ext>
                  </a:extLst>
                </a:hlinkClick>
              </a:rPr>
              <a:t>CDIP Student Application Form</a:t>
            </a:r>
            <a:endParaRPr b="0" i="0" sz="2000" u="none" cap="none" strike="noStrike">
              <a:solidFill>
                <a:srgbClr val="0000EE"/>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Curriculum Vitae (4 pages max)</a:t>
            </a:r>
            <a:endParaRPr b="0" i="0" sz="20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Statement of Qualifications and Motivation (3 pages max)</a:t>
            </a:r>
            <a:endParaRPr b="0" i="0" sz="20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Collaborative Plan of Support, co-constructed with CSU Faculty Mentor (tenure-track/tenure only) and Applicant</a:t>
            </a:r>
            <a:endParaRPr b="0" i="0" sz="20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Two letters of recommendation; one letter must be from their CSU Faculty Mentor</a:t>
            </a:r>
            <a:endParaRPr b="0" i="0" sz="2000" u="none" cap="none" strike="noStrike">
              <a:solidFill>
                <a:srgbClr val="000000"/>
              </a:solidFill>
              <a:latin typeface="Calibri"/>
              <a:ea typeface="Calibri"/>
              <a:cs typeface="Calibri"/>
              <a:sym typeface="Calibri"/>
            </a:endParaRPr>
          </a:p>
          <a:p>
            <a:pPr indent="-457200" lvl="0" marL="4572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Calibri"/>
                <a:ea typeface="Calibri"/>
                <a:cs typeface="Calibri"/>
                <a:sym typeface="Calibri"/>
              </a:rPr>
              <a:t>A recent CSU faculty position announcement in the applicant’s general field</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Please review this </a:t>
            </a:r>
            <a:r>
              <a:rPr b="0" i="0" lang="en-US" sz="2000" u="sng" cap="none" strike="noStrike">
                <a:solidFill>
                  <a:srgbClr val="0000EE"/>
                </a:solidFill>
                <a:latin typeface="Calibri"/>
                <a:ea typeface="Calibri"/>
                <a:cs typeface="Calibri"/>
                <a:sym typeface="Calibri"/>
                <a:hlinkClick r:id="rId4">
                  <a:extLst>
                    <a:ext uri="{A12FA001-AC4F-418D-AE19-62706E023703}">
                      <ahyp:hlinkClr val="tx"/>
                    </a:ext>
                  </a:extLst>
                </a:hlinkClick>
              </a:rPr>
              <a:t>link</a:t>
            </a:r>
            <a:r>
              <a:rPr b="0" i="0" lang="en-US" sz="2000" u="none" cap="none" strike="noStrike">
                <a:solidFill>
                  <a:schemeClr val="dk1"/>
                </a:solidFill>
                <a:uFill>
                  <a:noFill/>
                </a:uFill>
                <a:latin typeface="Calibri"/>
                <a:ea typeface="Calibri"/>
                <a:cs typeface="Calibri"/>
                <a:sym typeface="Calibri"/>
                <a:hlinkClick r:id="rId5">
                  <a:extLst>
                    <a:ext uri="{A12FA001-AC4F-418D-AE19-62706E023703}">
                      <ahyp:hlinkClr val="tx"/>
                    </a:ext>
                  </a:extLst>
                </a:hlinkClick>
              </a:rPr>
              <a:t> </a:t>
            </a:r>
            <a:r>
              <a:rPr b="0" i="0" lang="en-US" sz="2000" u="none" cap="none" strike="noStrike">
                <a:solidFill>
                  <a:schemeClr val="dk1"/>
                </a:solidFill>
                <a:latin typeface="Calibri"/>
                <a:ea typeface="Calibri"/>
                <a:cs typeface="Calibri"/>
                <a:sym typeface="Calibri"/>
              </a:rPr>
              <a:t>for details and sample work from the CSU</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6"/>
          <p:cNvSpPr txBox="1"/>
          <p:nvPr>
            <p:ph type="title"/>
          </p:nvPr>
        </p:nvSpPr>
        <p:spPr>
          <a:xfrm>
            <a:off x="1829994" y="1536297"/>
            <a:ext cx="5484000" cy="3035700"/>
          </a:xfrm>
          <a:prstGeom prst="rect">
            <a:avLst/>
          </a:prstGeom>
          <a:noFill/>
          <a:ln>
            <a:noFill/>
          </a:ln>
        </p:spPr>
        <p:txBody>
          <a:bodyPr anchorCtr="0" anchor="t" bIns="0" lIns="0" spcFirstLastPara="1" rIns="0" wrap="square" tIns="116200">
            <a:spAutoFit/>
          </a:bodyPr>
          <a:lstStyle/>
          <a:p>
            <a:pPr indent="-979168" lvl="0" marL="991868" marR="5080" rtl="0" algn="ctr">
              <a:lnSpc>
                <a:spcPct val="108000"/>
              </a:lnSpc>
              <a:spcBef>
                <a:spcPts val="0"/>
              </a:spcBef>
              <a:spcAft>
                <a:spcPts val="0"/>
              </a:spcAft>
              <a:buSzPts val="1400"/>
              <a:buNone/>
            </a:pPr>
            <a:r>
              <a:rPr lang="en-US" sz="6000">
                <a:solidFill>
                  <a:srgbClr val="FFFFFF"/>
                </a:solidFill>
              </a:rPr>
              <a:t>CDIP</a:t>
            </a:r>
            <a:endParaRPr sz="6000">
              <a:solidFill>
                <a:srgbClr val="FFFFFF"/>
              </a:solidFill>
            </a:endParaRPr>
          </a:p>
          <a:p>
            <a:pPr indent="-979168" lvl="0" marL="991868" marR="5080" rtl="0" algn="ctr">
              <a:lnSpc>
                <a:spcPct val="108000"/>
              </a:lnSpc>
              <a:spcBef>
                <a:spcPts val="0"/>
              </a:spcBef>
              <a:spcAft>
                <a:spcPts val="0"/>
              </a:spcAft>
              <a:buSzPts val="1400"/>
              <a:buNone/>
            </a:pPr>
            <a:r>
              <a:rPr lang="en-US" sz="6000">
                <a:solidFill>
                  <a:srgbClr val="FFFFFF"/>
                </a:solidFill>
              </a:rPr>
              <a:t>FACULTY</a:t>
            </a:r>
            <a:endParaRPr sz="6000">
              <a:solidFill>
                <a:srgbClr val="FFFFFF"/>
              </a:solidFill>
            </a:endParaRPr>
          </a:p>
          <a:p>
            <a:pPr indent="-979169" lvl="0" marL="991869" marR="5080" rtl="0" algn="ctr">
              <a:lnSpc>
                <a:spcPct val="108000"/>
              </a:lnSpc>
              <a:spcBef>
                <a:spcPts val="0"/>
              </a:spcBef>
              <a:spcAft>
                <a:spcPts val="0"/>
              </a:spcAft>
              <a:buSzPts val="1400"/>
              <a:buNone/>
            </a:pPr>
            <a:r>
              <a:rPr lang="en-US" sz="6000">
                <a:solidFill>
                  <a:srgbClr val="FFFFFF"/>
                </a:solidFill>
              </a:rPr>
              <a:t>MENTOR</a:t>
            </a:r>
            <a:endParaRPr sz="6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7"/>
          <p:cNvSpPr txBox="1"/>
          <p:nvPr>
            <p:ph type="title"/>
          </p:nvPr>
        </p:nvSpPr>
        <p:spPr>
          <a:xfrm>
            <a:off x="515323" y="312575"/>
            <a:ext cx="7192800" cy="575400"/>
          </a:xfrm>
          <a:prstGeom prst="rect">
            <a:avLst/>
          </a:prstGeom>
          <a:noFill/>
          <a:ln>
            <a:noFill/>
          </a:ln>
        </p:spPr>
        <p:txBody>
          <a:bodyPr anchorCtr="0" anchor="t" bIns="0" lIns="0" spcFirstLastPara="1" rIns="0" wrap="square" tIns="81900">
            <a:spAutoFit/>
          </a:bodyPr>
          <a:lstStyle/>
          <a:p>
            <a:pPr indent="0" lvl="0" marL="12700" marR="5080" rtl="0" algn="l">
              <a:lnSpc>
                <a:spcPct val="135000"/>
              </a:lnSpc>
              <a:spcBef>
                <a:spcPts val="0"/>
              </a:spcBef>
              <a:spcAft>
                <a:spcPts val="0"/>
              </a:spcAft>
              <a:buSzPts val="1400"/>
              <a:buNone/>
            </a:pPr>
            <a:r>
              <a:rPr b="1" lang="en-US" sz="3200">
                <a:latin typeface="Calibri"/>
                <a:ea typeface="Calibri"/>
                <a:cs typeface="Calibri"/>
                <a:sym typeface="Calibri"/>
              </a:rPr>
              <a:t>CDIP FACULTY MENTOR’S ROLE</a:t>
            </a:r>
            <a:endParaRPr b="1">
              <a:latin typeface="Calibri"/>
              <a:ea typeface="Calibri"/>
              <a:cs typeface="Calibri"/>
              <a:sym typeface="Calibri"/>
            </a:endParaRPr>
          </a:p>
        </p:txBody>
      </p:sp>
      <p:sp>
        <p:nvSpPr>
          <p:cNvPr id="93" name="Google Shape;93;p7"/>
          <p:cNvSpPr txBox="1"/>
          <p:nvPr/>
        </p:nvSpPr>
        <p:spPr>
          <a:xfrm>
            <a:off x="517650" y="999350"/>
            <a:ext cx="8108700" cy="4752900"/>
          </a:xfrm>
          <a:prstGeom prst="rect">
            <a:avLst/>
          </a:prstGeom>
          <a:noFill/>
          <a:ln>
            <a:noFill/>
          </a:ln>
        </p:spPr>
        <p:txBody>
          <a:bodyPr anchorCtr="0" anchor="t" bIns="0" lIns="0" spcFirstLastPara="1" rIns="0" wrap="square" tIns="12050">
            <a:spAutoFit/>
          </a:bodyPr>
          <a:lstStyle/>
          <a:p>
            <a:pPr indent="-285750" lvl="0" marL="28575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The foundation of the mentoring relationship, and the key to its success is a strong </a:t>
            </a:r>
            <a:r>
              <a:rPr b="0" i="1" lang="en-US" sz="2200" u="none" cap="none" strike="noStrike">
                <a:solidFill>
                  <a:schemeClr val="dk1"/>
                </a:solidFill>
                <a:latin typeface="Calibri"/>
                <a:ea typeface="Calibri"/>
                <a:cs typeface="Calibri"/>
                <a:sym typeface="Calibri"/>
              </a:rPr>
              <a:t>Collaborative Plan of Support (CPS)</a:t>
            </a:r>
            <a:r>
              <a:rPr b="0" i="0" lang="en-US" sz="2200" u="none" cap="none" strike="noStrike">
                <a:solidFill>
                  <a:schemeClr val="dk1"/>
                </a:solidFill>
                <a:latin typeface="Calibri"/>
                <a:ea typeface="Calibri"/>
                <a:cs typeface="Calibri"/>
                <a:sym typeface="Calibri"/>
              </a:rPr>
              <a:t> developed jointly by the fellow and the mentor. The CPS is the road map through the fellow's doctoral studies and entry into the profession as a candidate for faculty positions.</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Develop a </a:t>
            </a:r>
            <a:r>
              <a:rPr b="0" i="0" lang="en-US" sz="2200" u="none" cap="none" strike="noStrike">
                <a:solidFill>
                  <a:schemeClr val="dk1"/>
                </a:solidFill>
                <a:latin typeface="Calibri"/>
                <a:ea typeface="Calibri"/>
                <a:cs typeface="Calibri"/>
                <a:sym typeface="Calibri"/>
              </a:rPr>
              <a:t>relationship </a:t>
            </a:r>
            <a:r>
              <a:rPr lang="en-US" sz="2200">
                <a:solidFill>
                  <a:schemeClr val="dk1"/>
                </a:solidFill>
                <a:latin typeface="Calibri"/>
                <a:ea typeface="Calibri"/>
                <a:cs typeface="Calibri"/>
                <a:sym typeface="Calibri"/>
              </a:rPr>
              <a:t>demonstrating</a:t>
            </a:r>
            <a:r>
              <a:rPr b="0" i="0" lang="en-US" sz="2200" u="none" cap="none" strike="noStrike">
                <a:solidFill>
                  <a:schemeClr val="dk1"/>
                </a:solidFill>
                <a:latin typeface="Calibri"/>
                <a:ea typeface="Calibri"/>
                <a:cs typeface="Calibri"/>
                <a:sym typeface="Calibri"/>
              </a:rPr>
              <a:t> interpersonal trust and communication with the mentee.</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Mentors should </a:t>
            </a:r>
            <a:r>
              <a:rPr lang="en-US" sz="2200">
                <a:solidFill>
                  <a:schemeClr val="dk1"/>
                </a:solidFill>
                <a:latin typeface="Calibri"/>
                <a:ea typeface="Calibri"/>
                <a:cs typeface="Calibri"/>
                <a:sym typeface="Calibri"/>
              </a:rPr>
              <a:t>openly share</a:t>
            </a:r>
            <a:r>
              <a:rPr b="0" i="0" lang="en-US" sz="2200" u="none" cap="none" strike="noStrike">
                <a:solidFill>
                  <a:schemeClr val="dk1"/>
                </a:solidFill>
                <a:latin typeface="Calibri"/>
                <a:ea typeface="Calibri"/>
                <a:cs typeface="Calibri"/>
                <a:sym typeface="Calibri"/>
              </a:rPr>
              <a:t> their own academic journey and the challenges of navigating work-life balance, the tenure process, and shared governance.</a:t>
            </a:r>
            <a:endParaRPr b="0" i="0" sz="22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200"/>
              <a:buFont typeface="Calibri"/>
              <a:buChar char="•"/>
            </a:pPr>
            <a:r>
              <a:rPr b="0" i="0" lang="en-US" sz="2200" u="none" cap="none" strike="noStrike">
                <a:solidFill>
                  <a:schemeClr val="dk1"/>
                </a:solidFill>
                <a:latin typeface="Calibri"/>
                <a:ea typeface="Calibri"/>
                <a:cs typeface="Calibri"/>
                <a:sym typeface="Calibri"/>
              </a:rPr>
              <a:t>Mentors need not be necessarily from the fellow’s field of study.</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8"/>
          <p:cNvSpPr txBox="1"/>
          <p:nvPr>
            <p:ph type="title"/>
          </p:nvPr>
        </p:nvSpPr>
        <p:spPr>
          <a:xfrm>
            <a:off x="419677" y="261255"/>
            <a:ext cx="7742700" cy="505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sz="3200">
                <a:latin typeface="Calibri"/>
                <a:ea typeface="Calibri"/>
                <a:cs typeface="Calibri"/>
                <a:sym typeface="Calibri"/>
              </a:rPr>
              <a:t>HOW TO FIND A CDIP MENTOR</a:t>
            </a:r>
            <a:endParaRPr b="1">
              <a:latin typeface="Calibri"/>
              <a:ea typeface="Calibri"/>
              <a:cs typeface="Calibri"/>
              <a:sym typeface="Calibri"/>
            </a:endParaRPr>
          </a:p>
        </p:txBody>
      </p:sp>
      <p:sp>
        <p:nvSpPr>
          <p:cNvPr id="99" name="Google Shape;99;p8"/>
          <p:cNvSpPr txBox="1"/>
          <p:nvPr/>
        </p:nvSpPr>
        <p:spPr>
          <a:xfrm>
            <a:off x="419675" y="766750"/>
            <a:ext cx="8405700" cy="4600500"/>
          </a:xfrm>
          <a:prstGeom prst="rect">
            <a:avLst/>
          </a:prstGeom>
          <a:noFill/>
          <a:ln>
            <a:noFill/>
          </a:ln>
        </p:spPr>
        <p:txBody>
          <a:bodyPr anchorCtr="0" anchor="t" bIns="0" lIns="0" spcFirstLastPara="1" rIns="0" wrap="square" tIns="153025">
            <a:spAutoFit/>
          </a:bodyPr>
          <a:lstStyle/>
          <a:p>
            <a:pPr indent="-355600" lvl="0" marL="355600" marR="0" rtl="0" algn="l">
              <a:lnSpc>
                <a:spcPct val="10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Current or former CSU students</a:t>
            </a:r>
            <a:endParaRPr b="0" i="0" sz="2400" u="none" cap="none" strike="noStrike">
              <a:solidFill>
                <a:schemeClr val="dk1"/>
              </a:solidFill>
              <a:latin typeface="Calibri"/>
              <a:ea typeface="Calibri"/>
              <a:cs typeface="Calibri"/>
              <a:sym typeface="Calibri"/>
            </a:endParaRPr>
          </a:p>
          <a:p>
            <a:pPr indent="-285750" lvl="1" marL="755650" marR="0" rtl="0" algn="l">
              <a:lnSpc>
                <a:spcPct val="100000"/>
              </a:lnSpc>
              <a:spcBef>
                <a:spcPts val="1205"/>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Undergraduate advisor</a:t>
            </a:r>
            <a:endParaRPr b="0" i="0" sz="1800" u="none" cap="none" strike="noStrike">
              <a:solidFill>
                <a:schemeClr val="dk1"/>
              </a:solidFill>
              <a:latin typeface="Calibri"/>
              <a:ea typeface="Calibri"/>
              <a:cs typeface="Calibri"/>
              <a:sym typeface="Calibri"/>
            </a:endParaRPr>
          </a:p>
          <a:p>
            <a:pPr indent="-285750" lvl="1" marL="755650" marR="0" rtl="0" algn="l">
              <a:lnSpc>
                <a:spcPct val="100000"/>
              </a:lnSpc>
              <a:spcBef>
                <a:spcPts val="1205"/>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Research mentor/thesis advisor</a:t>
            </a:r>
            <a:endParaRPr b="0" i="0" sz="1800" u="none" cap="none" strike="noStrike">
              <a:solidFill>
                <a:schemeClr val="dk1"/>
              </a:solidFill>
              <a:latin typeface="Calibri"/>
              <a:ea typeface="Calibri"/>
              <a:cs typeface="Calibri"/>
              <a:sym typeface="Calibri"/>
            </a:endParaRPr>
          </a:p>
          <a:p>
            <a:pPr indent="-298450" lvl="0" marL="298450" marR="0" rtl="0" algn="l">
              <a:lnSpc>
                <a:spcPct val="100000"/>
              </a:lnSpc>
              <a:spcBef>
                <a:spcPts val="1205"/>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Faculty member who does the kind of research you want to pursue in your doctoral program</a:t>
            </a:r>
            <a:r>
              <a:rPr b="0" i="0" lang="en-US" sz="1800" u="none" cap="none" strike="noStrike">
                <a:solidFill>
                  <a:schemeClr val="dk1"/>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285750" lvl="1" marL="755650" marR="0" rtl="0" algn="l">
              <a:lnSpc>
                <a:spcPct val="100000"/>
              </a:lnSpc>
              <a:spcBef>
                <a:spcPts val="919"/>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Chair of the department you teach in</a:t>
            </a:r>
            <a:endParaRPr b="0" i="0" sz="1800" u="none" cap="none" strike="noStrike">
              <a:solidFill>
                <a:schemeClr val="dk1"/>
              </a:solidFill>
              <a:latin typeface="Calibri"/>
              <a:ea typeface="Calibri"/>
              <a:cs typeface="Calibri"/>
              <a:sym typeface="Calibri"/>
            </a:endParaRPr>
          </a:p>
          <a:p>
            <a:pPr indent="-285750" lvl="1" marL="755650" marR="0" rtl="0" algn="l">
              <a:lnSpc>
                <a:spcPct val="100000"/>
              </a:lnSpc>
              <a:spcBef>
                <a:spcPts val="919"/>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A tenured/tenure-track faculty member in your discipline</a:t>
            </a:r>
            <a:endParaRPr b="0" i="0" sz="1800" u="none" cap="none" strike="noStrike">
              <a:solidFill>
                <a:schemeClr val="dk1"/>
              </a:solidFill>
              <a:latin typeface="Calibri"/>
              <a:ea typeface="Calibri"/>
              <a:cs typeface="Calibri"/>
              <a:sym typeface="Calibri"/>
            </a:endParaRPr>
          </a:p>
          <a:p>
            <a:pPr indent="-298450" lvl="0" marL="298450" marR="0" rtl="0" algn="l">
              <a:lnSpc>
                <a:spcPct val="100000"/>
              </a:lnSpc>
              <a:spcBef>
                <a:spcPts val="919"/>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No ties with anyone on a CSU campus</a:t>
            </a:r>
            <a:endParaRPr b="0" i="0" sz="2400" u="none" cap="none" strike="noStrike">
              <a:solidFill>
                <a:schemeClr val="dk1"/>
              </a:solidFill>
              <a:latin typeface="Calibri"/>
              <a:ea typeface="Calibri"/>
              <a:cs typeface="Calibri"/>
              <a:sym typeface="Calibri"/>
            </a:endParaRPr>
          </a:p>
          <a:p>
            <a:pPr indent="-285750" lvl="1" marL="755650" marR="0" rtl="0" algn="l">
              <a:lnSpc>
                <a:spcPct val="100000"/>
              </a:lnSpc>
              <a:spcBef>
                <a:spcPts val="944"/>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Research the expertise of faculty at a number of CSU  campuses and contact respective CDIP coordinators</a:t>
            </a:r>
            <a:endParaRPr b="0" i="0" sz="1800" u="none" cap="none" strike="noStrike">
              <a:solidFill>
                <a:srgbClr val="000000"/>
              </a:solidFill>
              <a:latin typeface="Calibri"/>
              <a:ea typeface="Calibri"/>
              <a:cs typeface="Calibri"/>
              <a:sym typeface="Calibri"/>
            </a:endParaRPr>
          </a:p>
          <a:p>
            <a:pPr indent="-285750" lvl="1" marL="755650" marR="0" rtl="0" algn="l">
              <a:lnSpc>
                <a:spcPct val="100000"/>
              </a:lnSpc>
              <a:spcBef>
                <a:spcPts val="944"/>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Contact faculty who could potentially serve as your mentor</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9"/>
          <p:cNvSpPr txBox="1"/>
          <p:nvPr>
            <p:ph type="title"/>
          </p:nvPr>
        </p:nvSpPr>
        <p:spPr>
          <a:xfrm>
            <a:off x="1899310" y="2122800"/>
            <a:ext cx="5345400" cy="2037000"/>
          </a:xfrm>
          <a:prstGeom prst="rect">
            <a:avLst/>
          </a:prstGeom>
          <a:noFill/>
          <a:ln>
            <a:noFill/>
          </a:ln>
        </p:spPr>
        <p:txBody>
          <a:bodyPr anchorCtr="0" anchor="t" bIns="0" lIns="0" spcFirstLastPara="1" rIns="0" wrap="square" tIns="118100">
            <a:spAutoFit/>
          </a:bodyPr>
          <a:lstStyle/>
          <a:p>
            <a:pPr indent="-306705" lvl="0" marL="318770" marR="5080" rtl="0" algn="ctr">
              <a:lnSpc>
                <a:spcPct val="107650"/>
              </a:lnSpc>
              <a:spcBef>
                <a:spcPts val="0"/>
              </a:spcBef>
              <a:spcAft>
                <a:spcPts val="0"/>
              </a:spcAft>
              <a:buSzPts val="1400"/>
              <a:buNone/>
            </a:pPr>
            <a:r>
              <a:rPr lang="en-US" sz="6000">
                <a:solidFill>
                  <a:srgbClr val="FFFFFF"/>
                </a:solidFill>
              </a:rPr>
              <a:t>FELLOW  SELECTION</a:t>
            </a:r>
            <a:endParaRPr sz="6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4A82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Jeffrey Y Honda</dc:creator>
</cp:coreProperties>
</file>