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256" r:id="rId6"/>
    <p:sldId id="273" r:id="rId7"/>
    <p:sldId id="294" r:id="rId8"/>
    <p:sldId id="272" r:id="rId9"/>
    <p:sldId id="296" r:id="rId10"/>
    <p:sldId id="299" r:id="rId11"/>
    <p:sldId id="301" r:id="rId12"/>
    <p:sldId id="300" r:id="rId13"/>
    <p:sldId id="258" r:id="rId14"/>
    <p:sldId id="265" r:id="rId15"/>
    <p:sldId id="263" r:id="rId16"/>
    <p:sldId id="295" r:id="rId17"/>
    <p:sldId id="293" r:id="rId18"/>
    <p:sldId id="278" r:id="rId19"/>
    <p:sldId id="277" r:id="rId20"/>
    <p:sldId id="268" r:id="rId21"/>
    <p:sldId id="275" r:id="rId22"/>
    <p:sldId id="280" r:id="rId23"/>
    <p:sldId id="281" r:id="rId24"/>
    <p:sldId id="283" r:id="rId25"/>
    <p:sldId id="287" r:id="rId26"/>
    <p:sldId id="285" r:id="rId27"/>
    <p:sldId id="270" r:id="rId28"/>
    <p:sldId id="271" r:id="rId29"/>
    <p:sldId id="288" r:id="rId30"/>
    <p:sldId id="266" r:id="rId31"/>
    <p:sldId id="290" r:id="rId32"/>
    <p:sldId id="289" r:id="rId33"/>
    <p:sldId id="297" r:id="rId34"/>
    <p:sldId id="291" r:id="rId35"/>
    <p:sldId id="292" r:id="rId36"/>
    <p:sldId id="298" r:id="rId37"/>
  </p:sldIdLst>
  <p:sldSz cx="12192000" cy="6858000"/>
  <p:notesSz cx="6858000" cy="9144000"/>
  <p:embeddedFontLst>
    <p:embeddedFont>
      <p:font typeface="Myriad Pro" panose="020B0503030403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dara" panose="020E050203030302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DCC"/>
    <a:srgbClr val="4C525F"/>
    <a:srgbClr val="0C7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9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7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 w="63500">
              <a:solidFill>
                <a:srgbClr val="FFFFFF">
                  <a:lumMod val="50000"/>
                </a:srgbClr>
              </a:solidFill>
            </a:ln>
          </c:spPr>
          <c:marker>
            <c:symbol val="none"/>
          </c:marker>
          <c:cat>
            <c:numRef>
              <c:f>[UPDATED_Conversion_from_employment_to_Residential_by_year.xlsx]Conversion_from_employment_to_R!$B$3:$B$34</c:f>
              <c:numCache>
                <c:formatCode>General</c:formatCode>
                <c:ptCount val="3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 formatCode="0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 formatCode="0">
                  <c:v>2008</c:v>
                </c:pt>
                <c:pt idx="29">
                  <c:v>2009</c:v>
                </c:pt>
                <c:pt idx="30" formatCode="0">
                  <c:v>2010</c:v>
                </c:pt>
                <c:pt idx="31" formatCode="0">
                  <c:v>2012</c:v>
                </c:pt>
              </c:numCache>
            </c:numRef>
          </c:cat>
          <c:val>
            <c:numRef>
              <c:f>[UPDATED_Conversion_from_employment_to_Residential_by_year.xlsx]Conversion_from_employment_to_R!$F$3:$F$34</c:f>
              <c:numCache>
                <c:formatCode>0.00</c:formatCode>
                <c:ptCount val="32"/>
                <c:pt idx="0">
                  <c:v>15808.536364077499</c:v>
                </c:pt>
                <c:pt idx="1">
                  <c:v>15798.5323624292</c:v>
                </c:pt>
                <c:pt idx="2">
                  <c:v>15793.44551478159</c:v>
                </c:pt>
                <c:pt idx="3">
                  <c:v>15787.149190123149</c:v>
                </c:pt>
                <c:pt idx="4">
                  <c:v>15787.149190123149</c:v>
                </c:pt>
                <c:pt idx="5">
                  <c:v>15698.26931148065</c:v>
                </c:pt>
                <c:pt idx="6">
                  <c:v>15696.27291446368</c:v>
                </c:pt>
                <c:pt idx="7">
                  <c:v>15437.78931784968</c:v>
                </c:pt>
                <c:pt idx="8">
                  <c:v>15298.46418595768</c:v>
                </c:pt>
                <c:pt idx="9">
                  <c:v>15196.534228619681</c:v>
                </c:pt>
                <c:pt idx="10">
                  <c:v>15141.79529144658</c:v>
                </c:pt>
                <c:pt idx="11">
                  <c:v>15008.361828893581</c:v>
                </c:pt>
                <c:pt idx="12">
                  <c:v>14886.461828893582</c:v>
                </c:pt>
                <c:pt idx="13">
                  <c:v>14682.344598440583</c:v>
                </c:pt>
                <c:pt idx="14">
                  <c:v>14663.695198351483</c:v>
                </c:pt>
                <c:pt idx="15">
                  <c:v>14554.452418036482</c:v>
                </c:pt>
                <c:pt idx="16">
                  <c:v>14516.595947269683</c:v>
                </c:pt>
                <c:pt idx="17">
                  <c:v>14472.284566615383</c:v>
                </c:pt>
                <c:pt idx="18">
                  <c:v>14403.278142167283</c:v>
                </c:pt>
                <c:pt idx="19">
                  <c:v>14362.055452140483</c:v>
                </c:pt>
                <c:pt idx="20">
                  <c:v>14359.392240784893</c:v>
                </c:pt>
                <c:pt idx="21">
                  <c:v>14280.669791340293</c:v>
                </c:pt>
                <c:pt idx="22">
                  <c:v>14134.908128460293</c:v>
                </c:pt>
                <c:pt idx="23">
                  <c:v>14125.039494677303</c:v>
                </c:pt>
                <c:pt idx="24">
                  <c:v>14023.719261743303</c:v>
                </c:pt>
                <c:pt idx="25">
                  <c:v>13832.870481979304</c:v>
                </c:pt>
                <c:pt idx="26">
                  <c:v>13699.052066426304</c:v>
                </c:pt>
                <c:pt idx="27">
                  <c:v>13666.859869865504</c:v>
                </c:pt>
                <c:pt idx="28">
                  <c:v>13666.859869865504</c:v>
                </c:pt>
                <c:pt idx="29">
                  <c:v>13662.977850902864</c:v>
                </c:pt>
                <c:pt idx="30">
                  <c:v>13655.177850902865</c:v>
                </c:pt>
                <c:pt idx="31">
                  <c:v>13613.997850902864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91-4245-8268-8593FB2BF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309184"/>
        <c:axId val="52309744"/>
      </c:lineChart>
      <c:catAx>
        <c:axId val="5230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>
                <a:latin typeface="Calibri" panose="020F0502020204030204" pitchFamily="34" charset="0"/>
              </a:defRPr>
            </a:pPr>
            <a:endParaRPr lang="en-US"/>
          </a:p>
        </c:txPr>
        <c:crossAx val="52309744"/>
        <c:crosses val="autoZero"/>
        <c:auto val="1"/>
        <c:lblAlgn val="ctr"/>
        <c:lblOffset val="100"/>
        <c:noMultiLvlLbl val="0"/>
      </c:catAx>
      <c:valAx>
        <c:axId val="5230974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Calibri" panose="020F0502020204030204" pitchFamily="34" charset="0"/>
              </a:defRPr>
            </a:pPr>
            <a:endParaRPr lang="en-US"/>
          </a:p>
        </c:txPr>
        <c:crossAx val="5230918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F1F72-0E38-4E18-B672-0B5567FE620C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75208-29FF-4B9F-89AD-7F074B5A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8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F87BAE-9D3D-4062-930B-990EF9B1AA9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2663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36639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B6127D-7CF6-4D43-8D23-97EC9BA5373D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28678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34462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A06594-46AB-4911-A271-F1DC4DCE2B30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30726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434242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06080-0727-4B60-9BEE-518D3F71F69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87388"/>
            <a:ext cx="6240462" cy="35115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25950"/>
            <a:ext cx="5191125" cy="4195763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27654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75181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=========Add notes about what will it take – 20 Santa Rows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4CB8-A9B1-459E-9CFE-BE17E197ED2B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4CB8-A9B1-459E-9CFE-BE17E197ED2B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8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"/>
            <a:ext cx="12192000" cy="5214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8095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60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72" y="5663701"/>
            <a:ext cx="369397" cy="300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48" y="6105893"/>
            <a:ext cx="292608" cy="29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2" y="5705990"/>
            <a:ext cx="1188720" cy="6937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796901" y="5601289"/>
            <a:ext cx="3944679" cy="9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 smtClean="0">
                <a:solidFill>
                  <a:srgbClr val="308DCC"/>
                </a:solidFill>
                <a:latin typeface="Myriad Pro" panose="020B0503030403020204" pitchFamily="34" charset="0"/>
              </a:rPr>
              <a:t>Office of </a:t>
            </a:r>
          </a:p>
          <a:p>
            <a:r>
              <a:rPr lang="en-US" sz="3221" b="1" dirty="0" smtClean="0">
                <a:solidFill>
                  <a:srgbClr val="0C78BE"/>
                </a:solidFill>
                <a:latin typeface="Myriad Pro" panose="020B0503030403020204" pitchFamily="34" charset="0"/>
              </a:rPr>
              <a:t>Mayor Sam Liccardo</a:t>
            </a:r>
            <a:endParaRPr lang="en-US" sz="3221" b="1" dirty="0">
              <a:solidFill>
                <a:srgbClr val="0C78BE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096190" y="5628297"/>
            <a:ext cx="156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2" dirty="0" smtClean="0">
                <a:solidFill>
                  <a:srgbClr val="4C525F"/>
                </a:solidFill>
                <a:latin typeface="Myriad Pro" panose="020B0503030403020204" pitchFamily="34" charset="0"/>
              </a:rPr>
              <a:t>@</a:t>
            </a:r>
            <a:r>
              <a:rPr lang="en-US" sz="1742" dirty="0" err="1" smtClean="0">
                <a:solidFill>
                  <a:srgbClr val="4C525F"/>
                </a:solidFill>
                <a:latin typeface="Myriad Pro" panose="020B0503030403020204" pitchFamily="34" charset="0"/>
              </a:rPr>
              <a:t>sliccardo</a:t>
            </a:r>
            <a:endParaRPr lang="en-US" sz="1742" dirty="0">
              <a:solidFill>
                <a:srgbClr val="4C525F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9103535" y="6088290"/>
            <a:ext cx="2856752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2" dirty="0" smtClean="0">
                <a:solidFill>
                  <a:srgbClr val="4C525F"/>
                </a:solidFill>
                <a:latin typeface="Myriad Pro" panose="020B0503030403020204" pitchFamily="34" charset="0"/>
              </a:rPr>
              <a:t>facebook.com/samliccardo1</a:t>
            </a:r>
            <a:endParaRPr lang="en-US" sz="1742" dirty="0">
              <a:solidFill>
                <a:srgbClr val="4C525F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E800-D0F2-4F2D-A123-70B6DD8B7B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0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50E78-6FA0-41AF-9ADD-A152A81A6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95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0616B-4EEA-4994-B447-77BFFFE583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18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26774-AC11-4797-AFAA-586A45E4A7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6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56BF1-6448-420E-88C1-77A294B04E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6B5F0-20EA-41B3-BB13-38F5CF0AF4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57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C6E66-FCC2-46FC-878F-2C269AC08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41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EF2A-C2E5-4B40-B215-5EE0A06C6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606"/>
            <a:ext cx="12192000" cy="61339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019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956058" y="6410573"/>
            <a:ext cx="1073317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5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@</a:t>
            </a:r>
            <a:r>
              <a:rPr lang="en-US" sz="1455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sliccardo</a:t>
            </a:r>
            <a:endParaRPr lang="en-US" sz="1455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528888" y="6409803"/>
            <a:ext cx="2856752" cy="31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facebook.com/samliccardo1</a:t>
            </a:r>
            <a:endParaRPr lang="en-US" sz="146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94039" y="6365062"/>
            <a:ext cx="298775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9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Office of  </a:t>
            </a:r>
            <a:r>
              <a:rPr lang="en-US" sz="1796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Mayor Sam Liccardo</a:t>
            </a:r>
            <a:endParaRPr lang="en-US" sz="1796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6" y="6437376"/>
            <a:ext cx="292430" cy="237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6428232"/>
            <a:ext cx="246888" cy="24688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838200" y="1825625"/>
            <a:ext cx="10515600" cy="3796242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rgbClr val="4C525F"/>
                </a:solidFill>
                <a:latin typeface="Myriad Pro" panose="020B0503030403020204" pitchFamily="34" charset="0"/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rgbClr val="4C525F"/>
                </a:solidFill>
                <a:latin typeface="Myriad Pro" panose="020B0503030403020204" pitchFamily="34" charset="0"/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rgbClr val="4C525F"/>
                </a:solidFill>
                <a:latin typeface="Myriad Pro" panose="020B0503030403020204" pitchFamily="34" charset="0"/>
              </a:defRPr>
            </a:lvl3pPr>
            <a:lvl4pPr>
              <a:buClr>
                <a:schemeClr val="accent6">
                  <a:lumMod val="60000"/>
                  <a:lumOff val="40000"/>
                </a:schemeClr>
              </a:buClr>
              <a:defRPr>
                <a:solidFill>
                  <a:srgbClr val="4C525F"/>
                </a:solidFill>
                <a:latin typeface="Myriad Pro" panose="020B0503030403020204" pitchFamily="34" charset="0"/>
              </a:defRPr>
            </a:lvl4pPr>
            <a:lvl5pPr>
              <a:buClr>
                <a:srgbClr val="7030A0"/>
              </a:buClr>
              <a:defRPr>
                <a:solidFill>
                  <a:srgbClr val="4C525F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4039" y="413253"/>
            <a:ext cx="10515600" cy="1325563"/>
          </a:xfrm>
        </p:spPr>
        <p:txBody>
          <a:bodyPr>
            <a:normAutofit/>
          </a:bodyPr>
          <a:lstStyle>
            <a:lvl1pPr>
              <a:defRPr sz="4700">
                <a:solidFill>
                  <a:srgbClr val="308DCC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53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2D7C1-043B-4CAB-B41D-BEDCAD2A24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5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39860-66B1-4B73-945B-02E3AC1B8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46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B792C-F771-46BA-8365-BB8C2D6BDF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30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E800-D0F2-4F2D-A123-70B6DD8B7B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34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50E78-6FA0-41AF-9ADD-A152A81A6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21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0616B-4EEA-4994-B447-77BFFFE583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57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26774-AC11-4797-AFAA-586A45E4A7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5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56BF1-6448-420E-88C1-77A294B04E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14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6B5F0-20EA-41B3-BB13-38F5CF0AF4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07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C6E66-FCC2-46FC-878F-2C269AC08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0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0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EF2A-C2E5-4B40-B215-5EE0A06C6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43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2D7C1-043B-4CAB-B41D-BEDCAD2A24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39860-66B1-4B73-945B-02E3AC1B8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68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B792C-F771-46BA-8365-BB8C2D6BDF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10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E800-D0F2-4F2D-A123-70B6DD8B7B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45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50E78-6FA0-41AF-9ADD-A152A81A6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06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0616B-4EEA-4994-B447-77BFFFE583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4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26774-AC11-4797-AFAA-586A45E4A7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46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56BF1-6448-420E-88C1-77A294B04E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1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6B5F0-20EA-41B3-BB13-38F5CF0AF4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08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C6E66-FCC2-46FC-878F-2C269AC08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8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EF2A-C2E5-4B40-B215-5EE0A06C6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6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2D7C1-043B-4CAB-B41D-BEDCAD2A24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3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39860-66B1-4B73-945B-02E3AC1B8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25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B792C-F771-46BA-8365-BB8C2D6BDF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7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E800-D0F2-4F2D-A123-70B6DD8B7B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13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50E78-6FA0-41AF-9ADD-A152A81A6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09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0616B-4EEA-4994-B447-77BFFFE583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73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26774-AC11-4797-AFAA-586A45E4A7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47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56BF1-6448-420E-88C1-77A294B04E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8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6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6B5F0-20EA-41B3-BB13-38F5CF0AF4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46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C6E66-FCC2-46FC-878F-2C269AC08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62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EF2A-C2E5-4B40-B215-5EE0A06C6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26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2D7C1-043B-4CAB-B41D-BEDCAD2A24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12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39860-66B1-4B73-945B-02E3AC1B8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2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B792C-F771-46BA-8365-BB8C2D6BDF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39" y="413253"/>
            <a:ext cx="11059761" cy="1325563"/>
          </a:xfrm>
        </p:spPr>
        <p:txBody>
          <a:bodyPr/>
          <a:lstStyle>
            <a:lvl1pPr>
              <a:defRPr lang="en-US" sz="4700" kern="1200" dirty="0" smtClean="0">
                <a:solidFill>
                  <a:srgbClr val="308DCC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6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7E869-6BF3-4F31-8D72-BC54D9D20F0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25D-D1E4-4BC6-B49B-56CD42031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AD061-16B6-466C-AC74-5A2634263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AD061-16B6-466C-AC74-5A2634263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2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AD061-16B6-466C-AC74-5A2634263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0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AD061-16B6-466C-AC74-5A2634263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7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4147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HELLO.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27381"/>
            <a:ext cx="9144000" cy="1655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Downtown Rising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7"/>
          <a:stretch/>
        </p:blipFill>
        <p:spPr>
          <a:xfrm>
            <a:off x="9322898" y="1171853"/>
            <a:ext cx="2322689" cy="5058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" y="4232153"/>
            <a:ext cx="2872499" cy="191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b="26173"/>
          <a:stretch/>
        </p:blipFill>
        <p:spPr>
          <a:xfrm>
            <a:off x="81130" y="1171853"/>
            <a:ext cx="7620676" cy="2756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337" y="3212630"/>
            <a:ext cx="5498376" cy="30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Emerging Wealth of Amenities</a:t>
            </a:r>
            <a:endParaRPr lang="en-US" dirty="0"/>
          </a:p>
        </p:txBody>
      </p:sp>
      <p:sp>
        <p:nvSpPr>
          <p:cNvPr id="6" name="AutoShape 4" descr="Image result for sap arena san jo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sap arena san jo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583" y="4426609"/>
            <a:ext cx="2763483" cy="1885697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14" y="1316597"/>
            <a:ext cx="4945024" cy="32909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701" y="3711948"/>
            <a:ext cx="3557174" cy="2600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7"/>
          <a:stretch/>
        </p:blipFill>
        <p:spPr>
          <a:xfrm>
            <a:off x="0" y="1423129"/>
            <a:ext cx="4834538" cy="3626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80909"/>
            <a:ext cx="2753929" cy="18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Getting Out of the Way  (permitting &amp; planning)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Immigrant-led businesses</a:t>
            </a:r>
          </a:p>
          <a:p>
            <a:endParaRPr lang="en-US" sz="3000" dirty="0" smtClean="0"/>
          </a:p>
          <a:p>
            <a:r>
              <a:rPr lang="en-US" sz="3000" dirty="0" smtClean="0"/>
              <a:t>Manufacturing </a:t>
            </a:r>
          </a:p>
          <a:p>
            <a:endParaRPr lang="en-US" sz="3000" dirty="0"/>
          </a:p>
          <a:p>
            <a:r>
              <a:rPr lang="en-US" sz="3000" dirty="0" smtClean="0"/>
              <a:t>Strategic Partnerships, e.g.,    </a:t>
            </a:r>
          </a:p>
          <a:p>
            <a:pPr lvl="1"/>
            <a:r>
              <a:rPr lang="en-US" sz="3000" dirty="0" smtClean="0"/>
              <a:t>San Jose State University </a:t>
            </a:r>
          </a:p>
          <a:p>
            <a:pPr lvl="1"/>
            <a:r>
              <a:rPr lang="en-US" sz="3000" dirty="0" smtClean="0"/>
              <a:t>Chamber “REDI” Initiative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Near-Term Opportunities &amp; Strategies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0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4039" y="413253"/>
            <a:ext cx="10515600" cy="32646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 The Long View : </a:t>
            </a:r>
            <a:br>
              <a:rPr lang="en-US" sz="6000" dirty="0" smtClean="0"/>
            </a:br>
            <a:r>
              <a:rPr lang="en-US" sz="6000" dirty="0" smtClean="0"/>
              <a:t>Threats to Our Economic Vitality	</a:t>
            </a:r>
            <a:br>
              <a:rPr lang="en-US" sz="6000" dirty="0" smtClean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6678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 fontScale="85000" lnSpcReduction="20000"/>
          </a:bodyPr>
          <a:lstStyle/>
          <a:p>
            <a:pPr lvl="3"/>
            <a:r>
              <a:rPr lang="en-US" sz="6000" dirty="0"/>
              <a:t>OUR WATER</a:t>
            </a:r>
          </a:p>
          <a:p>
            <a:pPr lvl="3"/>
            <a:r>
              <a:rPr lang="en-US" sz="6000" dirty="0"/>
              <a:t>OUR LAND</a:t>
            </a:r>
          </a:p>
          <a:p>
            <a:pPr lvl="3"/>
            <a:r>
              <a:rPr lang="en-US" sz="6000" dirty="0"/>
              <a:t>OUR </a:t>
            </a:r>
            <a:r>
              <a:rPr lang="en-US" sz="6000" dirty="0" smtClean="0"/>
              <a:t>TRAFFIC &amp; INFRASTRUCTURE</a:t>
            </a:r>
          </a:p>
          <a:p>
            <a:pPr lvl="3"/>
            <a:r>
              <a:rPr lang="en-US" sz="6000" dirty="0" smtClean="0"/>
              <a:t> HOUSING COSTS</a:t>
            </a:r>
          </a:p>
          <a:p>
            <a:pPr lvl="3"/>
            <a:r>
              <a:rPr lang="en-US" sz="6000" dirty="0" smtClean="0"/>
              <a:t>WAR FOR TALENT</a:t>
            </a:r>
          </a:p>
          <a:p>
            <a:pPr lvl="3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Threat </a:t>
            </a:r>
            <a:r>
              <a:rPr lang="en-US" dirty="0" err="1" smtClean="0"/>
              <a:t>Assessement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8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387792" y="1860736"/>
            <a:ext cx="4565968" cy="37754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Our Water</a:t>
            </a:r>
            <a:endParaRPr lang="en-US" dirty="0"/>
          </a:p>
        </p:txBody>
      </p:sp>
      <p:pic>
        <p:nvPicPr>
          <p:cNvPr id="5" name="Picture 6" descr="purificationplantpi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59" y="2072075"/>
            <a:ext cx="4752185" cy="35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36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b="27383"/>
          <a:stretch/>
        </p:blipFill>
        <p:spPr>
          <a:xfrm>
            <a:off x="294039" y="616458"/>
            <a:ext cx="11840416" cy="52111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scontent-sjc2-1.xx.fbcdn.net/hphotos-xap1/t31.0-8/10271316_463436453807092_4732282082561642453_o.jpg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00" y="888520"/>
            <a:ext cx="6406480" cy="47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34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263967" y="1894872"/>
            <a:ext cx="6575743" cy="47146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 Our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286000" y="787401"/>
            <a:ext cx="131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andara" panose="020E0502030303020204" pitchFamily="34" charset="0"/>
              </a:rPr>
              <a:t>San Jose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24000" y="3176"/>
            <a:ext cx="9144000" cy="1173163"/>
          </a:xfrm>
          <a:prstGeom prst="rect">
            <a:avLst/>
          </a:prstGeom>
          <a:solidFill>
            <a:srgbClr val="008E40"/>
          </a:solidFill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Of Existing San José Lands, </a:t>
            </a:r>
            <a:b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Only 15% is for Employment Uses</a:t>
            </a:r>
          </a:p>
        </p:txBody>
      </p:sp>
      <p:grpSp>
        <p:nvGrpSpPr>
          <p:cNvPr id="4100" name="Group 11"/>
          <p:cNvGrpSpPr>
            <a:grpSpLocks/>
          </p:cNvGrpSpPr>
          <p:nvPr/>
        </p:nvGrpSpPr>
        <p:grpSpPr bwMode="auto">
          <a:xfrm>
            <a:off x="2590800" y="1676401"/>
            <a:ext cx="6584950" cy="4397375"/>
            <a:chOff x="-3801261" y="396755"/>
            <a:chExt cx="7006841" cy="4678615"/>
          </a:xfrm>
        </p:grpSpPr>
        <p:graphicFrame>
          <p:nvGraphicFramePr>
            <p:cNvPr id="4102" name="Chart 12"/>
            <p:cNvGraphicFramePr>
              <a:graphicFrameLocks/>
            </p:cNvGraphicFramePr>
            <p:nvPr/>
          </p:nvGraphicFramePr>
          <p:xfrm>
            <a:off x="-3801261" y="396755"/>
            <a:ext cx="7006841" cy="4678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r:id="rId5" imgW="6584251" imgH="4395597" progId="Excel.Chart.8">
                    <p:embed/>
                  </p:oleObj>
                </mc:Choice>
                <mc:Fallback>
                  <p:oleObj r:id="rId5" imgW="6584251" imgH="4395597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801261" y="396755"/>
                          <a:ext cx="7006841" cy="4678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TextBox 13"/>
            <p:cNvSpPr txBox="1">
              <a:spLocks noChangeArrowheads="1"/>
            </p:cNvSpPr>
            <p:nvPr/>
          </p:nvSpPr>
          <p:spPr bwMode="auto">
            <a:xfrm>
              <a:off x="-1776291" y="1705920"/>
              <a:ext cx="1849305" cy="78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Public/Other</a:t>
              </a:r>
              <a:b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Lands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28% </a:t>
              </a:r>
            </a:p>
          </p:txBody>
        </p:sp>
        <p:sp>
          <p:nvSpPr>
            <p:cNvPr id="4104" name="TextBox 15"/>
            <p:cNvSpPr txBox="1">
              <a:spLocks noChangeArrowheads="1"/>
            </p:cNvSpPr>
            <p:nvPr/>
          </p:nvSpPr>
          <p:spPr bwMode="auto">
            <a:xfrm>
              <a:off x="73014" y="2491824"/>
              <a:ext cx="1199454" cy="1080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Residential</a:t>
              </a:r>
              <a:b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Lands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57%</a:t>
              </a:r>
              <a:r>
                <a:rPr lang="en-US" altLang="en-US" sz="2800">
                  <a:solidFill>
                    <a:srgbClr val="000000"/>
                  </a:solidFill>
                  <a:latin typeface="Century Gothic" panose="020B0502020202020204" pitchFamily="34" charset="0"/>
                </a:rPr>
                <a:t/>
              </a:r>
              <a:br>
                <a:rPr lang="en-US" altLang="en-US" sz="2800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endParaRPr lang="en-US" altLang="en-US" sz="18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101" name="TextBox 15"/>
          <p:cNvSpPr txBox="1">
            <a:spLocks noChangeArrowheads="1"/>
          </p:cNvSpPr>
          <p:nvPr/>
        </p:nvSpPr>
        <p:spPr bwMode="auto">
          <a:xfrm>
            <a:off x="4533901" y="4156075"/>
            <a:ext cx="12731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Century Gothic" panose="020B0502020202020204" pitchFamily="34" charset="0"/>
              </a:rPr>
              <a:t>Employment</a:t>
            </a:r>
            <a:br>
              <a:rPr lang="en-US" altLang="en-US" sz="1400" b="1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Century Gothic" panose="020B0502020202020204" pitchFamily="34" charset="0"/>
              </a:rPr>
              <a:t>Lands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Century Gothic" panose="020B0502020202020204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6642421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4038" y="1690777"/>
            <a:ext cx="10592497" cy="16735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Today  </a:t>
            </a:r>
            <a:br>
              <a:rPr lang="en-US" sz="6000" dirty="0" smtClean="0"/>
            </a:br>
            <a:r>
              <a:rPr lang="en-US" sz="6000" dirty="0" smtClean="0"/>
              <a:t>(aka, the “Good News”)</a:t>
            </a:r>
            <a:br>
              <a:rPr lang="en-US" sz="6000" dirty="0" smtClean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0490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524001" y="6288088"/>
            <a:ext cx="9142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Approximate Annual Dollar Impact Source:  Applied Development Services, May 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2286000" y="787401"/>
            <a:ext cx="131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andara" panose="020E0502030303020204" pitchFamily="34" charset="0"/>
              </a:rPr>
              <a:t>San Jose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24000" y="-30163"/>
            <a:ext cx="9144000" cy="1277938"/>
          </a:xfrm>
          <a:prstGeom prst="rect">
            <a:avLst/>
          </a:prstGeom>
          <a:solidFill>
            <a:srgbClr val="008E40"/>
          </a:solidFill>
          <a:ln>
            <a:noFill/>
          </a:ln>
          <a:effectLst/>
          <a:extLst/>
        </p:spPr>
        <p:txBody>
          <a:bodyPr t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8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Employment Lands Provide Tax Base </a:t>
            </a:r>
            <a:b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For Funding Resident Services</a:t>
            </a:r>
            <a:r>
              <a:rPr lang="en-US" altLang="en-US" sz="38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3800" kern="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en-US" altLang="en-US" sz="28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149" name="TextBox 15"/>
          <p:cNvSpPr txBox="1">
            <a:spLocks noChangeArrowheads="1"/>
          </p:cNvSpPr>
          <p:nvPr/>
        </p:nvSpPr>
        <p:spPr bwMode="auto">
          <a:xfrm>
            <a:off x="1806575" y="3657601"/>
            <a:ext cx="36385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>
                <a:solidFill>
                  <a:srgbClr val="FFFFFF"/>
                </a:solidFill>
                <a:latin typeface="Century Gothic" panose="020B0502020202020204" pitchFamily="34" charset="0"/>
              </a:rPr>
              <a:t>Employment Lands</a:t>
            </a:r>
            <a: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2400">
                <a:solidFill>
                  <a:srgbClr val="FFFFFF"/>
                </a:solidFill>
                <a:latin typeface="Century Gothic" panose="020B0502020202020204" pitchFamily="34" charset="0"/>
              </a:rPr>
              <a:t>Tax Revenue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panose="020B0502020202020204" pitchFamily="34" charset="0"/>
              </a:rPr>
              <a:t>       - </a:t>
            </a:r>
            <a:r>
              <a:rPr lang="en-US" altLang="en-US" sz="2400" u="sng">
                <a:solidFill>
                  <a:srgbClr val="FFFFFF"/>
                </a:solidFill>
                <a:latin typeface="Century Gothic" panose="020B0502020202020204" pitchFamily="34" charset="0"/>
              </a:rPr>
              <a:t>Service Costs</a:t>
            </a:r>
          </a:p>
          <a:p>
            <a:pPr algn="r"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8E40"/>
                </a:solidFill>
                <a:latin typeface="Century Gothic" panose="020B0502020202020204" pitchFamily="34" charset="0"/>
              </a:rPr>
              <a:t>NET BUDGET IMPACT</a:t>
            </a:r>
          </a:p>
          <a:p>
            <a:pPr algn="r"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8E40"/>
                </a:solidFill>
                <a:latin typeface="Century Gothic" panose="020B0502020202020204" pitchFamily="34" charset="0"/>
              </a:rPr>
              <a:t>+ $124,000,000 est.</a:t>
            </a:r>
          </a:p>
        </p:txBody>
      </p:sp>
      <p:sp>
        <p:nvSpPr>
          <p:cNvPr id="6150" name="TextBox 15"/>
          <p:cNvSpPr txBox="1">
            <a:spLocks noChangeArrowheads="1"/>
          </p:cNvSpPr>
          <p:nvPr/>
        </p:nvSpPr>
        <p:spPr bwMode="auto">
          <a:xfrm>
            <a:off x="6134100" y="3657601"/>
            <a:ext cx="37211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>
                <a:solidFill>
                  <a:srgbClr val="FFFFFF"/>
                </a:solidFill>
                <a:latin typeface="Century Gothic" panose="020B0502020202020204" pitchFamily="34" charset="0"/>
              </a:rPr>
              <a:t>Residential Lands</a:t>
            </a:r>
            <a: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  <a:t>Tax </a:t>
            </a:r>
            <a:r>
              <a:rPr lang="en-US" altLang="en-US" sz="2400">
                <a:solidFill>
                  <a:srgbClr val="FFFFFF"/>
                </a:solidFill>
                <a:latin typeface="Century Gothic" panose="020B0502020202020204" pitchFamily="34" charset="0"/>
              </a:rPr>
              <a:t>Revenue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entury Gothic" panose="020B0502020202020204" pitchFamily="34" charset="0"/>
              </a:rPr>
              <a:t>- </a:t>
            </a:r>
            <a:r>
              <a:rPr lang="en-US" altLang="en-US" sz="2400" u="sng">
                <a:solidFill>
                  <a:srgbClr val="FFFFFF"/>
                </a:solidFill>
                <a:latin typeface="Century Gothic" panose="020B0502020202020204" pitchFamily="34" charset="0"/>
              </a:rPr>
              <a:t>Service Costs</a:t>
            </a:r>
          </a:p>
          <a:p>
            <a:pPr algn="r"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300" b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800" b="1">
                <a:solidFill>
                  <a:srgbClr val="C00000"/>
                </a:solidFill>
                <a:latin typeface="Century Gothic" panose="020B0502020202020204" pitchFamily="34" charset="0"/>
              </a:rPr>
              <a:t>NET BUDGET IMPACT</a:t>
            </a:r>
          </a:p>
          <a:p>
            <a:pPr algn="r"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C00000"/>
                </a:solidFill>
                <a:latin typeface="Century Gothic" panose="020B0502020202020204" pitchFamily="34" charset="0"/>
              </a:rPr>
              <a:t>- $110,000,000 est.</a:t>
            </a:r>
            <a:r>
              <a:rPr lang="en-US" altLang="en-US" sz="2400" b="1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400" b="1">
                <a:solidFill>
                  <a:srgbClr val="C00000"/>
                </a:solidFill>
                <a:latin typeface="Century Gothic" panose="020B0502020202020204" pitchFamily="34" charset="0"/>
              </a:rPr>
            </a:br>
            <a:endParaRPr lang="en-US" altLang="en-US" sz="24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151" name="Chart 12"/>
          <p:cNvGraphicFramePr>
            <a:graphicFrameLocks/>
          </p:cNvGraphicFramePr>
          <p:nvPr/>
        </p:nvGraphicFramePr>
        <p:xfrm>
          <a:off x="3582988" y="1158876"/>
          <a:ext cx="4265612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r:id="rId5" imgW="4444369" imgH="2975106" progId="Excel.Chart.8">
                  <p:embed/>
                </p:oleObj>
              </mc:Choice>
              <mc:Fallback>
                <p:oleObj r:id="rId5" imgW="4444369" imgH="297510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988" y="1158876"/>
                        <a:ext cx="4265612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15"/>
          <p:cNvSpPr txBox="1">
            <a:spLocks noChangeArrowheads="1"/>
          </p:cNvSpPr>
          <p:nvPr/>
        </p:nvSpPr>
        <p:spPr bwMode="auto">
          <a:xfrm>
            <a:off x="4678364" y="2728914"/>
            <a:ext cx="960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Employment</a:t>
            </a:r>
            <a:b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Lands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15%</a:t>
            </a:r>
          </a:p>
        </p:txBody>
      </p:sp>
      <p:sp>
        <p:nvSpPr>
          <p:cNvPr id="6153" name="TextBox 15"/>
          <p:cNvSpPr txBox="1">
            <a:spLocks noChangeArrowheads="1"/>
          </p:cNvSpPr>
          <p:nvPr/>
        </p:nvSpPr>
        <p:spPr bwMode="auto">
          <a:xfrm>
            <a:off x="6007101" y="2433638"/>
            <a:ext cx="854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Residential</a:t>
            </a:r>
            <a:b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Lands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Century Gothic" panose="020B0502020202020204" pitchFamily="34" charset="0"/>
              </a:rPr>
              <a:t>57%</a:t>
            </a:r>
            <a:r>
              <a:rPr lang="en-US" altLang="en-US" sz="280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80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altLang="en-US" sz="18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54" name="Rectangle 3"/>
          <p:cNvSpPr>
            <a:spLocks noChangeArrowheads="1"/>
          </p:cNvSpPr>
          <p:nvPr/>
        </p:nvSpPr>
        <p:spPr bwMode="auto">
          <a:xfrm rot="-480000">
            <a:off x="4248150" y="1403350"/>
            <a:ext cx="1511300" cy="1176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424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286000" y="787401"/>
            <a:ext cx="131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andara" panose="020E0502030303020204" pitchFamily="34" charset="0"/>
              </a:rPr>
              <a:t>San Jose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24000" y="3176"/>
            <a:ext cx="9144000" cy="1173163"/>
          </a:xfrm>
          <a:prstGeom prst="rect">
            <a:avLst/>
          </a:prstGeom>
          <a:solidFill>
            <a:srgbClr val="008E40"/>
          </a:solidFill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Tax Base Lost</a:t>
            </a:r>
          </a:p>
          <a:p>
            <a:pPr>
              <a:defRPr/>
            </a:pP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From Land Conversions Since 1980</a:t>
            </a:r>
          </a:p>
        </p:txBody>
      </p:sp>
      <p:grpSp>
        <p:nvGrpSpPr>
          <p:cNvPr id="8196" name="Group 11"/>
          <p:cNvGrpSpPr>
            <a:grpSpLocks/>
          </p:cNvGrpSpPr>
          <p:nvPr/>
        </p:nvGrpSpPr>
        <p:grpSpPr bwMode="auto">
          <a:xfrm>
            <a:off x="400050" y="1701801"/>
            <a:ext cx="6584950" cy="4397375"/>
            <a:chOff x="-3801261" y="396755"/>
            <a:chExt cx="7006841" cy="4678615"/>
          </a:xfrm>
        </p:grpSpPr>
        <p:graphicFrame>
          <p:nvGraphicFramePr>
            <p:cNvPr id="8205" name="Chart 12"/>
            <p:cNvGraphicFramePr>
              <a:graphicFrameLocks/>
            </p:cNvGraphicFramePr>
            <p:nvPr/>
          </p:nvGraphicFramePr>
          <p:xfrm>
            <a:off x="-3801261" y="396755"/>
            <a:ext cx="7006841" cy="4678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9" r:id="rId5" imgW="6584251" imgH="4395597" progId="Excel.Chart.8">
                    <p:embed/>
                  </p:oleObj>
                </mc:Choice>
                <mc:Fallback>
                  <p:oleObj r:id="rId5" imgW="6584251" imgH="4395597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801261" y="396755"/>
                          <a:ext cx="7006841" cy="4678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6" name="TextBox 13"/>
            <p:cNvSpPr txBox="1">
              <a:spLocks noChangeArrowheads="1"/>
            </p:cNvSpPr>
            <p:nvPr/>
          </p:nvSpPr>
          <p:spPr bwMode="auto">
            <a:xfrm>
              <a:off x="-1814254" y="1853087"/>
              <a:ext cx="1849305" cy="73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Public/Other</a:t>
              </a:r>
              <a:b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Lands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28% </a:t>
              </a:r>
            </a:p>
          </p:txBody>
        </p:sp>
        <p:sp>
          <p:nvSpPr>
            <p:cNvPr id="8207" name="TextBox 15"/>
            <p:cNvSpPr txBox="1">
              <a:spLocks noChangeArrowheads="1"/>
            </p:cNvSpPr>
            <p:nvPr/>
          </p:nvSpPr>
          <p:spPr bwMode="auto">
            <a:xfrm>
              <a:off x="108890" y="2491824"/>
              <a:ext cx="1127701" cy="10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Residential</a:t>
              </a:r>
              <a:b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Lands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57%</a:t>
              </a:r>
              <a:r>
                <a:rPr lang="en-US" altLang="en-US" sz="28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/>
              </a:r>
              <a:br>
                <a:rPr lang="en-US" altLang="en-US" sz="2800" b="1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endParaRPr lang="en-US" altLang="en-US" sz="1800" b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97" name="TextBox 15"/>
          <p:cNvSpPr txBox="1">
            <a:spLocks noChangeArrowheads="1"/>
          </p:cNvSpPr>
          <p:nvPr/>
        </p:nvSpPr>
        <p:spPr bwMode="auto">
          <a:xfrm>
            <a:off x="2344739" y="4194175"/>
            <a:ext cx="11969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Century Gothic" panose="020B0502020202020204" pitchFamily="34" charset="0"/>
              </a:rPr>
              <a:t>Employment</a:t>
            </a:r>
            <a:br>
              <a:rPr lang="en-US" altLang="en-US" sz="1300" b="1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altLang="en-US" sz="1300" b="1">
                <a:solidFill>
                  <a:srgbClr val="000000"/>
                </a:solidFill>
                <a:latin typeface="Century Gothic" panose="020B0502020202020204" pitchFamily="34" charset="0"/>
              </a:rPr>
              <a:t>Lands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Century Gothic" panose="020B0502020202020204" pitchFamily="34" charset="0"/>
              </a:rPr>
              <a:t>15%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0063" y="6391276"/>
            <a:ext cx="85074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</a:rPr>
              <a:t>Source: Applied Development Economics, April 2015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3541714" y="3810000"/>
            <a:ext cx="268287" cy="1600200"/>
          </a:xfrm>
          <a:prstGeom prst="line">
            <a:avLst/>
          </a:prstGeom>
          <a:solidFill>
            <a:srgbClr val="014A6B"/>
          </a:solidFill>
          <a:ln w="3810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3" name="Chart 22"/>
          <p:cNvGraphicFramePr>
            <a:graphicFrameLocks noGrp="1"/>
          </p:cNvGraphicFramePr>
          <p:nvPr/>
        </p:nvGraphicFramePr>
        <p:xfrm>
          <a:off x="6067425" y="2900410"/>
          <a:ext cx="4267200" cy="307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201" name="TextBox 1"/>
          <p:cNvSpPr txBox="1">
            <a:spLocks noChangeArrowheads="1"/>
          </p:cNvSpPr>
          <p:nvPr/>
        </p:nvSpPr>
        <p:spPr bwMode="auto">
          <a:xfrm>
            <a:off x="6248400" y="1905001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</a:rPr>
              <a:t>2,300 acres lost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entury Gothic" panose="020B0502020202020204" pitchFamily="34" charset="0"/>
              </a:rPr>
              <a:t>1980 to 2007</a:t>
            </a:r>
          </a:p>
        </p:txBody>
      </p:sp>
      <p:sp>
        <p:nvSpPr>
          <p:cNvPr id="38912" name="Left-Up Arrow 38911"/>
          <p:cNvSpPr/>
          <p:nvPr/>
        </p:nvSpPr>
        <p:spPr bwMode="auto">
          <a:xfrm flipH="1">
            <a:off x="3200400" y="5410200"/>
            <a:ext cx="2895600" cy="533400"/>
          </a:xfrm>
          <a:prstGeom prst="leftUpArrow">
            <a:avLst/>
          </a:prstGeom>
          <a:solidFill>
            <a:srgbClr val="DA5808"/>
          </a:solidFill>
          <a:ln w="19050">
            <a:solidFill>
              <a:schemeClr val="tx1"/>
            </a:solidFill>
          </a:ln>
          <a:effectLst/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" name="TextBox 1"/>
          <p:cNvSpPr txBox="1">
            <a:spLocks noChangeArrowheads="1"/>
          </p:cNvSpPr>
          <p:nvPr/>
        </p:nvSpPr>
        <p:spPr bwMode="auto">
          <a:xfrm>
            <a:off x="6905625" y="4724401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Century Gothic" panose="020B0502020202020204" pitchFamily="34" charset="0"/>
              </a:rPr>
              <a:t>15,912  to 13,614 acres = </a:t>
            </a:r>
            <a:br>
              <a:rPr lang="en-US" altLang="en-US" sz="140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1400">
                <a:solidFill>
                  <a:srgbClr val="FFFFFF"/>
                </a:solidFill>
                <a:latin typeface="Century Gothic" panose="020B0502020202020204" pitchFamily="34" charset="0"/>
              </a:rPr>
              <a:t>16%  reduction of employment lands</a:t>
            </a:r>
          </a:p>
        </p:txBody>
      </p:sp>
      <p:sp>
        <p:nvSpPr>
          <p:cNvPr id="3" name="Isosceles Triangle 2"/>
          <p:cNvSpPr/>
          <p:nvPr/>
        </p:nvSpPr>
        <p:spPr>
          <a:xfrm rot="1080000">
            <a:off x="3344863" y="3806826"/>
            <a:ext cx="419100" cy="1628775"/>
          </a:xfrm>
          <a:prstGeom prst="triangle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144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1" y="1"/>
            <a:ext cx="9167813" cy="1173163"/>
          </a:xfrm>
          <a:prstGeom prst="rect">
            <a:avLst/>
          </a:prstGeom>
          <a:solidFill>
            <a:srgbClr val="008E40"/>
          </a:solidFill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Other Cities Use 20-30% of </a:t>
            </a:r>
            <a:b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alt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Lands for Employment</a:t>
            </a:r>
            <a:endParaRPr lang="en-US" altLang="en-US" sz="3500" kern="0" dirty="0">
              <a:solidFill>
                <a:srgbClr val="FFFFFF"/>
              </a:solidFill>
              <a:latin typeface="Candara" pitchFamily="34" charset="0"/>
            </a:endParaRPr>
          </a:p>
        </p:txBody>
      </p:sp>
      <p:graphicFrame>
        <p:nvGraphicFramePr>
          <p:cNvPr id="5123" name="Chart 5"/>
          <p:cNvGraphicFramePr>
            <a:graphicFrameLocks noGrp="1"/>
          </p:cNvGraphicFramePr>
          <p:nvPr/>
        </p:nvGraphicFramePr>
        <p:xfrm>
          <a:off x="2136776" y="1155701"/>
          <a:ext cx="7942263" cy="558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r:id="rId5" imgW="7943776" imgH="5578323" progId="Excel.Chart.8">
                  <p:embed/>
                </p:oleObj>
              </mc:Choice>
              <mc:Fallback>
                <p:oleObj r:id="rId5" imgW="7943776" imgH="5578323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6" y="1155701"/>
                        <a:ext cx="7942263" cy="558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38245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87400"/>
            <a:ext cx="12528811" cy="91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Low Sales Tax Per Capita</a:t>
            </a:r>
            <a:br>
              <a:rPr lang="en-US" sz="4200" dirty="0" smtClean="0"/>
            </a:b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6520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1" y="787400"/>
            <a:ext cx="11830369" cy="88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Low Property Tax Per Capita</a:t>
            </a:r>
            <a:br>
              <a:rPr lang="en-US" sz="4200" dirty="0" smtClean="0"/>
            </a:b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302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Our Transportation</a:t>
            </a:r>
            <a:endParaRPr lang="en-US" dirty="0"/>
          </a:p>
        </p:txBody>
      </p:sp>
      <p:pic>
        <p:nvPicPr>
          <p:cNvPr id="10242" name="Picture 2" descr="http://beatcarmageddon.com/sites/default/files/USA%20traffic%20top%2010.%205.jpg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975644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6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BART to San Jose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79" y="-196347"/>
            <a:ext cx="5327720" cy="6282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99" y="1738816"/>
            <a:ext cx="4053840" cy="41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Pothole</a:t>
            </a:r>
            <a:endParaRPr lang="en-US" dirty="0"/>
          </a:p>
        </p:txBody>
      </p:sp>
      <p:pic>
        <p:nvPicPr>
          <p:cNvPr id="68610" name="Picture 2" descr="http://i.telegraph.co.uk/multimedia/archive/01596/hole_1596414c.jpg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178560"/>
            <a:ext cx="6985804" cy="437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46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Large Pothole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094864" y="1627935"/>
            <a:ext cx="6327775" cy="40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4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 Housing: “Smaller and Taller”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389844" y="1857569"/>
            <a:ext cx="3248025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5" y="3386022"/>
            <a:ext cx="2286000" cy="2814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150" y="772886"/>
            <a:ext cx="299085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66" y="1738816"/>
            <a:ext cx="3191974" cy="41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7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816428" y="1825625"/>
            <a:ext cx="10515600" cy="37962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Job Growth, 2014</a:t>
            </a:r>
          </a:p>
          <a:p>
            <a:pPr marL="0" indent="0">
              <a:buNone/>
            </a:pPr>
            <a:r>
              <a:rPr lang="en-US" sz="3600" dirty="0" smtClean="0"/>
              <a:t>		San Jose MSA:  4.0%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Bay Area: 3.2%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U.S.:   2.1%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Good News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450" y="4400643"/>
            <a:ext cx="3271836" cy="1221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06" y="2006894"/>
            <a:ext cx="447675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70" y="4064274"/>
            <a:ext cx="2322912" cy="10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5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  The War for Talent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6858"/>
            <a:ext cx="10841811" cy="41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94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Talent: Growing Our Own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800" dirty="0" smtClean="0"/>
              <a:t>SJSU: Growing the Pipeline</a:t>
            </a:r>
          </a:p>
          <a:p>
            <a:r>
              <a:rPr lang="en-US" sz="4800" dirty="0" smtClean="0"/>
              <a:t>San Jose Learns</a:t>
            </a:r>
          </a:p>
          <a:p>
            <a:r>
              <a:rPr lang="en-US" sz="4800" dirty="0" smtClean="0"/>
              <a:t> “1000 </a:t>
            </a:r>
            <a:r>
              <a:rPr lang="en-US" sz="4800" dirty="0"/>
              <a:t>Hearts for 1000 </a:t>
            </a:r>
            <a:r>
              <a:rPr lang="en-US" sz="4800" dirty="0" smtClean="0"/>
              <a:t>Minds”</a:t>
            </a:r>
            <a:endParaRPr lang="en-US" sz="4800" dirty="0"/>
          </a:p>
          <a:p>
            <a:r>
              <a:rPr lang="en-US" sz="4800" dirty="0" smtClean="0"/>
              <a:t>East Side Internet Access Initiative</a:t>
            </a:r>
          </a:p>
          <a:p>
            <a:r>
              <a:rPr lang="en-US" sz="4800" dirty="0" smtClean="0"/>
              <a:t>San Jose Works</a:t>
            </a:r>
          </a:p>
          <a:p>
            <a:r>
              <a:rPr lang="en-US" sz="4800" dirty="0" smtClean="0"/>
              <a:t>Libraries: Access and Career Training </a:t>
            </a:r>
          </a:p>
          <a:p>
            <a:pPr marL="0" indent="0">
              <a:buNone/>
            </a:pPr>
            <a:endParaRPr lang="en-US" sz="4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26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www.WeAreSanJose.org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San Jose Works:  Hire a Teen this Summer</a:t>
            </a:r>
          </a:p>
          <a:p>
            <a:endParaRPr lang="en-US" sz="4800" dirty="0"/>
          </a:p>
          <a:p>
            <a:r>
              <a:rPr lang="en-US" sz="4800" dirty="0" smtClean="0"/>
              <a:t>1000 Hearts for 1000 Minds: Tutor a child</a:t>
            </a:r>
          </a:p>
          <a:p>
            <a:endParaRPr lang="en-US" sz="4800" dirty="0" smtClean="0"/>
          </a:p>
          <a:p>
            <a:r>
              <a:rPr lang="en-US" sz="4800" dirty="0" smtClean="0"/>
              <a:t>Many other ways to engage: wearesanjose.org</a:t>
            </a:r>
            <a:endParaRPr lang="en-US" sz="4800" dirty="0"/>
          </a:p>
          <a:p>
            <a:endParaRPr lang="en-US" sz="4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5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sjc2-1.xx.fbcdn.net/hphotos-xtp1/t31.0-8/11140745_454846717999399_674018318949330723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71" y="1721060"/>
            <a:ext cx="5805089" cy="37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 Cuttings</a:t>
            </a:r>
            <a:endParaRPr lang="en-US" dirty="0"/>
          </a:p>
        </p:txBody>
      </p:sp>
      <p:pic>
        <p:nvPicPr>
          <p:cNvPr id="1026" name="Picture 2" descr="https://www.sjchamber.com/wp-content/uploads/2015/03/15_RC_Pepperdine_March-624x504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11064"/>
          <a:stretch/>
        </p:blipFill>
        <p:spPr bwMode="auto">
          <a:xfrm>
            <a:off x="6827131" y="723753"/>
            <a:ext cx="5212080" cy="46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sjc2-1.xx.fbcdn.net/hphotos-xfa1/v/t1.0-9/1907635_457510304399707_4682202440349108816_n.jpg?oh=410e36f8ff8fd95696d2079276f34678&amp;oe=560869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7" y="1401464"/>
            <a:ext cx="3007073" cy="45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9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750612" y="1411550"/>
            <a:ext cx="8304709" cy="46075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83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Airport:</a:t>
            </a:r>
            <a:r>
              <a:rPr lang="en-US" dirty="0"/>
              <a:t> </a:t>
            </a:r>
            <a:r>
              <a:rPr lang="en-US" dirty="0" smtClean="0"/>
              <a:t>Taking Off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2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Pipeline: &gt;10 million SF</a:t>
            </a:r>
          </a:p>
          <a:p>
            <a:r>
              <a:rPr lang="en-US" sz="2400" dirty="0" smtClean="0"/>
              <a:t>Expansions: </a:t>
            </a:r>
          </a:p>
          <a:p>
            <a:pPr marL="0" indent="0">
              <a:buNone/>
            </a:pPr>
            <a:r>
              <a:rPr lang="en-US" sz="2400" dirty="0" smtClean="0"/>
              <a:t>Avago, F5,</a:t>
            </a:r>
          </a:p>
          <a:p>
            <a:pPr marL="0" indent="0">
              <a:buNone/>
            </a:pPr>
            <a:r>
              <a:rPr lang="en-US" sz="2400" dirty="0" smtClean="0"/>
              <a:t>Samsung, </a:t>
            </a:r>
          </a:p>
          <a:p>
            <a:pPr marL="0" indent="0">
              <a:buNone/>
            </a:pPr>
            <a:r>
              <a:rPr lang="en-US" sz="2400" dirty="0" smtClean="0"/>
              <a:t>BD </a:t>
            </a:r>
            <a:r>
              <a:rPr lang="en-US" sz="2400" dirty="0" err="1" smtClean="0"/>
              <a:t>BioSciences</a:t>
            </a:r>
            <a:r>
              <a:rPr lang="en-US" sz="2400" dirty="0" smtClean="0"/>
              <a:t>,</a:t>
            </a:r>
          </a:p>
          <a:p>
            <a:pPr marL="0" indent="0">
              <a:buNone/>
            </a:pPr>
            <a:r>
              <a:rPr lang="en-US" sz="2400" dirty="0" smtClean="0"/>
              <a:t>Nimble Storage, </a:t>
            </a:r>
          </a:p>
          <a:p>
            <a:pPr marL="0" indent="0">
              <a:buNone/>
            </a:pPr>
            <a:r>
              <a:rPr lang="en-US" sz="2400" dirty="0" smtClean="0"/>
              <a:t>etc.</a:t>
            </a:r>
          </a:p>
          <a:p>
            <a:r>
              <a:rPr lang="en-US" sz="2400" dirty="0" smtClean="0"/>
              <a:t>Announcements TBD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83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North San Jose Burgeoning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67" y="2119491"/>
            <a:ext cx="4958733" cy="3097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935" y="2555520"/>
            <a:ext cx="3453632" cy="21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83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South San Jose Emerging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74" y="2856821"/>
            <a:ext cx="2572425" cy="1090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1717514"/>
            <a:ext cx="4151736" cy="109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4197685"/>
            <a:ext cx="6005013" cy="1397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531" y="3006864"/>
            <a:ext cx="5322098" cy="8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5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44202" y="3318154"/>
            <a:ext cx="2618775" cy="87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83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Manufacturing on the Move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65" y="995367"/>
            <a:ext cx="3561500" cy="1354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0" y="1535539"/>
            <a:ext cx="5262412" cy="868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340" y="4905137"/>
            <a:ext cx="6679025" cy="1104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397" y="2587046"/>
            <a:ext cx="4050167" cy="208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690" y="3122351"/>
            <a:ext cx="2340675" cy="7583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40" y="4834215"/>
            <a:ext cx="4152900" cy="1095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71" y="1480423"/>
            <a:ext cx="857475" cy="8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30" y="567072"/>
            <a:ext cx="8189541" cy="54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303</Words>
  <Application>Microsoft Office PowerPoint</Application>
  <PresentationFormat>Widescreen</PresentationFormat>
  <Paragraphs>118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Myriad Pro</vt:lpstr>
      <vt:lpstr>Calibri</vt:lpstr>
      <vt:lpstr>Candara</vt:lpstr>
      <vt:lpstr>Century Gothic</vt:lpstr>
      <vt:lpstr>Times New Roman</vt:lpstr>
      <vt:lpstr>Arial</vt:lpstr>
      <vt:lpstr>Calibri Light</vt:lpstr>
      <vt:lpstr>Office Theme</vt:lpstr>
      <vt:lpstr>1_Default Design</vt:lpstr>
      <vt:lpstr>2_Default Design</vt:lpstr>
      <vt:lpstr>3_Default Design</vt:lpstr>
      <vt:lpstr>4_Default Design</vt:lpstr>
      <vt:lpstr>Microsoft Excel Chart</vt:lpstr>
      <vt:lpstr>HELLO.</vt:lpstr>
      <vt:lpstr>Today   (aka, the “Good News”) </vt:lpstr>
      <vt:lpstr>The Good News </vt:lpstr>
      <vt:lpstr>Ribbon Cuttings</vt:lpstr>
      <vt:lpstr>  Airport: Taking Off </vt:lpstr>
      <vt:lpstr> North San Jose Burgeoning</vt:lpstr>
      <vt:lpstr> South San Jose Emerging</vt:lpstr>
      <vt:lpstr> Manufacturing on the Move </vt:lpstr>
      <vt:lpstr>PowerPoint Presentation</vt:lpstr>
      <vt:lpstr>Downtown Rising </vt:lpstr>
      <vt:lpstr>Emerging Wealth of Amenities</vt:lpstr>
      <vt:lpstr>Near-Term Opportunities &amp; Strategies </vt:lpstr>
      <vt:lpstr> The Long View :  Threats to Our Economic Vitality  </vt:lpstr>
      <vt:lpstr>Threat Assessement</vt:lpstr>
      <vt:lpstr>1. Our Water</vt:lpstr>
      <vt:lpstr>PowerPoint Presentation</vt:lpstr>
      <vt:lpstr>PowerPoint Presentation</vt:lpstr>
      <vt:lpstr>2.  Our Land</vt:lpstr>
      <vt:lpstr>PowerPoint Presentation</vt:lpstr>
      <vt:lpstr>PowerPoint Presentation</vt:lpstr>
      <vt:lpstr>PowerPoint Presentation</vt:lpstr>
      <vt:lpstr>PowerPoint Presentation</vt:lpstr>
      <vt:lpstr>Low Sales Tax Per Capita </vt:lpstr>
      <vt:lpstr>Low Property Tax Per Capita </vt:lpstr>
      <vt:lpstr>3.  Our Transportation</vt:lpstr>
      <vt:lpstr> BART to San Jose</vt:lpstr>
      <vt:lpstr>Pothole</vt:lpstr>
      <vt:lpstr> Large Pothole</vt:lpstr>
      <vt:lpstr>4.  Housing: “Smaller and Taller”</vt:lpstr>
      <vt:lpstr>5.  The War for Talent</vt:lpstr>
      <vt:lpstr>Talent: Growing Our Own</vt:lpstr>
      <vt:lpstr>www.WeAreSanJose.org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Ha, Shelley</dc:creator>
  <cp:lastModifiedBy>pagani, marco</cp:lastModifiedBy>
  <cp:revision>62</cp:revision>
  <dcterms:created xsi:type="dcterms:W3CDTF">2015-04-17T16:38:40Z</dcterms:created>
  <dcterms:modified xsi:type="dcterms:W3CDTF">2015-05-28T19:13:58Z</dcterms:modified>
</cp:coreProperties>
</file>