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2" r:id="rId1"/>
  </p:sldMasterIdLst>
  <p:notesMasterIdLst>
    <p:notesMasterId r:id="rId13"/>
  </p:notesMasterIdLst>
  <p:sldIdLst>
    <p:sldId id="265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1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FF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40"/>
    <p:restoredTop sz="92120"/>
  </p:normalViewPr>
  <p:slideViewPr>
    <p:cSldViewPr snapToGrid="0" snapToObjects="1">
      <p:cViewPr varScale="1">
        <p:scale>
          <a:sx n="83" d="100"/>
          <a:sy n="83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71253-37B6-7945-9D70-DC69A4F892F3}" type="datetimeFigureOut">
              <a:rPr lang="en-US" smtClean="0"/>
              <a:t>4/1/21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36117-8BEB-C84D-B118-3B84E4951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9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36117-8BEB-C84D-B118-3B84E49516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1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D127-EC75-BD41-94A4-095AECAF5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07DB1-9DD5-F94C-BD01-AB708508E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C2E56-4AD2-9B49-808F-EFEC74EC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95D32-39BE-2C4D-8A4A-BE606133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3CD26-E6B7-C945-B8FB-424B26CF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9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F7FC1-3F85-7F41-BCBE-8D9554D3F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5400A-3A57-2D44-87C1-AB06E5211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D7066-8CF2-3543-8A97-97A89C7B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103FE-63B1-E840-93C4-CAFF64CB5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DA3B2-1F21-5545-932A-CE6C3508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3218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FCC127-24D1-B64A-B8B9-3C817C0A4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E25F4-9C51-9D44-9AE4-BF8B0500B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5C2AA-35DD-254A-BF1F-4CEF3F07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0B2C2-89CB-3F47-B98D-95F539B3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02AE4-3C8D-454F-8182-EA6E3CEB4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9319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24410-1FB8-604B-B0E7-8AD5525E8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2A220-AE81-2447-B977-19221214F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92D1A-6E57-D549-890A-FB522055C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E6F3B-9F7E-E94C-98B1-36261889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96E-38FF-3E46-8509-61AEB116D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6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815FD-99AA-BA43-B1AB-63BD7FBA1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2F837-2078-A749-973D-8E1333E77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E1BE7-09FE-454A-808B-A5D9A5F1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6C504-D7FE-EE40-939E-19AD67741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0E2EE-D51C-2548-B1BA-5A23ECEAA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EC673-A664-A54A-8D34-5CB46ADF4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60091-283F-DA46-9E9C-EFE70C159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439AE-A4C7-5C48-8CE5-DF6C23933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CF85F-C006-7040-945F-2D803E84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7E3B3-B8F2-5343-9876-ECB18D473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E51F8-13BC-C947-97A8-BF391206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3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C5E70-10D5-4F4A-AE52-85C3743A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9ACE8-E59E-0340-BA99-7E8C15AD1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34BBC-A12B-AD48-810D-770569E6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B79BD-9DA6-584B-9EA4-6545FBF9A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FD7DDE-F921-7D44-BB2F-A20F17DB80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616357-8669-A64E-9085-D8F438D6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85846-8710-C944-A094-4336CB07E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2C1454-05F6-4B4B-A05C-819DF78E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3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CA89-B805-1346-B171-1A1E66082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D3171-940D-2C48-A0B9-0E3AB355C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297036-F23D-F744-9928-91418025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A8DD4-27C3-1644-B125-DEF89F69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3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06D57-B274-2D4C-AA15-6E168862C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46EE6-70AE-6545-A5E1-F54ED145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78CE-3023-384A-B26D-816E6911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5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B2CEB-1183-E34E-B5D9-28271D73C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C72C7-C93F-4540-AA82-6FCD07356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E7596-AC6D-2E45-B6E6-9A4566B58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014CD-984A-394A-BD49-63439064D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ED7A8-A075-0F44-9501-19FCDAEA3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D7D94-8556-C140-A95E-FD0E50113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5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63338-7C7E-AF46-8C75-5650D1ED5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F2B872-C6BE-A349-A10B-32D3FCA719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9C134-6EB5-BC44-ADC7-4045FB960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75E5B-A2E1-B44F-9929-4DE371A8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FC3B4-9952-6F4C-80E1-8B01C69B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35A4A-3898-024F-91BB-AC777F7E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0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FDB8B1-F299-2C4F-A6D1-DDF35BDF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6DC7A-1EC4-9546-9C44-DAF5E7468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D1380-7B9E-9245-B96D-BED2DBA94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E21A9-BF13-4B4B-B969-357B5DABB707}" type="datetimeFigureOut">
              <a:rPr lang="en-US" smtClean="0"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3E006-DD44-0A4C-9258-BAAD090D2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61A51-D13D-0E4D-BD8C-53700C090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C86B-D455-FA45-8776-CB5D88FA90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15EF26-62C9-684A-B9A1-C7EC0E5CA0B2}"/>
              </a:ext>
            </a:extLst>
          </p:cNvPr>
          <p:cNvSpPr/>
          <p:nvPr userDrawn="1"/>
        </p:nvSpPr>
        <p:spPr>
          <a:xfrm>
            <a:off x="0" y="6258357"/>
            <a:ext cx="12192000" cy="5486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F8FD5D-F2E8-4942-B72E-F2F3C8559BD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327" y="6432215"/>
            <a:ext cx="2823161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11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749005"/>
            <a:ext cx="10058400" cy="128582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2648946"/>
            <a:ext cx="6687970" cy="186943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</a:rPr>
              <a:t>Dept. of Computer Science</a:t>
            </a:r>
          </a:p>
          <a:p>
            <a:pPr algn="ctr"/>
            <a:endParaRPr lang="en-US" sz="3200" dirty="0"/>
          </a:p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en-US" sz="4000" b="1" dirty="0">
                <a:solidFill>
                  <a:srgbClr val="7030A0"/>
                </a:solidFill>
                <a:latin typeface="Calibri" panose="020F0502020204030204"/>
                <a:ea typeface="+mn-ea"/>
                <a:cs typeface="+mn-cs"/>
              </a:rPr>
              <a:t>Admitted Spartan Day</a:t>
            </a:r>
          </a:p>
          <a:p>
            <a:pPr algn="ctr"/>
            <a:endParaRPr lang="en-US" sz="28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4622880"/>
            <a:ext cx="5849770" cy="17214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/>
              <a:t>Melody Moh, Interim Chair</a:t>
            </a:r>
          </a:p>
          <a:p>
            <a:pPr algn="ctr"/>
            <a:r>
              <a:rPr lang="en-US" sz="2800" dirty="0"/>
              <a:t>Ben Reed, Assist. Professor</a:t>
            </a:r>
          </a:p>
          <a:p>
            <a:pPr algn="ctr"/>
            <a:r>
              <a:rPr lang="en-US" sz="2800" dirty="0" err="1"/>
              <a:t>Rula</a:t>
            </a:r>
            <a:r>
              <a:rPr lang="en-US" sz="2800" dirty="0"/>
              <a:t> </a:t>
            </a:r>
            <a:r>
              <a:rPr lang="en-US" sz="2800" dirty="0" err="1"/>
              <a:t>Khayrallah</a:t>
            </a:r>
            <a:r>
              <a:rPr lang="en-US" sz="2800" dirty="0"/>
              <a:t>, UG Coordinator</a:t>
            </a:r>
          </a:p>
          <a:p>
            <a:pPr algn="ctr"/>
            <a:r>
              <a:rPr lang="en-US" sz="2800" dirty="0"/>
              <a:t>Teng Moh, Assoc. Chair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0" y="6213718"/>
            <a:ext cx="12192000" cy="809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Placeholder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22764" y="2588023"/>
            <a:ext cx="4717942" cy="372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23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of Panelists</a:t>
            </a:r>
          </a:p>
          <a:p>
            <a:r>
              <a:rPr lang="en-US" dirty="0"/>
              <a:t>Brief Introduction of the Dept. of Computer Science</a:t>
            </a:r>
          </a:p>
          <a:p>
            <a:r>
              <a:rPr lang="en-US" b="1" dirty="0">
                <a:solidFill>
                  <a:srgbClr val="7030A0"/>
                </a:solidFill>
              </a:rPr>
              <a:t>FAQ</a:t>
            </a:r>
          </a:p>
          <a:p>
            <a:r>
              <a:rPr lang="en-US" dirty="0"/>
              <a:t>Open Q&amp;A </a:t>
            </a:r>
          </a:p>
          <a:p>
            <a:r>
              <a:rPr lang="en-US" dirty="0"/>
              <a:t>Conclusion</a:t>
            </a:r>
          </a:p>
          <a:p>
            <a:endParaRPr lang="en-US" dirty="0"/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6B291441-6203-A84D-A581-290CD736EB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04748" y="3284445"/>
            <a:ext cx="3835958" cy="3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71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Is it possible to graduate in 4 years? (</a:t>
            </a:r>
            <a:r>
              <a:rPr lang="en-US" sz="3600" dirty="0" err="1"/>
              <a:t>Alora</a:t>
            </a:r>
            <a:r>
              <a:rPr lang="en-US" sz="3600" dirty="0"/>
              <a:t>)</a:t>
            </a:r>
          </a:p>
          <a:p>
            <a:r>
              <a:rPr lang="en-US" sz="3600" dirty="0"/>
              <a:t>Getting into the classes I need? (</a:t>
            </a:r>
            <a:r>
              <a:rPr lang="en-US" sz="3600" dirty="0" err="1"/>
              <a:t>Lovejit</a:t>
            </a:r>
            <a:r>
              <a:rPr lang="en-US" sz="3600" dirty="0"/>
              <a:t>)</a:t>
            </a:r>
          </a:p>
          <a:p>
            <a:r>
              <a:rPr lang="en-US" sz="3200" dirty="0"/>
              <a:t>Class size (Ben)</a:t>
            </a:r>
          </a:p>
          <a:p>
            <a:r>
              <a:rPr lang="en-US" sz="3200" dirty="0"/>
              <a:t>UG research (Brett)</a:t>
            </a:r>
          </a:p>
          <a:p>
            <a:r>
              <a:rPr lang="en-US" sz="3200" dirty="0"/>
              <a:t>Internship (</a:t>
            </a:r>
            <a:r>
              <a:rPr lang="en-US" sz="3200" dirty="0" err="1"/>
              <a:t>Alora</a:t>
            </a:r>
            <a:r>
              <a:rPr lang="en-US" sz="3200" dirty="0"/>
              <a:t> and </a:t>
            </a:r>
            <a:r>
              <a:rPr lang="en-US" sz="3200" dirty="0" err="1"/>
              <a:t>Lovejit</a:t>
            </a:r>
            <a:r>
              <a:rPr lang="en-US" sz="3200" dirty="0"/>
              <a:t>)</a:t>
            </a:r>
          </a:p>
          <a:p>
            <a:r>
              <a:rPr lang="en-US" sz="3200" dirty="0"/>
              <a:t>Open FAQ</a:t>
            </a:r>
          </a:p>
          <a:p>
            <a:endParaRPr lang="en-US" dirty="0"/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6B291441-6203-A84D-A581-290CD736EB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04748" y="3284445"/>
            <a:ext cx="3835958" cy="3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3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Introduction of Panelists</a:t>
            </a:r>
          </a:p>
          <a:p>
            <a:r>
              <a:rPr lang="en-US" dirty="0"/>
              <a:t>Brief Introduction of the Dept. of Computer Science</a:t>
            </a:r>
          </a:p>
          <a:p>
            <a:r>
              <a:rPr lang="en-US" dirty="0"/>
              <a:t>FAQ</a:t>
            </a:r>
          </a:p>
          <a:p>
            <a:r>
              <a:rPr lang="en-US" dirty="0"/>
              <a:t>Open Q&amp;A </a:t>
            </a:r>
          </a:p>
          <a:p>
            <a:r>
              <a:rPr lang="en-US" dirty="0"/>
              <a:t>Conclusion</a:t>
            </a:r>
          </a:p>
          <a:p>
            <a:endParaRPr lang="en-US" dirty="0"/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6B291441-6203-A84D-A581-290CD736EB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04748" y="3284445"/>
            <a:ext cx="3835958" cy="3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11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Prof. Ben Reed </a:t>
            </a:r>
            <a:r>
              <a:rPr lang="en-US" dirty="0"/>
              <a:t>came to our department to fulfill his dream of being a professor after a couple of decades in industry. </a:t>
            </a:r>
          </a:p>
          <a:p>
            <a:r>
              <a:rPr lang="en-US" dirty="0"/>
              <a:t>He got his PhD from UC, Santa Cruz. He is a "sophomore" faculty member, so he understands what a new experience SJSU is. </a:t>
            </a:r>
          </a:p>
          <a:p>
            <a:r>
              <a:rPr lang="en-US" dirty="0"/>
              <a:t>Prof. Reed’s son is considering SJSU as one of his college options, so he is also attending as a parent of an admitted spartan. </a:t>
            </a:r>
          </a:p>
          <a:p>
            <a:r>
              <a:rPr lang="en-US" dirty="0"/>
              <a:t>He has a bunch of office hours on his faculty website that you can zoom in to to ask any questions you weren't able to get answered here. </a:t>
            </a:r>
          </a:p>
          <a:p>
            <a:r>
              <a:rPr lang="en-US" dirty="0"/>
              <a:t>He's also always looking for students for the programming team!</a:t>
            </a:r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8F1C0353-C924-DF43-BB23-B17ECBEC8D2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93508" y="0"/>
            <a:ext cx="2298492" cy="181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60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Prof. </a:t>
            </a:r>
            <a:r>
              <a:rPr lang="en-US" dirty="0" err="1">
                <a:solidFill>
                  <a:srgbClr val="7030A0"/>
                </a:solidFill>
              </a:rPr>
              <a:t>Rula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Khayrallah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is our UG Coordinator. </a:t>
            </a:r>
          </a:p>
          <a:p>
            <a:r>
              <a:rPr lang="en-US" dirty="0"/>
              <a:t>She is probably the most important, most helpful person for you throughout your UG grad. study. </a:t>
            </a:r>
          </a:p>
          <a:p>
            <a:r>
              <a:rPr lang="en-US" dirty="0"/>
              <a:t>She is also one of the most popular instructors in the Dept. She teaches courses in AI, Python Programming, Prog. Languages.</a:t>
            </a:r>
          </a:p>
          <a:p>
            <a:r>
              <a:rPr lang="en-US" dirty="0"/>
              <a:t>Providing live </a:t>
            </a:r>
          </a:p>
          <a:p>
            <a:r>
              <a:rPr lang="en-US" dirty="0">
                <a:solidFill>
                  <a:srgbClr val="7030A0"/>
                </a:solidFill>
              </a:rPr>
              <a:t>Prof. Teng Moh </a:t>
            </a:r>
            <a:r>
              <a:rPr lang="en-US" dirty="0"/>
              <a:t>has been the Assoc. Chair for over 7 years, so he is very familiar with the SJSU and Dept policies. Teach mainly grad courses. </a:t>
            </a:r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7A56FB57-BB15-D042-A07A-875346FE947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293902" y="-37040"/>
            <a:ext cx="2898098" cy="228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38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Alora</a:t>
            </a:r>
            <a:r>
              <a:rPr lang="en-US" dirty="0">
                <a:solidFill>
                  <a:srgbClr val="7030A0"/>
                </a:solidFill>
              </a:rPr>
              <a:t> Clem </a:t>
            </a:r>
            <a:r>
              <a:rPr lang="en-US" dirty="0"/>
              <a:t>is a graduating senior here at SJSU, receiving her degree in Computer Science. </a:t>
            </a:r>
          </a:p>
          <a:p>
            <a:r>
              <a:rPr lang="en-US" dirty="0"/>
              <a:t>During her time here she has fallen in love with Computer Science, specifically user interface work and information security. </a:t>
            </a:r>
          </a:p>
          <a:p>
            <a:r>
              <a:rPr lang="en-US" dirty="0"/>
              <a:t>Through the support of the Society of Women Engineers chapter here at SJSU, </a:t>
            </a:r>
            <a:r>
              <a:rPr lang="en-US" dirty="0" err="1"/>
              <a:t>Alora</a:t>
            </a:r>
            <a:r>
              <a:rPr lang="en-US" dirty="0"/>
              <a:t> has had many leadership and networking opportunities, including working as an intern at Apple last summer on the Apple Pay and Wallet team. </a:t>
            </a:r>
          </a:p>
          <a:p>
            <a:r>
              <a:rPr lang="en-US" dirty="0"/>
              <a:t>She has happily accepted a return offer from the Apple Pay and Wallet team for after her graduation. </a:t>
            </a:r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EC9B07BC-0D32-144F-93E0-B7513AB5CC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998438" y="0"/>
            <a:ext cx="2193561" cy="1732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32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81144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Brett </a:t>
            </a:r>
            <a:r>
              <a:rPr lang="en-US" dirty="0" err="1">
                <a:solidFill>
                  <a:srgbClr val="7030A0"/>
                </a:solidFill>
              </a:rPr>
              <a:t>Dispoto</a:t>
            </a:r>
            <a:r>
              <a:rPr lang="en-US" dirty="0"/>
              <a:t> is a community college transfer student (Foothill College)</a:t>
            </a:r>
          </a:p>
          <a:p>
            <a:r>
              <a:rPr lang="en-US" dirty="0"/>
              <a:t>He is a senior with one semester left</a:t>
            </a:r>
          </a:p>
          <a:p>
            <a:r>
              <a:rPr lang="en-US" dirty="0"/>
              <a:t>He will be working a (remote) software engineering internship this Summer at HP </a:t>
            </a:r>
          </a:p>
          <a:p>
            <a:r>
              <a:rPr lang="en-US" dirty="0"/>
              <a:t>He has been heavily involved in CS Department UG research.</a:t>
            </a:r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01A055E7-F472-7546-88BF-0712FEB9A77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591234" y="3747541"/>
            <a:ext cx="3249471" cy="256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63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898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Lovejit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Kharod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has been a student at SJSU for three years now, and started as a freshman in Fall 2017. </a:t>
            </a:r>
          </a:p>
          <a:p>
            <a:r>
              <a:rPr lang="en-US" dirty="0" err="1"/>
              <a:t>Lovejit</a:t>
            </a:r>
            <a:r>
              <a:rPr lang="en-US" dirty="0"/>
              <a:t>  spent last summer at an internship with Western Digital, and currently work for a local startup until he will start as a full time developer at Amazon in July. </a:t>
            </a:r>
          </a:p>
          <a:p>
            <a:r>
              <a:rPr lang="en-US" dirty="0"/>
              <a:t>For future career, </a:t>
            </a:r>
            <a:r>
              <a:rPr lang="en-US" dirty="0" err="1"/>
              <a:t>Lovejit</a:t>
            </a:r>
            <a:r>
              <a:rPr lang="en-US" dirty="0"/>
              <a:t> plans to focus on backend and full stack development for now, and hopefully continue to find some exposure to machine learning topics as they become more relevant and accessible.</a:t>
            </a:r>
          </a:p>
          <a:p>
            <a:r>
              <a:rPr lang="en-US" dirty="0"/>
              <a:t>Being a commuter student, </a:t>
            </a:r>
            <a:r>
              <a:rPr lang="en-US" dirty="0" err="1"/>
              <a:t>Lovejit</a:t>
            </a:r>
            <a:r>
              <a:rPr lang="en-US" dirty="0"/>
              <a:t> hasn't had the opportunity to take part in many campus events, although he said “it did give me a different perspective on planning out my classes that in a way forced me to work around some interesting schedules.”</a:t>
            </a:r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B33F0A48-CB3B-EF45-A1E0-30C8BC4ACAE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48538" y="0"/>
            <a:ext cx="2343462" cy="185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672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of Panelists</a:t>
            </a:r>
          </a:p>
          <a:p>
            <a:r>
              <a:rPr lang="en-US" b="1" dirty="0">
                <a:solidFill>
                  <a:srgbClr val="7030A0"/>
                </a:solidFill>
              </a:rPr>
              <a:t>Brief Introduction of the Dept. of Computer Science</a:t>
            </a:r>
          </a:p>
          <a:p>
            <a:r>
              <a:rPr lang="en-US" dirty="0"/>
              <a:t>FAQ</a:t>
            </a:r>
          </a:p>
          <a:p>
            <a:r>
              <a:rPr lang="en-US" dirty="0"/>
              <a:t>Open Q&amp;A </a:t>
            </a:r>
          </a:p>
          <a:p>
            <a:r>
              <a:rPr lang="en-US" dirty="0"/>
              <a:t>Conclusion</a:t>
            </a:r>
          </a:p>
          <a:p>
            <a:endParaRPr lang="en-US" dirty="0"/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6B291441-6203-A84D-A581-290CD736EB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04748" y="3284445"/>
            <a:ext cx="3835958" cy="3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53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E940-5915-344B-89A2-19BC0548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Intro to CS Dept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4ABE-5DB8-EB41-A4A5-41722976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Let’s go to the Dept website!</a:t>
            </a:r>
          </a:p>
          <a:p>
            <a:pPr lvl="1"/>
            <a:r>
              <a:rPr lang="en-US" sz="3200" dirty="0"/>
              <a:t>UG Program</a:t>
            </a:r>
          </a:p>
          <a:p>
            <a:pPr lvl="1"/>
            <a:r>
              <a:rPr lang="en-US" sz="3200" dirty="0"/>
              <a:t>Advising</a:t>
            </a:r>
          </a:p>
          <a:p>
            <a:pPr lvl="1"/>
            <a:r>
              <a:rPr lang="en-US" sz="3200" dirty="0"/>
              <a:t>Roadmap to complete the program in 4 years</a:t>
            </a:r>
          </a:p>
          <a:p>
            <a:pPr lvl="1"/>
            <a:r>
              <a:rPr lang="en-US" sz="3200" dirty="0"/>
              <a:t>FAQ</a:t>
            </a:r>
          </a:p>
          <a:p>
            <a:endParaRPr lang="en-US" dirty="0"/>
          </a:p>
        </p:txBody>
      </p:sp>
      <p:pic>
        <p:nvPicPr>
          <p:cNvPr id="4" name="Picture Placeholder 4">
            <a:extLst>
              <a:ext uri="{FF2B5EF4-FFF2-40B4-BE49-F238E27FC236}">
                <a16:creationId xmlns:a16="http://schemas.microsoft.com/office/drawing/2014/main" id="{6B291441-6203-A84D-A581-290CD736EB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356042" y="0"/>
            <a:ext cx="3835958" cy="302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00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{E8906C51-7F1A-2647-8BAA-F282CF0D846F}tf10001119</Template>
  <TotalTime>13949</TotalTime>
  <Words>651</Words>
  <Application>Microsoft Macintosh PowerPoint</Application>
  <PresentationFormat>Widescreen</PresentationFormat>
  <Paragraphs>66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Agenda</vt:lpstr>
      <vt:lpstr>Panelists</vt:lpstr>
      <vt:lpstr>Panelists</vt:lpstr>
      <vt:lpstr>Student Panelists</vt:lpstr>
      <vt:lpstr>Student Panelists</vt:lpstr>
      <vt:lpstr>Student Panelists</vt:lpstr>
      <vt:lpstr>Agenda</vt:lpstr>
      <vt:lpstr>Brief Intro to CS Dept</vt:lpstr>
      <vt:lpstr>Agenda</vt:lpstr>
      <vt:lpstr>FAQ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 Moh</dc:creator>
  <cp:keywords/>
  <dc:description/>
  <cp:lastModifiedBy>Microsoft Office User</cp:lastModifiedBy>
  <cp:revision>37</cp:revision>
  <cp:lastPrinted>2020-04-28T04:38:53Z</cp:lastPrinted>
  <dcterms:created xsi:type="dcterms:W3CDTF">2020-01-31T11:51:13Z</dcterms:created>
  <dcterms:modified xsi:type="dcterms:W3CDTF">2021-04-02T04:47:28Z</dcterms:modified>
  <cp:category/>
</cp:coreProperties>
</file>