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323" r:id="rId6"/>
    <p:sldId id="324" r:id="rId7"/>
    <p:sldId id="318" r:id="rId8"/>
    <p:sldId id="319" r:id="rId9"/>
    <p:sldId id="320" r:id="rId10"/>
    <p:sldId id="322" r:id="rId11"/>
    <p:sldId id="308" r:id="rId12"/>
    <p:sldId id="286" r:id="rId13"/>
    <p:sldId id="275" r:id="rId14"/>
    <p:sldId id="303" r:id="rId15"/>
    <p:sldId id="267" r:id="rId16"/>
    <p:sldId id="294" r:id="rId17"/>
    <p:sldId id="270" r:id="rId18"/>
    <p:sldId id="285" r:id="rId19"/>
    <p:sldId id="287" r:id="rId20"/>
    <p:sldId id="269" r:id="rId21"/>
    <p:sldId id="271" r:id="rId22"/>
    <p:sldId id="288" r:id="rId23"/>
    <p:sldId id="289" r:id="rId24"/>
    <p:sldId id="309" r:id="rId25"/>
    <p:sldId id="262" r:id="rId26"/>
    <p:sldId id="298" r:id="rId27"/>
    <p:sldId id="299" r:id="rId28"/>
    <p:sldId id="300" r:id="rId29"/>
    <p:sldId id="314" r:id="rId30"/>
    <p:sldId id="313" r:id="rId31"/>
    <p:sldId id="32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0000"/>
    <a:srgbClr val="3366FF"/>
    <a:srgbClr val="97CDCC"/>
    <a:srgbClr val="000000"/>
    <a:srgbClr val="FFFF00"/>
    <a:srgbClr val="990000"/>
    <a:srgbClr val="3399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322" autoAdjust="0"/>
  </p:normalViewPr>
  <p:slideViewPr>
    <p:cSldViewPr snapToGrid="0">
      <p:cViewPr varScale="1">
        <p:scale>
          <a:sx n="85" d="100"/>
          <a:sy n="85" d="100"/>
        </p:scale>
        <p:origin x="141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BFF7E-488A-4BB2-9EE4-8589542937B8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362E-E7E2-4800-AEFE-0719CC394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362E-E7E2-4800-AEFE-0719CC394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8575" y="733425"/>
            <a:ext cx="4879975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orientation. We are so happy to have you all join us in your next steps. Before we start, I just wanted to make sure that you are all logged into Zoom via your </a:t>
            </a:r>
            <a:r>
              <a:rPr lang="en-US" dirty="0" err="1"/>
              <a:t>sjsu</a:t>
            </a:r>
            <a:r>
              <a:rPr lang="en-US" dirty="0"/>
              <a:t> ID. If you are not sure how you can do that, just follow the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4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362E-E7E2-4800-AEFE-0719CC3949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87A3-2335-40A0-ACA4-0896B835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3ECC-F0B8-44DF-969B-9BAAE9BE6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2615-5369-40DF-B563-EB75640C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7729-6B51-4C54-9C19-D4A859813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DE51-C800-417C-8CBA-A16A9DBBD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A4EF-227B-4065-A490-C1538902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88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1148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38F2-D3F9-4424-BA0B-6D6FD16AA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3E9D-526E-41F4-A3C2-8D3090D47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7536-812D-455E-B8D4-2E988BEFB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EED9-74E1-40E7-BACC-81FA4F229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E3C1-351E-4244-B48A-10A8FFD9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0F1D-79D3-4039-B746-DDDD3912C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C02C-C1FF-4313-99DD-0F37C542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7850-C758-4A30-8766-A5BA2817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4711E235-C631-4700-B058-02F5AFFB0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81024" y="2305057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Welcome to ENGR10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1826" y="3720990"/>
            <a:ext cx="5574030" cy="172497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Meet our faculty &amp; TAs</a:t>
            </a:r>
          </a:p>
          <a:p>
            <a:pPr eaLnBrk="1" hangingPunct="1"/>
            <a:r>
              <a:rPr lang="en-US" sz="2800" dirty="0" smtClean="0"/>
              <a:t>Visit our web site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engineering.sjsu.edu/e10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C87A3-2335-40A0-ACA4-0896B835CA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149" y="653372"/>
            <a:ext cx="2166937" cy="3824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080" y="572061"/>
            <a:ext cx="2079638" cy="2103185"/>
          </a:xfrm>
          <a:prstGeom prst="rect">
            <a:avLst/>
          </a:prstGeom>
        </p:spPr>
      </p:pic>
      <p:pic>
        <p:nvPicPr>
          <p:cNvPr id="9" name="Picture 5" descr="DSC0216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37" y="544814"/>
            <a:ext cx="1329224" cy="21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45" y="540715"/>
            <a:ext cx="2108295" cy="2134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8" y="3391930"/>
            <a:ext cx="2453044" cy="1599175"/>
          </a:xfrm>
          <a:prstGeom prst="rect">
            <a:avLst/>
          </a:prstGeom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80F1D-79D3-4039-B746-DDDD3912CE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2518" y="528917"/>
            <a:ext cx="517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Safety Measures for Labs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64658" y="1842269"/>
            <a:ext cx="594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Every person attending in-person lab </a:t>
            </a:r>
            <a:r>
              <a:rPr lang="en-US" sz="2000" b="1" dirty="0" smtClean="0"/>
              <a:t>must wear a mask.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64658" y="3850364"/>
            <a:ext cx="594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surfaces, equipment and furnishings are sanitized after each lab session.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64658" y="3180999"/>
            <a:ext cx="659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will be asked screening questions and have their temperature taken before entering the lab.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64658" y="2511634"/>
            <a:ext cx="629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Social distancing of 10 ft. will be observed within the lab at all times.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4658" y="4519730"/>
            <a:ext cx="594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Hand sanitizer will be available in the labs.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042414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E10- Textbook </a:t>
            </a:r>
            <a:r>
              <a:rPr lang="en-US" sz="2800" dirty="0" smtClean="0"/>
              <a:t>(hard copy or eBook)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" y="1838325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5769" y="2359819"/>
            <a:ext cx="3600450" cy="2805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188" y="5610217"/>
            <a:ext cx="318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textbook, soft cover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2874" y="333588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http://create.mheducation.com/shop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724" y="5944314"/>
            <a:ext cx="318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ISBN#  978-1-307-00917-0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2874" y="2886428"/>
            <a:ext cx="169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8357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78301"/>
            <a:ext cx="841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</a:rPr>
              <a:t>San Jose State University</a:t>
            </a:r>
          </a:p>
          <a:p>
            <a:pPr algn="ctr"/>
            <a:r>
              <a:rPr lang="en-US" altLang="en-US" sz="2800" b="1" dirty="0" smtClean="0">
                <a:solidFill>
                  <a:srgbClr val="FF0000"/>
                </a:solidFill>
              </a:rPr>
              <a:t>College </a:t>
            </a:r>
            <a:r>
              <a:rPr lang="en-US" altLang="en-US" sz="2800" b="1" dirty="0">
                <a:solidFill>
                  <a:srgbClr val="FF0000"/>
                </a:solidFill>
              </a:rPr>
              <a:t>of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Engineering Departments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51560" y="1708137"/>
            <a:ext cx="6400800" cy="1541977"/>
            <a:chOff x="1051560" y="1708137"/>
            <a:chExt cx="6400800" cy="1541977"/>
          </a:xfrm>
        </p:grpSpPr>
        <p:sp>
          <p:nvSpPr>
            <p:cNvPr id="9" name="TextBox 8"/>
            <p:cNvSpPr txBox="1"/>
            <p:nvPr/>
          </p:nvSpPr>
          <p:spPr>
            <a:xfrm>
              <a:off x="1051560" y="1708137"/>
              <a:ext cx="57607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Mechanical Engineering (ME)</a:t>
              </a:r>
              <a:endParaRPr lang="en-US" sz="2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1560" y="2065799"/>
              <a:ext cx="4389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Electrical Engineering (EE)</a:t>
              </a:r>
              <a:endParaRPr lang="en-US" sz="2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0" y="2819227"/>
              <a:ext cx="6400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Civil &amp; Environmental Engineering (CEE)</a:t>
              </a:r>
              <a:endParaRPr lang="en-US" sz="2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1560" y="2432987"/>
              <a:ext cx="57607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Computer Engineering (CMPE)</a:t>
              </a:r>
              <a:endParaRPr lang="en-US" sz="2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80138" y="5088885"/>
            <a:ext cx="5074920" cy="1162066"/>
            <a:chOff x="1080138" y="5179378"/>
            <a:chExt cx="5074920" cy="1162066"/>
          </a:xfrm>
        </p:grpSpPr>
        <p:sp>
          <p:nvSpPr>
            <p:cNvPr id="12" name="TextBox 11"/>
            <p:cNvSpPr txBox="1"/>
            <p:nvPr/>
          </p:nvSpPr>
          <p:spPr>
            <a:xfrm>
              <a:off x="1080138" y="5910557"/>
              <a:ext cx="4389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990000"/>
                  </a:solidFill>
                </a:rPr>
                <a:t>Software Engineering (SE)</a:t>
              </a:r>
              <a:endParaRPr lang="en-US" sz="2200" dirty="0">
                <a:solidFill>
                  <a:srgbClr val="99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0138" y="5179378"/>
              <a:ext cx="4389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990000"/>
                  </a:solidFill>
                </a:rPr>
                <a:t>General Engineering</a:t>
              </a:r>
              <a:endParaRPr lang="en-US" sz="2200" dirty="0">
                <a:solidFill>
                  <a:srgbClr val="99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0138" y="5533060"/>
              <a:ext cx="50749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990000"/>
                  </a:solidFill>
                </a:rPr>
                <a:t>Aerospace Engineering (AE)</a:t>
              </a:r>
              <a:endParaRPr lang="en-US" sz="220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51560" y="3465801"/>
            <a:ext cx="8549640" cy="1481179"/>
            <a:chOff x="1051560" y="3613454"/>
            <a:chExt cx="8549640" cy="1481179"/>
          </a:xfrm>
        </p:grpSpPr>
        <p:sp>
          <p:nvSpPr>
            <p:cNvPr id="16" name="TextBox 15"/>
            <p:cNvSpPr txBox="1"/>
            <p:nvPr/>
          </p:nvSpPr>
          <p:spPr>
            <a:xfrm>
              <a:off x="1051560" y="3962373"/>
              <a:ext cx="85496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Chemical &amp; Material Engineering (CME)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Biomedical Engineering (BME)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1560" y="3613454"/>
              <a:ext cx="5303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Aviation and Technology (</a:t>
              </a:r>
              <a:r>
                <a:rPr lang="en-US" sz="2200" dirty="0" err="1" smtClean="0">
                  <a:solidFill>
                    <a:srgbClr val="0000FF"/>
                  </a:solidFill>
                </a:rPr>
                <a:t>AVTech</a:t>
              </a:r>
              <a:r>
                <a:rPr lang="en-US" sz="2200" dirty="0" smtClean="0">
                  <a:solidFill>
                    <a:srgbClr val="0000FF"/>
                  </a:solidFill>
                </a:rPr>
                <a:t>)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1560" y="4663746"/>
              <a:ext cx="59893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rgbClr val="0000FF"/>
                  </a:solidFill>
                </a:rPr>
                <a:t>Industrial &amp; Systems Engineering (ISE)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0892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Goals - Engineering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87908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/>
              <a:t>At the end of this course students will be able to: 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/>
              <a:t>Understand the steps of the engineering design process 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>
                <a:solidFill>
                  <a:srgbClr val="0070C0"/>
                </a:solidFill>
              </a:rPr>
              <a:t>Apply basic physics concepts to the design and analysis of built systems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/>
              <a:t>Apply teamwork skills and resolve team conflict 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>
                <a:solidFill>
                  <a:srgbClr val="0070C0"/>
                </a:solidFill>
              </a:rPr>
              <a:t>Write a simple engineering report and present the report orally 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/>
              <a:t>Use tools such as spreadsheets, C++ programming, and CAD software to support engineering design and analysis 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>
                <a:solidFill>
                  <a:srgbClr val="0070C0"/>
                </a:solidFill>
              </a:rPr>
              <a:t>Use ethical reasoning to address and evaluate ethical dilemmas 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/>
              <a:t>Explain principles of sustainability and how they affect engineering design</a:t>
            </a:r>
          </a:p>
          <a:p>
            <a:pPr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dirty="0" smtClean="0">
                <a:solidFill>
                  <a:srgbClr val="0070C0"/>
                </a:solidFill>
              </a:rPr>
              <a:t>Recognize the value of participation in professional activities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365760"/>
            <a:ext cx="7696200" cy="1143000"/>
          </a:xfrm>
        </p:spPr>
        <p:txBody>
          <a:bodyPr/>
          <a:lstStyle/>
          <a:p>
            <a:r>
              <a:rPr lang="en-US" dirty="0" smtClean="0"/>
              <a:t>Course Goals – GE Area 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22120"/>
            <a:ext cx="7696200" cy="4038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/>
              <a:t>At the end of this course students will be able to identify </a:t>
            </a:r>
            <a:r>
              <a:rPr lang="en-US" sz="2000" b="1" dirty="0" smtClean="0"/>
              <a:t>the:</a:t>
            </a:r>
          </a:p>
          <a:p>
            <a:pPr marL="1027113" indent="-171450">
              <a:lnSpc>
                <a:spcPct val="90000"/>
              </a:lnSpc>
              <a:buClrTx/>
            </a:pPr>
            <a:r>
              <a:rPr lang="en-US" sz="2000" b="1" dirty="0" smtClean="0">
                <a:solidFill>
                  <a:srgbClr val="0070C0"/>
                </a:solidFill>
              </a:rPr>
              <a:t>Physiological </a:t>
            </a:r>
          </a:p>
          <a:p>
            <a:pPr marL="1027113" indent="-171450">
              <a:lnSpc>
                <a:spcPct val="90000"/>
              </a:lnSpc>
              <a:buClrTx/>
            </a:pPr>
            <a:r>
              <a:rPr lang="en-US" sz="2000" b="1" dirty="0" smtClean="0">
                <a:solidFill>
                  <a:srgbClr val="0070C0"/>
                </a:solidFill>
              </a:rPr>
              <a:t>Social/Cultural </a:t>
            </a:r>
            <a:r>
              <a:rPr lang="en-US" sz="2000" b="1" dirty="0">
                <a:solidFill>
                  <a:srgbClr val="0070C0"/>
                </a:solidFill>
              </a:rPr>
              <a:t>and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1027113" indent="-171450">
              <a:lnSpc>
                <a:spcPct val="90000"/>
              </a:lnSpc>
              <a:buClrTx/>
            </a:pPr>
            <a:r>
              <a:rPr lang="en-US" sz="2000" b="1" dirty="0" smtClean="0">
                <a:solidFill>
                  <a:srgbClr val="0070C0"/>
                </a:solidFill>
              </a:rPr>
              <a:t>Psychological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f</a:t>
            </a:r>
            <a:r>
              <a:rPr lang="en-US" sz="2000" b="1" dirty="0" smtClean="0"/>
              <a:t>actors and their interrelation on human development and recognize how:</a:t>
            </a:r>
          </a:p>
          <a:p>
            <a:pPr marL="914400" indent="-163513">
              <a:lnSpc>
                <a:spcPct val="90000"/>
              </a:lnSpc>
              <a:buClrTx/>
            </a:pPr>
            <a:r>
              <a:rPr lang="en-US" sz="2000" b="1" dirty="0" smtClean="0">
                <a:solidFill>
                  <a:srgbClr val="0070C0"/>
                </a:solidFill>
              </a:rPr>
              <a:t> Those factors and their interrelation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nfluence a student’s well-being</a:t>
            </a:r>
          </a:p>
          <a:p>
            <a:pPr marL="914400" indent="-163513">
              <a:lnSpc>
                <a:spcPct val="90000"/>
              </a:lnSpc>
              <a:spcAft>
                <a:spcPts val="500"/>
              </a:spcAft>
              <a:buClrTx/>
              <a:tabLst>
                <a:tab pos="233363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 A student’s well-being is affected by the university’s academic and social systems</a:t>
            </a:r>
          </a:p>
          <a:p>
            <a:pPr marL="914400" indent="-163513">
              <a:lnSpc>
                <a:spcPct val="90000"/>
              </a:lnSpc>
              <a:spcAft>
                <a:spcPts val="500"/>
              </a:spcAft>
              <a:buClrTx/>
            </a:pPr>
            <a:r>
              <a:rPr lang="en-US" sz="2000" b="1" dirty="0" smtClean="0">
                <a:solidFill>
                  <a:srgbClr val="0070C0"/>
                </a:solidFill>
              </a:rPr>
              <a:t>To use appropriate social skills to enhance learning and develop positive interpersonal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82294731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-307658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Project-Based Learning</a:t>
            </a:r>
          </a:p>
        </p:txBody>
      </p:sp>
      <p:pic>
        <p:nvPicPr>
          <p:cNvPr id="25603" name="Picture 4" descr="power_t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890587"/>
            <a:ext cx="4876800" cy="3657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 descr="C:\Users\faculty\Pictures\2012-11-19\9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163" y="4289276"/>
            <a:ext cx="3190875" cy="23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aculty\Pictures\2012-11-19\9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5495" y="962025"/>
            <a:ext cx="4414205" cy="24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aculty\Pictures\2012-11-19\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2231"/>
            <a:ext cx="4225156" cy="31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Excel lab: two weeks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Solar Energy Experiment: One week</a:t>
            </a:r>
          </a:p>
          <a:p>
            <a:r>
              <a:rPr lang="en-US" b="1" i="1" dirty="0" smtClean="0"/>
              <a:t>CAD lab: one week</a:t>
            </a:r>
          </a:p>
          <a:p>
            <a:r>
              <a:rPr lang="en-US" b="1" i="1" dirty="0" smtClean="0"/>
              <a:t>Wind Turbine Project: five weeks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Robot Project: six weeks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8038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Explore the Class </a:t>
            </a:r>
            <a:r>
              <a:rPr lang="en-US" dirty="0" smtClean="0">
                <a:solidFill>
                  <a:srgbClr val="0000FF"/>
                </a:solidFill>
              </a:rPr>
              <a:t>Web Site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Canvas</a:t>
            </a:r>
          </a:p>
        </p:txBody>
      </p:sp>
      <p:pic>
        <p:nvPicPr>
          <p:cNvPr id="26627" name="Picture 4" descr="magnifying-gla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752600"/>
            <a:ext cx="3100388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37160"/>
            <a:ext cx="8564880" cy="868680"/>
          </a:xfrm>
        </p:spPr>
        <p:txBody>
          <a:bodyPr/>
          <a:lstStyle/>
          <a:p>
            <a:pPr algn="ctr"/>
            <a:r>
              <a:rPr lang="en-US" sz="2400" dirty="0"/>
              <a:t>Visit the E10 </a:t>
            </a:r>
            <a:r>
              <a:rPr lang="en-US" sz="2400" dirty="0">
                <a:solidFill>
                  <a:srgbClr val="0000FF"/>
                </a:solidFill>
              </a:rPr>
              <a:t>web page </a:t>
            </a:r>
            <a:r>
              <a:rPr lang="en-US" sz="2400" dirty="0" smtClean="0"/>
              <a:t>&amp; </a:t>
            </a:r>
            <a:r>
              <a:rPr lang="en-US" sz="2400" dirty="0" smtClean="0">
                <a:solidFill>
                  <a:srgbClr val="FF0000"/>
                </a:solidFill>
              </a:rPr>
              <a:t>Canvas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frequently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engineering.sjsu.edu/E10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89320" y="246888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79" y="997199"/>
            <a:ext cx="8283151" cy="710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8" y="1650729"/>
            <a:ext cx="8371566" cy="45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24351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34638"/>
            <a:ext cx="9427846" cy="1310640"/>
          </a:xfrm>
        </p:spPr>
        <p:txBody>
          <a:bodyPr/>
          <a:lstStyle/>
          <a:p>
            <a:pPr algn="ctr"/>
            <a:r>
              <a:rPr lang="en-US" sz="2400" dirty="0"/>
              <a:t>Visit the E10 </a:t>
            </a:r>
            <a:r>
              <a:rPr lang="en-US" sz="2400" dirty="0">
                <a:solidFill>
                  <a:srgbClr val="0000FF"/>
                </a:solidFill>
              </a:rPr>
              <a:t>web page </a:t>
            </a:r>
            <a:r>
              <a:rPr lang="en-US" sz="2400" dirty="0" smtClean="0"/>
              <a:t>&amp; </a:t>
            </a:r>
            <a:r>
              <a:rPr lang="en-US" sz="2400" dirty="0" smtClean="0">
                <a:solidFill>
                  <a:srgbClr val="FF0000"/>
                </a:solidFill>
              </a:rPr>
              <a:t>Canvas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frequently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/>
              <a:t> </a:t>
            </a:r>
            <a:r>
              <a:rPr lang="en-US" sz="2400" smtClean="0">
                <a:solidFill>
                  <a:srgbClr val="0000FF"/>
                </a:solidFill>
              </a:rPr>
              <a:t>engineering.sjsu.edu/E10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3243263"/>
            <a:ext cx="4291014" cy="29792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35924" y="1095985"/>
            <a:ext cx="6939378" cy="5122057"/>
            <a:chOff x="-1665547" y="1346997"/>
            <a:chExt cx="6939378" cy="51220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5547" y="1346997"/>
              <a:ext cx="6939378" cy="50940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2"/>
            <a:stretch/>
          </p:blipFill>
          <p:spPr>
            <a:xfrm>
              <a:off x="-1648494" y="4240291"/>
              <a:ext cx="3925528" cy="222876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H="1" flipV="1">
            <a:off x="6246530" y="1884185"/>
            <a:ext cx="739627" cy="2154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577209" y="969531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01203" y="4046869"/>
            <a:ext cx="172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050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Faculty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C7729-6B51-4C54-9C19-D4A859813F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156446" y="5000172"/>
            <a:ext cx="3057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Jack  </a:t>
            </a:r>
            <a:r>
              <a:rPr lang="en-US" dirty="0" err="1" smtClean="0"/>
              <a:t>Warecki</a:t>
            </a:r>
            <a:endParaRPr lang="en-US" dirty="0"/>
          </a:p>
          <a:p>
            <a:pPr algn="ctr"/>
            <a:r>
              <a:rPr lang="en-US" dirty="0"/>
              <a:t>Professor of Record </a:t>
            </a:r>
          </a:p>
          <a:p>
            <a:pPr algn="ctr"/>
            <a:r>
              <a:rPr lang="en-US" dirty="0" smtClean="0"/>
              <a:t>Section 1 lecture at 8:00 </a:t>
            </a:r>
            <a:r>
              <a:rPr lang="en-US" dirty="0"/>
              <a:t>a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4571045" y="5000172"/>
            <a:ext cx="31213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Ken Youssefi</a:t>
            </a:r>
          </a:p>
          <a:p>
            <a:pPr algn="ctr"/>
            <a:r>
              <a:rPr lang="en-US" dirty="0"/>
              <a:t>Professor of Record </a:t>
            </a:r>
          </a:p>
          <a:p>
            <a:pPr algn="ctr"/>
            <a:r>
              <a:rPr lang="en-US" dirty="0" smtClean="0"/>
              <a:t>Section 2 lecture at 1:30 pm</a:t>
            </a:r>
            <a:endParaRPr lang="en-US" dirty="0"/>
          </a:p>
        </p:txBody>
      </p:sp>
      <p:pic>
        <p:nvPicPr>
          <p:cNvPr id="17414" name="Picture 6" descr="Ken_Youssefi_20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42" y="1988839"/>
            <a:ext cx="2468880" cy="28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.-Warec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25" y="1965960"/>
            <a:ext cx="2103120" cy="2804160"/>
          </a:xfrm>
          <a:prstGeom prst="rect">
            <a:avLst/>
          </a:prstGeom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2" y="1774678"/>
            <a:ext cx="8795715" cy="4340494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137160"/>
            <a:ext cx="7696200" cy="1143000"/>
          </a:xfrm>
        </p:spPr>
        <p:txBody>
          <a:bodyPr/>
          <a:lstStyle/>
          <a:p>
            <a:r>
              <a:rPr lang="en-US" dirty="0" smtClean="0"/>
              <a:t>Class 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990600" y="63246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Note different lecturers </a:t>
            </a:r>
            <a:r>
              <a:rPr lang="en-US" dirty="0" smtClean="0"/>
              <a:t>(JW </a:t>
            </a:r>
            <a:r>
              <a:rPr lang="en-US" dirty="0"/>
              <a:t>– </a:t>
            </a:r>
            <a:r>
              <a:rPr lang="en-US" dirty="0" smtClean="0"/>
              <a:t>Jack </a:t>
            </a:r>
            <a:r>
              <a:rPr lang="en-US" dirty="0" err="1" smtClean="0"/>
              <a:t>Warecki</a:t>
            </a:r>
            <a:r>
              <a:rPr lang="en-US" dirty="0" smtClean="0"/>
              <a:t>, </a:t>
            </a:r>
            <a:r>
              <a:rPr lang="en-US" dirty="0"/>
              <a:t>KY = Ken Youssefi)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56170" y="3309048"/>
            <a:ext cx="274320" cy="594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74835" y="2933986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Lectures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22098" y="3588147"/>
            <a:ext cx="274320" cy="594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7333" y="3172941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Labs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701675"/>
          </a:xfrm>
        </p:spPr>
        <p:txBody>
          <a:bodyPr/>
          <a:lstStyle/>
          <a:p>
            <a:r>
              <a:rPr lang="en-US" smtClean="0"/>
              <a:t>Syllabus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6120" y="502920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Lecture: 500 pts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Lab:        500 pts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956" y="1467690"/>
            <a:ext cx="7851962" cy="4720911"/>
            <a:chOff x="677956" y="1467690"/>
            <a:chExt cx="7851962" cy="47209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56" y="1467690"/>
              <a:ext cx="7851962" cy="472091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89611" y="3648636"/>
              <a:ext cx="215153" cy="129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0517" y="1860177"/>
              <a:ext cx="215153" cy="129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" y="237636"/>
            <a:ext cx="8814435" cy="11430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336666"/>
                </a:solidFill>
              </a:rPr>
              <a:t>Visit the E10 </a:t>
            </a:r>
            <a:r>
              <a:rPr lang="en-US" sz="2400" dirty="0">
                <a:solidFill>
                  <a:srgbClr val="0000FF"/>
                </a:solidFill>
              </a:rPr>
              <a:t>web page </a:t>
            </a:r>
            <a:r>
              <a:rPr lang="en-US"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&amp;</a:t>
            </a:r>
            <a:r>
              <a:rPr lang="en-US" sz="2400" dirty="0" smtClean="0">
                <a:solidFill>
                  <a:srgbClr val="FF0000"/>
                </a:solidFill>
              </a:rPr>
              <a:t> Canvas </a:t>
            </a:r>
            <a:r>
              <a:rPr lang="en-US" sz="2400" dirty="0" smtClean="0">
                <a:solidFill>
                  <a:schemeClr val="tx1"/>
                </a:solidFill>
              </a:rPr>
              <a:t>frequently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336666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engineering.sjsu.edu/E10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822" y="1601352"/>
            <a:ext cx="8632858" cy="435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03520" y="1554480"/>
            <a:ext cx="914400" cy="86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1946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259080"/>
            <a:ext cx="9110921" cy="11430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336666"/>
                </a:solidFill>
              </a:rPr>
              <a:t>Visit the E10 </a:t>
            </a:r>
            <a:r>
              <a:rPr lang="en-US" sz="2400" dirty="0">
                <a:solidFill>
                  <a:srgbClr val="0000FF"/>
                </a:solidFill>
              </a:rPr>
              <a:t>web page </a:t>
            </a:r>
            <a:r>
              <a:rPr lang="en-US" sz="2400" dirty="0" smtClean="0">
                <a:solidFill>
                  <a:srgbClr val="336666"/>
                </a:solidFill>
              </a:rPr>
              <a:t>&amp; </a:t>
            </a:r>
            <a:r>
              <a:rPr lang="en-US" sz="2400" dirty="0" smtClean="0">
                <a:solidFill>
                  <a:srgbClr val="FF0000"/>
                </a:solidFill>
              </a:rPr>
              <a:t>Canvas</a:t>
            </a:r>
            <a:r>
              <a:rPr lang="en-US" sz="2400" dirty="0" smtClean="0">
                <a:solidFill>
                  <a:srgbClr val="336666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frequently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336666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engineering.sjsu.edu/E10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" y="1774881"/>
            <a:ext cx="8537000" cy="412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5040" y="1691640"/>
            <a:ext cx="914400" cy="86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xcel Project | Engineering 10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607" y="2422581"/>
            <a:ext cx="3357562" cy="27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28633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38F2-D3F9-4424-BA0B-6D6FD16AA4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9518" y="1877496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For questions or issues </a:t>
            </a:r>
            <a:r>
              <a:rPr lang="en-US" sz="2400" b="1" dirty="0" smtClean="0">
                <a:solidFill>
                  <a:srgbClr val="0000FF"/>
                </a:solidFill>
              </a:rPr>
              <a:t>Canvas and Zoom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8262" y="2476501"/>
            <a:ext cx="669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Email </a:t>
            </a:r>
            <a:r>
              <a:rPr lang="en-US" sz="2400" dirty="0" err="1" smtClean="0"/>
              <a:t>eCampus</a:t>
            </a:r>
            <a:r>
              <a:rPr lang="en-US" sz="2400" dirty="0" smtClean="0"/>
              <a:t>, </a:t>
            </a:r>
            <a:r>
              <a:rPr lang="en-US" sz="2400" b="1" u="sng" dirty="0" smtClean="0">
                <a:solidFill>
                  <a:srgbClr val="FF0000"/>
                </a:solidFill>
              </a:rPr>
              <a:t>eCampus@sjsu.edu</a:t>
            </a:r>
            <a:r>
              <a:rPr lang="en-US" sz="2400" dirty="0" smtClean="0"/>
              <a:t> or visit the office at IRC building (Instructional Resources Center) room 206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9432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17536-812D-455E-B8D4-2E988BEFB1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81413" y="280987"/>
            <a:ext cx="309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Canvas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246" y="899541"/>
            <a:ext cx="8581171" cy="6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016048" y="752475"/>
            <a:ext cx="914400" cy="86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22" y="1766888"/>
            <a:ext cx="2762141" cy="35956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5075" y="257175"/>
            <a:ext cx="20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on Canvas </a:t>
            </a:r>
            <a:r>
              <a:rPr lang="en-US" sz="1600" dirty="0" err="1" smtClean="0"/>
              <a:t>Canvas</a:t>
            </a:r>
            <a:r>
              <a:rPr lang="en-US" sz="1600" dirty="0" smtClean="0"/>
              <a:t> and sign in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3484" y="1803124"/>
            <a:ext cx="6430825" cy="3664455"/>
            <a:chOff x="213484" y="1803124"/>
            <a:chExt cx="6430825" cy="3664455"/>
          </a:xfrm>
        </p:grpSpPr>
        <p:grpSp>
          <p:nvGrpSpPr>
            <p:cNvPr id="15" name="Group 14"/>
            <p:cNvGrpSpPr/>
            <p:nvPr/>
          </p:nvGrpSpPr>
          <p:grpSpPr>
            <a:xfrm>
              <a:off x="213484" y="1803124"/>
              <a:ext cx="6430825" cy="3664455"/>
              <a:chOff x="228393" y="1823002"/>
              <a:chExt cx="6430825" cy="366445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42706" y="1823002"/>
                <a:ext cx="2085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One.sjsu.edu</a:t>
                </a:r>
                <a:endParaRPr lang="en-US" sz="20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93" y="2334661"/>
                <a:ext cx="6430825" cy="3152796"/>
              </a:xfrm>
              <a:prstGeom prst="rect">
                <a:avLst/>
              </a:prstGeom>
            </p:spPr>
          </p:pic>
        </p:grpSp>
        <p:sp>
          <p:nvSpPr>
            <p:cNvPr id="16" name="Oval 15"/>
            <p:cNvSpPr/>
            <p:nvPr/>
          </p:nvSpPr>
          <p:spPr>
            <a:xfrm>
              <a:off x="3561661" y="3603349"/>
              <a:ext cx="914400" cy="8686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914968" y="1752465"/>
            <a:ext cx="7359455" cy="44690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274320"/>
            <a:ext cx="4541520" cy="777240"/>
          </a:xfrm>
        </p:spPr>
        <p:txBody>
          <a:bodyPr/>
          <a:lstStyle/>
          <a:p>
            <a:pPr algn="ctr"/>
            <a:r>
              <a:rPr lang="en-US" dirty="0" smtClean="0"/>
              <a:t>E10 Canvas site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E3C1-351E-4244-B48A-10A8FFD994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9966" y="915404"/>
            <a:ext cx="65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lecture sections are in one Canvas shell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16362" y="2900703"/>
            <a:ext cx="2794311" cy="1102179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55251" y="2878987"/>
            <a:ext cx="2794311" cy="1102179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2117" y="2136567"/>
            <a:ext cx="202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Lab section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42073" y="2174764"/>
            <a:ext cx="202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Lecture section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0608954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762000" y="320040"/>
            <a:ext cx="7696200" cy="609600"/>
          </a:xfrm>
        </p:spPr>
        <p:txBody>
          <a:bodyPr/>
          <a:lstStyle/>
          <a:p>
            <a:pPr algn="ctr"/>
            <a:r>
              <a:rPr lang="en-US" dirty="0" smtClean="0"/>
              <a:t>E10 Canvas site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E3C1-351E-4244-B48A-10A8FFD994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775" y="1058673"/>
            <a:ext cx="8748968" cy="4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9398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880"/>
            <a:ext cx="7696200" cy="838200"/>
          </a:xfrm>
        </p:spPr>
        <p:txBody>
          <a:bodyPr/>
          <a:lstStyle/>
          <a:p>
            <a:r>
              <a:rPr lang="en-US" dirty="0" smtClean="0"/>
              <a:t>Modules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E3C1-351E-4244-B48A-10A8FFD994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695" y="1112272"/>
            <a:ext cx="7164440" cy="5002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2673" y="1730187"/>
            <a:ext cx="3361527" cy="1344706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31771" y="3514165"/>
            <a:ext cx="4272005" cy="2106707"/>
          </a:xfrm>
          <a:prstGeom prst="rect">
            <a:avLst/>
          </a:prstGeom>
          <a:solidFill>
            <a:srgbClr val="FF5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6347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3940" y="1313329"/>
            <a:ext cx="2864224" cy="46487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E3C1-351E-4244-B48A-10A8FFD994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8640" y="320040"/>
            <a:ext cx="8107680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en-US" kern="0" smtClean="0"/>
              <a:t>Assignments section</a:t>
            </a:r>
            <a:endParaRPr lang="en-US" sz="28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923924" y="1085851"/>
            <a:ext cx="72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Select Show by Date to see the list of the </a:t>
            </a:r>
            <a:r>
              <a:rPr lang="en-US" b="1" i="1" dirty="0" smtClean="0">
                <a:solidFill>
                  <a:srgbClr val="3366FF"/>
                </a:solidFill>
              </a:rPr>
              <a:t>assignments by due date</a:t>
            </a:r>
            <a:endParaRPr lang="en-US" b="1" i="1" dirty="0">
              <a:solidFill>
                <a:srgbClr val="3366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25442" y="1439396"/>
            <a:ext cx="725299" cy="42974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9" y="1545175"/>
            <a:ext cx="5378823" cy="4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9208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20675"/>
            <a:ext cx="7696200" cy="457200"/>
          </a:xfrm>
        </p:spPr>
        <p:txBody>
          <a:bodyPr/>
          <a:lstStyle/>
          <a:p>
            <a:pPr eaLnBrk="1" hangingPunct="1"/>
            <a:r>
              <a:rPr lang="en-US" sz="2900" smtClean="0"/>
              <a:t>Lab Faculty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C7729-6B51-4C54-9C19-D4A859813F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42245" y="3542933"/>
            <a:ext cx="1802181" cy="2173433"/>
            <a:chOff x="432720" y="3819158"/>
            <a:chExt cx="1802181" cy="2173433"/>
          </a:xfrm>
        </p:grpSpPr>
        <p:pic>
          <p:nvPicPr>
            <p:cNvPr id="18435" name="Picture 12" descr="Duorah_small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720" y="3819158"/>
              <a:ext cx="1802181" cy="217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9"/>
            <p:cNvSpPr>
              <a:spLocks noChangeArrowheads="1"/>
            </p:cNvSpPr>
            <p:nvPr/>
          </p:nvSpPr>
          <p:spPr bwMode="auto">
            <a:xfrm>
              <a:off x="469900" y="5330975"/>
              <a:ext cx="16850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FF66"/>
                  </a:solidFill>
                </a:rPr>
                <a:t>Smita</a:t>
              </a:r>
              <a:r>
                <a:rPr lang="en-US" b="1" dirty="0">
                  <a:solidFill>
                    <a:srgbClr val="FFFF66"/>
                  </a:solidFill>
                </a:rPr>
                <a:t> </a:t>
              </a:r>
              <a:r>
                <a:rPr lang="en-US" b="1" dirty="0" err="1" smtClean="0">
                  <a:solidFill>
                    <a:srgbClr val="FFFF66"/>
                  </a:solidFill>
                </a:rPr>
                <a:t>Duorah</a:t>
              </a:r>
              <a:endParaRPr lang="en-US" b="1" dirty="0" smtClean="0">
                <a:solidFill>
                  <a:srgbClr val="FFFF66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FF66"/>
                  </a:solidFill>
                </a:rPr>
                <a:t> (Lab)</a:t>
              </a:r>
              <a:endParaRPr lang="en-US" b="1" dirty="0">
                <a:solidFill>
                  <a:srgbClr val="FFFF66"/>
                </a:solidFill>
              </a:endParaRPr>
            </a:p>
          </p:txBody>
        </p:sp>
      </p:grpSp>
      <p:sp>
        <p:nvSpPr>
          <p:cNvPr id="18446" name="AutoShape 18" descr="Eric_Bas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AutoShape 20" descr="Eric_Bas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AutoShape 22" descr="Eric_Bas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20481" y="960234"/>
            <a:ext cx="1827453" cy="2242751"/>
            <a:chOff x="3749040" y="640080"/>
            <a:chExt cx="1968844" cy="2307751"/>
          </a:xfrm>
        </p:grpSpPr>
        <p:pic>
          <p:nvPicPr>
            <p:cNvPr id="18434" name="Picture 12" descr="Ken_Youssefi_201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040" y="640080"/>
              <a:ext cx="1968844" cy="2290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Text Box 7"/>
            <p:cNvSpPr txBox="1">
              <a:spLocks noChangeArrowheads="1"/>
            </p:cNvSpPr>
            <p:nvPr/>
          </p:nvSpPr>
          <p:spPr bwMode="auto">
            <a:xfrm>
              <a:off x="3862131" y="2282768"/>
              <a:ext cx="1831320" cy="665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Ken </a:t>
              </a:r>
              <a:r>
                <a:rPr lang="en-US" b="1" dirty="0" smtClean="0">
                  <a:solidFill>
                    <a:srgbClr val="FFFF00"/>
                  </a:solidFill>
                </a:rPr>
                <a:t>Youssefi</a:t>
              </a: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(Lecture/Lab)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8993" y="3941312"/>
            <a:ext cx="1920240" cy="2154305"/>
            <a:chOff x="7085781" y="959987"/>
            <a:chExt cx="1920240" cy="2154305"/>
          </a:xfrm>
        </p:grpSpPr>
        <p:pic>
          <p:nvPicPr>
            <p:cNvPr id="18457" name="Picture 2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418" y="959987"/>
              <a:ext cx="1828800" cy="212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55" name="Text Box 7"/>
            <p:cNvSpPr txBox="1">
              <a:spLocks noChangeArrowheads="1"/>
            </p:cNvSpPr>
            <p:nvPr/>
          </p:nvSpPr>
          <p:spPr bwMode="auto">
            <a:xfrm>
              <a:off x="7085781" y="2467961"/>
              <a:ext cx="19202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Javier Valencia (Lab)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51546" y="1438276"/>
            <a:ext cx="1847604" cy="1907255"/>
            <a:chOff x="2606040" y="3337560"/>
            <a:chExt cx="2130104" cy="2070752"/>
          </a:xfrm>
        </p:grpSpPr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040" y="3337560"/>
              <a:ext cx="2130104" cy="199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56" name="TextBox 27"/>
            <p:cNvSpPr txBox="1">
              <a:spLocks noChangeArrowheads="1"/>
            </p:cNvSpPr>
            <p:nvPr/>
          </p:nvSpPr>
          <p:spPr bwMode="auto">
            <a:xfrm>
              <a:off x="2662726" y="4706575"/>
              <a:ext cx="2057400" cy="7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Steven </a:t>
              </a:r>
              <a:r>
                <a:rPr lang="en-US" dirty="0" err="1" smtClean="0">
                  <a:solidFill>
                    <a:srgbClr val="FFFF00"/>
                  </a:solidFill>
                </a:rPr>
                <a:t>Sepka</a:t>
              </a:r>
              <a:r>
                <a:rPr lang="en-US" dirty="0" smtClean="0">
                  <a:solidFill>
                    <a:srgbClr val="FFFF00"/>
                  </a:solidFill>
                </a:rPr>
                <a:t> (Lab)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812" y="853411"/>
            <a:ext cx="1737360" cy="2383691"/>
            <a:chOff x="914400" y="868680"/>
            <a:chExt cx="1737360" cy="2383691"/>
          </a:xfrm>
        </p:grpSpPr>
        <p:pic>
          <p:nvPicPr>
            <p:cNvPr id="26" name="Picture 25" descr="J.-Warecki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868680"/>
              <a:ext cx="1737360" cy="2316480"/>
            </a:xfrm>
            <a:prstGeom prst="rect">
              <a:avLst/>
            </a:prstGeom>
          </p:spPr>
        </p:pic>
        <p:sp>
          <p:nvSpPr>
            <p:cNvPr id="18450" name="Rectangle 9"/>
            <p:cNvSpPr>
              <a:spLocks noChangeArrowheads="1"/>
            </p:cNvSpPr>
            <p:nvPr/>
          </p:nvSpPr>
          <p:spPr bwMode="auto">
            <a:xfrm>
              <a:off x="960120" y="2606040"/>
              <a:ext cx="16380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66"/>
                  </a:solidFill>
                </a:rPr>
                <a:t>Jack </a:t>
              </a:r>
              <a:r>
                <a:rPr lang="en-US" b="1" dirty="0" err="1" smtClean="0">
                  <a:solidFill>
                    <a:srgbClr val="FFFF66"/>
                  </a:solidFill>
                </a:rPr>
                <a:t>Warecki</a:t>
              </a:r>
              <a:endParaRPr lang="en-US" b="1" dirty="0">
                <a:solidFill>
                  <a:srgbClr val="FFFF66"/>
                </a:solidFill>
              </a:endParaRPr>
            </a:p>
            <a:p>
              <a:r>
                <a:rPr lang="en-US" b="1" dirty="0" smtClean="0">
                  <a:solidFill>
                    <a:srgbClr val="FFFF66"/>
                  </a:solidFill>
                </a:rPr>
                <a:t>(Lecture/Lab)</a:t>
              </a:r>
              <a:endParaRPr lang="en-US" b="1" dirty="0">
                <a:solidFill>
                  <a:srgbClr val="FFFF66"/>
                </a:solidFill>
              </a:endParaRPr>
            </a:p>
          </p:txBody>
        </p:sp>
      </p:grpSp>
      <p:sp>
        <p:nvSpPr>
          <p:cNvPr id="3" name="AutoShape 2" descr="Banafa_Ahme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anafa_Ahme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oster_croppe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76797" y="1228892"/>
            <a:ext cx="1967966" cy="2183775"/>
            <a:chOff x="6785168" y="4030975"/>
            <a:chExt cx="1965960" cy="1992438"/>
          </a:xfrm>
        </p:grpSpPr>
        <p:pic>
          <p:nvPicPr>
            <p:cNvPr id="1032" name="Picture 8" descr="C:\Users\kyoussefi\Desktop\Banafa_Ahmed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06733" y="4030975"/>
              <a:ext cx="1717995" cy="19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6785168" y="5433712"/>
              <a:ext cx="1965960" cy="589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Ahmed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Banafa</a:t>
              </a:r>
              <a:r>
                <a:rPr lang="en-US" b="1" dirty="0" smtClean="0">
                  <a:solidFill>
                    <a:srgbClr val="FFFF00"/>
                  </a:solidFill>
                </a:rPr>
                <a:t> (Lab)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66695" y="3721043"/>
            <a:ext cx="2121093" cy="2219275"/>
            <a:chOff x="3666607" y="3892493"/>
            <a:chExt cx="2121093" cy="2219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8" t="10220" r="12249" b="6927"/>
            <a:stretch/>
          </p:blipFill>
          <p:spPr>
            <a:xfrm>
              <a:off x="3869847" y="3892493"/>
              <a:ext cx="1851925" cy="21719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666607" y="5465437"/>
              <a:ext cx="21210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</a:rPr>
                <a:t>Farshid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Marbouti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(Lab)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74" y="3823229"/>
            <a:ext cx="1737548" cy="2233990"/>
          </a:xfrm>
          <a:prstGeom prst="rect">
            <a:avLst/>
          </a:prstGeom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695384" y="5148638"/>
            <a:ext cx="1920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Spoorthy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Ananthaiah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(Lab)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28" y="1527289"/>
            <a:ext cx="5755773" cy="454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E3C1-351E-4244-B48A-10A8FFD9944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4899" y="385762"/>
            <a:ext cx="728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Check your score for assignments, click on the Grades tap and arrange by due date, dash line ( – ) means it has not been graded yet.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98894" y="1039906"/>
            <a:ext cx="1698812" cy="214704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134506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E3C1-351E-4244-B48A-10A8FFD9944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4235822"/>
            <a:ext cx="2501153" cy="2501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31" y="71441"/>
            <a:ext cx="5823417" cy="498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69" y="4129597"/>
            <a:ext cx="3553543" cy="26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8701"/>
      </p:ext>
    </p:extLst>
  </p:cSld>
  <p:clrMapOvr>
    <a:masterClrMapping/>
  </p:clrMapOvr>
  <p:transition spd="med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6576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Graders and Lab Assistants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3DE51-C800-417C-8CBA-A16A9DBBD1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4512367" y="2413285"/>
            <a:ext cx="41814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Denise </a:t>
            </a:r>
            <a:r>
              <a:rPr lang="en-US" sz="2000" dirty="0" err="1" smtClean="0"/>
              <a:t>Gip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Hanna Vu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Leon Gallardo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Ryan Nguyen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/>
              <a:t>Mohibkhan</a:t>
            </a:r>
            <a:r>
              <a:rPr lang="en-US" sz="2000" dirty="0" smtClean="0"/>
              <a:t> </a:t>
            </a:r>
            <a:r>
              <a:rPr lang="en-US" sz="2000" dirty="0" err="1" smtClean="0"/>
              <a:t>Pathan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Pal Nicola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/>
              <a:t>Reshma</a:t>
            </a:r>
            <a:r>
              <a:rPr lang="en-US" sz="2000" dirty="0" smtClean="0"/>
              <a:t> Nawaz</a:t>
            </a:r>
            <a:r>
              <a:rPr lang="en-US" sz="2000" dirty="0"/>
              <a:t> 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7055" y="1828800"/>
            <a:ext cx="218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HW Graders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529" y="1860534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Lab  Assistants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054" y="2395507"/>
            <a:ext cx="27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Gurpreetsingh</a:t>
            </a:r>
            <a:r>
              <a:rPr lang="en-US" dirty="0" smtClean="0"/>
              <a:t> </a:t>
            </a:r>
            <a:r>
              <a:rPr lang="en-US" dirty="0" err="1" smtClean="0"/>
              <a:t>Baweja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11818" y="2801260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Aditya </a:t>
            </a:r>
            <a:r>
              <a:rPr lang="en-US" dirty="0" err="1"/>
              <a:t>Bhole</a:t>
            </a:r>
            <a:endParaRPr lang="en-US" sz="2000" dirty="0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E08F-3855-42DC-8EB5-73CEDDD7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87" y="384031"/>
            <a:ext cx="8520600" cy="953923"/>
          </a:xfrm>
        </p:spPr>
        <p:txBody>
          <a:bodyPr/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Log into Zoom via your SJSU account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54414-D18B-46D7-AE44-F4B8E36E1835}"/>
              </a:ext>
            </a:extLst>
          </p:cNvPr>
          <p:cNvSpPr txBox="1"/>
          <p:nvPr/>
        </p:nvSpPr>
        <p:spPr>
          <a:xfrm>
            <a:off x="1159160" y="187952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Step 1</a:t>
            </a:r>
            <a:r>
              <a:rPr lang="en-US" dirty="0"/>
              <a:t>. Go to </a:t>
            </a:r>
            <a:r>
              <a:rPr lang="en-US" b="1" u="sng" dirty="0"/>
              <a:t>one.sjsu.edu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262938-A204-4C11-B2C5-B48C076BC23B}"/>
              </a:ext>
            </a:extLst>
          </p:cNvPr>
          <p:cNvGrpSpPr/>
          <p:nvPr/>
        </p:nvGrpSpPr>
        <p:grpSpPr>
          <a:xfrm>
            <a:off x="618140" y="2316364"/>
            <a:ext cx="7685090" cy="1386723"/>
            <a:chOff x="618139" y="1985886"/>
            <a:chExt cx="7685090" cy="13867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FFE054-992A-4B06-BF9D-B67C0AE1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39" y="1985886"/>
              <a:ext cx="2071322" cy="13867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B4BAA5-7BD4-41AA-8116-689795EA2887}"/>
                </a:ext>
              </a:extLst>
            </p:cNvPr>
            <p:cNvSpPr txBox="1"/>
            <p:nvPr/>
          </p:nvSpPr>
          <p:spPr>
            <a:xfrm>
              <a:off x="2852057" y="2794000"/>
              <a:ext cx="545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Step 2</a:t>
              </a:r>
              <a:r>
                <a:rPr lang="en-US" dirty="0"/>
                <a:t>. Click on “My Video Conferencing Zoom” tab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143C4AC-C0D2-467F-A79F-7D13463BF194}"/>
                </a:ext>
              </a:extLst>
            </p:cNvPr>
            <p:cNvSpPr/>
            <p:nvPr/>
          </p:nvSpPr>
          <p:spPr>
            <a:xfrm flipH="1">
              <a:off x="2545788" y="3201783"/>
              <a:ext cx="429641" cy="169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839ED1-E91E-4AAB-B9A8-8827AC6E54EC}"/>
              </a:ext>
            </a:extLst>
          </p:cNvPr>
          <p:cNvGrpSpPr/>
          <p:nvPr/>
        </p:nvGrpSpPr>
        <p:grpSpPr>
          <a:xfrm>
            <a:off x="558801" y="4039490"/>
            <a:ext cx="4689459" cy="1906772"/>
            <a:chOff x="558800" y="3182240"/>
            <a:chExt cx="4689459" cy="19067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2F30E4-E970-44D5-AB9B-45140E82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228" y="3182240"/>
              <a:ext cx="2064031" cy="190677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B947A5-58C5-4AA9-B4D8-23636789205F}"/>
                </a:ext>
              </a:extLst>
            </p:cNvPr>
            <p:cNvSpPr txBox="1"/>
            <p:nvPr/>
          </p:nvSpPr>
          <p:spPr>
            <a:xfrm>
              <a:off x="558800" y="3350939"/>
              <a:ext cx="22932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Step 3</a:t>
              </a:r>
              <a:r>
                <a:rPr lang="en-US" dirty="0"/>
                <a:t>. Click on Sign in and login using your SJSU </a:t>
              </a:r>
              <a:r>
                <a:rPr lang="en-US" dirty="0" smtClean="0"/>
                <a:t>credentials if prompted</a:t>
              </a:r>
              <a:endParaRPr lang="en-US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E0676C2-58D5-4A9A-9A59-F32473916F26}"/>
                </a:ext>
              </a:extLst>
            </p:cNvPr>
            <p:cNvSpPr/>
            <p:nvPr/>
          </p:nvSpPr>
          <p:spPr>
            <a:xfrm>
              <a:off x="2917011" y="4231673"/>
              <a:ext cx="559159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A470D9-EFC6-4D63-AE41-8BD69626E921}"/>
              </a:ext>
            </a:extLst>
          </p:cNvPr>
          <p:cNvSpPr txBox="1"/>
          <p:nvPr/>
        </p:nvSpPr>
        <p:spPr>
          <a:xfrm>
            <a:off x="5258001" y="4481136"/>
            <a:ext cx="38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Step 4</a:t>
            </a:r>
            <a:r>
              <a:rPr lang="en-US" dirty="0"/>
              <a:t>. Click on </a:t>
            </a:r>
            <a:r>
              <a:rPr lang="en-US" sz="2000" dirty="0"/>
              <a:t>“Join a Meeting”</a:t>
            </a:r>
          </a:p>
          <a:p>
            <a:pPr algn="ctr"/>
            <a:r>
              <a:rPr lang="en-US" sz="2000" dirty="0"/>
              <a:t>and use meeting ID </a:t>
            </a:r>
            <a:r>
              <a:rPr lang="en-US" sz="2000" dirty="0" smtClean="0"/>
              <a:t>and passcode from </a:t>
            </a:r>
            <a:r>
              <a:rPr lang="en-US" sz="2000" dirty="0"/>
              <a:t>Canvas </a:t>
            </a:r>
          </a:p>
        </p:txBody>
      </p:sp>
    </p:spTree>
    <p:extLst>
      <p:ext uri="{BB962C8B-B14F-4D97-AF65-F5344CB8AC3E}">
        <p14:creationId xmlns:p14="http://schemas.microsoft.com/office/powerpoint/2010/main" val="8379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048436" y="887505"/>
            <a:ext cx="52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Accessing Zoom through Canvas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694" y="2147046"/>
            <a:ext cx="271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can access Zoom through Canvas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" y="1752318"/>
            <a:ext cx="1921339" cy="426748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44503" y="2545087"/>
            <a:ext cx="6522828" cy="3353689"/>
            <a:chOff x="2444503" y="2545087"/>
            <a:chExt cx="6522828" cy="3353689"/>
          </a:xfrm>
        </p:grpSpPr>
        <p:sp>
          <p:nvSpPr>
            <p:cNvPr id="11" name="Rectangle 10"/>
            <p:cNvSpPr/>
            <p:nvPr/>
          </p:nvSpPr>
          <p:spPr>
            <a:xfrm>
              <a:off x="5144562" y="2545087"/>
              <a:ext cx="31433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No need to know the Zoom ID, just Join after logging to Canvas</a:t>
              </a:r>
              <a:endParaRPr lang="en-US" sz="16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503" y="3160059"/>
              <a:ext cx="6522828" cy="273871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849035" y="3142129"/>
              <a:ext cx="1223683" cy="112507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>
            <a:off x="1775012" y="2743201"/>
            <a:ext cx="1420906" cy="14298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43835" y="1367118"/>
            <a:ext cx="155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E10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5831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3DE51-C800-417C-8CBA-A16A9DBBD1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2518" y="528917"/>
            <a:ext cx="517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Lectures and Labs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09047" y="1053353"/>
            <a:ext cx="408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format?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129118"/>
            <a:ext cx="133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Lecture: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435" y="2774576"/>
            <a:ext cx="594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lectures will be online live via Zoom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5435" y="3793562"/>
            <a:ext cx="724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Lecture meetings will be recorded and posted on Canvas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05435" y="3284069"/>
            <a:ext cx="681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 Zoom via one.SJSU.edu – not through Canvas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905435" y="854680"/>
            <a:ext cx="8006583" cy="4771815"/>
            <a:chOff x="905435" y="854680"/>
            <a:chExt cx="8006583" cy="4771815"/>
          </a:xfrm>
        </p:grpSpPr>
        <p:sp>
          <p:nvSpPr>
            <p:cNvPr id="13" name="TextBox 12"/>
            <p:cNvSpPr txBox="1"/>
            <p:nvPr/>
          </p:nvSpPr>
          <p:spPr>
            <a:xfrm>
              <a:off x="905435" y="4303056"/>
              <a:ext cx="71762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The Zoom meeting IDs and passcodes will be posted on Canvas for both lecture sections; it is the same ID for the entire semester. You must join the Zoom lecture meeting assigned to the section you are enrolled in.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577" y="854680"/>
              <a:ext cx="3089441" cy="217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231195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80F1D-79D3-4039-B746-DDDD3912CE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2176" y="1013012"/>
            <a:ext cx="346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Zoom meeting Protocol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741" y="1819839"/>
            <a:ext cx="49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Enter the Zoom meeting on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5741" y="4155125"/>
            <a:ext cx="6938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last 10-12 min. of each lecture will be devoted to answer some of the questions submitted through Chat on Zoom as time permits. Contact your lecture faculty if you have any questions.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5741" y="3648249"/>
            <a:ext cx="667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Chat room will be open for the duration of the lecture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35741" y="2833595"/>
            <a:ext cx="714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Make sure your name or your picture (live or stationary) appears in the Zoom window when you join the meetings.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35741" y="2326717"/>
            <a:ext cx="49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Mute your microphone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092240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80F1D-79D3-4039-B746-DDDD3912CE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797423"/>
            <a:ext cx="133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518" y="300322"/>
            <a:ext cx="517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Lectures and Labs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18012" y="891993"/>
            <a:ext cx="408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format?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306" y="1842269"/>
            <a:ext cx="594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labs are in hybrid mode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91552" y="3260190"/>
            <a:ext cx="594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Students will be divided into 4 groups of 5-6 members in each lab section.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45341" y="2243453"/>
            <a:ext cx="659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are 14 weeks of lab: 6 weeks will be 100% live online and 8 weeks will require one member of each group to attend the lab in-person.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04999" y="3969150"/>
            <a:ext cx="629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One member of each group volunteers to attend the lab in person and perform the lab activity, the other group members watch and participate via live Zoom.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87071" y="5293662"/>
            <a:ext cx="6225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week (first week of semester), there will be an ice breaker lab Zoom meeting to meet your lab instructor and other students in your lab section.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9557959"/>
      </p:ext>
    </p:extLst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49220</TotalTime>
  <Words>1079</Words>
  <Application>Microsoft Office PowerPoint</Application>
  <PresentationFormat>On-screen Show (4:3)</PresentationFormat>
  <Paragraphs>178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Studio</vt:lpstr>
      <vt:lpstr>Welcome to ENGR10</vt:lpstr>
      <vt:lpstr>Lecture Faculty</vt:lpstr>
      <vt:lpstr>Lab Faculty</vt:lpstr>
      <vt:lpstr>Graders and Lab Assistants</vt:lpstr>
      <vt:lpstr> Log into Zoom via your SJSU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E10- Textbook (hard copy or eBook)</vt:lpstr>
      <vt:lpstr>PowerPoint Presentation</vt:lpstr>
      <vt:lpstr>Course Goals - Engineering</vt:lpstr>
      <vt:lpstr>Course Goals – GE Area E</vt:lpstr>
      <vt:lpstr>Project-Based Learning</vt:lpstr>
      <vt:lpstr>Lab Projects</vt:lpstr>
      <vt:lpstr>Let’s Explore the Class Web Site &amp; Canvas</vt:lpstr>
      <vt:lpstr>Visit the E10 web page &amp; Canvas frequently engineering.sjsu.edu/E10</vt:lpstr>
      <vt:lpstr>Visit the E10 web page &amp; Canvas frequently  engineering.sjsu.edu/E10</vt:lpstr>
      <vt:lpstr>Class Schedule</vt:lpstr>
      <vt:lpstr>Syllabus</vt:lpstr>
      <vt:lpstr>Visit the E10 web page &amp; Canvas frequently  engineering.sjsu.edu/E10</vt:lpstr>
      <vt:lpstr>Visit the E10 web page &amp; Canvas frequently  engineering.sjsu.edu/E10</vt:lpstr>
      <vt:lpstr>PowerPoint Presentation</vt:lpstr>
      <vt:lpstr>PowerPoint Presentation</vt:lpstr>
      <vt:lpstr>E10 Canvas site</vt:lpstr>
      <vt:lpstr>E10 Canvas site</vt:lpstr>
      <vt:lpstr>Modules section</vt:lpstr>
      <vt:lpstr>PowerPoint Presentation</vt:lpstr>
      <vt:lpstr>PowerPoint Presentation</vt:lpstr>
      <vt:lpstr>PowerPoint Presentation</vt:lpstr>
    </vt:vector>
  </TitlesOfParts>
  <Company>SJSU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ENGR10</dc:title>
  <dc:creator>Thalia Anagnos</dc:creator>
  <cp:lastModifiedBy>Ken Youssefi</cp:lastModifiedBy>
  <cp:revision>427</cp:revision>
  <dcterms:created xsi:type="dcterms:W3CDTF">2009-08-21T15:23:45Z</dcterms:created>
  <dcterms:modified xsi:type="dcterms:W3CDTF">2020-08-20T23:10:14Z</dcterms:modified>
</cp:coreProperties>
</file>