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4" r:id="rId2"/>
    <p:sldId id="297" r:id="rId3"/>
    <p:sldId id="301" r:id="rId4"/>
    <p:sldId id="302" r:id="rId5"/>
    <p:sldId id="298" r:id="rId6"/>
    <p:sldId id="299" r:id="rId7"/>
    <p:sldId id="300" r:id="rId8"/>
    <p:sldId id="293" r:id="rId9"/>
    <p:sldId id="294" r:id="rId10"/>
    <p:sldId id="30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81" r:id="rId22"/>
    <p:sldId id="277" r:id="rId23"/>
    <p:sldId id="278" r:id="rId24"/>
    <p:sldId id="292" r:id="rId25"/>
    <p:sldId id="280" r:id="rId26"/>
    <p:sldId id="282" r:id="rId27"/>
    <p:sldId id="284" r:id="rId28"/>
    <p:sldId id="285" r:id="rId29"/>
    <p:sldId id="296" r:id="rId30"/>
    <p:sldId id="286" r:id="rId31"/>
    <p:sldId id="287" r:id="rId32"/>
    <p:sldId id="288" r:id="rId33"/>
    <p:sldId id="289" r:id="rId34"/>
    <p:sldId id="290" r:id="rId35"/>
    <p:sldId id="291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3FEB"/>
    <a:srgbClr val="5376D7"/>
    <a:srgbClr val="4F81BD"/>
    <a:srgbClr val="FFFF00"/>
    <a:srgbClr val="FF9900"/>
    <a:srgbClr val="FF0000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502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D10A3-0BF5-4E24-A284-7EA2027237F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9FBC8-F10A-43A8-85A0-E50784182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4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9FBC8-F10A-43A8-85A0-E507841821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3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9FBC8-F10A-43A8-85A0-E507841821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50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10/24/18 (wed.)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9FBC8-F10A-43A8-85A0-E507841821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36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9FBC8-F10A-43A8-85A0-E507841821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90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9FBC8-F10A-43A8-85A0-E507841821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6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Ken Youssefi/Ping Hsu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4300"/>
            <a:ext cx="21336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Ken Youssefi/Ping Hsu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4300"/>
            <a:ext cx="28956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Introduction to Engineering – E10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1600"/>
            <a:ext cx="213360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5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1" i="1" kern="1200">
          <a:solidFill>
            <a:srgbClr val="FF99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Programing Concept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13609" y="1551709"/>
            <a:ext cx="5981700" cy="1357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1" kern="120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ENGR 10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Introduction to Engineering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56870" y="2983490"/>
            <a:ext cx="4495178" cy="311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3884" y="775202"/>
            <a:ext cx="1445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</a:rPr>
              <a:t>(Part A)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7686"/>
          <a:stretch/>
        </p:blipFill>
        <p:spPr bwMode="auto">
          <a:xfrm>
            <a:off x="6964878" y="1229269"/>
            <a:ext cx="1735776" cy="162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9863"/>
            <a:ext cx="28003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247775" y="1668463"/>
            <a:ext cx="1989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Program blocks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48000" y="193675"/>
            <a:ext cx="3324225" cy="6327775"/>
            <a:chOff x="3048000" y="174625"/>
            <a:chExt cx="3324225" cy="6327775"/>
          </a:xfrm>
        </p:grpSpPr>
        <p:pic>
          <p:nvPicPr>
            <p:cNvPr id="1947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74625"/>
              <a:ext cx="3195638" cy="632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3" name="TextBox 5"/>
            <p:cNvSpPr txBox="1">
              <a:spLocks noChangeArrowheads="1"/>
            </p:cNvSpPr>
            <p:nvPr/>
          </p:nvSpPr>
          <p:spPr bwMode="auto">
            <a:xfrm>
              <a:off x="4927600" y="1690688"/>
              <a:ext cx="144462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FF"/>
                  </a:solidFill>
                </a:rPr>
                <a:t>Sensor blocks</a:t>
              </a:r>
            </a:p>
          </p:txBody>
        </p:sp>
      </p:grpSp>
      <p:sp>
        <p:nvSpPr>
          <p:cNvPr id="194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smtClean="0"/>
              <a:t>Ken Youssefi</a:t>
            </a:r>
          </a:p>
        </p:txBody>
      </p:sp>
      <p:sp>
        <p:nvSpPr>
          <p:cNvPr id="194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smtClean="0"/>
              <a:t>Introduction to Engineering – E10</a:t>
            </a:r>
          </a:p>
        </p:txBody>
      </p:sp>
      <p:sp>
        <p:nvSpPr>
          <p:cNvPr id="194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62A5BB-F29D-42DC-8F7C-EA95542E1F86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 smtClean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763963" y="1979613"/>
            <a:ext cx="1382712" cy="1998662"/>
            <a:chOff x="3764442" y="1979629"/>
            <a:chExt cx="1382598" cy="1998482"/>
          </a:xfrm>
        </p:grpSpPr>
        <p:sp>
          <p:nvSpPr>
            <p:cNvPr id="4" name="Rectangle 3"/>
            <p:cNvSpPr/>
            <p:nvPr/>
          </p:nvSpPr>
          <p:spPr>
            <a:xfrm>
              <a:off x="3780316" y="1979629"/>
              <a:ext cx="1215925" cy="21270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05714" y="2500282"/>
              <a:ext cx="1215925" cy="21111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64442" y="3727309"/>
              <a:ext cx="1382598" cy="25080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457200" y="1455738"/>
            <a:ext cx="1216025" cy="21272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461897" y="1871662"/>
            <a:ext cx="1216025" cy="21272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457200" y="2713830"/>
            <a:ext cx="1216025" cy="21272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457200" y="3317950"/>
            <a:ext cx="1216025" cy="21272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461881" y="4385615"/>
            <a:ext cx="1329212" cy="216474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454062" y="4989734"/>
            <a:ext cx="1216025" cy="21272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292850" y="87313"/>
            <a:ext cx="2871788" cy="5026025"/>
            <a:chOff x="6292850" y="87313"/>
            <a:chExt cx="2871788" cy="5026025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6292850" y="87313"/>
              <a:ext cx="2871788" cy="5026025"/>
              <a:chOff x="6292850" y="87313"/>
              <a:chExt cx="2871788" cy="5026025"/>
            </a:xfrm>
          </p:grpSpPr>
          <p:pic>
            <p:nvPicPr>
              <p:cNvPr id="1947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2850" y="87313"/>
                <a:ext cx="2871788" cy="407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1" name="TextBox 7"/>
              <p:cNvSpPr txBox="1">
                <a:spLocks noChangeArrowheads="1"/>
              </p:cNvSpPr>
              <p:nvPr/>
            </p:nvSpPr>
            <p:spPr bwMode="auto">
              <a:xfrm>
                <a:off x="7038975" y="4281488"/>
                <a:ext cx="1444625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FFFF00"/>
                    </a:solidFill>
                  </a:rPr>
                  <a:t>Outputs options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6509208" y="1998475"/>
              <a:ext cx="1536569" cy="688157"/>
            </a:xfrm>
            <a:prstGeom prst="rect">
              <a:avLst/>
            </a:prstGeom>
            <a:solidFill>
              <a:srgbClr val="4F81BD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80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Variables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0848" y="3556231"/>
            <a:ext cx="6705599" cy="13023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i="1" dirty="0" smtClean="0">
                <a:solidFill>
                  <a:srgbClr val="FFFF00"/>
                </a:solidFill>
              </a:rPr>
              <a:t>A semicolon is required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at the end of each  instruction</a:t>
            </a:r>
            <a:r>
              <a:rPr lang="en-US" sz="3000" dirty="0" smtClean="0">
                <a:solidFill>
                  <a:srgbClr val="FFFF00"/>
                </a:solidFill>
              </a:rPr>
              <a:t>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661" y="1013747"/>
            <a:ext cx="785202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00"/>
                </a:solidFill>
              </a:rPr>
              <a:t>A “variable” is a place where we </a:t>
            </a:r>
            <a:r>
              <a:rPr lang="en-US" sz="3200" dirty="0" smtClean="0">
                <a:solidFill>
                  <a:srgbClr val="FFFF00"/>
                </a:solidFill>
              </a:rPr>
              <a:t>store </a:t>
            </a:r>
            <a:r>
              <a:rPr lang="en-US" sz="3200" dirty="0">
                <a:solidFill>
                  <a:srgbClr val="FFFF00"/>
                </a:solidFill>
              </a:rPr>
              <a:t>a value.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906" y="1789602"/>
            <a:ext cx="616604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 A = 10 ; </a:t>
            </a:r>
            <a:r>
              <a:rPr lang="en-US" sz="2800" dirty="0">
                <a:solidFill>
                  <a:srgbClr val="FFFFCC"/>
                </a:solidFill>
              </a:rPr>
              <a:t>// The value 10 is stored in 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848" y="4624580"/>
            <a:ext cx="80772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Any statement after the sign “//” is NOT part of the program.  It is a comment made by the programmer.</a:t>
            </a:r>
            <a:endParaRPr lang="en-US" sz="28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0848" y="2487881"/>
            <a:ext cx="7426039" cy="13023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Value of 10 is placed in the storage location called “A”. So “A” is a variable</a:t>
            </a:r>
            <a:endParaRPr lang="en-US" sz="3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3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1889" y="916815"/>
            <a:ext cx="7869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2800" dirty="0">
                <a:solidFill>
                  <a:srgbClr val="FFFF00"/>
                </a:solidFill>
              </a:rPr>
              <a:t>Every variable in the program needs to be </a:t>
            </a:r>
            <a:r>
              <a:rPr lang="en-US" sz="2800" u="sng" dirty="0">
                <a:solidFill>
                  <a:schemeClr val="bg1"/>
                </a:solidFill>
              </a:rPr>
              <a:t>declared</a:t>
            </a:r>
            <a:r>
              <a:rPr lang="en-US" sz="2800" dirty="0">
                <a:solidFill>
                  <a:srgbClr val="FFFF00"/>
                </a:solidFill>
              </a:rPr>
              <a:t> in the beginning of the program</a:t>
            </a:r>
            <a:r>
              <a:rPr lang="en-US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31817" y="2274563"/>
            <a:ext cx="6317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itchFamily="34" charset="0"/>
              </a:rPr>
              <a:t>Declaration of the variable tells the program its </a:t>
            </a:r>
            <a:r>
              <a:rPr lang="en-US" sz="3200" b="1" i="1" dirty="0">
                <a:solidFill>
                  <a:srgbClr val="FF9900"/>
                </a:solidFill>
                <a:latin typeface="Calibri" pitchFamily="34" charset="0"/>
              </a:rPr>
              <a:t>name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alibri" pitchFamily="34" charset="0"/>
              </a:rPr>
              <a:t>and its </a:t>
            </a:r>
            <a:r>
              <a:rPr lang="en-US" sz="3200" b="1" i="1" dirty="0">
                <a:solidFill>
                  <a:srgbClr val="FF9900"/>
                </a:solidFill>
                <a:latin typeface="Calibri" pitchFamily="34" charset="0"/>
              </a:rPr>
              <a:t>type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75508" y="3701534"/>
            <a:ext cx="7003473" cy="1885339"/>
            <a:chOff x="1475508" y="3701534"/>
            <a:chExt cx="7003473" cy="1885339"/>
          </a:xfrm>
        </p:grpSpPr>
        <p:sp>
          <p:nvSpPr>
            <p:cNvPr id="11" name="Rectangle 10"/>
            <p:cNvSpPr/>
            <p:nvPr/>
          </p:nvSpPr>
          <p:spPr>
            <a:xfrm>
              <a:off x="3169009" y="3701534"/>
              <a:ext cx="23321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int</a:t>
              </a:r>
              <a:r>
                <a:rPr lang="en-US" sz="3200" dirty="0">
                  <a:solidFill>
                    <a:schemeClr val="bg1"/>
                  </a:solidFill>
                </a:rPr>
                <a:t>    </a:t>
              </a:r>
              <a:r>
                <a:rPr lang="en-US" sz="3200" b="1" dirty="0">
                  <a:solidFill>
                    <a:schemeClr val="bg1"/>
                  </a:solidFill>
                </a:rPr>
                <a:t>speed ;</a:t>
              </a: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475508" y="4509655"/>
              <a:ext cx="7003473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FFFF00"/>
                  </a:solidFill>
                  <a:latin typeface="Calibri" pitchFamily="34" charset="0"/>
                </a:rPr>
                <a:t>The word “</a:t>
              </a:r>
              <a:r>
                <a:rPr lang="en-US" sz="3200" b="1" dirty="0" err="1">
                  <a:solidFill>
                    <a:srgbClr val="FFFF00"/>
                  </a:solidFill>
                  <a:latin typeface="Calibri" pitchFamily="34" charset="0"/>
                </a:rPr>
                <a:t>int</a:t>
              </a:r>
              <a:r>
                <a:rPr lang="en-US" sz="3200" dirty="0">
                  <a:solidFill>
                    <a:srgbClr val="FFFF00"/>
                  </a:solidFill>
                  <a:latin typeface="Calibri" pitchFamily="34" charset="0"/>
                </a:rPr>
                <a:t>” indicates that the variable ‘</a:t>
              </a:r>
              <a:r>
                <a:rPr lang="en-US" sz="3200" b="1" dirty="0">
                  <a:solidFill>
                    <a:srgbClr val="FFFF00"/>
                  </a:solidFill>
                  <a:latin typeface="Calibri" pitchFamily="34" charset="0"/>
                </a:rPr>
                <a:t>speed</a:t>
              </a:r>
              <a:r>
                <a:rPr lang="en-US" sz="3200" dirty="0">
                  <a:solidFill>
                    <a:srgbClr val="FFFF00"/>
                  </a:solidFill>
                  <a:latin typeface="Calibri" pitchFamily="34" charset="0"/>
                </a:rPr>
                <a:t>’ is an </a:t>
              </a:r>
              <a:r>
                <a:rPr lang="en-US" sz="3200" b="1" dirty="0">
                  <a:solidFill>
                    <a:srgbClr val="FFFF00"/>
                  </a:solidFill>
                  <a:latin typeface="Calibri" pitchFamily="34" charset="0"/>
                </a:rPr>
                <a:t>integer</a:t>
              </a:r>
              <a:r>
                <a:rPr lang="en-US" sz="3200" dirty="0">
                  <a:solidFill>
                    <a:srgbClr val="FFFF00"/>
                  </a:solidFill>
                  <a:latin typeface="Calibri" pitchFamily="34" charset="0"/>
                </a:rPr>
                <a:t> variable</a:t>
              </a:r>
              <a:r>
                <a:rPr lang="en-US" sz="3200" dirty="0">
                  <a:solidFill>
                    <a:srgbClr val="002060"/>
                  </a:solidFill>
                  <a:latin typeface="Calibri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895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Commonly Used Variable Types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" name="Group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788327"/>
              </p:ext>
            </p:extLst>
          </p:nvPr>
        </p:nvGraphicFramePr>
        <p:xfrm>
          <a:off x="477980" y="1073730"/>
          <a:ext cx="8229600" cy="53213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Variable Type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Description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Range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Stores integer values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EX:  5, -3200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-32,768  to +32,767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Stores integer values with extended range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EX: 56, 6000,  -4,234,128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-2,147,483,648 to +2,147,483,647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float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Stores values with decimal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EX: 1.245, -4.2341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[-10^+38, -10^-38]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[10^-38, 10^+38]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char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Stores characters*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EX: A, B, @, #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_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74876" y="2632364"/>
            <a:ext cx="803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15</a:t>
            </a:r>
            <a:endParaRPr lang="en-US" sz="2800" b="1" baseline="30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2582" y="3851565"/>
            <a:ext cx="803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31</a:t>
            </a:r>
            <a:endParaRPr lang="en-US" sz="2800" b="1" baseline="300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055" y="3131127"/>
            <a:ext cx="8243454" cy="1177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4905" y="4294942"/>
            <a:ext cx="8243454" cy="1177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4905" y="5458691"/>
            <a:ext cx="8243454" cy="928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6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1984" y="1789683"/>
            <a:ext cx="4890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This </a:t>
            </a:r>
            <a:r>
              <a:rPr lang="en-US" sz="2800" dirty="0">
                <a:solidFill>
                  <a:srgbClr val="FFFF00"/>
                </a:solidFill>
              </a:rPr>
              <a:t>variable is accessible from anywhere within your program.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8793" y="1069159"/>
            <a:ext cx="2843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CC"/>
                </a:solidFill>
              </a:rPr>
              <a:t>Global </a:t>
            </a:r>
            <a:r>
              <a:rPr lang="en-US" sz="3200" b="1" dirty="0" smtClean="0">
                <a:solidFill>
                  <a:srgbClr val="FFFFCC"/>
                </a:solidFill>
              </a:rPr>
              <a:t>Variable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8286" y="0"/>
            <a:ext cx="3149600" cy="453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34273" y="2951018"/>
            <a:ext cx="6054454" cy="2731400"/>
            <a:chOff x="734273" y="2951018"/>
            <a:chExt cx="6054454" cy="2731400"/>
          </a:xfrm>
        </p:grpSpPr>
        <p:grpSp>
          <p:nvGrpSpPr>
            <p:cNvPr id="12" name="Group 11"/>
            <p:cNvGrpSpPr/>
            <p:nvPr/>
          </p:nvGrpSpPr>
          <p:grpSpPr>
            <a:xfrm>
              <a:off x="734273" y="3632271"/>
              <a:ext cx="5375565" cy="2050147"/>
              <a:chOff x="734273" y="3632271"/>
              <a:chExt cx="5375565" cy="205014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34273" y="4297423"/>
                <a:ext cx="537556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This </a:t>
                </a:r>
                <a:r>
                  <a:rPr lang="en-US" sz="2800" dirty="0">
                    <a:solidFill>
                      <a:srgbClr val="FFFF00"/>
                    </a:solidFill>
                  </a:rPr>
                  <a:t>variable is only accessible from a “local area” within your program (“functions” will be discussed later).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68793" y="3632271"/>
                <a:ext cx="25416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FFFFCC"/>
                    </a:solidFill>
                  </a:rPr>
                  <a:t>Local </a:t>
                </a:r>
                <a:r>
                  <a:rPr lang="en-US" sz="3200" b="1" dirty="0" smtClean="0">
                    <a:solidFill>
                      <a:srgbClr val="FFFFCC"/>
                    </a:solidFill>
                  </a:rPr>
                  <a:t>Variable</a:t>
                </a:r>
                <a:endParaRPr lang="en-US" sz="3200" dirty="0">
                  <a:solidFill>
                    <a:srgbClr val="FFFFCC"/>
                  </a:solidFill>
                </a:endParaRP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 flipV="1">
              <a:off x="3394364" y="2951018"/>
              <a:ext cx="3394363" cy="10806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/>
          <p:cNvCxnSpPr/>
          <p:nvPr/>
        </p:nvCxnSpPr>
        <p:spPr>
          <a:xfrm>
            <a:off x="3823855" y="1454727"/>
            <a:ext cx="2964872" cy="3325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33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925"/>
            <a:ext cx="8229600" cy="713509"/>
          </a:xfrm>
        </p:spPr>
        <p:txBody>
          <a:bodyPr/>
          <a:lstStyle/>
          <a:p>
            <a:r>
              <a:rPr lang="en-US" dirty="0"/>
              <a:t>Global Variable Declaration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3963" y="764417"/>
            <a:ext cx="51400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To declare a global variable, </a:t>
            </a:r>
            <a:r>
              <a:rPr lang="en-US" sz="2800" dirty="0" smtClean="0">
                <a:solidFill>
                  <a:srgbClr val="FFFF00"/>
                </a:solidFill>
              </a:rPr>
              <a:t>right click </a:t>
            </a:r>
            <a:r>
              <a:rPr lang="en-US" sz="2800" dirty="0">
                <a:solidFill>
                  <a:srgbClr val="FFFF00"/>
                </a:solidFill>
              </a:rPr>
              <a:t>on the tab “Global” in the Main </a:t>
            </a:r>
            <a:r>
              <a:rPr lang="en-US" sz="2800" dirty="0" smtClean="0">
                <a:solidFill>
                  <a:srgbClr val="FFFF00"/>
                </a:solidFill>
              </a:rPr>
              <a:t>program and select </a:t>
            </a:r>
            <a:r>
              <a:rPr lang="en-US" sz="2800" b="1" i="1" dirty="0" smtClean="0">
                <a:solidFill>
                  <a:srgbClr val="FFFF00"/>
                </a:solidFill>
              </a:rPr>
              <a:t>Edit Block  </a:t>
            </a:r>
            <a:r>
              <a:rPr lang="en-US" sz="2800" dirty="0" smtClean="0">
                <a:solidFill>
                  <a:srgbClr val="FFFF00"/>
                </a:solidFill>
              </a:rPr>
              <a:t>(or double click the block)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8018" y="3200462"/>
            <a:ext cx="40732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Starting value of the variable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6913" y="595745"/>
            <a:ext cx="2394952" cy="250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4710545" y="1704109"/>
            <a:ext cx="2008910" cy="2909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03943" y="3848305"/>
            <a:ext cx="7736114" cy="2873170"/>
            <a:chOff x="740229" y="3766512"/>
            <a:chExt cx="7736114" cy="287317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0229" y="3766512"/>
              <a:ext cx="7736114" cy="2873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170709" y="5571562"/>
              <a:ext cx="284018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Select variable type</a:t>
              </a:r>
              <a:endParaRPr lang="en-US" sz="24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52414" y="4006572"/>
              <a:ext cx="1118918" cy="165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2" name="Straight Arrow Connector 21"/>
          <p:cNvCxnSpPr/>
          <p:nvPr/>
        </p:nvCxnSpPr>
        <p:spPr>
          <a:xfrm flipH="1">
            <a:off x="5095188" y="3662127"/>
            <a:ext cx="556181" cy="5328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66854" y="4731013"/>
            <a:ext cx="229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Variable name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3256961" y="4324091"/>
            <a:ext cx="548327" cy="4279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Assigning </a:t>
            </a:r>
            <a:r>
              <a:rPr lang="en-US" dirty="0"/>
              <a:t>V</a:t>
            </a:r>
            <a:r>
              <a:rPr lang="en-US" dirty="0" smtClean="0"/>
              <a:t>ariables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246" y="1219200"/>
            <a:ext cx="8628294" cy="339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4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Operator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8983" y="889099"/>
            <a:ext cx="7536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In C language </a:t>
            </a:r>
            <a:r>
              <a:rPr lang="en-US" sz="2800" dirty="0">
                <a:solidFill>
                  <a:schemeClr val="bg1"/>
                </a:solidFill>
              </a:rPr>
              <a:t>“ = ” </a:t>
            </a:r>
            <a:r>
              <a:rPr lang="en-US" sz="2800" dirty="0">
                <a:solidFill>
                  <a:srgbClr val="FFFF00"/>
                </a:solidFill>
              </a:rPr>
              <a:t>is an </a:t>
            </a:r>
            <a:r>
              <a:rPr lang="en-US" sz="2800" b="1" u="sng" dirty="0">
                <a:solidFill>
                  <a:srgbClr val="FFFF00"/>
                </a:solidFill>
              </a:rPr>
              <a:t>assignment operator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NOT </a:t>
            </a:r>
            <a:r>
              <a:rPr lang="en-US" sz="2800" dirty="0">
                <a:solidFill>
                  <a:srgbClr val="FFFF00"/>
                </a:solidFill>
              </a:rPr>
              <a:t>an “ is equal to ” statement.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905499" y="4754643"/>
            <a:ext cx="78416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A </a:t>
            </a:r>
            <a:r>
              <a:rPr lang="en-US" sz="2800" dirty="0">
                <a:solidFill>
                  <a:srgbClr val="FFFF00"/>
                </a:solidFill>
              </a:rPr>
              <a:t>= A+1; //means assign the value A+1</a:t>
            </a:r>
          </a:p>
          <a:p>
            <a:r>
              <a:rPr lang="en-US" sz="2800" dirty="0">
                <a:solidFill>
                  <a:srgbClr val="FFFF00"/>
                </a:solidFill>
              </a:rPr>
              <a:t> 			 // back to A, i.e., increase A by 1.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5499" y="3327486"/>
            <a:ext cx="5425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 = 10;   // means assign 10 to 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5499" y="4041065"/>
            <a:ext cx="6799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 = B;  //  means assign the value of B to 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37854" y="2011327"/>
            <a:ext cx="7093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CC"/>
                </a:solidFill>
              </a:rPr>
              <a:t>This == symbol is used for checking ‘equal’ condition, not for value assignment.</a:t>
            </a:r>
          </a:p>
        </p:txBody>
      </p:sp>
    </p:spTree>
    <p:extLst>
      <p:ext uri="{BB962C8B-B14F-4D97-AF65-F5344CB8AC3E}">
        <p14:creationId xmlns:p14="http://schemas.microsoft.com/office/powerpoint/2010/main" val="353869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Operator: Examples: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1" y="1013780"/>
            <a:ext cx="659476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err="1">
                <a:solidFill>
                  <a:srgbClr val="FFFFCC"/>
                </a:solidFill>
              </a:rPr>
              <a:t>int</a:t>
            </a:r>
            <a:r>
              <a:rPr lang="en-US" sz="2800" b="1" dirty="0">
                <a:solidFill>
                  <a:srgbClr val="FFFFCC"/>
                </a:solidFill>
              </a:rPr>
              <a:t> A; </a:t>
            </a:r>
            <a:r>
              <a:rPr lang="en-US" sz="2800" dirty="0">
                <a:solidFill>
                  <a:srgbClr val="FFFF00"/>
                </a:solidFill>
              </a:rPr>
              <a:t>// a variable named A of type integer</a:t>
            </a:r>
          </a:p>
          <a:p>
            <a:pPr>
              <a:lnSpc>
                <a:spcPct val="80000"/>
              </a:lnSpc>
            </a:pPr>
            <a:r>
              <a:rPr lang="en-US" sz="2800" b="1" dirty="0" err="1">
                <a:solidFill>
                  <a:srgbClr val="FFFFCC"/>
                </a:solidFill>
              </a:rPr>
              <a:t>int</a:t>
            </a:r>
            <a:r>
              <a:rPr lang="en-US" sz="2800" b="1" dirty="0">
                <a:solidFill>
                  <a:srgbClr val="FFFFCC"/>
                </a:solidFill>
              </a:rPr>
              <a:t> B; </a:t>
            </a:r>
            <a:r>
              <a:rPr lang="en-US" sz="2800" dirty="0">
                <a:solidFill>
                  <a:srgbClr val="FFFF00"/>
                </a:solidFill>
              </a:rPr>
              <a:t>// a variable named B of type integer</a:t>
            </a:r>
          </a:p>
        </p:txBody>
      </p:sp>
      <p:sp>
        <p:nvSpPr>
          <p:cNvPr id="9" name="Rectangle 8"/>
          <p:cNvSpPr/>
          <p:nvPr/>
        </p:nvSpPr>
        <p:spPr>
          <a:xfrm>
            <a:off x="1454727" y="2066726"/>
            <a:ext cx="6608618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FFCC"/>
                </a:solidFill>
              </a:rPr>
              <a:t>A = 10; </a:t>
            </a:r>
            <a:r>
              <a:rPr lang="en-US" sz="2800" dirty="0">
                <a:solidFill>
                  <a:srgbClr val="FFFF00"/>
                </a:solidFill>
              </a:rPr>
              <a:t>// value 10 is assigned to variable A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FFCC"/>
                </a:solidFill>
              </a:rPr>
              <a:t>B = (24+16)/2; </a:t>
            </a:r>
            <a:r>
              <a:rPr lang="en-US" sz="2800" dirty="0">
                <a:solidFill>
                  <a:srgbClr val="FFFF00"/>
                </a:solidFill>
              </a:rPr>
              <a:t>// 20 is assigned to variable 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4726" y="2953453"/>
            <a:ext cx="720436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FFCC"/>
                </a:solidFill>
              </a:rPr>
              <a:t>A = A + 15; </a:t>
            </a:r>
            <a:r>
              <a:rPr lang="en-US" sz="2800" dirty="0">
                <a:solidFill>
                  <a:srgbClr val="FFFF00"/>
                </a:solidFill>
              </a:rPr>
              <a:t>// value of (A+15) is first evaluated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                         and then assigned to A.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                         So now A=(10+15)=25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3831" y="4158723"/>
            <a:ext cx="1755609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FFCC"/>
                </a:solidFill>
              </a:rPr>
              <a:t>B = A + B ;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7831" y="4796031"/>
            <a:ext cx="5659113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FFCC"/>
                </a:solidFill>
              </a:rPr>
              <a:t>A = B – 40; </a:t>
            </a:r>
            <a:r>
              <a:rPr lang="en-US" sz="2800" dirty="0">
                <a:solidFill>
                  <a:srgbClr val="FFFF00"/>
                </a:solidFill>
              </a:rPr>
              <a:t>// Now A=(45-40)=5, B=45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68939" y="5364069"/>
            <a:ext cx="5753691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FFCC"/>
                </a:solidFill>
              </a:rPr>
              <a:t>A = A * B; </a:t>
            </a:r>
            <a:r>
              <a:rPr lang="en-US" sz="2800" dirty="0">
                <a:solidFill>
                  <a:srgbClr val="FFFF00"/>
                </a:solidFill>
              </a:rPr>
              <a:t>// Now A=(5*45)=225, B=45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8726" y="5945961"/>
            <a:ext cx="4562659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FFCC"/>
                </a:solidFill>
              </a:rPr>
              <a:t>B = A / 9; </a:t>
            </a:r>
            <a:r>
              <a:rPr lang="en-US" sz="2800" dirty="0">
                <a:solidFill>
                  <a:srgbClr val="FFFF00"/>
                </a:solidFill>
              </a:rPr>
              <a:t>// Now A=225, B=25</a:t>
            </a:r>
          </a:p>
        </p:txBody>
      </p:sp>
      <p:sp>
        <p:nvSpPr>
          <p:cNvPr id="2" name="Rectangle 1"/>
          <p:cNvSpPr/>
          <p:nvPr/>
        </p:nvSpPr>
        <p:spPr>
          <a:xfrm>
            <a:off x="3170378" y="4194154"/>
            <a:ext cx="4604337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// Now A = 25, B = (25+20)=45</a:t>
            </a:r>
          </a:p>
        </p:txBody>
      </p:sp>
    </p:spTree>
    <p:extLst>
      <p:ext uri="{BB962C8B-B14F-4D97-AF65-F5344CB8AC3E}">
        <p14:creationId xmlns:p14="http://schemas.microsoft.com/office/powerpoint/2010/main" val="344772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09600" y="1219200"/>
            <a:ext cx="8229600" cy="10252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451" y="2482440"/>
            <a:ext cx="789709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 linear (sequential) execution of instructions can only perform a simple task that does not involve decision making.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623451" y="4241888"/>
            <a:ext cx="8229604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Most common conditional statements are:</a:t>
            </a:r>
          </a:p>
          <a:p>
            <a:pPr>
              <a:lnSpc>
                <a:spcPct val="90000"/>
              </a:lnSpc>
            </a:pPr>
            <a:r>
              <a:rPr lang="en-US" sz="800" dirty="0" smtClean="0">
                <a:solidFill>
                  <a:schemeClr val="bg1"/>
                </a:solidFill>
              </a:rPr>
              <a:t> </a:t>
            </a:r>
            <a:endParaRPr lang="en-US" sz="800" dirty="0">
              <a:solidFill>
                <a:schemeClr val="bg1"/>
              </a:solidFill>
            </a:endParaRPr>
          </a:p>
          <a:p>
            <a:pPr marL="914400" lvl="1" indent="-457200">
              <a:lnSpc>
                <a:spcPct val="9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U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3200" dirty="0" smtClean="0">
                <a:solidFill>
                  <a:schemeClr val="bg1"/>
                </a:solidFill>
              </a:rPr>
              <a:t>statement</a:t>
            </a:r>
          </a:p>
          <a:p>
            <a:pPr marL="914400" lvl="1" indent="-457200">
              <a:lnSpc>
                <a:spcPct val="9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- Else </a:t>
            </a:r>
            <a:r>
              <a:rPr lang="en-US" sz="3200" dirty="0" smtClean="0">
                <a:solidFill>
                  <a:schemeClr val="bg1"/>
                </a:solidFill>
              </a:rPr>
              <a:t>statement</a:t>
            </a:r>
          </a:p>
          <a:p>
            <a:pPr marL="914400" lvl="1" indent="-457200">
              <a:lnSpc>
                <a:spcPct val="9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3200" dirty="0" smtClean="0">
                <a:solidFill>
                  <a:schemeClr val="bg1"/>
                </a:solidFill>
              </a:rPr>
              <a:t> statement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451" y="1166190"/>
            <a:ext cx="717665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 ability to make decision is the most basic form of intelligence.</a:t>
            </a:r>
          </a:p>
        </p:txBody>
      </p:sp>
    </p:spTree>
    <p:extLst>
      <p:ext uri="{BB962C8B-B14F-4D97-AF65-F5344CB8AC3E}">
        <p14:creationId xmlns:p14="http://schemas.microsoft.com/office/powerpoint/2010/main" val="173097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356487" y="555780"/>
            <a:ext cx="82296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1" kern="120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Computer Programming ?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36072" y="1526410"/>
            <a:ext cx="7245927" cy="2531947"/>
            <a:chOff x="1136072" y="1526410"/>
            <a:chExt cx="7245927" cy="2531947"/>
          </a:xfrm>
        </p:grpSpPr>
        <p:sp>
          <p:nvSpPr>
            <p:cNvPr id="8" name="Rectangle 7"/>
            <p:cNvSpPr/>
            <p:nvPr/>
          </p:nvSpPr>
          <p:spPr>
            <a:xfrm>
              <a:off x="1136072" y="1526410"/>
              <a:ext cx="724592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</a:rPr>
                <a:t>Programming is breaking a </a:t>
              </a:r>
              <a:r>
                <a:rPr lang="en-US" sz="3600" dirty="0" smtClean="0">
                  <a:solidFill>
                    <a:srgbClr val="FFFF00"/>
                  </a:solidFill>
                </a:rPr>
                <a:t>task </a:t>
              </a:r>
              <a:r>
                <a:rPr lang="en-US" sz="3600" dirty="0">
                  <a:solidFill>
                    <a:srgbClr val="FFFF00"/>
                  </a:solidFill>
                </a:rPr>
                <a:t>into small steps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91489" y="2981139"/>
              <a:ext cx="712123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</a:rPr>
                <a:t>As a computer programmer, your job is to instruct a computer to </a:t>
              </a:r>
              <a:r>
                <a:rPr lang="en-US" sz="3200" dirty="0" smtClean="0">
                  <a:solidFill>
                    <a:srgbClr val="FFFF00"/>
                  </a:solidFill>
                </a:rPr>
                <a:t>perform tasks</a:t>
              </a:r>
              <a:endParaRPr lang="en-US" sz="32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120085" y="4398665"/>
            <a:ext cx="73450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FFCC"/>
                </a:solidFill>
              </a:rPr>
              <a:t>One </a:t>
            </a:r>
            <a:r>
              <a:rPr lang="en-US" sz="3000" dirty="0">
                <a:solidFill>
                  <a:srgbClr val="FFFFCC"/>
                </a:solidFill>
              </a:rPr>
              <a:t>thing that </a:t>
            </a:r>
            <a:r>
              <a:rPr lang="en-US" sz="3000" dirty="0" smtClean="0">
                <a:solidFill>
                  <a:srgbClr val="FFFFCC"/>
                </a:solidFill>
              </a:rPr>
              <a:t>you will realize </a:t>
            </a:r>
            <a:r>
              <a:rPr lang="en-US" sz="3000" dirty="0">
                <a:solidFill>
                  <a:srgbClr val="FFFFCC"/>
                </a:solidFill>
              </a:rPr>
              <a:t>quickly is that a computer is very </a:t>
            </a:r>
            <a:r>
              <a:rPr lang="en-US" sz="3000" dirty="0" smtClean="0">
                <a:solidFill>
                  <a:srgbClr val="FFFFCC"/>
                </a:solidFill>
              </a:rPr>
              <a:t>dumb, </a:t>
            </a:r>
            <a:r>
              <a:rPr lang="en-US" sz="3000" dirty="0">
                <a:solidFill>
                  <a:srgbClr val="FFFFCC"/>
                </a:solidFill>
              </a:rPr>
              <a:t>but obedient.  It does exactly what you tell it to do, which is not </a:t>
            </a:r>
            <a:r>
              <a:rPr lang="en-US" sz="3000" dirty="0" smtClean="0">
                <a:solidFill>
                  <a:srgbClr val="FFFFCC"/>
                </a:solidFill>
              </a:rPr>
              <a:t>always </a:t>
            </a:r>
            <a:r>
              <a:rPr lang="en-US" sz="3000" dirty="0">
                <a:solidFill>
                  <a:srgbClr val="FFFFCC"/>
                </a:solidFill>
              </a:rPr>
              <a:t>what you wanted</a:t>
            </a:r>
            <a:r>
              <a:rPr lang="en-US" sz="3000" dirty="0" smtClean="0">
                <a:solidFill>
                  <a:srgbClr val="FFFFCC"/>
                </a:solidFill>
              </a:rPr>
              <a:t>.</a:t>
            </a:r>
            <a:endParaRPr lang="en-US" sz="30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6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CC"/>
                </a:solidFill>
              </a:rPr>
              <a:t>IF</a:t>
            </a:r>
            <a:r>
              <a:rPr lang="en-US" dirty="0"/>
              <a:t> </a:t>
            </a:r>
            <a:r>
              <a:rPr lang="en-US" dirty="0" smtClean="0"/>
              <a:t>Statement (logic statement)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7982" y="1496291"/>
            <a:ext cx="8229600" cy="39814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endParaRPr lang="en-US" sz="2800" dirty="0" smtClean="0">
              <a:solidFill>
                <a:srgbClr val="FFFFCC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FFFFCC"/>
                </a:solidFill>
              </a:rPr>
              <a:t>if (Number == 0)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FFFFCC"/>
                </a:solidFill>
              </a:rPr>
              <a:t>    {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FFFFCC"/>
                </a:solidFill>
              </a:rPr>
              <a:t>    </a:t>
            </a:r>
            <a:r>
              <a:rPr lang="en-US" sz="2800" dirty="0" err="1" smtClean="0">
                <a:solidFill>
                  <a:srgbClr val="FFFFCC"/>
                </a:solidFill>
              </a:rPr>
              <a:t>PrintToScreen</a:t>
            </a:r>
            <a:r>
              <a:rPr lang="en-US" sz="2800" dirty="0" smtClean="0">
                <a:solidFill>
                  <a:srgbClr val="FFFFCC"/>
                </a:solidFill>
              </a:rPr>
              <a:t> (“The Number is Zero”);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FFFFCC"/>
                </a:solidFill>
              </a:rPr>
              <a:t>    }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FFFFCC"/>
                </a:solidFill>
              </a:rPr>
              <a:t>if (Number &lt; 0)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FFFFCC"/>
                </a:solidFill>
              </a:rPr>
              <a:t>    {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FFFFCC"/>
                </a:solidFill>
              </a:rPr>
              <a:t>    </a:t>
            </a:r>
            <a:r>
              <a:rPr lang="en-US" sz="2800" dirty="0" err="1" smtClean="0">
                <a:solidFill>
                  <a:srgbClr val="FFFFCC"/>
                </a:solidFill>
              </a:rPr>
              <a:t>PrintToScreen</a:t>
            </a:r>
            <a:r>
              <a:rPr lang="en-US" sz="2800" dirty="0" smtClean="0">
                <a:solidFill>
                  <a:srgbClr val="FFFFCC"/>
                </a:solidFill>
              </a:rPr>
              <a:t> (“The Number is negative”);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FFFFCC"/>
                </a:solidFill>
              </a:rPr>
              <a:t>    }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89709" y="1039091"/>
            <a:ext cx="193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Example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9891" y="94452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Only if </a:t>
            </a:r>
            <a:r>
              <a:rPr lang="en-US" sz="2800" u="sng" dirty="0">
                <a:solidFill>
                  <a:srgbClr val="FFFF00"/>
                </a:solidFill>
              </a:rPr>
              <a:t>this condition</a:t>
            </a:r>
            <a:r>
              <a:rPr lang="en-US" sz="2800" dirty="0">
                <a:solidFill>
                  <a:srgbClr val="FFFF00"/>
                </a:solidFill>
              </a:rPr>
              <a:t> is true, </a:t>
            </a:r>
            <a:r>
              <a:rPr lang="en-US" sz="2800" u="sng" dirty="0">
                <a:solidFill>
                  <a:srgbClr val="FFFF00"/>
                </a:solidFill>
              </a:rPr>
              <a:t>this instruction</a:t>
            </a:r>
            <a:r>
              <a:rPr lang="en-US" sz="2800" dirty="0">
                <a:solidFill>
                  <a:srgbClr val="FFFF00"/>
                </a:solidFill>
              </a:rPr>
              <a:t> is executed.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52255" y="1246909"/>
            <a:ext cx="1094509" cy="734291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81055" y="1925782"/>
            <a:ext cx="831272" cy="81741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9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453" y="1600192"/>
            <a:ext cx="7797346" cy="484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2056" y="898566"/>
            <a:ext cx="867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Select, drag and drop the 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800" dirty="0" smtClean="0">
                <a:solidFill>
                  <a:srgbClr val="FFFF00"/>
                </a:solidFill>
              </a:rPr>
              <a:t>statement into the flow chart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480457" y="1451430"/>
            <a:ext cx="972457" cy="14659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38400" y="1451429"/>
            <a:ext cx="740229" cy="259805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886" y="2902857"/>
            <a:ext cx="537028" cy="217714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88" y="4093875"/>
            <a:ext cx="3735448" cy="26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2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IF-ELSE</a:t>
            </a:r>
            <a:r>
              <a:rPr lang="en-US" dirty="0"/>
              <a:t> Statement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127" y="1083072"/>
            <a:ext cx="7744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IF-ELSE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FCC"/>
                </a:solidFill>
              </a:rPr>
              <a:t>statement should be used where there are only two possible cases.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799" y="2496419"/>
            <a:ext cx="73844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If (score &lt;60)</a:t>
            </a:r>
          </a:p>
          <a:p>
            <a:r>
              <a:rPr lang="en-US" sz="2800" dirty="0">
                <a:solidFill>
                  <a:srgbClr val="FFFF00"/>
                </a:solidFill>
              </a:rPr>
              <a:t>	{  </a:t>
            </a:r>
            <a:r>
              <a:rPr lang="en-US" sz="2800" dirty="0" err="1">
                <a:solidFill>
                  <a:srgbClr val="FFFF00"/>
                </a:solidFill>
              </a:rPr>
              <a:t>PrintToScreen</a:t>
            </a:r>
            <a:r>
              <a:rPr lang="en-US" sz="2800" dirty="0">
                <a:solidFill>
                  <a:srgbClr val="FFFF00"/>
                </a:solidFill>
              </a:rPr>
              <a:t>(“You failed the test”);}</a:t>
            </a:r>
          </a:p>
          <a:p>
            <a:r>
              <a:rPr lang="en-US" sz="2800" dirty="0">
                <a:solidFill>
                  <a:srgbClr val="FFFF00"/>
                </a:solidFill>
              </a:rPr>
              <a:t>   else</a:t>
            </a:r>
          </a:p>
          <a:p>
            <a:r>
              <a:rPr lang="en-US" sz="2800" dirty="0">
                <a:solidFill>
                  <a:srgbClr val="FFFF00"/>
                </a:solidFill>
              </a:rPr>
              <a:t>	{  </a:t>
            </a:r>
            <a:r>
              <a:rPr lang="en-US" sz="2800" dirty="0" err="1">
                <a:solidFill>
                  <a:srgbClr val="FFFF00"/>
                </a:solidFill>
              </a:rPr>
              <a:t>PrintToScreen</a:t>
            </a:r>
            <a:r>
              <a:rPr lang="en-US" sz="2800" dirty="0">
                <a:solidFill>
                  <a:srgbClr val="FFFF00"/>
                </a:solidFill>
              </a:rPr>
              <a:t>(“You passed the test”);}</a:t>
            </a:r>
          </a:p>
        </p:txBody>
      </p:sp>
    </p:spTree>
    <p:extLst>
      <p:ext uri="{BB962C8B-B14F-4D97-AF65-F5344CB8AC3E}">
        <p14:creationId xmlns:p14="http://schemas.microsoft.com/office/powerpoint/2010/main" val="42273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EasyCPro</a:t>
            </a:r>
            <a:r>
              <a:rPr lang="en-US" dirty="0" smtClean="0"/>
              <a:t> 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801106"/>
            <a:ext cx="9060452" cy="48768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75854" y="789709"/>
            <a:ext cx="7883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Drag and drop the 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dirty="0" smtClean="0">
                <a:solidFill>
                  <a:srgbClr val="FFFF00"/>
                </a:solidFill>
              </a:rPr>
              <a:t> module, the Print To Screen, and 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sz="2400" dirty="0" smtClean="0">
                <a:solidFill>
                  <a:srgbClr val="FFFF00"/>
                </a:solidFill>
              </a:rPr>
              <a:t> module into the flow chart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078" y="2909455"/>
            <a:ext cx="540327" cy="180109"/>
          </a:xfrm>
          <a:prstGeom prst="rect">
            <a:avLst/>
          </a:prstGeom>
          <a:solidFill>
            <a:srgbClr val="0000FF">
              <a:alpha val="36078"/>
            </a:srgb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0218" y="3200405"/>
            <a:ext cx="540327" cy="180109"/>
          </a:xfrm>
          <a:prstGeom prst="rect">
            <a:avLst/>
          </a:prstGeom>
          <a:solidFill>
            <a:srgbClr val="0000FF">
              <a:alpha val="36078"/>
            </a:srgb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260763" y="4391891"/>
            <a:ext cx="1676400" cy="6511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260764" y="5056909"/>
            <a:ext cx="1717963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90485" y="522292"/>
            <a:ext cx="4816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FFFFCC"/>
                </a:solidFill>
                <a:ea typeface="+mj-ea"/>
                <a:cs typeface="+mj-cs"/>
              </a:rPr>
              <a:t>How to Add a User Code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086" y="1677719"/>
            <a:ext cx="8200571" cy="418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54535" y="2037938"/>
            <a:ext cx="2507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Enter the expression to be executed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094680" y="2698999"/>
            <a:ext cx="665018" cy="8174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799771" y="3480789"/>
            <a:ext cx="1273959" cy="17733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2775" y="448161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Drag and drop User Code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CC"/>
                </a:solidFill>
              </a:rPr>
              <a:t>WHILE</a:t>
            </a:r>
            <a:r>
              <a:rPr lang="en-US" dirty="0"/>
              <a:t> Statement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6691" y="861399"/>
            <a:ext cx="7661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</a:t>
            </a:r>
            <a:r>
              <a:rPr lang="en-US" sz="2800" dirty="0" smtClean="0">
                <a:solidFill>
                  <a:srgbClr val="FFFF00"/>
                </a:solidFill>
              </a:rPr>
              <a:t>he </a:t>
            </a:r>
            <a:r>
              <a:rPr lang="en-US" sz="2800" b="1" i="1" dirty="0">
                <a:solidFill>
                  <a:srgbClr val="FFFFCC"/>
                </a:solidFill>
              </a:rPr>
              <a:t>WHILE</a:t>
            </a:r>
            <a:r>
              <a:rPr lang="en-US" sz="2800" dirty="0">
                <a:solidFill>
                  <a:srgbClr val="FFFF00"/>
                </a:solidFill>
              </a:rPr>
              <a:t> statement is useful for repeating a set of instructions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1927" y="2108353"/>
            <a:ext cx="6054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Suppose we have to add the first 50 positive integers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      1+2+3+4+……………………+48+49+50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399" y="3826363"/>
            <a:ext cx="67471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You could use </a:t>
            </a:r>
            <a:r>
              <a:rPr lang="en-US" sz="2800" dirty="0">
                <a:solidFill>
                  <a:srgbClr val="FFFF00"/>
                </a:solidFill>
              </a:rPr>
              <a:t>a single statement: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err="1">
                <a:solidFill>
                  <a:srgbClr val="FFFF00"/>
                </a:solidFill>
              </a:rPr>
              <a:t>int</a:t>
            </a:r>
            <a:r>
              <a:rPr lang="en-US" sz="2800" dirty="0">
                <a:solidFill>
                  <a:srgbClr val="FFFF00"/>
                </a:solidFill>
              </a:rPr>
              <a:t> SUM ; // integer variable for the result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SUM = 1+2+3+………………..+48+49+50;</a:t>
            </a:r>
          </a:p>
        </p:txBody>
      </p:sp>
    </p:spTree>
    <p:extLst>
      <p:ext uri="{BB962C8B-B14F-4D97-AF65-F5344CB8AC3E}">
        <p14:creationId xmlns:p14="http://schemas.microsoft.com/office/powerpoint/2010/main" val="223734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29200" y="235525"/>
            <a:ext cx="4336473" cy="76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Much better approach is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To use “</a:t>
            </a:r>
            <a:r>
              <a:rPr lang="en-US" sz="3000" b="1" dirty="0" smtClean="0">
                <a:solidFill>
                  <a:srgbClr val="FFFF00"/>
                </a:solidFill>
              </a:rPr>
              <a:t>While</a:t>
            </a:r>
            <a:r>
              <a:rPr lang="en-US" sz="3000" dirty="0" smtClean="0">
                <a:solidFill>
                  <a:srgbClr val="FFFF00"/>
                </a:solidFill>
              </a:rPr>
              <a:t>” statement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550"/>
            <a:ext cx="47212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133600" y="3900925"/>
            <a:ext cx="6870700" cy="2624660"/>
            <a:chOff x="2133600" y="3900925"/>
            <a:chExt cx="6870700" cy="2624660"/>
          </a:xfrm>
        </p:grpSpPr>
        <p:sp>
          <p:nvSpPr>
            <p:cNvPr id="9" name="TextBox 8"/>
            <p:cNvSpPr txBox="1"/>
            <p:nvPr/>
          </p:nvSpPr>
          <p:spPr>
            <a:xfrm>
              <a:off x="5575300" y="4586593"/>
              <a:ext cx="3429000" cy="19389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sz="2400" dirty="0" smtClean="0">
                <a:latin typeface="Calibri" pitchFamily="34" charset="0"/>
              </a:endParaRPr>
            </a:p>
            <a:p>
              <a:pPr eaLnBrk="1" hangingPunct="1">
                <a:defRPr/>
              </a:pPr>
              <a:r>
                <a:rPr lang="en-US" sz="2400" dirty="0" smtClean="0">
                  <a:latin typeface="Calibri" pitchFamily="34" charset="0"/>
                </a:rPr>
                <a:t>This block of instructions is executed repeatedly until the condition is not true.</a:t>
              </a: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2133600" y="3900925"/>
              <a:ext cx="2743200" cy="1600200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" name="Straight Arrow Connector 5"/>
            <p:cNvCxnSpPr>
              <a:cxnSpLocks noChangeShapeType="1"/>
              <a:stCxn id="13" idx="6"/>
            </p:cNvCxnSpPr>
            <p:nvPr/>
          </p:nvCxnSpPr>
          <p:spPr bwMode="auto">
            <a:xfrm>
              <a:off x="4876800" y="4701025"/>
              <a:ext cx="540327" cy="70224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3025775" y="2283976"/>
            <a:ext cx="5951969" cy="1938992"/>
            <a:chOff x="3025775" y="2283976"/>
            <a:chExt cx="5951969" cy="1938992"/>
          </a:xfrm>
        </p:grpSpPr>
        <p:cxnSp>
          <p:nvCxnSpPr>
            <p:cNvPr id="11" name="Straight Arrow Connector 5"/>
            <p:cNvCxnSpPr>
              <a:cxnSpLocks noChangeShapeType="1"/>
              <a:stCxn id="10" idx="3"/>
            </p:cNvCxnSpPr>
            <p:nvPr/>
          </p:nvCxnSpPr>
          <p:spPr bwMode="auto">
            <a:xfrm flipV="1">
              <a:off x="4873625" y="2937164"/>
              <a:ext cx="612775" cy="477986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3025775" y="3135750"/>
              <a:ext cx="1978025" cy="685800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638799" y="2283976"/>
              <a:ext cx="3338945" cy="1938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itchFamily="34" charset="0"/>
                </a:rPr>
                <a:t>This condition is checked first. If it is </a:t>
              </a:r>
              <a:r>
                <a:rPr lang="en-US" sz="2400" u="sng" dirty="0">
                  <a:solidFill>
                    <a:prstClr val="black"/>
                  </a:solidFill>
                  <a:latin typeface="Calibri" pitchFamily="34" charset="0"/>
                </a:rPr>
                <a:t>true</a:t>
              </a:r>
              <a:r>
                <a:rPr lang="en-US" sz="2400" dirty="0">
                  <a:solidFill>
                    <a:prstClr val="black"/>
                  </a:solidFill>
                  <a:latin typeface="Calibri" pitchFamily="34" charset="0"/>
                </a:rPr>
                <a:t>, the block of instructions enclosed by the curly brackets { } is executed.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39491" y="1316179"/>
            <a:ext cx="4378034" cy="1163785"/>
            <a:chOff x="4239491" y="1316179"/>
            <a:chExt cx="4378034" cy="1163785"/>
          </a:xfrm>
        </p:grpSpPr>
        <p:sp>
          <p:nvSpPr>
            <p:cNvPr id="18" name="TextBox 17"/>
            <p:cNvSpPr txBox="1"/>
            <p:nvPr/>
          </p:nvSpPr>
          <p:spPr>
            <a:xfrm>
              <a:off x="5541816" y="1316179"/>
              <a:ext cx="30757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Initialize the variables SUM and COUNTER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4239491" y="1773382"/>
              <a:ext cx="1191491" cy="70658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867891" y="5791200"/>
            <a:ext cx="171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Finite loop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755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780"/>
            <a:ext cx="8229600" cy="671945"/>
          </a:xfrm>
        </p:spPr>
        <p:txBody>
          <a:bodyPr/>
          <a:lstStyle/>
          <a:p>
            <a:r>
              <a:rPr lang="en-US" dirty="0" smtClean="0"/>
              <a:t>Solution to Clicker question 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1148" y="491820"/>
            <a:ext cx="6283503" cy="52909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FF00"/>
                </a:solidFill>
              </a:rPr>
              <a:t>Initially </a:t>
            </a:r>
            <a:r>
              <a:rPr lang="en-US" sz="2800" dirty="0" err="1" smtClean="0">
                <a:solidFill>
                  <a:srgbClr val="FFFF00"/>
                </a:solidFill>
              </a:rPr>
              <a:t>i</a:t>
            </a:r>
            <a:r>
              <a:rPr lang="en-US" sz="2800" dirty="0" smtClean="0">
                <a:solidFill>
                  <a:srgbClr val="FFFF00"/>
                </a:solidFill>
              </a:rPr>
              <a:t> = 0, 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solidFill>
                  <a:srgbClr val="FFFF00"/>
                </a:solidFill>
              </a:rPr>
              <a:t> = 0.</a:t>
            </a:r>
          </a:p>
          <a:p>
            <a:r>
              <a:rPr lang="en-US" sz="2800" b="1" dirty="0" smtClean="0">
                <a:solidFill>
                  <a:srgbClr val="FFFFCC"/>
                </a:solidFill>
              </a:rPr>
              <a:t>First iteration</a:t>
            </a:r>
            <a:r>
              <a:rPr lang="en-US" sz="2800" dirty="0" smtClean="0">
                <a:solidFill>
                  <a:srgbClr val="FFFF00"/>
                </a:solidFill>
              </a:rPr>
              <a:t>: condition 0&lt;3 is </a:t>
            </a:r>
            <a:r>
              <a:rPr lang="en-US" sz="2800" b="1" dirty="0" smtClean="0">
                <a:solidFill>
                  <a:srgbClr val="FFFFCC"/>
                </a:solidFill>
              </a:rPr>
              <a:t>true</a:t>
            </a:r>
          </a:p>
          <a:p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solidFill>
                  <a:srgbClr val="FFFF00"/>
                </a:solidFill>
              </a:rPr>
              <a:t> = 0+0=0, </a:t>
            </a:r>
            <a:r>
              <a:rPr lang="en-US" sz="2800" dirty="0" err="1" smtClean="0">
                <a:solidFill>
                  <a:srgbClr val="FFFF00"/>
                </a:solidFill>
              </a:rPr>
              <a:t>i</a:t>
            </a:r>
            <a:r>
              <a:rPr lang="en-US" sz="2800" dirty="0" smtClean="0">
                <a:solidFill>
                  <a:srgbClr val="FFFF00"/>
                </a:solidFill>
              </a:rPr>
              <a:t> = 1</a:t>
            </a:r>
          </a:p>
          <a:p>
            <a:r>
              <a:rPr lang="en-US" sz="2800" b="1" dirty="0" smtClean="0">
                <a:solidFill>
                  <a:srgbClr val="FFFFCC"/>
                </a:solidFill>
              </a:rPr>
              <a:t>Second iteration </a:t>
            </a:r>
            <a:r>
              <a:rPr lang="en-US" sz="2800" dirty="0" smtClean="0">
                <a:solidFill>
                  <a:srgbClr val="FFFF00"/>
                </a:solidFill>
              </a:rPr>
              <a:t>: condition 1&lt;3 is </a:t>
            </a:r>
            <a:r>
              <a:rPr lang="en-US" sz="2800" b="1" dirty="0" smtClean="0">
                <a:solidFill>
                  <a:srgbClr val="FFFFCC"/>
                </a:solidFill>
              </a:rPr>
              <a:t>true</a:t>
            </a:r>
          </a:p>
          <a:p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solidFill>
                  <a:srgbClr val="FFFF00"/>
                </a:solidFill>
              </a:rPr>
              <a:t> = 0+1=1, </a:t>
            </a:r>
            <a:r>
              <a:rPr lang="en-US" sz="2800" dirty="0" err="1" smtClean="0">
                <a:solidFill>
                  <a:srgbClr val="FFFF00"/>
                </a:solidFill>
              </a:rPr>
              <a:t>i</a:t>
            </a:r>
            <a:r>
              <a:rPr lang="en-US" sz="2800" dirty="0" smtClean="0">
                <a:solidFill>
                  <a:srgbClr val="FFFF00"/>
                </a:solidFill>
              </a:rPr>
              <a:t> = 2</a:t>
            </a:r>
          </a:p>
          <a:p>
            <a:r>
              <a:rPr lang="en-US" sz="2800" b="1" dirty="0" smtClean="0">
                <a:solidFill>
                  <a:srgbClr val="FFFFCC"/>
                </a:solidFill>
              </a:rPr>
              <a:t>Third iteration </a:t>
            </a:r>
            <a:r>
              <a:rPr lang="en-US" sz="2800" dirty="0" smtClean="0">
                <a:solidFill>
                  <a:srgbClr val="FFFF00"/>
                </a:solidFill>
              </a:rPr>
              <a:t>: condition 2&lt;3 is </a:t>
            </a:r>
            <a:r>
              <a:rPr lang="en-US" sz="2800" b="1" dirty="0" smtClean="0">
                <a:solidFill>
                  <a:srgbClr val="FFFFCC"/>
                </a:solidFill>
              </a:rPr>
              <a:t>true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So 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solidFill>
                  <a:srgbClr val="FFFF00"/>
                </a:solidFill>
              </a:rPr>
              <a:t> = 1+2=3, </a:t>
            </a:r>
            <a:r>
              <a:rPr lang="en-US" sz="2800" dirty="0" err="1" smtClean="0">
                <a:solidFill>
                  <a:srgbClr val="FFFF00"/>
                </a:solidFill>
              </a:rPr>
              <a:t>i</a:t>
            </a:r>
            <a:r>
              <a:rPr lang="en-US" sz="2800" dirty="0" smtClean="0">
                <a:solidFill>
                  <a:srgbClr val="FFFF00"/>
                </a:solidFill>
              </a:rPr>
              <a:t> = 3</a:t>
            </a:r>
          </a:p>
          <a:p>
            <a:r>
              <a:rPr lang="en-US" sz="2800" b="1" dirty="0" smtClean="0">
                <a:solidFill>
                  <a:srgbClr val="FFFFCC"/>
                </a:solidFill>
              </a:rPr>
              <a:t>Fourth iteration 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condition 3&lt;3 is </a:t>
            </a:r>
            <a:r>
              <a:rPr lang="en-US" sz="2800" b="1" dirty="0" smtClean="0">
                <a:solidFill>
                  <a:srgbClr val="FFFFCC"/>
                </a:solidFill>
              </a:rPr>
              <a:t>false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So the WHILE loop stops.</a:t>
            </a:r>
          </a:p>
          <a:p>
            <a:endParaRPr lang="en-US" sz="1600" dirty="0" smtClean="0">
              <a:solidFill>
                <a:srgbClr val="FFFF00"/>
              </a:solidFill>
            </a:endParaRPr>
          </a:p>
          <a:p>
            <a:pPr>
              <a:buFont typeface="Arial" charset="0"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Final Value of 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rgbClr val="FFFF00"/>
                </a:solidFill>
              </a:rPr>
              <a:t> is 3.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88299" y="1112843"/>
            <a:ext cx="2641856" cy="49831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sz="3000" dirty="0" err="1" smtClean="0">
                <a:solidFill>
                  <a:srgbClr val="FFFF00"/>
                </a:solidFill>
              </a:rPr>
              <a:t>int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dirty="0" smtClean="0">
                <a:solidFill>
                  <a:srgbClr val="FFFF00"/>
                </a:solidFill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3000" dirty="0" err="1" smtClean="0">
                <a:solidFill>
                  <a:srgbClr val="FFFF00"/>
                </a:solidFill>
              </a:rPr>
              <a:t>int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</a:rPr>
              <a:t>i</a:t>
            </a:r>
            <a:r>
              <a:rPr lang="en-US" sz="3000" dirty="0" smtClean="0">
                <a:solidFill>
                  <a:srgbClr val="FFFF00"/>
                </a:solidFill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dirty="0" smtClean="0">
                <a:solidFill>
                  <a:srgbClr val="FFFF00"/>
                </a:solidFill>
              </a:rPr>
              <a:t> = 0;</a:t>
            </a:r>
          </a:p>
          <a:p>
            <a:pPr>
              <a:buFont typeface="Arial" charset="0"/>
              <a:buNone/>
            </a:pPr>
            <a:r>
              <a:rPr lang="en-US" sz="3000" dirty="0" err="1" smtClean="0">
                <a:solidFill>
                  <a:srgbClr val="FFFF00"/>
                </a:solidFill>
              </a:rPr>
              <a:t>i</a:t>
            </a:r>
            <a:r>
              <a:rPr lang="en-US" sz="3000" dirty="0" smtClean="0">
                <a:solidFill>
                  <a:srgbClr val="FFFF00"/>
                </a:solidFill>
              </a:rPr>
              <a:t> = 0;</a:t>
            </a:r>
          </a:p>
          <a:p>
            <a:pPr>
              <a:buFont typeface="Arial" charset="0"/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while (</a:t>
            </a:r>
            <a:r>
              <a:rPr lang="en-US" sz="3000" dirty="0" err="1" smtClean="0">
                <a:solidFill>
                  <a:srgbClr val="FFFF00"/>
                </a:solidFill>
              </a:rPr>
              <a:t>i</a:t>
            </a:r>
            <a:r>
              <a:rPr lang="en-US" sz="3000" dirty="0" smtClean="0">
                <a:solidFill>
                  <a:srgbClr val="FFFF00"/>
                </a:solidFill>
              </a:rPr>
              <a:t> &lt; 3) </a:t>
            </a:r>
          </a:p>
          <a:p>
            <a:pPr>
              <a:buFont typeface="Arial" charset="0"/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          {</a:t>
            </a:r>
          </a:p>
          <a:p>
            <a:pPr>
              <a:buFont typeface="Arial" charset="0"/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dirty="0" smtClean="0">
                <a:solidFill>
                  <a:srgbClr val="FFFF00"/>
                </a:solidFill>
              </a:rPr>
              <a:t> = 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dirty="0" smtClean="0">
                <a:solidFill>
                  <a:srgbClr val="FFFF00"/>
                </a:solidFill>
              </a:rPr>
              <a:t> + </a:t>
            </a:r>
            <a:r>
              <a:rPr lang="en-US" sz="3000" dirty="0" err="1" smtClean="0">
                <a:solidFill>
                  <a:srgbClr val="FFFF00"/>
                </a:solidFill>
              </a:rPr>
              <a:t>i</a:t>
            </a:r>
            <a:r>
              <a:rPr lang="en-US" sz="3000" dirty="0" smtClean="0">
                <a:solidFill>
                  <a:srgbClr val="FFFF00"/>
                </a:solidFill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           </a:t>
            </a:r>
            <a:r>
              <a:rPr lang="en-US" sz="3000" dirty="0" err="1" smtClean="0">
                <a:solidFill>
                  <a:srgbClr val="FFFF00"/>
                </a:solidFill>
              </a:rPr>
              <a:t>i</a:t>
            </a:r>
            <a:r>
              <a:rPr lang="en-US" sz="3000" dirty="0" smtClean="0">
                <a:solidFill>
                  <a:srgbClr val="FFFF00"/>
                </a:solidFill>
              </a:rPr>
              <a:t> = </a:t>
            </a:r>
            <a:r>
              <a:rPr lang="en-US" sz="3000" dirty="0" err="1" smtClean="0">
                <a:solidFill>
                  <a:srgbClr val="FFFF00"/>
                </a:solidFill>
              </a:rPr>
              <a:t>i</a:t>
            </a:r>
            <a:r>
              <a:rPr lang="en-US" sz="3000" dirty="0" smtClean="0">
                <a:solidFill>
                  <a:srgbClr val="FFFF00"/>
                </a:solidFill>
              </a:rPr>
              <a:t> + 1;</a:t>
            </a:r>
          </a:p>
          <a:p>
            <a:pPr>
              <a:buFont typeface="Arial" charset="0"/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          }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19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and Infinite </a:t>
            </a:r>
            <a:r>
              <a:rPr lang="en-US" dirty="0"/>
              <a:t>Loop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803556"/>
            <a:ext cx="8229600" cy="23968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FFFF00"/>
                </a:solidFill>
              </a:rPr>
              <a:t>In the previous examples we have employed condition checking in order to control the flow of execution. 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solidFill>
                  <a:srgbClr val="FFFF00"/>
                </a:solidFill>
              </a:rPr>
              <a:t>We have made the loop to repeat only a finite number of times.</a:t>
            </a:r>
            <a:endParaRPr lang="en-US" sz="30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048" y="4045527"/>
            <a:ext cx="3906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CC"/>
                </a:solidFill>
              </a:rPr>
              <a:t>The infinite loop is necessary to continuously check the signal coming from the sensor. This loop is included in the </a:t>
            </a:r>
            <a:r>
              <a:rPr lang="en-US" sz="2400" dirty="0" smtClean="0">
                <a:solidFill>
                  <a:srgbClr val="FFFF00"/>
                </a:solidFill>
              </a:rPr>
              <a:t>Go-To-Beacon</a:t>
            </a:r>
            <a:r>
              <a:rPr lang="en-US" sz="2400" dirty="0" smtClean="0">
                <a:solidFill>
                  <a:srgbClr val="FFFFCC"/>
                </a:solidFill>
              </a:rPr>
              <a:t> program.</a:t>
            </a:r>
            <a:endParaRPr lang="en-US" sz="2400" dirty="0">
              <a:solidFill>
                <a:srgbClr val="FFFFC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9346" y="2953372"/>
            <a:ext cx="8681800" cy="3788501"/>
            <a:chOff x="562476" y="2953372"/>
            <a:chExt cx="8681800" cy="3788501"/>
          </a:xfrm>
        </p:grpSpPr>
        <p:sp>
          <p:nvSpPr>
            <p:cNvPr id="9" name="Rectangle 8"/>
            <p:cNvSpPr/>
            <p:nvPr/>
          </p:nvSpPr>
          <p:spPr>
            <a:xfrm>
              <a:off x="562476" y="2953372"/>
              <a:ext cx="86818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sz="3200" dirty="0">
                  <a:solidFill>
                    <a:srgbClr val="FFFF00"/>
                  </a:solidFill>
                </a:rPr>
                <a:t>We can also make the loop to repeat </a:t>
              </a:r>
              <a:r>
                <a:rPr lang="en-US" sz="3200" dirty="0" smtClean="0">
                  <a:solidFill>
                    <a:srgbClr val="FFFF00"/>
                  </a:solidFill>
                </a:rPr>
                <a:t>infinitely </a:t>
              </a:r>
              <a:endParaRPr lang="en-US" sz="32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27419" y="3616037"/>
              <a:ext cx="3894756" cy="3125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6303815" y="6123709"/>
            <a:ext cx="171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Infinite loop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6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39090" y="3632325"/>
            <a:ext cx="69826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Write a short program so that the robot </a:t>
            </a:r>
            <a:r>
              <a:rPr lang="en-US" sz="3200" dirty="0">
                <a:solidFill>
                  <a:srgbClr val="FFFF00"/>
                </a:solidFill>
              </a:rPr>
              <a:t>moves forward </a:t>
            </a:r>
            <a:r>
              <a:rPr lang="en-US" sz="3200" dirty="0" smtClean="0">
                <a:solidFill>
                  <a:srgbClr val="FFFF00"/>
                </a:solidFill>
              </a:rPr>
              <a:t>as </a:t>
            </a:r>
            <a:r>
              <a:rPr lang="en-US" sz="3200" dirty="0">
                <a:solidFill>
                  <a:srgbClr val="FFFF00"/>
                </a:solidFill>
              </a:rPr>
              <a:t>long as </a:t>
            </a:r>
            <a:r>
              <a:rPr lang="en-US" sz="3200" dirty="0" smtClean="0">
                <a:solidFill>
                  <a:srgbClr val="FFFF00"/>
                </a:solidFill>
              </a:rPr>
              <a:t>it has not encounter any obstacles  (bumper sensor </a:t>
            </a:r>
            <a:r>
              <a:rPr lang="en-US" sz="3200" dirty="0">
                <a:solidFill>
                  <a:srgbClr val="FFFF00"/>
                </a:solidFill>
              </a:rPr>
              <a:t>is not </a:t>
            </a:r>
            <a:r>
              <a:rPr lang="en-US" sz="3200" dirty="0" smtClean="0">
                <a:solidFill>
                  <a:srgbClr val="FFFF00"/>
                </a:solidFill>
              </a:rPr>
              <a:t>pressed), and it stops when bumper is activated (hit an obstruction).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00545" y="789716"/>
            <a:ext cx="77031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Most commonly used logic statements:</a:t>
            </a:r>
          </a:p>
          <a:p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FFFF00"/>
                </a:solidFill>
              </a:rPr>
              <a:t>statement</a:t>
            </a:r>
          </a:p>
          <a:p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– ELSE </a:t>
            </a:r>
            <a:r>
              <a:rPr lang="en-US" sz="3000" dirty="0" smtClean="0">
                <a:solidFill>
                  <a:srgbClr val="FFFF00"/>
                </a:solidFill>
              </a:rPr>
              <a:t>statement (for two cases only)</a:t>
            </a:r>
          </a:p>
          <a:p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 – IF </a:t>
            </a:r>
            <a:r>
              <a:rPr lang="en-US" sz="3000" dirty="0" smtClean="0">
                <a:solidFill>
                  <a:srgbClr val="FFFF00"/>
                </a:solidFill>
              </a:rPr>
              <a:t>statement (for more than two cases)</a:t>
            </a:r>
          </a:p>
          <a:p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loop </a:t>
            </a:r>
            <a:r>
              <a:rPr lang="en-US" sz="3000" dirty="0" smtClean="0">
                <a:solidFill>
                  <a:srgbClr val="FFFF00"/>
                </a:solidFill>
              </a:rPr>
              <a:t>(finite or infinite) statement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6554" y="124691"/>
            <a:ext cx="440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9900"/>
                </a:solidFill>
              </a:rPr>
              <a:t>In Summary </a:t>
            </a:r>
            <a:endParaRPr lang="en-US" sz="3600" b="1" i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4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Math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87632" y="1138671"/>
            <a:ext cx="685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[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7)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] / b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64791" y="1872961"/>
            <a:ext cx="1477963" cy="692150"/>
            <a:chOff x="2882900" y="1914525"/>
            <a:chExt cx="1477963" cy="692150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065463" y="2057400"/>
              <a:ext cx="12954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dirty="0">
                  <a:solidFill>
                    <a:schemeClr val="bg1"/>
                  </a:solidFill>
                  <a:latin typeface="Calibri" pitchFamily="34" charset="0"/>
                </a:rPr>
                <a:t>a</a:t>
              </a:r>
              <a:r>
                <a:rPr lang="en-US" sz="3000" baseline="300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1" name="AutoShape 7"/>
            <p:cNvSpPr>
              <a:spLocks/>
            </p:cNvSpPr>
            <p:nvPr/>
          </p:nvSpPr>
          <p:spPr bwMode="auto">
            <a:xfrm rot="5400000">
              <a:off x="3416300" y="1381125"/>
              <a:ext cx="228600" cy="1295400"/>
            </a:xfrm>
            <a:prstGeom prst="rightBrace">
              <a:avLst>
                <a:gd name="adj1" fmla="val 87702"/>
                <a:gd name="adj2" fmla="val 50000"/>
              </a:avLst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85595" y="2438400"/>
            <a:ext cx="2120900" cy="833438"/>
            <a:chOff x="2806700" y="2438400"/>
            <a:chExt cx="2120900" cy="833438"/>
          </a:xfrm>
        </p:grpSpPr>
        <p:sp>
          <p:nvSpPr>
            <p:cNvPr id="12" name="AutoShape 8"/>
            <p:cNvSpPr>
              <a:spLocks/>
            </p:cNvSpPr>
            <p:nvPr/>
          </p:nvSpPr>
          <p:spPr bwMode="auto">
            <a:xfrm rot="5400000">
              <a:off x="3612357" y="1632743"/>
              <a:ext cx="381000" cy="1992313"/>
            </a:xfrm>
            <a:prstGeom prst="rightBrace">
              <a:avLst>
                <a:gd name="adj1" fmla="val 80931"/>
                <a:gd name="adj2" fmla="val 50000"/>
              </a:avLst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175000" y="2722563"/>
              <a:ext cx="17526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dirty="0">
                  <a:solidFill>
                    <a:schemeClr val="bg1"/>
                  </a:solidFill>
                  <a:latin typeface="Calibri" pitchFamily="34" charset="0"/>
                </a:rPr>
                <a:t>a</a:t>
              </a:r>
              <a:r>
                <a:rPr lang="en-US" sz="3000" baseline="30000" dirty="0">
                  <a:solidFill>
                    <a:schemeClr val="bg1"/>
                  </a:solidFill>
                  <a:latin typeface="Calibri" pitchFamily="34" charset="0"/>
                </a:rPr>
                <a:t>2 </a:t>
              </a:r>
              <a:r>
                <a:rPr lang="en-US" sz="3000" dirty="0">
                  <a:solidFill>
                    <a:schemeClr val="bg1"/>
                  </a:solidFill>
                  <a:latin typeface="Calibri" pitchFamily="34" charset="0"/>
                </a:rPr>
                <a:t>+ 7</a:t>
              </a:r>
              <a:endParaRPr lang="en-US" sz="3000" baseline="30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89920" y="3207330"/>
            <a:ext cx="4401705" cy="854075"/>
            <a:chOff x="2057400" y="3124200"/>
            <a:chExt cx="4401705" cy="854075"/>
          </a:xfrm>
        </p:grpSpPr>
        <p:sp>
          <p:nvSpPr>
            <p:cNvPr id="14" name="AutoShape 10"/>
            <p:cNvSpPr>
              <a:spLocks/>
            </p:cNvSpPr>
            <p:nvPr/>
          </p:nvSpPr>
          <p:spPr bwMode="auto">
            <a:xfrm rot="5400000">
              <a:off x="3591719" y="1589881"/>
              <a:ext cx="304800" cy="3373438"/>
            </a:xfrm>
            <a:prstGeom prst="rightBrace">
              <a:avLst>
                <a:gd name="adj1" fmla="val 171293"/>
                <a:gd name="adj2" fmla="val 50000"/>
              </a:avLst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071255" y="3429000"/>
              <a:ext cx="438785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dirty="0">
                  <a:solidFill>
                    <a:schemeClr val="bg1"/>
                  </a:solidFill>
                  <a:latin typeface="Calibri" pitchFamily="34" charset="0"/>
                </a:rPr>
                <a:t>3 × (a</a:t>
              </a:r>
              <a:r>
                <a:rPr lang="en-US" sz="3000" baseline="30000" dirty="0">
                  <a:solidFill>
                    <a:schemeClr val="bg1"/>
                  </a:solidFill>
                  <a:latin typeface="Calibri" pitchFamily="34" charset="0"/>
                </a:rPr>
                <a:t>2 </a:t>
              </a:r>
              <a:r>
                <a:rPr lang="en-US" sz="3000" dirty="0">
                  <a:solidFill>
                    <a:schemeClr val="bg1"/>
                  </a:solidFill>
                  <a:latin typeface="Calibri" pitchFamily="34" charset="0"/>
                </a:rPr>
                <a:t>+ 7) = 3a</a:t>
              </a:r>
              <a:r>
                <a:rPr lang="en-US" sz="3000" baseline="300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lang="en-US" sz="3000" dirty="0">
                  <a:solidFill>
                    <a:schemeClr val="bg1"/>
                  </a:solidFill>
                  <a:latin typeface="Calibri" pitchFamily="34" charset="0"/>
                </a:rPr>
                <a:t> + 21</a:t>
              </a:r>
              <a:endParaRPr lang="en-US" sz="3000" baseline="30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27566" y="4145114"/>
            <a:ext cx="4267201" cy="873125"/>
            <a:chOff x="1981199" y="3895725"/>
            <a:chExt cx="4267201" cy="873125"/>
          </a:xfrm>
        </p:grpSpPr>
        <p:sp>
          <p:nvSpPr>
            <p:cNvPr id="18" name="AutoShape 14"/>
            <p:cNvSpPr>
              <a:spLocks/>
            </p:cNvSpPr>
            <p:nvPr/>
          </p:nvSpPr>
          <p:spPr bwMode="auto">
            <a:xfrm rot="5400000">
              <a:off x="3882736" y="1994188"/>
              <a:ext cx="381000" cy="4184073"/>
            </a:xfrm>
            <a:prstGeom prst="rightBrace">
              <a:avLst>
                <a:gd name="adj1" fmla="val 159218"/>
                <a:gd name="adj2" fmla="val 50000"/>
              </a:avLst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2362200" y="4219575"/>
              <a:ext cx="38862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dirty="0">
                  <a:solidFill>
                    <a:schemeClr val="bg1"/>
                  </a:solidFill>
                  <a:latin typeface="Calibri" pitchFamily="34" charset="0"/>
                </a:rPr>
                <a:t>(3a</a:t>
              </a:r>
              <a:r>
                <a:rPr lang="en-US" sz="3000" baseline="300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lang="en-US" sz="3000" dirty="0">
                  <a:solidFill>
                    <a:schemeClr val="bg1"/>
                  </a:solidFill>
                  <a:latin typeface="Calibri" pitchFamily="34" charset="0"/>
                </a:rPr>
                <a:t> + 21) / b</a:t>
              </a:r>
              <a:endParaRPr lang="en-US" sz="3000" baseline="30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27575" y="5153905"/>
            <a:ext cx="5024438" cy="1006480"/>
            <a:chOff x="1981200" y="4724400"/>
            <a:chExt cx="5024438" cy="1006480"/>
          </a:xfrm>
        </p:grpSpPr>
        <p:sp>
          <p:nvSpPr>
            <p:cNvPr id="21" name="AutoShape 17"/>
            <p:cNvSpPr>
              <a:spLocks/>
            </p:cNvSpPr>
            <p:nvPr/>
          </p:nvSpPr>
          <p:spPr bwMode="auto">
            <a:xfrm rot="5400000">
              <a:off x="4302919" y="2402681"/>
              <a:ext cx="381000" cy="5024438"/>
            </a:xfrm>
            <a:prstGeom prst="rightBrace">
              <a:avLst>
                <a:gd name="adj1" fmla="val 204101"/>
                <a:gd name="adj2" fmla="val 50000"/>
              </a:avLst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2917825" y="5181605"/>
              <a:ext cx="35591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dirty="0">
                  <a:solidFill>
                    <a:schemeClr val="bg1"/>
                  </a:solidFill>
                  <a:latin typeface="Calibri" pitchFamily="34" charset="0"/>
                </a:rPr>
                <a:t>(3a</a:t>
              </a:r>
              <a:r>
                <a:rPr lang="en-US" sz="3000" baseline="300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lang="en-US" sz="3000" dirty="0">
                  <a:solidFill>
                    <a:schemeClr val="bg1"/>
                  </a:solidFill>
                  <a:latin typeface="Calibri" pitchFamily="34" charset="0"/>
                </a:rPr>
                <a:t> + 21) / b + 4</a:t>
              </a:r>
              <a:endParaRPr lang="en-US" sz="3000" baseline="30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program for the Sensors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221" y="1436902"/>
            <a:ext cx="7503886" cy="373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73935" y="3425360"/>
            <a:ext cx="5863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Double click the Variable block to create a new “</a:t>
            </a:r>
            <a:r>
              <a:rPr lang="en-US" sz="2400" dirty="0" err="1" smtClean="0">
                <a:solidFill>
                  <a:srgbClr val="0000FF"/>
                </a:solidFill>
              </a:rPr>
              <a:t>int</a:t>
            </a:r>
            <a:r>
              <a:rPr lang="en-US" sz="2400" dirty="0" smtClean="0">
                <a:solidFill>
                  <a:srgbClr val="0000FF"/>
                </a:solidFill>
              </a:rPr>
              <a:t>” variable named “bumper”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436907" y="2510961"/>
            <a:ext cx="522514" cy="11466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786735" y="3106046"/>
            <a:ext cx="232229" cy="7837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846278" y="3018961"/>
            <a:ext cx="1799772" cy="8853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6690" y="872836"/>
            <a:ext cx="489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Declare the variable Bumper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the program for the Sensors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4692" y="83127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Select, drag and drop the </a:t>
            </a:r>
            <a:r>
              <a:rPr lang="en-US" sz="2400" b="1" dirty="0" smtClean="0">
                <a:solidFill>
                  <a:schemeClr val="bg1"/>
                </a:solidFill>
              </a:rPr>
              <a:t>While Loop </a:t>
            </a:r>
            <a:r>
              <a:rPr lang="en-US" sz="2400" dirty="0" smtClean="0">
                <a:solidFill>
                  <a:srgbClr val="FFFF00"/>
                </a:solidFill>
              </a:rPr>
              <a:t>icon between the BEGIN and End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8963" y="1787236"/>
            <a:ext cx="4918235" cy="3506519"/>
            <a:chOff x="2121726" y="1551709"/>
            <a:chExt cx="4918235" cy="350651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21726" y="1551709"/>
              <a:ext cx="4918235" cy="350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3422073" y="3990109"/>
              <a:ext cx="1288472" cy="1385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599709" y="1039090"/>
            <a:ext cx="4544291" cy="5624945"/>
            <a:chOff x="4746171" y="1039091"/>
            <a:chExt cx="4397829" cy="5430982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46171" y="3349500"/>
              <a:ext cx="4397829" cy="3120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167745" y="1039091"/>
              <a:ext cx="397625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In the </a:t>
              </a:r>
              <a:r>
                <a:rPr lang="en-US" sz="2400" dirty="0" err="1" smtClean="0">
                  <a:solidFill>
                    <a:srgbClr val="FFFF00"/>
                  </a:solidFill>
                </a:rPr>
                <a:t>config</a:t>
              </a:r>
              <a:r>
                <a:rPr lang="en-US" sz="2400" dirty="0" smtClean="0">
                  <a:solidFill>
                    <a:srgbClr val="FFFF00"/>
                  </a:solidFill>
                </a:rPr>
                <a:t>. window set the condition of the while loop to be 1==1, this will force the while loop to loop for an infinite amount of time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6276109" y="3075709"/>
              <a:ext cx="581891" cy="9698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085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6930"/>
            <a:ext cx="8229600" cy="868362"/>
          </a:xfrm>
        </p:spPr>
        <p:txBody>
          <a:bodyPr/>
          <a:lstStyle/>
          <a:p>
            <a:r>
              <a:rPr lang="en-US" dirty="0"/>
              <a:t>Setting up the program for the Sensors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2538" y="984335"/>
            <a:ext cx="3337617" cy="376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685308" y="1066800"/>
            <a:ext cx="5225143" cy="5430982"/>
            <a:chOff x="3685308" y="1066800"/>
            <a:chExt cx="5225143" cy="5430982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5308" y="2576946"/>
              <a:ext cx="5225143" cy="3920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502726" y="1066800"/>
              <a:ext cx="4087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Select, drag and drop the “Bumper Switch” icon into the program in the </a:t>
              </a:r>
              <a:r>
                <a:rPr lang="en-US" sz="2400" b="1" dirty="0" smtClean="0">
                  <a:solidFill>
                    <a:srgbClr val="FFFF00"/>
                  </a:solidFill>
                </a:rPr>
                <a:t>WHILE</a:t>
              </a:r>
              <a:r>
                <a:rPr lang="en-US" sz="2400" dirty="0" smtClean="0">
                  <a:solidFill>
                    <a:srgbClr val="FFFF00"/>
                  </a:solidFill>
                </a:rPr>
                <a:t> loop 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126182" y="3726873"/>
              <a:ext cx="2036618" cy="15517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36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the program for the Sensors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908" y="1759538"/>
            <a:ext cx="4310743" cy="347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8646" y="817418"/>
            <a:ext cx="4475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Set the Digital Input # to the port that the sensor is plugged in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884213" y="1607139"/>
            <a:ext cx="651163" cy="8035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568710" y="1274607"/>
            <a:ext cx="4426857" cy="5569550"/>
            <a:chOff x="4568710" y="1274607"/>
            <a:chExt cx="4426857" cy="5569550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68710" y="2995232"/>
              <a:ext cx="4426857" cy="384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655127" y="1274607"/>
              <a:ext cx="43087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This is an infinite loop to check the signal from the bumper. If the bumper is pushed its value will change to 0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V="1">
            <a:off x="1454727" y="2978727"/>
            <a:ext cx="1385455" cy="24938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6365" y="5500254"/>
            <a:ext cx="376843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Select Bumper from the list of variables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3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Motors with Sensors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03" y="886690"/>
            <a:ext cx="6241142" cy="580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34534" y="2133592"/>
            <a:ext cx="2784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Drag and drop an </a:t>
            </a:r>
            <a:r>
              <a:rPr lang="en-US" sz="2400" b="1" dirty="0" smtClean="0">
                <a:solidFill>
                  <a:srgbClr val="FFFFCC"/>
                </a:solidFill>
              </a:rPr>
              <a:t>IF</a:t>
            </a:r>
            <a:r>
              <a:rPr lang="en-US" sz="2400" dirty="0" smtClean="0">
                <a:solidFill>
                  <a:srgbClr val="FFFF00"/>
                </a:solidFill>
              </a:rPr>
              <a:t> and </a:t>
            </a:r>
            <a:r>
              <a:rPr lang="en-US" sz="2400" b="1" dirty="0" smtClean="0">
                <a:solidFill>
                  <a:srgbClr val="FFFFCC"/>
                </a:solidFill>
              </a:rPr>
              <a:t>ELSE</a:t>
            </a:r>
            <a:r>
              <a:rPr lang="en-US" sz="2400" dirty="0" smtClean="0">
                <a:solidFill>
                  <a:srgbClr val="FFFF00"/>
                </a:solidFill>
              </a:rPr>
              <a:t> icons from the Program Flow into the program below the sensor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837702" y="2854036"/>
            <a:ext cx="2355273" cy="137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09993" y="2840182"/>
            <a:ext cx="2410691" cy="22305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527958" y="4253337"/>
            <a:ext cx="3726873" cy="1938992"/>
            <a:chOff x="5777345" y="4253337"/>
            <a:chExt cx="3477485" cy="1938992"/>
          </a:xfrm>
        </p:grpSpPr>
        <p:sp>
          <p:nvSpPr>
            <p:cNvPr id="11" name="TextBox 10"/>
            <p:cNvSpPr txBox="1"/>
            <p:nvPr/>
          </p:nvSpPr>
          <p:spPr>
            <a:xfrm>
              <a:off x="6470066" y="4253337"/>
              <a:ext cx="278476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Set the condition for the IF statement, </a:t>
              </a:r>
              <a:r>
                <a:rPr lang="en-US" sz="2400" dirty="0" smtClean="0">
                  <a:solidFill>
                    <a:schemeClr val="bg1"/>
                  </a:solidFill>
                </a:rPr>
                <a:t>bumper </a:t>
              </a:r>
              <a:r>
                <a:rPr lang="en-US" sz="20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==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</a:rPr>
                <a:t>1</a:t>
              </a:r>
              <a:r>
                <a:rPr lang="en-US" sz="2400" dirty="0" smtClean="0">
                  <a:solidFill>
                    <a:srgbClr val="FFFF00"/>
                  </a:solidFill>
                </a:rPr>
                <a:t>, no obstacle</a:t>
              </a:r>
              <a:r>
                <a:rPr lang="en-US" sz="2400" dirty="0">
                  <a:solidFill>
                    <a:srgbClr val="FFFF00"/>
                  </a:solidFill>
                </a:rPr>
                <a:t> </a:t>
              </a:r>
              <a:r>
                <a:rPr lang="en-US" sz="2400" dirty="0" smtClean="0">
                  <a:solidFill>
                    <a:srgbClr val="FFFF00"/>
                  </a:solidFill>
                </a:rPr>
                <a:t>(not pressed)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 flipV="1">
              <a:off x="5777345" y="4308764"/>
              <a:ext cx="665019" cy="88669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140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10491"/>
          </a:xfrm>
        </p:spPr>
        <p:txBody>
          <a:bodyPr/>
          <a:lstStyle/>
          <a:p>
            <a:r>
              <a:rPr lang="en-US" dirty="0"/>
              <a:t>Integrating Motors with Sensors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91440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Your robot will be using two motors. Drag and drop two motors in the </a:t>
            </a:r>
            <a:r>
              <a:rPr lang="en-US" sz="2800" b="1" dirty="0" smtClean="0">
                <a:solidFill>
                  <a:schemeClr val="bg1"/>
                </a:solidFill>
              </a:rPr>
              <a:t>IF loop </a:t>
            </a:r>
            <a:r>
              <a:rPr lang="en-US" sz="2800" dirty="0" smtClean="0">
                <a:solidFill>
                  <a:srgbClr val="FFFF00"/>
                </a:solidFill>
              </a:rPr>
              <a:t>and two motors in the </a:t>
            </a:r>
            <a:r>
              <a:rPr lang="en-US" sz="2800" b="1" dirty="0" smtClean="0">
                <a:solidFill>
                  <a:schemeClr val="bg1"/>
                </a:solidFill>
              </a:rPr>
              <a:t>ELSE loop</a:t>
            </a:r>
            <a:r>
              <a:rPr lang="en-US" sz="2800" dirty="0" smtClean="0">
                <a:solidFill>
                  <a:srgbClr val="FFFF00"/>
                </a:solidFill>
              </a:rPr>
              <a:t>. Set the motor ports and speeds.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105283" y="2187419"/>
            <a:ext cx="1967345" cy="9282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097823" y="2524098"/>
            <a:ext cx="2212181" cy="9400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25228" y="2978727"/>
            <a:ext cx="1288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 forward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39114" y="482138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Stop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95452" y="3893121"/>
            <a:ext cx="38931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With this program, the robot moves forward as long as the bumper is not pressed (value=1). Robot will stop if it hits an obstacle (value=0)  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9350" y="1136072"/>
            <a:ext cx="4513943" cy="5286499"/>
            <a:chOff x="379350" y="1136072"/>
            <a:chExt cx="4513943" cy="5286499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9350" y="1136072"/>
              <a:ext cx="4513943" cy="5286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833445" y="2930768"/>
              <a:ext cx="8469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473FEB"/>
                  </a:solidFill>
                </a:rPr>
                <a:t>[ 2 , 127] ;</a:t>
              </a:r>
              <a:endParaRPr lang="en-US" sz="1200" b="1" dirty="0">
                <a:solidFill>
                  <a:srgbClr val="473FEB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21721" y="3387968"/>
              <a:ext cx="9290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473FEB"/>
                  </a:solidFill>
                </a:rPr>
                <a:t>[ 3 , -127] ;</a:t>
              </a:r>
              <a:endParaRPr lang="en-US" sz="1200" b="1" dirty="0">
                <a:solidFill>
                  <a:srgbClr val="473FEB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30514" y="4762499"/>
              <a:ext cx="8469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473FEB"/>
                  </a:solidFill>
                </a:rPr>
                <a:t>[ 2 , 0] ;</a:t>
              </a:r>
              <a:endParaRPr lang="en-US" sz="1200" b="1" dirty="0">
                <a:solidFill>
                  <a:srgbClr val="473FEB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21723" y="5225560"/>
              <a:ext cx="8469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473FEB"/>
                  </a:solidFill>
                </a:rPr>
                <a:t>[ 3 , 0] ;</a:t>
              </a:r>
              <a:endParaRPr lang="en-US" sz="1200" b="1" dirty="0">
                <a:solidFill>
                  <a:srgbClr val="473FE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0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017541" y="276228"/>
            <a:ext cx="5292788" cy="6279697"/>
            <a:chOff x="379350" y="1136072"/>
            <a:chExt cx="4513943" cy="5286499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9350" y="1136072"/>
              <a:ext cx="4513943" cy="5286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3833445" y="2930768"/>
              <a:ext cx="8469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473FEB"/>
                  </a:solidFill>
                </a:rPr>
                <a:t>[ 2 , 127] ;</a:t>
              </a:r>
              <a:endParaRPr lang="en-US" sz="1200" b="1" dirty="0">
                <a:solidFill>
                  <a:srgbClr val="473FEB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21721" y="3387968"/>
              <a:ext cx="9290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473FEB"/>
                  </a:solidFill>
                </a:rPr>
                <a:t>[ 3 , -127] ;</a:t>
              </a:r>
              <a:endParaRPr lang="en-US" sz="1200" b="1" dirty="0">
                <a:solidFill>
                  <a:srgbClr val="473FEB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30514" y="4762499"/>
              <a:ext cx="8469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473FEB"/>
                  </a:solidFill>
                </a:rPr>
                <a:t>[ 2 , 0] ;</a:t>
              </a:r>
              <a:endParaRPr lang="en-US" sz="1200" b="1" dirty="0">
                <a:solidFill>
                  <a:srgbClr val="473FEB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21723" y="5225560"/>
              <a:ext cx="8469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473FEB"/>
                  </a:solidFill>
                </a:rPr>
                <a:t>[ 3 , 0] ;</a:t>
              </a:r>
              <a:endParaRPr lang="en-US" sz="1200" b="1" dirty="0">
                <a:solidFill>
                  <a:srgbClr val="473FEB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787236" y="6165273"/>
            <a:ext cx="99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805058" y="942110"/>
            <a:ext cx="6757121" cy="5250871"/>
            <a:chOff x="1804988" y="928256"/>
            <a:chExt cx="6757121" cy="525087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809750" y="942110"/>
              <a:ext cx="975014" cy="562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786063" y="933450"/>
              <a:ext cx="12555" cy="11031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798618" y="2022764"/>
              <a:ext cx="113607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34621" y="1995055"/>
              <a:ext cx="70" cy="16486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790825" y="3643745"/>
              <a:ext cx="1130011" cy="433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798618" y="3629891"/>
              <a:ext cx="0" cy="254923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809750" y="928256"/>
              <a:ext cx="5195" cy="523918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04988" y="6162675"/>
              <a:ext cx="995362" cy="95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58001" y="1524000"/>
              <a:ext cx="85898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761018" y="1620982"/>
              <a:ext cx="1801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Bumper is not pressed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805017" y="955917"/>
            <a:ext cx="6812539" cy="5268191"/>
            <a:chOff x="1804988" y="942109"/>
            <a:chExt cx="6812539" cy="5268191"/>
          </a:xfrm>
        </p:grpSpPr>
        <p:sp>
          <p:nvSpPr>
            <p:cNvPr id="35" name="TextBox 34"/>
            <p:cNvSpPr txBox="1"/>
            <p:nvPr/>
          </p:nvSpPr>
          <p:spPr>
            <a:xfrm>
              <a:off x="6816436" y="2951028"/>
              <a:ext cx="1801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Bumper is pressed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804988" y="942109"/>
              <a:ext cx="5967412" cy="5268191"/>
              <a:chOff x="1804988" y="942109"/>
              <a:chExt cx="5967412" cy="5268191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6913419" y="2854046"/>
                <a:ext cx="858981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1809750" y="942110"/>
                <a:ext cx="975014" cy="5628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770909" y="942109"/>
                <a:ext cx="27709" cy="3241964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2757488" y="4170265"/>
                <a:ext cx="1163319" cy="1121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3906953" y="4170265"/>
                <a:ext cx="3061" cy="166856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2798618" y="5805055"/>
                <a:ext cx="1108364" cy="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2786063" y="5772150"/>
                <a:ext cx="4762" cy="43815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804988" y="6176529"/>
                <a:ext cx="995362" cy="952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1814945" y="942110"/>
                <a:ext cx="4330" cy="525866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1779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50285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Consider the </a:t>
            </a:r>
            <a:r>
              <a:rPr lang="en-US" dirty="0">
                <a:solidFill>
                  <a:srgbClr val="FFFF66"/>
                </a:solidFill>
              </a:rPr>
              <a:t>sequential</a:t>
            </a:r>
            <a:r>
              <a:rPr lang="en-US" dirty="0"/>
              <a:t> execution of the above expressions to find the value of y: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62364" y="2670897"/>
            <a:ext cx="3121025" cy="3057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p = a x a;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q = p + 7;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 = 3 x q;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 = r / b;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 = s + 4;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87632" y="1485035"/>
            <a:ext cx="685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[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7)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] / b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3561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57200" y="62345"/>
            <a:ext cx="82296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1" kern="120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a Programming Language?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8153" y="831266"/>
            <a:ext cx="8478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Computers only understand the binary language. Programming languages were developed to make it easier for us to communicate with computers.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285" y="2701651"/>
            <a:ext cx="7703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There are many different </a:t>
            </a:r>
            <a:r>
              <a:rPr lang="en-US" sz="2800" dirty="0" smtClean="0">
                <a:solidFill>
                  <a:srgbClr val="FFFF00"/>
                </a:solidFill>
              </a:rPr>
              <a:t>languages. </a:t>
            </a:r>
            <a:r>
              <a:rPr lang="en-US" sz="2800" dirty="0">
                <a:solidFill>
                  <a:srgbClr val="FFFF00"/>
                </a:solidFill>
              </a:rPr>
              <a:t>T</a:t>
            </a:r>
            <a:r>
              <a:rPr lang="en-US" sz="2800" dirty="0" smtClean="0">
                <a:solidFill>
                  <a:srgbClr val="FFFF00"/>
                </a:solidFill>
              </a:rPr>
              <a:t>he main choices, used by professional programmers, are:  C, C++ and Java.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8782" y="4020207"/>
            <a:ext cx="8231252" cy="1939542"/>
            <a:chOff x="718782" y="3770817"/>
            <a:chExt cx="8231252" cy="1939542"/>
          </a:xfrm>
        </p:grpSpPr>
        <p:sp>
          <p:nvSpPr>
            <p:cNvPr id="8" name="Rectangle 7"/>
            <p:cNvSpPr/>
            <p:nvPr/>
          </p:nvSpPr>
          <p:spPr>
            <a:xfrm>
              <a:off x="720434" y="4325364"/>
              <a:ext cx="82296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</a:rPr>
                <a:t>P</a:t>
              </a:r>
              <a:r>
                <a:rPr lang="en-US" sz="2800" dirty="0" smtClean="0">
                  <a:solidFill>
                    <a:srgbClr val="FFFF00"/>
                  </a:solidFill>
                </a:rPr>
                <a:t>robably </a:t>
              </a:r>
              <a:r>
                <a:rPr lang="en-US" sz="2800" dirty="0">
                  <a:solidFill>
                    <a:srgbClr val="FFFF00"/>
                  </a:solidFill>
                </a:rPr>
                <a:t>the most widely-used, </a:t>
              </a:r>
              <a:r>
                <a:rPr lang="en-US" sz="2800" dirty="0" smtClean="0">
                  <a:solidFill>
                    <a:srgbClr val="FFFF00"/>
                  </a:solidFill>
                </a:rPr>
                <a:t>it is </a:t>
              </a:r>
              <a:r>
                <a:rPr lang="en-US" sz="2800" dirty="0">
                  <a:solidFill>
                    <a:srgbClr val="FFFF00"/>
                  </a:solidFill>
                </a:rPr>
                <a:t>the </a:t>
              </a:r>
              <a:r>
                <a:rPr lang="en-US" sz="2800" dirty="0" smtClean="0">
                  <a:solidFill>
                    <a:srgbClr val="FFFF00"/>
                  </a:solidFill>
                </a:rPr>
                <a:t>oldest </a:t>
              </a:r>
              <a:r>
                <a:rPr lang="en-US" sz="2800" dirty="0">
                  <a:solidFill>
                    <a:srgbClr val="FFFF00"/>
                  </a:solidFill>
                </a:rPr>
                <a:t>of the </a:t>
              </a:r>
              <a:r>
                <a:rPr lang="en-US" sz="2800" dirty="0" smtClean="0">
                  <a:solidFill>
                    <a:srgbClr val="FFFF00"/>
                  </a:solidFill>
                </a:rPr>
                <a:t>three languages.</a:t>
              </a:r>
              <a:r>
                <a:rPr lang="en-US" sz="2800" dirty="0">
                  <a:solidFill>
                    <a:srgbClr val="FFFF00"/>
                  </a:solidFill>
                </a:rPr>
                <a:t> </a:t>
              </a:r>
              <a:r>
                <a:rPr lang="en-US" sz="2800" dirty="0" smtClean="0">
                  <a:solidFill>
                    <a:srgbClr val="FFFF00"/>
                  </a:solidFill>
                </a:rPr>
                <a:t>It's </a:t>
              </a:r>
              <a:r>
                <a:rPr lang="en-US" sz="2800" dirty="0">
                  <a:solidFill>
                    <a:srgbClr val="FFFF00"/>
                  </a:solidFill>
                </a:rPr>
                <a:t>been in use since the 70s, and is a very </a:t>
              </a:r>
              <a:r>
                <a:rPr lang="en-US" sz="2800" dirty="0" smtClean="0">
                  <a:solidFill>
                    <a:srgbClr val="FFFF00"/>
                  </a:solidFill>
                </a:rPr>
                <a:t>compact , </a:t>
              </a:r>
              <a:r>
                <a:rPr lang="en-US" sz="2800" dirty="0">
                  <a:solidFill>
                    <a:srgbClr val="FFFF00"/>
                  </a:solidFill>
                </a:rPr>
                <a:t>powerful </a:t>
              </a:r>
              <a:r>
                <a:rPr lang="en-US" sz="2800" dirty="0" smtClean="0">
                  <a:solidFill>
                    <a:srgbClr val="FFFF00"/>
                  </a:solidFill>
                </a:rPr>
                <a:t>and </a:t>
              </a:r>
              <a:r>
                <a:rPr lang="en-US" sz="2800" dirty="0">
                  <a:solidFill>
                    <a:srgbClr val="FFFF00"/>
                  </a:solidFill>
                </a:rPr>
                <a:t>well-understood </a:t>
              </a:r>
              <a:r>
                <a:rPr lang="en-US" sz="2800" dirty="0" smtClean="0">
                  <a:solidFill>
                    <a:srgbClr val="FFFF00"/>
                  </a:solidFill>
                </a:rPr>
                <a:t>language.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8782" y="3770817"/>
              <a:ext cx="4042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C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13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57200" y="173185"/>
            <a:ext cx="82296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1" kern="120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a Programming Language?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1452" y="4137684"/>
            <a:ext cx="7730836" cy="2019932"/>
            <a:chOff x="789049" y="3971424"/>
            <a:chExt cx="7730836" cy="2019932"/>
          </a:xfrm>
        </p:grpSpPr>
        <p:sp>
          <p:nvSpPr>
            <p:cNvPr id="6" name="Rectangle 5"/>
            <p:cNvSpPr/>
            <p:nvPr/>
          </p:nvSpPr>
          <p:spPr>
            <a:xfrm>
              <a:off x="836877" y="3971424"/>
              <a:ext cx="8176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C++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9049" y="4606361"/>
              <a:ext cx="77308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This language includes pretty much all of C with more features added. Its main advantage over C is that it’s object oriented. 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51452" y="860873"/>
            <a:ext cx="81603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</a:rPr>
              <a:t>Object Oriented Programming (OOP)  </a:t>
            </a:r>
            <a:r>
              <a:rPr lang="en-US" sz="2800" dirty="0" smtClean="0">
                <a:solidFill>
                  <a:schemeClr val="bg1"/>
                </a:solidFill>
              </a:rPr>
              <a:t>is  a modern (more user friendly) </a:t>
            </a:r>
            <a:r>
              <a:rPr lang="en-US" sz="2800" dirty="0">
                <a:solidFill>
                  <a:schemeClr val="bg1"/>
                </a:solidFill>
              </a:rPr>
              <a:t>programming concept where the </a:t>
            </a:r>
            <a:r>
              <a:rPr lang="en-US" sz="2800" dirty="0" smtClean="0">
                <a:solidFill>
                  <a:schemeClr val="bg1"/>
                </a:solidFill>
              </a:rPr>
              <a:t>programmer </a:t>
            </a:r>
            <a:r>
              <a:rPr lang="en-US" sz="2800" dirty="0">
                <a:solidFill>
                  <a:schemeClr val="bg1"/>
                </a:solidFill>
              </a:rPr>
              <a:t>creates "objects" like </a:t>
            </a:r>
            <a:r>
              <a:rPr lang="en-US" sz="2800" dirty="0" smtClean="0">
                <a:solidFill>
                  <a:schemeClr val="bg1"/>
                </a:solidFill>
              </a:rPr>
              <a:t>real-life </a:t>
            </a:r>
            <a:r>
              <a:rPr lang="en-US" sz="2800" dirty="0">
                <a:solidFill>
                  <a:schemeClr val="bg1"/>
                </a:solidFill>
              </a:rPr>
              <a:t>objects, with both </a:t>
            </a:r>
            <a:r>
              <a:rPr lang="en-US" sz="2800" dirty="0" smtClean="0">
                <a:solidFill>
                  <a:schemeClr val="bg1"/>
                </a:solidFill>
              </a:rPr>
              <a:t>properties </a:t>
            </a:r>
            <a:r>
              <a:rPr lang="en-US" sz="2800" dirty="0">
                <a:solidFill>
                  <a:schemeClr val="bg1"/>
                </a:solidFill>
              </a:rPr>
              <a:t>and </a:t>
            </a:r>
            <a:r>
              <a:rPr lang="en-US" sz="2800" dirty="0" smtClean="0">
                <a:solidFill>
                  <a:schemeClr val="bg1"/>
                </a:solidFill>
              </a:rPr>
              <a:t>abilities. C++, Java are examples of widely used OOPs; MATLAB, Perl, </a:t>
            </a:r>
            <a:r>
              <a:rPr lang="en-US" sz="2800" dirty="0" err="1" smtClean="0">
                <a:solidFill>
                  <a:schemeClr val="bg1"/>
                </a:solidFill>
              </a:rPr>
              <a:t>EasyC</a:t>
            </a:r>
            <a:r>
              <a:rPr lang="en-US" sz="2800" dirty="0" smtClean="0">
                <a:solidFill>
                  <a:schemeClr val="bg1"/>
                </a:solidFill>
              </a:rPr>
              <a:t> are examples of special purpose OOPs; there are many more.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2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5745" y="1484901"/>
            <a:ext cx="82711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Java runs </a:t>
            </a:r>
            <a:r>
              <a:rPr lang="en-US" sz="2800" dirty="0">
                <a:solidFill>
                  <a:srgbClr val="FFFF00"/>
                </a:solidFill>
              </a:rPr>
              <a:t>on more than one </a:t>
            </a:r>
            <a:r>
              <a:rPr lang="en-US" sz="2800" dirty="0" smtClean="0">
                <a:solidFill>
                  <a:srgbClr val="FFFF00"/>
                </a:solidFill>
              </a:rPr>
              <a:t>platform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without </a:t>
            </a:r>
            <a:r>
              <a:rPr lang="en-US" sz="2800" dirty="0">
                <a:solidFill>
                  <a:srgbClr val="FFFF00"/>
                </a:solidFill>
              </a:rPr>
              <a:t>needing to be </a:t>
            </a:r>
            <a:r>
              <a:rPr lang="en-US" sz="2800" dirty="0" smtClean="0">
                <a:solidFill>
                  <a:srgbClr val="FFFF00"/>
                </a:solidFill>
              </a:rPr>
              <a:t>recompiled. Java runs </a:t>
            </a:r>
            <a:r>
              <a:rPr lang="en-US" sz="2800" dirty="0">
                <a:solidFill>
                  <a:srgbClr val="FFFF00"/>
                </a:solidFill>
              </a:rPr>
              <a:t>inside </a:t>
            </a:r>
            <a:r>
              <a:rPr lang="en-US" sz="2800" dirty="0" smtClean="0">
                <a:solidFill>
                  <a:srgbClr val="FFFF00"/>
                </a:solidFill>
              </a:rPr>
              <a:t>web </a:t>
            </a:r>
            <a:r>
              <a:rPr lang="en-US" sz="2800" dirty="0">
                <a:solidFill>
                  <a:srgbClr val="FFFF00"/>
                </a:solidFill>
              </a:rPr>
              <a:t>browsers, letting programmers </a:t>
            </a:r>
            <a:r>
              <a:rPr lang="en-US" sz="2800" dirty="0" smtClean="0">
                <a:solidFill>
                  <a:srgbClr val="FFFF00"/>
                </a:solidFill>
              </a:rPr>
              <a:t>create </a:t>
            </a:r>
            <a:r>
              <a:rPr lang="en-US" sz="2800" dirty="0">
                <a:solidFill>
                  <a:srgbClr val="FFFF00"/>
                </a:solidFill>
              </a:rPr>
              <a:t>little applications which can run on </a:t>
            </a:r>
            <a:r>
              <a:rPr lang="en-US" sz="2800" dirty="0" smtClean="0">
                <a:solidFill>
                  <a:srgbClr val="FFFF00"/>
                </a:solidFill>
              </a:rPr>
              <a:t>websites. But Java historically is slower than compiled languages.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1798" y="916773"/>
            <a:ext cx="88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Java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457200" y="173185"/>
            <a:ext cx="82296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1" kern="120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a Programming Language?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163" y="3879281"/>
            <a:ext cx="8187626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EasyC</a:t>
            </a:r>
            <a:r>
              <a:rPr lang="en-US" sz="2800" dirty="0" smtClean="0">
                <a:solidFill>
                  <a:schemeClr val="bg1"/>
                </a:solidFill>
              </a:rPr>
              <a:t> (VEX Robot)</a:t>
            </a:r>
          </a:p>
          <a:p>
            <a:endParaRPr lang="en-US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Over time, special purpose languages have been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developed for specific applications - to make the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programmers job easier. </a:t>
            </a:r>
            <a:r>
              <a:rPr lang="en-US" sz="2800" dirty="0" err="1" smtClean="0">
                <a:solidFill>
                  <a:srgbClr val="FFFF00"/>
                </a:solidFill>
              </a:rPr>
              <a:t>EasyC</a:t>
            </a:r>
            <a:r>
              <a:rPr lang="en-US" sz="2800" dirty="0" smtClean="0">
                <a:solidFill>
                  <a:srgbClr val="FFFF00"/>
                </a:solidFill>
              </a:rPr>
              <a:t> is a C++ based language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</a:t>
            </a:r>
            <a:r>
              <a:rPr lang="en-US" sz="2800" dirty="0" smtClean="0">
                <a:solidFill>
                  <a:srgbClr val="FFFF00"/>
                </a:solidFill>
              </a:rPr>
              <a:t>pecifically for telling the VEX robot what to do.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610035" y="974084"/>
            <a:ext cx="26100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compiler</a:t>
            </a:r>
            <a:r>
              <a:rPr lang="en-US" dirty="0"/>
              <a:t> is a computer program (or set of instructions) that transforms source code written in a programming language (the source language) into another computer language (the target language, often having a binary form known as object code)</a:t>
            </a:r>
          </a:p>
        </p:txBody>
      </p:sp>
    </p:spTree>
    <p:extLst>
      <p:ext uri="{BB962C8B-B14F-4D97-AF65-F5344CB8AC3E}">
        <p14:creationId xmlns:p14="http://schemas.microsoft.com/office/powerpoint/2010/main" val="345233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278" y="1233054"/>
            <a:ext cx="8737600" cy="502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6"/>
          <p:cNvSpPr txBox="1">
            <a:spLocks/>
          </p:cNvSpPr>
          <p:nvPr/>
        </p:nvSpPr>
        <p:spPr>
          <a:xfrm>
            <a:off x="457200" y="762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1" kern="120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EasyC</a:t>
            </a:r>
            <a:r>
              <a:rPr lang="en-US" dirty="0" err="1" smtClean="0">
                <a:solidFill>
                  <a:srgbClr val="FFFF00"/>
                </a:solidFill>
              </a:rPr>
              <a:t>cortex</a:t>
            </a:r>
            <a:r>
              <a:rPr lang="en-US" dirty="0" smtClean="0">
                <a:solidFill>
                  <a:srgbClr val="FFFF00"/>
                </a:solidFill>
              </a:rPr>
              <a:t> – </a:t>
            </a:r>
            <a:r>
              <a:rPr lang="en-US" dirty="0" smtClean="0">
                <a:solidFill>
                  <a:srgbClr val="FFC000"/>
                </a:solidFill>
              </a:rPr>
              <a:t>new version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8764" y="3048000"/>
            <a:ext cx="7550724" cy="1830120"/>
            <a:chOff x="498764" y="3048000"/>
            <a:chExt cx="7550724" cy="18301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29031" y="3188524"/>
              <a:ext cx="4020457" cy="1689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98764" y="3657600"/>
              <a:ext cx="3394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Open a New </a:t>
              </a:r>
              <a:r>
                <a:rPr lang="en-US" dirty="0" err="1" smtClean="0"/>
                <a:t>Standslone</a:t>
              </a:r>
              <a:r>
                <a:rPr lang="en-US" dirty="0" smtClean="0"/>
                <a:t> Project and select Autonomous Only Project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1801091" y="3048000"/>
              <a:ext cx="595745" cy="58189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3366655" y="4031673"/>
              <a:ext cx="1620981" cy="263236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344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7525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63300"/>
            <a:ext cx="6400800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Youssefi/Ping Hsu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99318"/>
            <a:ext cx="9144000" cy="43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4572009"/>
            <a:ext cx="1537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Function blocks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6762" y="4876811"/>
            <a:ext cx="15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Flow chart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4582" y="4017826"/>
            <a:ext cx="139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Program code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457200" y="6925"/>
            <a:ext cx="8229600" cy="72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1" kern="120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EasyC</a:t>
            </a:r>
            <a:r>
              <a:rPr lang="en-US" dirty="0" err="1" smtClean="0">
                <a:solidFill>
                  <a:srgbClr val="FFFF00"/>
                </a:solidFill>
              </a:rPr>
              <a:t>cortex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- new version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64874" y="3411738"/>
            <a:ext cx="4045527" cy="830997"/>
            <a:chOff x="2292625" y="2235160"/>
            <a:chExt cx="2521620" cy="817911"/>
          </a:xfrm>
        </p:grpSpPr>
        <p:sp>
          <p:nvSpPr>
            <p:cNvPr id="13" name="TextBox 12"/>
            <p:cNvSpPr txBox="1"/>
            <p:nvPr/>
          </p:nvSpPr>
          <p:spPr>
            <a:xfrm>
              <a:off x="3069425" y="2235160"/>
              <a:ext cx="1744820" cy="817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Your program is inserted here</a:t>
              </a:r>
              <a:endParaRPr lang="en-US" sz="2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292625" y="2668068"/>
              <a:ext cx="578590" cy="918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32494" y="637302"/>
            <a:ext cx="871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Use the </a:t>
            </a:r>
            <a:r>
              <a:rPr lang="en-US" sz="2400" b="1" i="1" dirty="0" smtClean="0">
                <a:solidFill>
                  <a:srgbClr val="FFFF00"/>
                </a:solidFill>
              </a:rPr>
              <a:t>Window</a:t>
            </a:r>
            <a:r>
              <a:rPr lang="en-US" sz="2400" dirty="0" smtClean="0">
                <a:solidFill>
                  <a:srgbClr val="FFFF00"/>
                </a:solidFill>
              </a:rPr>
              <a:t> option to configure the appearance  of the  screen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64327" y="1052945"/>
            <a:ext cx="1191491" cy="9559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151085" y="1204685"/>
            <a:ext cx="3524333" cy="2563751"/>
            <a:chOff x="4151085" y="1204685"/>
            <a:chExt cx="3524333" cy="256375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1085" y="1204685"/>
              <a:ext cx="1814286" cy="972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>
            <a:xfrm flipH="1" flipV="1">
              <a:off x="5805055" y="1593273"/>
              <a:ext cx="1870363" cy="2175163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540328" y="1870365"/>
            <a:ext cx="623455" cy="387928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8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26313</TotalTime>
  <Words>2251</Words>
  <Application>Microsoft Office PowerPoint</Application>
  <PresentationFormat>On-screen Show (4:3)</PresentationFormat>
  <Paragraphs>344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Office Theme</vt:lpstr>
      <vt:lpstr>Programing Concept</vt:lpstr>
      <vt:lpstr>PowerPoint Presentation</vt:lpstr>
      <vt:lpstr>A Math Example</vt:lpstr>
      <vt:lpstr>Consider the sequential execution of the above expressions to find the value of 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Variables</vt:lpstr>
      <vt:lpstr>Variables</vt:lpstr>
      <vt:lpstr>Commonly Used Variable Types</vt:lpstr>
      <vt:lpstr>Variables</vt:lpstr>
      <vt:lpstr>Global Variable Declaration</vt:lpstr>
      <vt:lpstr>Example of Assigning Variables</vt:lpstr>
      <vt:lpstr>Assignment Operator</vt:lpstr>
      <vt:lpstr>Assignment Operator: Examples:</vt:lpstr>
      <vt:lpstr>Decision Making</vt:lpstr>
      <vt:lpstr>IF Statement (logic statement)</vt:lpstr>
      <vt:lpstr>IF Statement</vt:lpstr>
      <vt:lpstr>IF-ELSE Statement</vt:lpstr>
      <vt:lpstr>EasyCPro - Example</vt:lpstr>
      <vt:lpstr>PowerPoint Presentation</vt:lpstr>
      <vt:lpstr>WHILE Statement</vt:lpstr>
      <vt:lpstr>PowerPoint Presentation</vt:lpstr>
      <vt:lpstr>Solution to Clicker question 3</vt:lpstr>
      <vt:lpstr>Finite and Infinite Loop</vt:lpstr>
      <vt:lpstr>PowerPoint Presentation</vt:lpstr>
      <vt:lpstr>Setting up the program for the Sensors</vt:lpstr>
      <vt:lpstr>Setting up the program for the Sensors</vt:lpstr>
      <vt:lpstr>Setting up the program for the Sensors</vt:lpstr>
      <vt:lpstr>Setting up the program for the Sensors</vt:lpstr>
      <vt:lpstr>Integrating Motors with Sensors</vt:lpstr>
      <vt:lpstr>Integrating Motors with Sensors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Computer Programming</dc:title>
  <dc:creator>kyoussefi</dc:creator>
  <cp:lastModifiedBy>Ken Youssefi</cp:lastModifiedBy>
  <cp:revision>186</cp:revision>
  <dcterms:created xsi:type="dcterms:W3CDTF">2006-08-16T00:00:00Z</dcterms:created>
  <dcterms:modified xsi:type="dcterms:W3CDTF">2019-03-25T17:58:41Z</dcterms:modified>
</cp:coreProperties>
</file>