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534" r:id="rId2"/>
  </p:sldMasterIdLst>
  <p:notesMasterIdLst>
    <p:notesMasterId r:id="rId55"/>
  </p:notesMasterIdLst>
  <p:handoutMasterIdLst>
    <p:handoutMasterId r:id="rId56"/>
  </p:handoutMasterIdLst>
  <p:sldIdLst>
    <p:sldId id="346" r:id="rId3"/>
    <p:sldId id="380" r:id="rId4"/>
    <p:sldId id="282" r:id="rId5"/>
    <p:sldId id="357" r:id="rId6"/>
    <p:sldId id="350" r:id="rId7"/>
    <p:sldId id="291" r:id="rId8"/>
    <p:sldId id="303" r:id="rId9"/>
    <p:sldId id="292" r:id="rId10"/>
    <p:sldId id="295" r:id="rId11"/>
    <p:sldId id="296" r:id="rId12"/>
    <p:sldId id="352" r:id="rId13"/>
    <p:sldId id="363" r:id="rId14"/>
    <p:sldId id="306" r:id="rId15"/>
    <p:sldId id="309" r:id="rId16"/>
    <p:sldId id="354" r:id="rId17"/>
    <p:sldId id="307" r:id="rId18"/>
    <p:sldId id="365" r:id="rId19"/>
    <p:sldId id="369" r:id="rId20"/>
    <p:sldId id="366" r:id="rId21"/>
    <p:sldId id="311" r:id="rId22"/>
    <p:sldId id="312" r:id="rId23"/>
    <p:sldId id="344" r:id="rId24"/>
    <p:sldId id="313" r:id="rId25"/>
    <p:sldId id="314" r:id="rId26"/>
    <p:sldId id="315" r:id="rId27"/>
    <p:sldId id="316" r:id="rId28"/>
    <p:sldId id="318" r:id="rId29"/>
    <p:sldId id="319" r:id="rId30"/>
    <p:sldId id="353" r:id="rId31"/>
    <p:sldId id="320" r:id="rId32"/>
    <p:sldId id="322" r:id="rId33"/>
    <p:sldId id="323" r:id="rId34"/>
    <p:sldId id="324" r:id="rId35"/>
    <p:sldId id="325" r:id="rId36"/>
    <p:sldId id="374" r:id="rId37"/>
    <p:sldId id="326" r:id="rId38"/>
    <p:sldId id="327" r:id="rId39"/>
    <p:sldId id="332" r:id="rId40"/>
    <p:sldId id="333" r:id="rId41"/>
    <p:sldId id="334" r:id="rId42"/>
    <p:sldId id="335" r:id="rId43"/>
    <p:sldId id="371" r:id="rId44"/>
    <p:sldId id="372" r:id="rId45"/>
    <p:sldId id="321" r:id="rId46"/>
    <p:sldId id="358" r:id="rId47"/>
    <p:sldId id="359" r:id="rId48"/>
    <p:sldId id="360" r:id="rId49"/>
    <p:sldId id="338" r:id="rId50"/>
    <p:sldId id="339" r:id="rId51"/>
    <p:sldId id="340" r:id="rId52"/>
    <p:sldId id="341" r:id="rId53"/>
    <p:sldId id="342" r:id="rId54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FF0000"/>
    <a:srgbClr val="4F81BD"/>
    <a:srgbClr val="FF9900"/>
    <a:srgbClr val="FF0066"/>
    <a:srgbClr val="C0504D"/>
    <a:srgbClr val="CC0000"/>
    <a:srgbClr val="77933C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6270" autoAdjust="0"/>
  </p:normalViewPr>
  <p:slideViewPr>
    <p:cSldViewPr snapToGrid="0">
      <p:cViewPr>
        <p:scale>
          <a:sx n="80" d="100"/>
          <a:sy n="80" d="100"/>
        </p:scale>
        <p:origin x="15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4B289E-8D15-40EB-80C8-B4C582673265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3EFE74-0D33-4D90-8539-11BA9225C0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2BBDA6-A9E5-49F8-9105-A956B1FBA52D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83504BB-F3AC-4515-8D6D-94F864920B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8975"/>
            <a:ext cx="4591050" cy="34432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04F77E-4BEB-4F09-84F7-E1B8FFBA68E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9FBC8-F10A-43A8-85A0-E50784182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511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DACB6B-33AA-4056-90B2-3CBDFAF2E2C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26B5A-5226-4AD5-B873-49387300A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1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360CD-5604-4B96-B27C-09756182E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14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90801-84F7-4248-986E-2D211DAC5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7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 Youssefi/Ping Hsu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to Engineering – E10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20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 Youssefi/Ping Hsu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to Engineering – E10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60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 Youssefi/Ping Hsu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to Engineering – E10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27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03984-8708-4E0B-8D42-3BB76C523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81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4BA1-4754-4DA3-857A-17C73C465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55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79E1C-EB04-4AE5-A9C5-31F62A734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22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82CCB-3058-4825-8DD6-C3D88E738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39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8DCCD-7D3B-4991-BE80-6B61EAD2A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93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1928F-5FCF-4CFC-B832-D57E3AC92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9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69712-F730-4CF4-8D4A-740B8DA8D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33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5918F-29EA-4E1C-BE70-AF0E5675D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CABACCD-D86F-42C3-B35C-F1CE57F0F2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33" r:id="rId7"/>
    <p:sldLayoutId id="2147484518" r:id="rId8"/>
    <p:sldLayoutId id="2147484519" r:id="rId9"/>
    <p:sldLayoutId id="2147484520" r:id="rId10"/>
    <p:sldLayoutId id="214748452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4300"/>
            <a:ext cx="2133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 Youssefi/Ping Hsu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4300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to Engineering – E10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1600"/>
            <a:ext cx="21336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90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i="1" kern="1200">
          <a:solidFill>
            <a:srgbClr val="FF99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hyperlink" Target="https://www.youtube.com/watch?v=_LkXp4XRTc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www.youtube.com/watch?v=UBzwL4VaocA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27163" y="185152"/>
            <a:ext cx="5981700" cy="2767013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</a:rPr>
              <a:t>Programming Concepts</a:t>
            </a:r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(Part B)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2800" b="1" i="1" dirty="0" smtClean="0">
                <a:latin typeface="Times New Roman" panose="02020603050405020304" pitchFamily="18" charset="0"/>
              </a:rPr>
              <a:t>ENGR 10</a:t>
            </a:r>
            <a:br>
              <a:rPr lang="en-US" altLang="en-US" sz="2800" b="1" i="1" dirty="0" smtClean="0">
                <a:latin typeface="Times New Roman" panose="02020603050405020304" pitchFamily="18" charset="0"/>
              </a:rPr>
            </a:br>
            <a:r>
              <a:rPr lang="en-US" altLang="en-US" sz="2800" b="1" i="1" dirty="0" smtClean="0">
                <a:latin typeface="Times New Roman" panose="02020603050405020304" pitchFamily="18" charset="0"/>
              </a:rPr>
              <a:t>Introduction to Engineering</a:t>
            </a:r>
          </a:p>
        </p:txBody>
      </p:sp>
      <p:pic>
        <p:nvPicPr>
          <p:cNvPr id="4100" name="Picture 4" descr="EasyC_2_0_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419475"/>
            <a:ext cx="44069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B74689-4D08-4F43-835B-72EC7B6B925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549650"/>
            <a:ext cx="42481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r>
              <a:rPr lang="en-US" altLang="en-US" smtClean="0">
                <a:solidFill>
                  <a:srgbClr val="CC0000"/>
                </a:solidFill>
              </a:rPr>
              <a:t>Local</a:t>
            </a:r>
            <a:r>
              <a:rPr lang="en-US" altLang="en-US" smtClean="0"/>
              <a:t> Variable Concept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1763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066800" y="1066800"/>
            <a:ext cx="6934200" cy="518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24200" y="2133600"/>
            <a:ext cx="35814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4038600" y="2971800"/>
            <a:ext cx="1676400" cy="2209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3886200" y="13716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Main Function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3863975" y="2151063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Defined Function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4419600" y="3581400"/>
            <a:ext cx="99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Task of the function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38400" y="3657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05200" y="4038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05200" y="4495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15000" y="3962400"/>
            <a:ext cx="473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0" name="TextBox 25"/>
          <p:cNvSpPr txBox="1">
            <a:spLocks noChangeArrowheads="1"/>
          </p:cNvSpPr>
          <p:nvPr/>
        </p:nvSpPr>
        <p:spPr bwMode="auto">
          <a:xfrm>
            <a:off x="1981200" y="3505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4351" name="TextBox 26"/>
          <p:cNvSpPr txBox="1">
            <a:spLocks noChangeArrowheads="1"/>
          </p:cNvSpPr>
          <p:nvPr/>
        </p:nvSpPr>
        <p:spPr bwMode="auto">
          <a:xfrm>
            <a:off x="1981200" y="38862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4352" name="TextBox 27"/>
          <p:cNvSpPr txBox="1">
            <a:spLocks noChangeArrowheads="1"/>
          </p:cNvSpPr>
          <p:nvPr/>
        </p:nvSpPr>
        <p:spPr bwMode="auto">
          <a:xfrm>
            <a:off x="1981200" y="43434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353" name="TextBox 28"/>
          <p:cNvSpPr txBox="1">
            <a:spLocks noChangeArrowheads="1"/>
          </p:cNvSpPr>
          <p:nvPr/>
        </p:nvSpPr>
        <p:spPr bwMode="auto">
          <a:xfrm>
            <a:off x="7550150" y="38100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Z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38400" y="4038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00" y="4495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05200" y="3657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64350" y="3962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8" name="TextBox 32"/>
          <p:cNvSpPr txBox="1">
            <a:spLocks noChangeArrowheads="1"/>
          </p:cNvSpPr>
          <p:nvPr/>
        </p:nvSpPr>
        <p:spPr bwMode="auto">
          <a:xfrm>
            <a:off x="3124200" y="3505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4359" name="TextBox 33"/>
          <p:cNvSpPr txBox="1">
            <a:spLocks noChangeArrowheads="1"/>
          </p:cNvSpPr>
          <p:nvPr/>
        </p:nvSpPr>
        <p:spPr bwMode="auto">
          <a:xfrm>
            <a:off x="3124200" y="3886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4360" name="TextBox 35"/>
          <p:cNvSpPr txBox="1">
            <a:spLocks noChangeArrowheads="1"/>
          </p:cNvSpPr>
          <p:nvPr/>
        </p:nvSpPr>
        <p:spPr bwMode="auto">
          <a:xfrm>
            <a:off x="6205538" y="3757613"/>
            <a:ext cx="658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max</a:t>
            </a:r>
          </a:p>
        </p:txBody>
      </p:sp>
      <p:sp>
        <p:nvSpPr>
          <p:cNvPr id="14361" name="TextBox 36"/>
          <p:cNvSpPr txBox="1">
            <a:spLocks noChangeArrowheads="1"/>
          </p:cNvSpPr>
          <p:nvPr/>
        </p:nvSpPr>
        <p:spPr bwMode="auto">
          <a:xfrm>
            <a:off x="3124200" y="4267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6D243E-43CC-476B-9F4C-D3F027AB3C0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14364" name="TextBox 7"/>
          <p:cNvSpPr txBox="1">
            <a:spLocks noChangeArrowheads="1"/>
          </p:cNvSpPr>
          <p:nvPr/>
        </p:nvSpPr>
        <p:spPr bwMode="auto">
          <a:xfrm>
            <a:off x="3165475" y="2473325"/>
            <a:ext cx="2562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x, y,  and z are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defined as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Local</a:t>
            </a:r>
            <a:r>
              <a:rPr lang="en-US" altLang="en-US" sz="1800">
                <a:latin typeface="Arial" panose="020B0604020202020204" pitchFamily="34" charset="0"/>
              </a:rPr>
              <a:t>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435836" y="85558"/>
            <a:ext cx="756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Mechanical Components –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Motors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86263" y="782638"/>
            <a:ext cx="4559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Motor</a:t>
            </a:r>
            <a:r>
              <a:rPr lang="en-US" altLang="en-US" sz="2400" dirty="0">
                <a:latin typeface="Arial" panose="020B0604020202020204" pitchFamily="34" charset="0"/>
              </a:rPr>
              <a:t>, continuous rotation of the </a:t>
            </a:r>
            <a:r>
              <a:rPr lang="en-US" altLang="en-US" sz="2400" dirty="0" smtClean="0">
                <a:latin typeface="Arial" panose="020B0604020202020204" pitchFamily="34" charset="0"/>
              </a:rPr>
              <a:t>shaft (3 wire)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3038" y="722313"/>
            <a:ext cx="5030787" cy="6069012"/>
            <a:chOff x="172276" y="722203"/>
            <a:chExt cx="5032532" cy="6069098"/>
          </a:xfrm>
        </p:grpSpPr>
        <p:pic>
          <p:nvPicPr>
            <p:cNvPr id="16396" name="Picture 4" descr="3-Wire Moto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12" y="1192210"/>
              <a:ext cx="25146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5" descr="Picture5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020" y="3440711"/>
              <a:ext cx="1638788" cy="335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TextBox 8"/>
            <p:cNvSpPr txBox="1">
              <a:spLocks noChangeArrowheads="1"/>
            </p:cNvSpPr>
            <p:nvPr/>
          </p:nvSpPr>
          <p:spPr bwMode="auto">
            <a:xfrm>
              <a:off x="2182504" y="722203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Clutch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938188" y="1157184"/>
              <a:ext cx="381132" cy="3794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00" name="TextBox 11"/>
            <p:cNvSpPr txBox="1">
              <a:spLocks noChangeArrowheads="1"/>
            </p:cNvSpPr>
            <p:nvPr/>
          </p:nvSpPr>
          <p:spPr bwMode="auto">
            <a:xfrm>
              <a:off x="172276" y="4083210"/>
              <a:ext cx="3193776" cy="212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/>
                <a:t>Make sure the clutch module is always used. It prevents damage to the motor in case of large torque (resistance to motion).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67151" y="1468339"/>
              <a:ext cx="1448302" cy="6461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Motor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(Continuous)</a:t>
              </a:r>
            </a:p>
          </p:txBody>
        </p:sp>
        <p:pic>
          <p:nvPicPr>
            <p:cNvPr id="16402" name="Picture 6" descr="VEX Motor/Servo Clutche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937" y="2213508"/>
              <a:ext cx="1600200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ED5699-268C-4607-A259-F343941D69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83088" y="1709738"/>
            <a:ext cx="4572000" cy="5157787"/>
            <a:chOff x="4383742" y="1709137"/>
            <a:chExt cx="4572000" cy="5157695"/>
          </a:xfrm>
        </p:grpSpPr>
        <p:grpSp>
          <p:nvGrpSpPr>
            <p:cNvPr id="16392" name="Group 4"/>
            <p:cNvGrpSpPr>
              <a:grpSpLocks/>
            </p:cNvGrpSpPr>
            <p:nvPr/>
          </p:nvGrpSpPr>
          <p:grpSpPr bwMode="auto">
            <a:xfrm>
              <a:off x="5722004" y="2926826"/>
              <a:ext cx="3059579" cy="3940006"/>
              <a:chOff x="5722004" y="2926826"/>
              <a:chExt cx="3059579" cy="3940006"/>
            </a:xfrm>
          </p:grpSpPr>
          <p:pic>
            <p:nvPicPr>
              <p:cNvPr id="16394" name="Picture 7" descr="Picture4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9741" y="2926826"/>
                <a:ext cx="2111842" cy="3940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 bwMode="auto">
              <a:xfrm>
                <a:off x="5722004" y="4690409"/>
                <a:ext cx="774700" cy="36829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Servo</a:t>
                </a:r>
              </a:p>
            </p:txBody>
          </p:sp>
        </p:grpSp>
        <p:sp>
          <p:nvSpPr>
            <p:cNvPr id="16393" name="Rectangle 7"/>
            <p:cNvSpPr>
              <a:spLocks noChangeArrowheads="1"/>
            </p:cNvSpPr>
            <p:nvPr/>
          </p:nvSpPr>
          <p:spPr bwMode="auto">
            <a:xfrm>
              <a:off x="4383742" y="1709137"/>
              <a:ext cx="4572000" cy="830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Calibri" panose="020F0502020204030204" pitchFamily="34" charset="0"/>
                <a:buAutoNum type="arabicPeriod" startAt="2"/>
              </a:pPr>
              <a:r>
                <a:rPr lang="en-US" altLang="en-US" sz="2400" b="1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Servo</a:t>
              </a:r>
              <a:r>
                <a:rPr lang="en-US" altLang="en-US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, shaft rotates through a specified </a:t>
              </a:r>
              <a:r>
                <a:rPr lang="en-US" altLang="en-US" sz="24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angle (3 wire)</a:t>
              </a:r>
              <a:endPara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Hsu/Youssefi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DE66BA-C536-4712-9962-64576CC8389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879475" y="104775"/>
            <a:ext cx="756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Mechanical Components – Motor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(New)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7413" name="Picture 5" descr="\\KAREL-PC\Users\karel\Desktop\DSCN25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747838"/>
            <a:ext cx="29591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31799" y="608013"/>
            <a:ext cx="839567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The new </a:t>
            </a:r>
            <a:r>
              <a:rPr lang="en-US" altLang="en-US" sz="2200" dirty="0" smtClean="0">
                <a:latin typeface="Arial" panose="020B0604020202020204" pitchFamily="34" charset="0"/>
              </a:rPr>
              <a:t>motor has two wires </a:t>
            </a:r>
            <a:r>
              <a:rPr lang="en-US" altLang="en-US" sz="2200" dirty="0" smtClean="0">
                <a:solidFill>
                  <a:schemeClr val="bg1"/>
                </a:solidFill>
                <a:latin typeface="Arial" panose="020B0604020202020204" pitchFamily="34" charset="0"/>
              </a:rPr>
              <a:t>(2-wire motors). </a:t>
            </a:r>
            <a:r>
              <a:rPr lang="en-US" altLang="en-US" sz="2200" dirty="0" smtClean="0">
                <a:latin typeface="Arial" panose="020B0604020202020204" pitchFamily="34" charset="0"/>
              </a:rPr>
              <a:t>It can be </a:t>
            </a:r>
            <a:r>
              <a:rPr lang="en-US" altLang="en-US" sz="2200" dirty="0">
                <a:latin typeface="Arial" panose="020B0604020202020204" pitchFamily="34" charset="0"/>
              </a:rPr>
              <a:t>converted to a 3-wire motor using the controller 29. Ports 1 and 10 on the </a:t>
            </a:r>
            <a:r>
              <a:rPr lang="en-US" altLang="en-US" sz="2200" dirty="0" smtClean="0">
                <a:latin typeface="Arial" panose="020B0604020202020204" pitchFamily="34" charset="0"/>
              </a:rPr>
              <a:t>controller </a:t>
            </a:r>
            <a:r>
              <a:rPr lang="en-US" altLang="en-US" sz="2200" dirty="0">
                <a:latin typeface="Arial" panose="020B0604020202020204" pitchFamily="34" charset="0"/>
              </a:rPr>
              <a:t>are designated for 2-wire motors only. 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7131050" y="6203950"/>
            <a:ext cx="982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 pins</a:t>
            </a:r>
          </a:p>
        </p:txBody>
      </p:sp>
      <p:pic>
        <p:nvPicPr>
          <p:cNvPr id="17416" name="Picture 11" descr="\\KAREL-PC\Users\karel\Desktop\DSCN25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2058988"/>
            <a:ext cx="16541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8" name="Group 4"/>
          <p:cNvGrpSpPr>
            <a:grpSpLocks/>
          </p:cNvGrpSpPr>
          <p:nvPr/>
        </p:nvGrpSpPr>
        <p:grpSpPr bwMode="auto">
          <a:xfrm>
            <a:off x="107950" y="1870075"/>
            <a:ext cx="3927475" cy="4437063"/>
            <a:chOff x="242047" y="1871410"/>
            <a:chExt cx="3926543" cy="4435242"/>
          </a:xfrm>
        </p:grpSpPr>
        <p:pic>
          <p:nvPicPr>
            <p:cNvPr id="17423" name="Picture 5" descr="\\KAREL-PC\Users\karel\Desktop\DSCN258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47" y="1871410"/>
              <a:ext cx="3926543" cy="4435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TextBox 3"/>
            <p:cNvSpPr txBox="1">
              <a:spLocks noChangeArrowheads="1"/>
            </p:cNvSpPr>
            <p:nvPr/>
          </p:nvSpPr>
          <p:spPr bwMode="auto">
            <a:xfrm>
              <a:off x="2823863" y="4908403"/>
              <a:ext cx="981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3 pins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29050" y="3792538"/>
            <a:ext cx="2262188" cy="3065462"/>
            <a:chOff x="3829761" y="3792537"/>
            <a:chExt cx="2261756" cy="3065463"/>
          </a:xfrm>
        </p:grpSpPr>
        <p:pic>
          <p:nvPicPr>
            <p:cNvPr id="17420" name="Picture 6" descr="\\KAREL-PC\Users\karel\Desktop\DSCN259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761" y="3792537"/>
              <a:ext cx="2261756" cy="306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4678912" y="4141787"/>
              <a:ext cx="915812" cy="32226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83673" y="6230938"/>
              <a:ext cx="914225" cy="32226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107950"/>
            <a:ext cx="4459288" cy="6553200"/>
          </a:xfrm>
        </p:spPr>
      </p:pic>
      <p:sp>
        <p:nvSpPr>
          <p:cNvPr id="6" name="TextBox 5"/>
          <p:cNvSpPr txBox="1"/>
          <p:nvPr/>
        </p:nvSpPr>
        <p:spPr>
          <a:xfrm>
            <a:off x="5294313" y="968375"/>
            <a:ext cx="376872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This chart describes the combination of the motor movement required to perform each maneuver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34A451-99DD-44BD-B333-7EF94DA407C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to connect the motor to the Controller?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323850" y="1611313"/>
            <a:ext cx="8686800" cy="4648200"/>
          </a:xfrm>
        </p:spPr>
        <p:txBody>
          <a:bodyPr/>
          <a:lstStyle/>
          <a:p>
            <a:r>
              <a:rPr lang="en-US" altLang="en-US" smtClean="0"/>
              <a:t>On the VEX controller you have several </a:t>
            </a:r>
            <a:r>
              <a:rPr lang="en-US" altLang="en-US" smtClean="0">
                <a:solidFill>
                  <a:srgbClr val="FF0000"/>
                </a:solidFill>
              </a:rPr>
              <a:t>ports</a:t>
            </a:r>
            <a:r>
              <a:rPr lang="en-US" altLang="en-US" smtClean="0"/>
              <a:t> available so that you can connect not only motors but also other devices and sensors to it.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PORT:</a:t>
            </a:r>
          </a:p>
          <a:p>
            <a:r>
              <a:rPr lang="en-US" altLang="en-US" smtClean="0"/>
              <a:t>A port is a specific place on the board where we can connect other external devices, so that the two devices in connection can exchange information or data.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092CEE-8643-4B34-989D-BAF2462B700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9" y="1616971"/>
            <a:ext cx="4108204" cy="325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81088"/>
            <a:ext cx="456088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286000" y="3392488"/>
            <a:ext cx="2154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Select Motor, drag and drop on the line between Begin and End</a:t>
            </a:r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 flipH="1" flipV="1">
            <a:off x="1533525" y="2581275"/>
            <a:ext cx="825500" cy="8397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 flipV="1">
            <a:off x="2344738" y="2816225"/>
            <a:ext cx="398462" cy="6048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4749800" y="279400"/>
            <a:ext cx="2476500" cy="1766888"/>
            <a:chOff x="2992" y="176"/>
            <a:chExt cx="1560" cy="1113"/>
          </a:xfrm>
        </p:grpSpPr>
        <p:sp>
          <p:nvSpPr>
            <p:cNvPr id="19477" name="Text Box 10"/>
            <p:cNvSpPr txBox="1">
              <a:spLocks noChangeArrowheads="1"/>
            </p:cNvSpPr>
            <p:nvPr/>
          </p:nvSpPr>
          <p:spPr bwMode="auto">
            <a:xfrm>
              <a:off x="2992" y="176"/>
              <a:ext cx="15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Choose motor number, as connected to the Controller</a:t>
              </a:r>
            </a:p>
          </p:txBody>
        </p:sp>
        <p:sp>
          <p:nvSpPr>
            <p:cNvPr id="19478" name="Line 14"/>
            <p:cNvSpPr>
              <a:spLocks noChangeShapeType="1"/>
            </p:cNvSpPr>
            <p:nvPr/>
          </p:nvSpPr>
          <p:spPr bwMode="auto">
            <a:xfrm>
              <a:off x="3419" y="753"/>
              <a:ext cx="438" cy="53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6769102" y="825500"/>
            <a:ext cx="2273301" cy="1790700"/>
            <a:chOff x="4264" y="520"/>
            <a:chExt cx="1432" cy="1128"/>
          </a:xfrm>
        </p:grpSpPr>
        <p:sp>
          <p:nvSpPr>
            <p:cNvPr id="19475" name="Text Box 13"/>
            <p:cNvSpPr txBox="1">
              <a:spLocks noChangeArrowheads="1"/>
            </p:cNvSpPr>
            <p:nvPr/>
          </p:nvSpPr>
          <p:spPr bwMode="auto">
            <a:xfrm>
              <a:off x="4264" y="520"/>
              <a:ext cx="143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Max. speed </a:t>
              </a:r>
              <a:r>
                <a:rPr lang="en-US" altLang="en-US" sz="2000" dirty="0" smtClean="0">
                  <a:latin typeface="Arial" panose="020B0604020202020204" pitchFamily="34" charset="0"/>
                </a:rPr>
                <a:t>counter clockwise</a:t>
              </a:r>
              <a:endParaRPr lang="en-US" altLang="en-US" sz="2000" baseline="30000" dirty="0">
                <a:latin typeface="Arial" panose="020B0604020202020204" pitchFamily="34" charset="0"/>
              </a:endParaRPr>
            </a:p>
          </p:txBody>
        </p:sp>
        <p:sp>
          <p:nvSpPr>
            <p:cNvPr id="19476" name="Line 15"/>
            <p:cNvSpPr>
              <a:spLocks noChangeShapeType="1"/>
            </p:cNvSpPr>
            <p:nvPr/>
          </p:nvSpPr>
          <p:spPr bwMode="auto">
            <a:xfrm flipH="1">
              <a:off x="4418" y="973"/>
              <a:ext cx="404" cy="67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6872288" y="2970213"/>
            <a:ext cx="2271712" cy="2959100"/>
            <a:chOff x="4329" y="1871"/>
            <a:chExt cx="1431" cy="1864"/>
          </a:xfrm>
        </p:grpSpPr>
        <p:sp>
          <p:nvSpPr>
            <p:cNvPr id="19473" name="Text Box 16"/>
            <p:cNvSpPr txBox="1">
              <a:spLocks noChangeArrowheads="1"/>
            </p:cNvSpPr>
            <p:nvPr/>
          </p:nvSpPr>
          <p:spPr bwMode="auto">
            <a:xfrm>
              <a:off x="4329" y="3293"/>
              <a:ext cx="143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Max. speed </a:t>
              </a:r>
              <a:r>
                <a:rPr lang="en-US" altLang="en-US" sz="2000" dirty="0" smtClean="0">
                  <a:latin typeface="Arial" panose="020B0604020202020204" pitchFamily="34" charset="0"/>
                </a:rPr>
                <a:t>clockwise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flipH="1" flipV="1">
              <a:off x="4397" y="1871"/>
              <a:ext cx="527" cy="142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5" name="Group 23"/>
          <p:cNvGrpSpPr>
            <a:grpSpLocks/>
          </p:cNvGrpSpPr>
          <p:nvPr/>
        </p:nvGrpSpPr>
        <p:grpSpPr bwMode="auto">
          <a:xfrm>
            <a:off x="4884738" y="3167063"/>
            <a:ext cx="1549400" cy="2747962"/>
            <a:chOff x="3077" y="1995"/>
            <a:chExt cx="976" cy="1731"/>
          </a:xfrm>
        </p:grpSpPr>
        <p:sp>
          <p:nvSpPr>
            <p:cNvPr id="19471" name="Text Box 17"/>
            <p:cNvSpPr txBox="1">
              <a:spLocks noChangeArrowheads="1"/>
            </p:cNvSpPr>
            <p:nvPr/>
          </p:nvSpPr>
          <p:spPr bwMode="auto">
            <a:xfrm>
              <a:off x="3077" y="3284"/>
              <a:ext cx="9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Custom speed</a:t>
              </a:r>
            </a:p>
          </p:txBody>
        </p:sp>
        <p:sp>
          <p:nvSpPr>
            <p:cNvPr id="19472" name="Line 19"/>
            <p:cNvSpPr>
              <a:spLocks noChangeShapeType="1"/>
            </p:cNvSpPr>
            <p:nvPr/>
          </p:nvSpPr>
          <p:spPr bwMode="auto">
            <a:xfrm flipV="1">
              <a:off x="3345" y="1995"/>
              <a:ext cx="574" cy="130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4702968" y="2678111"/>
            <a:ext cx="3700463" cy="222319"/>
          </a:xfrm>
          <a:prstGeom prst="ellipse">
            <a:avLst/>
          </a:prstGeom>
          <a:solidFill>
            <a:srgbClr val="0000FF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8" name="Text Box 26"/>
          <p:cNvSpPr txBox="1">
            <a:spLocks noChangeArrowheads="1"/>
          </p:cNvSpPr>
          <p:nvPr/>
        </p:nvSpPr>
        <p:spPr bwMode="auto">
          <a:xfrm>
            <a:off x="433388" y="114300"/>
            <a:ext cx="275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Continuous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Motor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C09B6-6882-427F-8D71-3EC4F85BCB5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to move a motor?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09575" y="1419225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mtClean="0"/>
              <a:t>Use the following statement to move a motor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                      </a:t>
            </a:r>
            <a:r>
              <a:rPr lang="en-US" altLang="en-US" smtClean="0">
                <a:solidFill>
                  <a:srgbClr val="C00000"/>
                </a:solidFill>
              </a:rPr>
              <a:t>SetMotor ( 2 , 60 );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038600"/>
            <a:ext cx="35814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This number indicates that the motor is connected to motor port 2 of the total available </a:t>
            </a:r>
            <a:r>
              <a:rPr lang="en-US" sz="2800" dirty="0" smtClean="0">
                <a:latin typeface="+mn-lt"/>
                <a:cs typeface="+mn-cs"/>
              </a:rPr>
              <a:t>10 ports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 flipV="1">
            <a:off x="2794000" y="3122613"/>
            <a:ext cx="167640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05400" y="3121025"/>
            <a:ext cx="3352800" cy="2378075"/>
            <a:chOff x="5105400" y="3121025"/>
            <a:chExt cx="3352800" cy="2378075"/>
          </a:xfrm>
        </p:grpSpPr>
        <p:sp>
          <p:nvSpPr>
            <p:cNvPr id="22537" name="TextBox 5"/>
            <p:cNvSpPr txBox="1">
              <a:spLocks noChangeArrowheads="1"/>
            </p:cNvSpPr>
            <p:nvPr/>
          </p:nvSpPr>
          <p:spPr bwMode="auto">
            <a:xfrm>
              <a:off x="5105400" y="4114800"/>
              <a:ext cx="33528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2060"/>
                  </a:solidFill>
                </a:rPr>
                <a:t>This number sets the direction and speed of the motor</a:t>
              </a:r>
            </a:p>
          </p:txBody>
        </p:sp>
        <p:sp>
          <p:nvSpPr>
            <p:cNvPr id="22538" name="Line 9"/>
            <p:cNvSpPr>
              <a:spLocks noChangeShapeType="1"/>
            </p:cNvSpPr>
            <p:nvPr/>
          </p:nvSpPr>
          <p:spPr bwMode="auto">
            <a:xfrm flipH="1" flipV="1">
              <a:off x="5422900" y="3121025"/>
              <a:ext cx="852488" cy="1108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E6F71D-39F8-4631-A855-CB12E90F3BF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Hsu/Youssefi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DF7A36-FB4D-49DC-BBE6-1897E0ED2A8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6630" name="Picture 6" descr="\\KAREL-PC\Users\karel\Desktop\DSCN2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27100"/>
            <a:ext cx="5205413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1231900" y="300038"/>
            <a:ext cx="355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Controller (Cortex)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068888" y="0"/>
            <a:ext cx="4075112" cy="3065463"/>
            <a:chOff x="5069539" y="0"/>
            <a:chExt cx="4074461" cy="3065929"/>
          </a:xfrm>
        </p:grpSpPr>
        <p:pic>
          <p:nvPicPr>
            <p:cNvPr id="26640" name="Picture 6" descr="\\KAREL-PC\Users\karel\Desktop\DSCN259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605" y="0"/>
              <a:ext cx="2261395" cy="3065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1" name="TextBox 5"/>
            <p:cNvSpPr txBox="1">
              <a:spLocks noChangeArrowheads="1"/>
            </p:cNvSpPr>
            <p:nvPr/>
          </p:nvSpPr>
          <p:spPr bwMode="auto">
            <a:xfrm>
              <a:off x="5069539" y="121023"/>
              <a:ext cx="194982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Motor and Servo ports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767263" y="2084388"/>
            <a:ext cx="4295775" cy="4765675"/>
            <a:chOff x="5009642" y="2097741"/>
            <a:chExt cx="4296188" cy="4765510"/>
          </a:xfrm>
        </p:grpSpPr>
        <p:pic>
          <p:nvPicPr>
            <p:cNvPr id="9" name="Picture 6" descr="\\KAREL-PC\Users\karel\Desktop\DSCN259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09642" y="2097741"/>
              <a:ext cx="2130748" cy="4765510"/>
            </a:xfrm>
            <a:prstGeom prst="rect">
              <a:avLst/>
            </a:prstGeom>
            <a:noFill/>
            <a:scene3d>
              <a:camera prst="orthographicFront">
                <a:rot lat="0" lon="0" rev="12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9" name="TextBox 10"/>
            <p:cNvSpPr txBox="1">
              <a:spLocks noChangeArrowheads="1"/>
            </p:cNvSpPr>
            <p:nvPr/>
          </p:nvSpPr>
          <p:spPr bwMode="auto">
            <a:xfrm>
              <a:off x="7185675" y="3689006"/>
              <a:ext cx="2120155" cy="3046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8 analog and 12 digital ports. Digital ports are used for Limit, Bumper and Ultrasonic  sensors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063625" y="5372100"/>
            <a:ext cx="5526088" cy="1446213"/>
            <a:chOff x="1063699" y="5371447"/>
            <a:chExt cx="5526106" cy="1446212"/>
          </a:xfrm>
        </p:grpSpPr>
        <p:sp>
          <p:nvSpPr>
            <p:cNvPr id="26635" name="TextBox 14"/>
            <p:cNvSpPr txBox="1">
              <a:spLocks noChangeArrowheads="1"/>
            </p:cNvSpPr>
            <p:nvPr/>
          </p:nvSpPr>
          <p:spPr bwMode="auto">
            <a:xfrm>
              <a:off x="5270593" y="5371447"/>
              <a:ext cx="1319212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800" b="1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6636" name="Rectangle 5"/>
            <p:cNvSpPr>
              <a:spLocks noChangeArrowheads="1"/>
            </p:cNvSpPr>
            <p:nvPr/>
          </p:nvSpPr>
          <p:spPr bwMode="auto">
            <a:xfrm>
              <a:off x="1063699" y="5974087"/>
              <a:ext cx="315867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connected to the IRB mounted on the robot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021222" y="6212821"/>
              <a:ext cx="779465" cy="1476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Hsu/Youssefi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6512BB-3636-44D6-B64A-706BFAF92FF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497013"/>
            <a:ext cx="6899275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1841500" y="550863"/>
            <a:ext cx="5648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Side view of the VEX Controller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1922463" y="4706938"/>
            <a:ext cx="3900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Battery Ports (Square and round connectors)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68775" y="3536950"/>
            <a:ext cx="1330325" cy="11017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Hsu/Youssefi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3390AE-2770-4E8A-8F22-A539570457C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8676" name="Picture 5" descr="\\KAREL-PC\Users\karel\Desktop\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3268663"/>
            <a:ext cx="456565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\\KAREL-PC\Users\karel\Desktop\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95938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6364288" y="300038"/>
            <a:ext cx="1390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Cortex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15900" y="2057400"/>
            <a:ext cx="4167188" cy="3033339"/>
            <a:chOff x="215147" y="2057401"/>
            <a:chExt cx="4168475" cy="3033751"/>
          </a:xfrm>
        </p:grpSpPr>
        <p:sp>
          <p:nvSpPr>
            <p:cNvPr id="28684" name="TextBox 10"/>
            <p:cNvSpPr txBox="1">
              <a:spLocks noChangeArrowheads="1"/>
            </p:cNvSpPr>
            <p:nvPr/>
          </p:nvSpPr>
          <p:spPr bwMode="auto">
            <a:xfrm>
              <a:off x="215147" y="3890660"/>
              <a:ext cx="4168475" cy="120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Two 3-Wire motors to operate the </a:t>
              </a:r>
              <a:r>
                <a:rPr lang="en-US" altLang="en-US" sz="2400" dirty="0" smtClean="0">
                  <a:latin typeface="Arial" panose="020B0604020202020204" pitchFamily="34" charset="0"/>
                </a:rPr>
                <a:t>claw and the arm </a:t>
              </a:r>
              <a:r>
                <a:rPr lang="en-US" altLang="en-US" sz="2400" dirty="0">
                  <a:latin typeface="Arial" panose="020B0604020202020204" pitchFamily="34" charset="0"/>
                </a:rPr>
                <a:t>(3-pin)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533179" y="2057401"/>
              <a:ext cx="1654686" cy="18830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240088" y="376238"/>
            <a:ext cx="5837237" cy="2635250"/>
            <a:chOff x="3240742" y="376519"/>
            <a:chExt cx="5836021" cy="2635622"/>
          </a:xfrm>
        </p:grpSpPr>
        <p:sp>
          <p:nvSpPr>
            <p:cNvPr id="28681" name="TextBox 7"/>
            <p:cNvSpPr txBox="1">
              <a:spLocks noChangeArrowheads="1"/>
            </p:cNvSpPr>
            <p:nvPr/>
          </p:nvSpPr>
          <p:spPr bwMode="auto">
            <a:xfrm>
              <a:off x="5620869" y="1156447"/>
              <a:ext cx="345589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Two continuous motors to drive the robot (2-pin)</a:t>
              </a:r>
            </a:p>
          </p:txBody>
        </p:sp>
        <p:cxnSp>
          <p:nvCxnSpPr>
            <p:cNvPr id="14" name="Straight Arrow Connector 13"/>
            <p:cNvCxnSpPr>
              <a:stCxn id="28681" idx="1"/>
            </p:cNvCxnSpPr>
            <p:nvPr/>
          </p:nvCxnSpPr>
          <p:spPr>
            <a:xfrm flipH="1" flipV="1">
              <a:off x="3240742" y="376519"/>
              <a:ext cx="2380754" cy="11955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388348" y="1573663"/>
              <a:ext cx="2218863" cy="143847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 Youssefi/Ping Hsu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to Engineering – E10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526" y="1846143"/>
            <a:ext cx="7703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statement </a:t>
            </a:r>
            <a:r>
              <a:rPr lang="en-US" sz="3000" dirty="0">
                <a:solidFill>
                  <a:srgbClr val="FFFF00"/>
                </a:solidFill>
                <a:latin typeface="Calibri"/>
              </a:rPr>
              <a:t>(for </a:t>
            </a:r>
            <a:r>
              <a:rPr lang="en-US" sz="3000" dirty="0" smtClean="0">
                <a:solidFill>
                  <a:srgbClr val="FFFF00"/>
                </a:solidFill>
                <a:latin typeface="Calibri"/>
              </a:rPr>
              <a:t>one case </a:t>
            </a:r>
            <a:r>
              <a:rPr lang="en-US" sz="3000" dirty="0">
                <a:solidFill>
                  <a:srgbClr val="FFFF00"/>
                </a:solidFill>
                <a:latin typeface="Calibri"/>
              </a:rPr>
              <a:t>only</a:t>
            </a:r>
            <a:r>
              <a:rPr lang="en-US" sz="3000" dirty="0" smtClean="0">
                <a:solidFill>
                  <a:srgbClr val="FFFF00"/>
                </a:solidFill>
                <a:latin typeface="Calibri"/>
              </a:rPr>
              <a:t>)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– ELSE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statement (for two cases only)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ELSE – IF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statement (for more than two cases)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WHILE loop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(finite or infinite) statement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1592" y="174356"/>
            <a:ext cx="440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Summary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4841" y="800739"/>
            <a:ext cx="6716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Calibri"/>
              </a:rPr>
              <a:t>Most commonly used logic statements:</a:t>
            </a:r>
          </a:p>
        </p:txBody>
      </p:sp>
    </p:spTree>
    <p:extLst>
      <p:ext uri="{BB962C8B-B14F-4D97-AF65-F5344CB8AC3E}">
        <p14:creationId xmlns:p14="http://schemas.microsoft.com/office/powerpoint/2010/main" val="22839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Program to move the robot forward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187325" y="1295400"/>
            <a:ext cx="8499475" cy="4830763"/>
          </a:xfrm>
        </p:spPr>
        <p:txBody>
          <a:bodyPr/>
          <a:lstStyle/>
          <a:p>
            <a:pPr eaLnBrk="1" hangingPunct="1"/>
            <a:r>
              <a:rPr lang="en-US" altLang="en-US" smtClean="0"/>
              <a:t>Now let us write a program to make the robot move forward for 2 seconds and then stop.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4F6228"/>
                </a:solidFill>
              </a:rPr>
              <a:t>        Assume: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        </a:t>
            </a:r>
            <a:r>
              <a:rPr lang="en-US" altLang="en-US" smtClean="0">
                <a:solidFill>
                  <a:srgbClr val="FF0000"/>
                </a:solidFill>
              </a:rPr>
              <a:t>Left Motor </a:t>
            </a:r>
            <a:r>
              <a:rPr lang="en-US" altLang="en-US" smtClean="0"/>
              <a:t>– connected to </a:t>
            </a:r>
            <a:r>
              <a:rPr lang="en-US" altLang="en-US" smtClean="0">
                <a:solidFill>
                  <a:srgbClr val="FF0000"/>
                </a:solidFill>
              </a:rPr>
              <a:t>motor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port 3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        </a:t>
            </a:r>
            <a:r>
              <a:rPr lang="en-US" altLang="en-US" smtClean="0">
                <a:solidFill>
                  <a:srgbClr val="C00000"/>
                </a:solidFill>
              </a:rPr>
              <a:t>Right Motor</a:t>
            </a:r>
            <a:r>
              <a:rPr lang="en-US" altLang="en-US" smtClean="0"/>
              <a:t> – connected to </a:t>
            </a:r>
            <a:r>
              <a:rPr lang="en-US" altLang="en-US" smtClean="0">
                <a:solidFill>
                  <a:srgbClr val="C00000"/>
                </a:solidFill>
              </a:rPr>
              <a:t>motor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C00000"/>
                </a:solidFill>
              </a:rPr>
              <a:t>port 2</a:t>
            </a:r>
            <a:r>
              <a:rPr lang="en-US" altLang="en-US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8AC44D-5B05-48CA-9A46-637BE301D30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935" y="104350"/>
            <a:ext cx="9144000" cy="6300787"/>
          </a:xfrm>
          <a:noFill/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22336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242050"/>
            <a:ext cx="1357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BECD3E-6F22-42E2-8F4C-A79F1A57801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972057" y="533400"/>
            <a:ext cx="7943336" cy="5039411"/>
            <a:chOff x="972057" y="533400"/>
            <a:chExt cx="7943336" cy="5039411"/>
          </a:xfrm>
        </p:grpSpPr>
        <p:sp>
          <p:nvSpPr>
            <p:cNvPr id="30723" name="TextBox 5"/>
            <p:cNvSpPr txBox="1">
              <a:spLocks noChangeArrowheads="1"/>
            </p:cNvSpPr>
            <p:nvPr/>
          </p:nvSpPr>
          <p:spPr bwMode="auto">
            <a:xfrm>
              <a:off x="3657600" y="533400"/>
              <a:ext cx="5029200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C00000"/>
                  </a:solidFill>
                </a:rPr>
                <a:t>Program to make the motor move forward for 2 seconds and then stop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76" b="4992"/>
            <a:stretch/>
          </p:blipFill>
          <p:spPr bwMode="auto">
            <a:xfrm>
              <a:off x="985105" y="2206836"/>
              <a:ext cx="1765955" cy="44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15" b="819"/>
            <a:stretch/>
          </p:blipFill>
          <p:spPr bwMode="auto">
            <a:xfrm>
              <a:off x="2276574" y="4296184"/>
              <a:ext cx="337794" cy="532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15" b="819"/>
            <a:stretch/>
          </p:blipFill>
          <p:spPr bwMode="auto">
            <a:xfrm>
              <a:off x="2279077" y="5036302"/>
              <a:ext cx="309005" cy="51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582940" y="4430598"/>
              <a:ext cx="186969" cy="1142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72057" y="2884116"/>
              <a:ext cx="1742589" cy="400754"/>
              <a:chOff x="867261" y="2903166"/>
              <a:chExt cx="1742589" cy="400754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76" r="1972" b="23992"/>
              <a:stretch/>
            </p:blipFill>
            <p:spPr bwMode="auto">
              <a:xfrm>
                <a:off x="867261" y="2903166"/>
                <a:ext cx="1742589" cy="349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761011" y="2996189"/>
                <a:ext cx="303335" cy="307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0" name="Straight Connector 9"/>
            <p:cNvCxnSpPr/>
            <p:nvPr/>
          </p:nvCxnSpPr>
          <p:spPr>
            <a:xfrm flipV="1">
              <a:off x="2221777" y="2476505"/>
              <a:ext cx="69663" cy="482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05117" y="2776536"/>
              <a:ext cx="6010276" cy="52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695581" y="2886075"/>
              <a:ext cx="2381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33CC"/>
                  </a:solidFill>
                </a:rPr>
                <a:t>;</a:t>
              </a:r>
              <a:endParaRPr lang="en-US" b="1" dirty="0">
                <a:solidFill>
                  <a:srgbClr val="3333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024063" y="522288"/>
            <a:ext cx="5103812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Clicker Question 3</a:t>
            </a:r>
          </a:p>
        </p:txBody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What value of </a:t>
            </a:r>
            <a:r>
              <a:rPr lang="en-US" altLang="en-US" b="1" dirty="0" smtClean="0">
                <a:solidFill>
                  <a:srgbClr val="FF0000"/>
                </a:solidFill>
              </a:rPr>
              <a:t>x</a:t>
            </a:r>
            <a:r>
              <a:rPr lang="en-US" altLang="en-US" dirty="0" smtClean="0"/>
              <a:t> will cause the motor for Cortex controller to be stopped: </a:t>
            </a:r>
            <a:r>
              <a:rPr lang="en-US" altLang="en-US" dirty="0" err="1" smtClean="0"/>
              <a:t>SetMotor</a:t>
            </a:r>
            <a:r>
              <a:rPr lang="en-US" altLang="en-US" dirty="0" smtClean="0"/>
              <a:t>(2, </a:t>
            </a:r>
            <a:r>
              <a:rPr lang="en-US" altLang="en-US" b="1" dirty="0" smtClean="0">
                <a:solidFill>
                  <a:srgbClr val="FF0000"/>
                </a:solidFill>
              </a:rPr>
              <a:t>x</a:t>
            </a:r>
            <a:r>
              <a:rPr lang="en-US" altLang="en-US" dirty="0" smtClean="0"/>
              <a:t>)?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	A. 64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	B. 127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	C. 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	D. 255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	E. -127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DAEB9C-77C8-427A-B2E2-1B0AFD6F321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Servos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284163" y="1309688"/>
            <a:ext cx="8685212" cy="49069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Servo units are similar to motors except that they control position rather than speed.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Servo units have limited range of motion </a:t>
            </a:r>
            <a:r>
              <a:rPr lang="en-US" altLang="en-US" sz="3000" dirty="0"/>
              <a:t> </a:t>
            </a:r>
            <a:r>
              <a:rPr lang="en-US" altLang="en-US" sz="3000" dirty="0" smtClean="0"/>
              <a:t>         (about 120</a:t>
            </a:r>
            <a:r>
              <a:rPr lang="en-US" altLang="en-US" sz="3000" baseline="30000" dirty="0" smtClean="0"/>
              <a:t>o</a:t>
            </a:r>
            <a:r>
              <a:rPr lang="en-US" altLang="en-US" sz="3000" dirty="0" smtClean="0"/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A value between </a:t>
            </a:r>
            <a:r>
              <a:rPr lang="en-US" altLang="en-US" sz="3000" dirty="0" smtClean="0">
                <a:solidFill>
                  <a:srgbClr val="C00000"/>
                </a:solidFill>
              </a:rPr>
              <a:t>(-127) </a:t>
            </a:r>
            <a:r>
              <a:rPr lang="en-US" altLang="en-US" sz="3000" dirty="0" smtClean="0"/>
              <a:t>and </a:t>
            </a:r>
            <a:r>
              <a:rPr lang="en-US" altLang="en-US" sz="3000" dirty="0" smtClean="0">
                <a:solidFill>
                  <a:srgbClr val="C00000"/>
                </a:solidFill>
              </a:rPr>
              <a:t>(127) </a:t>
            </a:r>
            <a:r>
              <a:rPr lang="en-US" altLang="en-US" sz="3000" dirty="0" smtClean="0"/>
              <a:t>sets          </a:t>
            </a:r>
          </a:p>
          <a:p>
            <a:pPr marL="0" indent="0" eaLnBrk="1" hangingPunct="1">
              <a:buNone/>
              <a:defRPr/>
            </a:pPr>
            <a:r>
              <a:rPr lang="en-US" altLang="en-US" sz="3000" dirty="0"/>
              <a:t> </a:t>
            </a:r>
            <a:r>
              <a:rPr lang="en-US" altLang="en-US" sz="3000" dirty="0" smtClean="0"/>
              <a:t>   the direction of the servo.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3000" dirty="0" smtClean="0"/>
              <a:t>        (127)    –  Extreme counter clockwise direction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3000" dirty="0" smtClean="0"/>
              <a:t>       </a:t>
            </a:r>
            <a:r>
              <a:rPr lang="en-US" altLang="en-US" sz="3000" dirty="0"/>
              <a:t> </a:t>
            </a:r>
            <a:r>
              <a:rPr lang="en-US" altLang="en-US" sz="3000" dirty="0" smtClean="0"/>
              <a:t>  (0)       –  No movement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3000" dirty="0" smtClean="0"/>
              <a:t>       (-127)    – Extreme clockwise direction </a:t>
            </a:r>
          </a:p>
        </p:txBody>
      </p:sp>
      <p:pic>
        <p:nvPicPr>
          <p:cNvPr id="32772" name="Picture 4" descr="vex-servo-kit-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15875"/>
            <a:ext cx="13509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Picture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2092325"/>
            <a:ext cx="14319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8BCB5E-3016-4BD7-A71B-F3FEEE346ED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lock Arc 27"/>
          <p:cNvSpPr/>
          <p:nvPr/>
        </p:nvSpPr>
        <p:spPr>
          <a:xfrm>
            <a:off x="1828800" y="2057400"/>
            <a:ext cx="5580063" cy="4518025"/>
          </a:xfrm>
          <a:prstGeom prst="blockArc">
            <a:avLst>
              <a:gd name="adj1" fmla="val 11856737"/>
              <a:gd name="adj2" fmla="val 20478913"/>
              <a:gd name="adj3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6400" y="3365500"/>
            <a:ext cx="323850" cy="200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7219157" y="3269456"/>
            <a:ext cx="228600" cy="268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495801" y="1841500"/>
            <a:ext cx="304800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798" name="TextBox 38"/>
          <p:cNvSpPr txBox="1">
            <a:spLocks noChangeArrowheads="1"/>
          </p:cNvSpPr>
          <p:nvPr/>
        </p:nvSpPr>
        <p:spPr bwMode="auto">
          <a:xfrm>
            <a:off x="4518337" y="2008187"/>
            <a:ext cx="585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</a:rPr>
              <a:t>0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sp>
        <p:nvSpPr>
          <p:cNvPr id="33800" name="TextBox 40"/>
          <p:cNvSpPr txBox="1">
            <a:spLocks noChangeArrowheads="1"/>
          </p:cNvSpPr>
          <p:nvPr/>
        </p:nvSpPr>
        <p:spPr bwMode="auto">
          <a:xfrm>
            <a:off x="2083128" y="3531387"/>
            <a:ext cx="729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</a:rPr>
              <a:t>127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95800" y="1308100"/>
            <a:ext cx="53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38250" y="3079750"/>
            <a:ext cx="663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60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</a:t>
            </a:r>
            <a:endParaRPr lang="en-US" baseline="300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24738" y="3027363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-60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</a:t>
            </a:r>
            <a:endParaRPr lang="en-US" baseline="300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804" name="TextBox 64"/>
          <p:cNvSpPr txBox="1">
            <a:spLocks noChangeArrowheads="1"/>
          </p:cNvSpPr>
          <p:nvPr/>
        </p:nvSpPr>
        <p:spPr bwMode="auto">
          <a:xfrm>
            <a:off x="1066800" y="22225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Graphical representation of the direction of rotation of the Servo</a:t>
            </a:r>
          </a:p>
        </p:txBody>
      </p:sp>
      <p:sp>
        <p:nvSpPr>
          <p:cNvPr id="16" name="Down Arrow 15"/>
          <p:cNvSpPr/>
          <p:nvPr/>
        </p:nvSpPr>
        <p:spPr>
          <a:xfrm rot="10800000">
            <a:off x="4419600" y="2524125"/>
            <a:ext cx="484188" cy="1828800"/>
          </a:xfrm>
          <a:prstGeom prst="downArrow">
            <a:avLst>
              <a:gd name="adj1" fmla="val 21839"/>
              <a:gd name="adj2" fmla="val 64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F3599A-D38F-430B-A355-DCAC692CB33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2896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Hsu/Youssefi</a:t>
            </a:r>
          </a:p>
        </p:txBody>
      </p:sp>
      <p:sp>
        <p:nvSpPr>
          <p:cNvPr id="4" name="Rectangle 3"/>
          <p:cNvSpPr/>
          <p:nvPr/>
        </p:nvSpPr>
        <p:spPr>
          <a:xfrm rot="19617310">
            <a:off x="814518" y="1734678"/>
            <a:ext cx="6279777" cy="361725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33502"/>
              </a:avLst>
            </a:prstTxWarp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</a:t>
            </a:r>
            <a:r>
              <a:rPr lang="en-US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Counter-clockwise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 rot="2076679">
            <a:off x="2592609" y="1830399"/>
            <a:ext cx="5505741" cy="348073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Clockwise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 rot="12931620">
            <a:off x="6830139" y="2472032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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6548438" y="3444360"/>
            <a:ext cx="729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</a:rPr>
              <a:t>-127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Servo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Similar to the motor the following statement is used to set the servo to turn to a direction.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                        </a:t>
            </a:r>
            <a:r>
              <a:rPr lang="en-US" altLang="en-US" smtClean="0">
                <a:solidFill>
                  <a:srgbClr val="C00000"/>
                </a:solidFill>
              </a:rPr>
              <a:t>SetServo ( 5 , 64 );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838200" y="4419600"/>
            <a:ext cx="3352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Indicates the motor port number to which the servo is connected.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5026025" y="4737100"/>
            <a:ext cx="39560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This value sets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direction and the rotation of the servo</a:t>
            </a:r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>
            <a:off x="5540375" y="3287713"/>
            <a:ext cx="1030288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 flipH="1">
            <a:off x="3463925" y="3252788"/>
            <a:ext cx="1239838" cy="122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90C9A9-D13F-4009-A1F6-E9E6FD5149F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lock Arc 27"/>
          <p:cNvSpPr/>
          <p:nvPr/>
        </p:nvSpPr>
        <p:spPr>
          <a:xfrm>
            <a:off x="1828800" y="3124200"/>
            <a:ext cx="5562600" cy="4800600"/>
          </a:xfrm>
          <a:prstGeom prst="blockArc">
            <a:avLst>
              <a:gd name="adj1" fmla="val 11856737"/>
              <a:gd name="adj2" fmla="val 20478913"/>
              <a:gd name="adj3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6400" y="4495800"/>
            <a:ext cx="323850" cy="200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7219157" y="4399756"/>
            <a:ext cx="228600" cy="268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495801" y="2971800"/>
            <a:ext cx="304800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6" name="TextBox 38"/>
          <p:cNvSpPr txBox="1">
            <a:spLocks noChangeArrowheads="1"/>
          </p:cNvSpPr>
          <p:nvPr/>
        </p:nvSpPr>
        <p:spPr bwMode="auto">
          <a:xfrm>
            <a:off x="4332288" y="3124200"/>
            <a:ext cx="620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5847" name="TextBox 39"/>
          <p:cNvSpPr txBox="1">
            <a:spLocks noChangeArrowheads="1"/>
          </p:cNvSpPr>
          <p:nvPr/>
        </p:nvSpPr>
        <p:spPr bwMode="auto">
          <a:xfrm>
            <a:off x="6519863" y="4625975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</a:rPr>
              <a:t>-127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sp>
        <p:nvSpPr>
          <p:cNvPr id="35848" name="TextBox 40"/>
          <p:cNvSpPr txBox="1">
            <a:spLocks noChangeArrowheads="1"/>
          </p:cNvSpPr>
          <p:nvPr/>
        </p:nvSpPr>
        <p:spPr bwMode="auto">
          <a:xfrm>
            <a:off x="2147887" y="4674632"/>
            <a:ext cx="677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</a:rPr>
              <a:t>127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95800" y="2438400"/>
            <a:ext cx="53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71575" y="4171950"/>
            <a:ext cx="79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60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0</a:t>
            </a:r>
            <a:endParaRPr lang="en-US" baseline="300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77125" y="4110037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-60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</a:t>
            </a:r>
            <a:endParaRPr lang="en-US" baseline="300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52" name="TextBox 62"/>
          <p:cNvSpPr txBox="1">
            <a:spLocks noChangeArrowheads="1"/>
          </p:cNvSpPr>
          <p:nvPr/>
        </p:nvSpPr>
        <p:spPr bwMode="auto">
          <a:xfrm rot="1828846">
            <a:off x="5600700" y="2582863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clockwise</a:t>
            </a:r>
            <a:r>
              <a:rPr lang="en-US" altLang="en-US" sz="1800"/>
              <a:t> </a:t>
            </a:r>
            <a:r>
              <a:rPr lang="en-US" altLang="en-US" sz="1800">
                <a:sym typeface="Wingdings" panose="05000000000000000000" pitchFamily="2" charset="2"/>
              </a:rPr>
              <a:t></a:t>
            </a:r>
            <a:endParaRPr lang="en-US" altLang="en-US" sz="1800"/>
          </a:p>
        </p:txBody>
      </p:sp>
      <p:sp>
        <p:nvSpPr>
          <p:cNvPr id="35853" name="TextBox 63"/>
          <p:cNvSpPr txBox="1">
            <a:spLocks noChangeArrowheads="1"/>
          </p:cNvSpPr>
          <p:nvPr/>
        </p:nvSpPr>
        <p:spPr bwMode="auto">
          <a:xfrm rot="-1465779">
            <a:off x="900113" y="2589213"/>
            <a:ext cx="4021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Wingdings" panose="05000000000000000000" pitchFamily="2" charset="2"/>
              </a:rPr>
              <a:t> </a:t>
            </a:r>
            <a:r>
              <a:rPr lang="en-US" altLang="en-US" sz="2400"/>
              <a:t>Counter-clockwise</a:t>
            </a:r>
          </a:p>
        </p:txBody>
      </p:sp>
      <p:sp>
        <p:nvSpPr>
          <p:cNvPr id="35854" name="TextBox 64"/>
          <p:cNvSpPr txBox="1">
            <a:spLocks noChangeArrowheads="1"/>
          </p:cNvSpPr>
          <p:nvPr/>
        </p:nvSpPr>
        <p:spPr bwMode="auto">
          <a:xfrm>
            <a:off x="1066800" y="304800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SetServo (5 , 64) - EasyC</a:t>
            </a:r>
          </a:p>
        </p:txBody>
      </p:sp>
      <p:sp>
        <p:nvSpPr>
          <p:cNvPr id="16" name="Down Arrow 15"/>
          <p:cNvSpPr/>
          <p:nvPr/>
        </p:nvSpPr>
        <p:spPr>
          <a:xfrm rot="10800000">
            <a:off x="4419600" y="3505200"/>
            <a:ext cx="484188" cy="1828800"/>
          </a:xfrm>
          <a:prstGeom prst="downArrow">
            <a:avLst>
              <a:gd name="adj1" fmla="val 21839"/>
              <a:gd name="adj2" fmla="val 64081"/>
            </a:avLst>
          </a:prstGeom>
          <a:solidFill>
            <a:srgbClr val="C5F3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3341668">
            <a:off x="5076825" y="3654425"/>
            <a:ext cx="484188" cy="1912938"/>
          </a:xfrm>
          <a:prstGeom prst="downArrow">
            <a:avLst>
              <a:gd name="adj1" fmla="val 21839"/>
              <a:gd name="adj2" fmla="val 64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153150" y="3295650"/>
            <a:ext cx="304800" cy="266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48400" y="2971800"/>
            <a:ext cx="53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30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35859" name="TextBox 38"/>
          <p:cNvSpPr txBox="1">
            <a:spLocks noChangeArrowheads="1"/>
          </p:cNvSpPr>
          <p:nvPr/>
        </p:nvSpPr>
        <p:spPr bwMode="auto">
          <a:xfrm>
            <a:off x="5867400" y="35814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</a:rPr>
              <a:t>64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sp>
        <p:nvSpPr>
          <p:cNvPr id="35860" name="TextBox 1"/>
          <p:cNvSpPr txBox="1">
            <a:spLocks noChangeArrowheads="1"/>
          </p:cNvSpPr>
          <p:nvPr/>
        </p:nvSpPr>
        <p:spPr bwMode="auto">
          <a:xfrm>
            <a:off x="1046163" y="1127125"/>
            <a:ext cx="6878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Motor shaft rotates 30</a:t>
            </a:r>
            <a:r>
              <a:rPr lang="en-US" altLang="en-US" sz="2400" baseline="30000">
                <a:latin typeface="Arial" panose="020B0604020202020204" pitchFamily="34" charset="0"/>
              </a:rPr>
              <a:t>o</a:t>
            </a:r>
            <a:r>
              <a:rPr lang="en-US" altLang="en-US" sz="2400">
                <a:latin typeface="Arial" panose="020B0604020202020204" pitchFamily="34" charset="0"/>
              </a:rPr>
              <a:t> clockwise and then stops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F2E2F4-8478-4E39-8FDF-86B374B93B9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565" y="110270"/>
            <a:ext cx="9144000" cy="6400800"/>
          </a:xfrm>
          <a:noFill/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991458" y="162364"/>
            <a:ext cx="472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Program showing how to move the servo continuously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4076BD-3E6A-420A-9AA8-6F2BCF84C84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6" b="53375"/>
          <a:stretch/>
        </p:blipFill>
        <p:spPr bwMode="auto">
          <a:xfrm>
            <a:off x="-37704" y="3992258"/>
            <a:ext cx="9144000" cy="43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17845" y="4261952"/>
            <a:ext cx="4242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996296" y="2738413"/>
            <a:ext cx="373673" cy="359413"/>
          </a:xfrm>
          <a:prstGeom prst="ellipse">
            <a:avLst/>
          </a:prstGeom>
          <a:solidFill>
            <a:srgbClr val="FF0000">
              <a:alpha val="2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00175" y="2738413"/>
            <a:ext cx="373673" cy="359413"/>
          </a:xfrm>
          <a:prstGeom prst="ellipse">
            <a:avLst/>
          </a:prstGeom>
          <a:solidFill>
            <a:srgbClr val="FF0000">
              <a:alpha val="2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18417" y="3360909"/>
            <a:ext cx="529004" cy="434248"/>
          </a:xfrm>
          <a:prstGeom prst="ellipse">
            <a:avLst/>
          </a:prstGeom>
          <a:solidFill>
            <a:srgbClr val="FF0000">
              <a:alpha val="2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8404" y="4082245"/>
            <a:ext cx="373673" cy="359413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43241" y="4082245"/>
            <a:ext cx="373673" cy="359413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27338" y="4651481"/>
            <a:ext cx="529004" cy="434248"/>
          </a:xfrm>
          <a:prstGeom prst="ellipse">
            <a:avLst/>
          </a:prstGeom>
          <a:solidFill>
            <a:srgbClr val="FF0000">
              <a:alpha val="2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3120" y="74416"/>
            <a:ext cx="1842750" cy="266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7399497" y="1317065"/>
            <a:ext cx="1216025" cy="21113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lock Arc 27"/>
          <p:cNvSpPr/>
          <p:nvPr/>
        </p:nvSpPr>
        <p:spPr>
          <a:xfrm>
            <a:off x="1828800" y="3124200"/>
            <a:ext cx="5562600" cy="4800600"/>
          </a:xfrm>
          <a:prstGeom prst="blockArc">
            <a:avLst>
              <a:gd name="adj1" fmla="val 11856737"/>
              <a:gd name="adj2" fmla="val 20478913"/>
              <a:gd name="adj3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6400" y="4495800"/>
            <a:ext cx="323850" cy="200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7219157" y="4399756"/>
            <a:ext cx="228600" cy="268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495801" y="2971800"/>
            <a:ext cx="304800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4" name="TextBox 38"/>
          <p:cNvSpPr txBox="1">
            <a:spLocks noChangeArrowheads="1"/>
          </p:cNvSpPr>
          <p:nvPr/>
        </p:nvSpPr>
        <p:spPr bwMode="auto">
          <a:xfrm>
            <a:off x="4503403" y="3138487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7895" name="TextBox 39"/>
          <p:cNvSpPr txBox="1">
            <a:spLocks noChangeArrowheads="1"/>
          </p:cNvSpPr>
          <p:nvPr/>
        </p:nvSpPr>
        <p:spPr bwMode="auto">
          <a:xfrm>
            <a:off x="6491287" y="4635501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</a:rPr>
              <a:t>-127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sp>
        <p:nvSpPr>
          <p:cNvPr id="37896" name="TextBox 40"/>
          <p:cNvSpPr txBox="1">
            <a:spLocks noChangeArrowheads="1"/>
          </p:cNvSpPr>
          <p:nvPr/>
        </p:nvSpPr>
        <p:spPr bwMode="auto">
          <a:xfrm>
            <a:off x="2125662" y="4676774"/>
            <a:ext cx="533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</a:rPr>
              <a:t>127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95800" y="2438400"/>
            <a:ext cx="53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90625" y="4176712"/>
            <a:ext cx="53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60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19987" y="4081463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- 60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37900" name="TextBox 62"/>
          <p:cNvSpPr txBox="1">
            <a:spLocks noChangeArrowheads="1"/>
          </p:cNvSpPr>
          <p:nvPr/>
        </p:nvSpPr>
        <p:spPr bwMode="auto">
          <a:xfrm rot="1828846">
            <a:off x="5616575" y="2492375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clockwise</a:t>
            </a:r>
            <a:r>
              <a:rPr lang="en-US" altLang="en-US" sz="1800"/>
              <a:t> </a:t>
            </a:r>
            <a:r>
              <a:rPr lang="en-US" altLang="en-US" sz="1800">
                <a:sym typeface="Wingdings" panose="05000000000000000000" pitchFamily="2" charset="2"/>
              </a:rPr>
              <a:t></a:t>
            </a:r>
            <a:endParaRPr lang="en-US" altLang="en-US" sz="1800"/>
          </a:p>
        </p:txBody>
      </p:sp>
      <p:sp>
        <p:nvSpPr>
          <p:cNvPr id="37901" name="TextBox 63"/>
          <p:cNvSpPr txBox="1">
            <a:spLocks noChangeArrowheads="1"/>
          </p:cNvSpPr>
          <p:nvPr/>
        </p:nvSpPr>
        <p:spPr bwMode="auto">
          <a:xfrm rot="-1465779">
            <a:off x="919163" y="2447925"/>
            <a:ext cx="358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Wingdings" panose="05000000000000000000" pitchFamily="2" charset="2"/>
              </a:rPr>
              <a:t> </a:t>
            </a:r>
            <a:r>
              <a:rPr lang="en-US" altLang="en-US" sz="2400"/>
              <a:t>Counter-clockwise</a:t>
            </a:r>
          </a:p>
        </p:txBody>
      </p:sp>
      <p:sp>
        <p:nvSpPr>
          <p:cNvPr id="37902" name="TextBox 64"/>
          <p:cNvSpPr txBox="1">
            <a:spLocks noChangeArrowheads="1"/>
          </p:cNvSpPr>
          <p:nvPr/>
        </p:nvSpPr>
        <p:spPr bwMode="auto">
          <a:xfrm>
            <a:off x="1066800" y="304800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Output of the above program</a:t>
            </a:r>
          </a:p>
        </p:txBody>
      </p:sp>
      <p:sp>
        <p:nvSpPr>
          <p:cNvPr id="17" name="Down Arrow 16"/>
          <p:cNvSpPr/>
          <p:nvPr/>
        </p:nvSpPr>
        <p:spPr>
          <a:xfrm rot="8321968">
            <a:off x="3781425" y="3603625"/>
            <a:ext cx="484188" cy="1908175"/>
          </a:xfrm>
          <a:prstGeom prst="downArrow">
            <a:avLst>
              <a:gd name="adj1" fmla="val 21839"/>
              <a:gd name="adj2" fmla="val 64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16200000" flipV="1">
            <a:off x="2857500" y="33147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4600" y="29718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-30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37906" name="TextBox 39"/>
          <p:cNvSpPr txBox="1">
            <a:spLocks noChangeArrowheads="1"/>
          </p:cNvSpPr>
          <p:nvPr/>
        </p:nvSpPr>
        <p:spPr bwMode="auto">
          <a:xfrm>
            <a:off x="2971800" y="3505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</a:rPr>
              <a:t>-64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3289593">
            <a:off x="5067300" y="3654425"/>
            <a:ext cx="484188" cy="1908175"/>
          </a:xfrm>
          <a:prstGeom prst="downArrow">
            <a:avLst>
              <a:gd name="adj1" fmla="val 21839"/>
              <a:gd name="adj2" fmla="val 64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6210300" y="33909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48400" y="3048000"/>
            <a:ext cx="53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30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37910" name="TextBox 40"/>
          <p:cNvSpPr txBox="1">
            <a:spLocks noChangeArrowheads="1"/>
          </p:cNvSpPr>
          <p:nvPr/>
        </p:nvSpPr>
        <p:spPr bwMode="auto">
          <a:xfrm>
            <a:off x="5867400" y="3581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</a:rPr>
              <a:t>64</a:t>
            </a:r>
          </a:p>
        </p:txBody>
      </p:sp>
      <p:sp>
        <p:nvSpPr>
          <p:cNvPr id="29" name="Down Arrow 28"/>
          <p:cNvSpPr/>
          <p:nvPr/>
        </p:nvSpPr>
        <p:spPr>
          <a:xfrm rot="10800000">
            <a:off x="4419600" y="3505200"/>
            <a:ext cx="484188" cy="1828800"/>
          </a:xfrm>
          <a:prstGeom prst="downArrow">
            <a:avLst>
              <a:gd name="adj1" fmla="val 21839"/>
              <a:gd name="adj2" fmla="val 64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47ACBF-F1C3-49BE-9019-3182F162587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1"/>
          <p:cNvSpPr txBox="1">
            <a:spLocks noChangeArrowheads="1"/>
          </p:cNvSpPr>
          <p:nvPr/>
        </p:nvSpPr>
        <p:spPr bwMode="auto">
          <a:xfrm>
            <a:off x="1497013" y="117475"/>
            <a:ext cx="6145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Mechanical Components - Sensors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622920-0AC0-430C-B448-6A32CE9906B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685080" y="3368672"/>
            <a:ext cx="5179066" cy="2870471"/>
            <a:chOff x="5095798" y="145773"/>
            <a:chExt cx="6561058" cy="3313339"/>
          </a:xfrm>
        </p:grpSpPr>
        <p:pic>
          <p:nvPicPr>
            <p:cNvPr id="39947" name="Picture 13" descr="VEX Ultrasonic Range Fin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798" y="145773"/>
              <a:ext cx="3313339" cy="3313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8" name="TextBox 11"/>
            <p:cNvSpPr txBox="1">
              <a:spLocks noChangeArrowheads="1"/>
            </p:cNvSpPr>
            <p:nvPr/>
          </p:nvSpPr>
          <p:spPr bwMode="auto">
            <a:xfrm>
              <a:off x="8291911" y="2177386"/>
              <a:ext cx="3364945" cy="429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Ultrasonic  Sensor (Digital) 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36193" y="3368125"/>
            <a:ext cx="4352925" cy="3330575"/>
            <a:chOff x="-292205" y="3251202"/>
            <a:chExt cx="4353672" cy="3329877"/>
          </a:xfrm>
        </p:grpSpPr>
        <p:pic>
          <p:nvPicPr>
            <p:cNvPr id="39945" name="Picture 15" descr="Bumper Swit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03" y="3251202"/>
              <a:ext cx="2902854" cy="290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6" name="TextBox 8"/>
            <p:cNvSpPr txBox="1">
              <a:spLocks noChangeArrowheads="1"/>
            </p:cNvSpPr>
            <p:nvPr/>
          </p:nvSpPr>
          <p:spPr bwMode="auto">
            <a:xfrm>
              <a:off x="-292205" y="6119431"/>
              <a:ext cx="4353672" cy="46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Bumper Switch Sensor (Digital)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6425" y="814388"/>
            <a:ext cx="4489450" cy="2268537"/>
            <a:chOff x="606425" y="814388"/>
            <a:chExt cx="4489450" cy="2268537"/>
          </a:xfrm>
        </p:grpSpPr>
        <p:pic>
          <p:nvPicPr>
            <p:cNvPr id="39943" name="Picture 17" descr="VEX Limit Switch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25" y="814388"/>
              <a:ext cx="4489450" cy="219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TextBox 9"/>
            <p:cNvSpPr txBox="1">
              <a:spLocks noChangeArrowheads="1"/>
            </p:cNvSpPr>
            <p:nvPr/>
          </p:nvSpPr>
          <p:spPr bwMode="auto">
            <a:xfrm>
              <a:off x="1231900" y="2622550"/>
              <a:ext cx="366236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Limit Switch Sensor (Digital) 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470318" y="606671"/>
            <a:ext cx="2767389" cy="3560884"/>
            <a:chOff x="3048001" y="1027188"/>
            <a:chExt cx="3262049" cy="483107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48001" y="1027188"/>
              <a:ext cx="2886350" cy="483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4836744" y="1690686"/>
              <a:ext cx="1473306" cy="960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FF"/>
                  </a:solidFill>
                </a:rPr>
                <a:t>Sensor blocks</a:t>
              </a: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6883523" y="1284106"/>
            <a:ext cx="1216025" cy="21272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6883522" y="1644687"/>
            <a:ext cx="1216025" cy="21113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6909627" y="2561783"/>
            <a:ext cx="1382712" cy="25082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913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9275" y="5356225"/>
            <a:ext cx="831691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following example shows how to write a function and how to call that function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MAX_Three </a:t>
            </a:r>
            <a:r>
              <a:rPr lang="en-US" altLang="en-US" sz="18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700">
                <a:latin typeface="Arial" panose="020B0604020202020204" pitchFamily="34" charset="0"/>
                <a:sym typeface="Wingdings" panose="05000000000000000000" pitchFamily="2" charset="2"/>
              </a:rPr>
              <a:t>find the maximum of 3 numbers</a:t>
            </a:r>
            <a:endParaRPr lang="en-US" altLang="en-US" sz="2300">
              <a:latin typeface="Arial" panose="020B060402020202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85775" y="674688"/>
            <a:ext cx="35004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663300"/>
                </a:solidFill>
                <a:latin typeface="Arial" panose="020B0604020202020204" pitchFamily="34" charset="0"/>
              </a:rPr>
              <a:t>What is a function?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5338" y="1219200"/>
            <a:ext cx="7937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Function is just a group of code given a name. By grouping and naming it we can reuse it any where in the application without having to rewrite the whole block of code again.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5775" y="3052763"/>
            <a:ext cx="8035925" cy="1738312"/>
            <a:chOff x="485775" y="3052763"/>
            <a:chExt cx="8035925" cy="1738312"/>
          </a:xfrm>
        </p:grpSpPr>
        <p:sp>
          <p:nvSpPr>
            <p:cNvPr id="6153" name="TextBox 7"/>
            <p:cNvSpPr txBox="1">
              <a:spLocks noChangeArrowheads="1"/>
            </p:cNvSpPr>
            <p:nvPr/>
          </p:nvSpPr>
          <p:spPr bwMode="auto">
            <a:xfrm>
              <a:off x="795338" y="3590925"/>
              <a:ext cx="772636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It saves time and reduces the overall code size of your program. But more importantly, if there is a problem you only have to fix it in one place.</a:t>
              </a:r>
            </a:p>
          </p:txBody>
        </p:sp>
        <p:sp>
          <p:nvSpPr>
            <p:cNvPr id="6154" name="Rectangle 8"/>
            <p:cNvSpPr>
              <a:spLocks noChangeArrowheads="1"/>
            </p:cNvSpPr>
            <p:nvPr/>
          </p:nvSpPr>
          <p:spPr bwMode="auto">
            <a:xfrm>
              <a:off x="485775" y="3052763"/>
              <a:ext cx="3700463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2800" b="1">
                  <a:solidFill>
                    <a:srgbClr val="663300"/>
                  </a:solidFill>
                  <a:latin typeface="Arial" panose="020B0604020202020204" pitchFamily="34" charset="0"/>
                </a:rPr>
                <a:t>Why use a function?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E9B611-158E-4BAC-9AAC-24203E09007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mtClean="0"/>
              <a:t>Introduction to Logic Signals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551863" cy="4830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logic signal can take on either 0 volt or 5 volt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Calibri" panose="020F0502020204030204" pitchFamily="34" charset="0"/>
              <a:buChar char="→"/>
            </a:pP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C00000"/>
                </a:solidFill>
              </a:rPr>
              <a:t>0v</a:t>
            </a:r>
            <a:r>
              <a:rPr lang="en-US" altLang="en-US" dirty="0" smtClean="0"/>
              <a:t> represents </a:t>
            </a:r>
            <a:r>
              <a:rPr lang="en-US" altLang="en-US" b="1" dirty="0" smtClean="0"/>
              <a:t>“Low state” </a:t>
            </a:r>
            <a:r>
              <a:rPr lang="en-US" altLang="en-US" dirty="0" smtClean="0"/>
              <a:t>or </a:t>
            </a:r>
            <a:r>
              <a:rPr lang="en-US" altLang="en-US" b="1" dirty="0" smtClean="0"/>
              <a:t>“Logic 0”</a:t>
            </a:r>
          </a:p>
          <a:p>
            <a:pPr eaLnBrk="1" hangingPunct="1">
              <a:buFont typeface="Calibri" panose="020F0502020204030204" pitchFamily="34" charset="0"/>
              <a:buChar char="→"/>
            </a:pP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C00000"/>
                </a:solidFill>
              </a:rPr>
              <a:t>5v</a:t>
            </a:r>
            <a:r>
              <a:rPr lang="en-US" altLang="en-US" dirty="0" smtClean="0"/>
              <a:t> represents </a:t>
            </a:r>
            <a:r>
              <a:rPr lang="en-US" altLang="en-US" b="1" dirty="0" smtClean="0"/>
              <a:t>“High state”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“Logic 1”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A logic signal can also be called a “</a:t>
            </a:r>
            <a:r>
              <a:rPr lang="en-US" altLang="en-US" b="1" dirty="0" smtClean="0">
                <a:solidFill>
                  <a:srgbClr val="FF0000"/>
                </a:solidFill>
              </a:rPr>
              <a:t>digital signal</a:t>
            </a:r>
            <a:r>
              <a:rPr lang="en-US" altLang="en-US" dirty="0" smtClean="0"/>
              <a:t>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3CFC2A-DA94-4E06-8027-08DE34E9E9E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Bumper/Limit Switch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363538" y="3748088"/>
            <a:ext cx="8229600" cy="2478087"/>
          </a:xfrm>
        </p:spPr>
        <p:txBody>
          <a:bodyPr/>
          <a:lstStyle/>
          <a:p>
            <a:pPr eaLnBrk="1" hangingPunct="1"/>
            <a:r>
              <a:rPr lang="en-US" altLang="en-US" smtClean="0"/>
              <a:t>When the switch is </a:t>
            </a:r>
            <a:r>
              <a:rPr lang="en-US" altLang="en-US" b="1" smtClean="0">
                <a:solidFill>
                  <a:srgbClr val="FF0000"/>
                </a:solidFill>
              </a:rPr>
              <a:t>not pressed</a:t>
            </a:r>
            <a:r>
              <a:rPr lang="en-US" altLang="en-US" smtClean="0"/>
              <a:t>, the robot interprets this value as a </a:t>
            </a:r>
            <a:r>
              <a:rPr lang="en-US" altLang="en-US" smtClean="0">
                <a:solidFill>
                  <a:srgbClr val="FF0000"/>
                </a:solidFill>
              </a:rPr>
              <a:t>1</a:t>
            </a:r>
            <a:r>
              <a:rPr lang="en-US" altLang="en-US" smtClean="0"/>
              <a:t> (high state). </a:t>
            </a:r>
          </a:p>
          <a:p>
            <a:pPr eaLnBrk="1" hangingPunct="1"/>
            <a:r>
              <a:rPr lang="en-US" altLang="en-US" smtClean="0"/>
              <a:t>When the switch is </a:t>
            </a:r>
            <a:r>
              <a:rPr lang="en-US" altLang="en-US" b="1" smtClean="0">
                <a:solidFill>
                  <a:srgbClr val="0000FF"/>
                </a:solidFill>
              </a:rPr>
              <a:t>pressed</a:t>
            </a:r>
            <a:r>
              <a:rPr lang="en-US" altLang="en-US" smtClean="0"/>
              <a:t> the robot interprets the value as a </a:t>
            </a:r>
            <a:r>
              <a:rPr lang="en-US" altLang="en-US" b="1" smtClean="0">
                <a:solidFill>
                  <a:srgbClr val="0000FF"/>
                </a:solidFill>
              </a:rPr>
              <a:t>0</a:t>
            </a:r>
            <a:r>
              <a:rPr lang="en-US" altLang="en-US" smtClean="0"/>
              <a:t> (low state).</a:t>
            </a:r>
          </a:p>
        </p:txBody>
      </p:sp>
      <p:pic>
        <p:nvPicPr>
          <p:cNvPr id="41988" name="Picture 4" descr="vex-bumper-switch-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8034">
            <a:off x="7169150" y="265113"/>
            <a:ext cx="17335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5370D3-20CD-4757-B0BD-A1A9B470AFA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41991" name="Rectangle 3"/>
          <p:cNvSpPr>
            <a:spLocks noChangeArrowheads="1"/>
          </p:cNvSpPr>
          <p:nvPr/>
        </p:nvSpPr>
        <p:spPr bwMode="auto">
          <a:xfrm>
            <a:off x="363538" y="1804988"/>
            <a:ext cx="729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Arial" panose="020B0604020202020204" pitchFamily="34" charset="0"/>
              </a:rPr>
              <a:t>A Bumper/Limit Switch is a </a:t>
            </a:r>
            <a:r>
              <a:rPr lang="en-US" altLang="en-US" sz="2800">
                <a:solidFill>
                  <a:schemeClr val="hlink"/>
                </a:solidFill>
                <a:latin typeface="Arial" panose="020B0604020202020204" pitchFamily="34" charset="0"/>
              </a:rPr>
              <a:t>digital sensor</a:t>
            </a:r>
            <a:r>
              <a:rPr lang="en-US" altLang="en-US" sz="280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538" y="2500313"/>
            <a:ext cx="73691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libri"/>
                <a:cs typeface="+mn-cs"/>
              </a:rPr>
              <a:t>It can distinguish between two states: </a:t>
            </a:r>
            <a:r>
              <a:rPr lang="en-US" altLang="en-US" sz="3200" b="1" dirty="0">
                <a:solidFill>
                  <a:srgbClr val="0000FF"/>
                </a:solidFill>
                <a:latin typeface="Calibri"/>
                <a:cs typeface="+mn-cs"/>
              </a:rPr>
              <a:t>pressed</a:t>
            </a:r>
            <a:r>
              <a:rPr lang="en-US" altLang="en-US" sz="3200" dirty="0">
                <a:solidFill>
                  <a:prstClr val="black"/>
                </a:solidFill>
                <a:latin typeface="Calibri"/>
                <a:cs typeface="+mn-cs"/>
              </a:rPr>
              <a:t> or </a:t>
            </a:r>
            <a:r>
              <a:rPr lang="en-US" altLang="en-US" sz="3200" b="1" dirty="0">
                <a:solidFill>
                  <a:srgbClr val="FF0000"/>
                </a:solidFill>
                <a:latin typeface="Calibri"/>
                <a:cs typeface="+mn-cs"/>
              </a:rPr>
              <a:t>not pressed </a:t>
            </a:r>
            <a:r>
              <a:rPr lang="en-US" altLang="en-US" sz="3200" dirty="0">
                <a:solidFill>
                  <a:prstClr val="black"/>
                </a:solidFill>
                <a:latin typeface="Calibri"/>
                <a:cs typeface="+mn-cs"/>
              </a:rPr>
              <a:t>(On or Off)</a:t>
            </a:r>
          </a:p>
        </p:txBody>
      </p:sp>
      <p:pic>
        <p:nvPicPr>
          <p:cNvPr id="41993" name="Picture 4" descr="limit 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193675"/>
            <a:ext cx="8229600" cy="84137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</a:rPr>
              <a:t>Bumper &amp; Limit Switches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28725"/>
            <a:ext cx="8229600" cy="48307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Use of the following statement in the program to read the bumper/limit switch.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C00000"/>
                </a:solidFill>
              </a:rPr>
              <a:t>Bumper = </a:t>
            </a:r>
            <a:r>
              <a:rPr lang="en-US" dirty="0" err="1" smtClean="0">
                <a:solidFill>
                  <a:srgbClr val="C00000"/>
                </a:solidFill>
              </a:rPr>
              <a:t>GetDigitalInput</a:t>
            </a:r>
            <a:r>
              <a:rPr lang="en-US" dirty="0" smtClean="0">
                <a:solidFill>
                  <a:srgbClr val="C00000"/>
                </a:solidFill>
              </a:rPr>
              <a:t> ( 2 );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801688" y="3935413"/>
            <a:ext cx="3944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 variable into which the status of the bumper/limit switch will be stored.</a:t>
            </a: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5024438" y="3979863"/>
            <a:ext cx="4038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This indicates the port number to which the bumper/limit switch is connected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54138" y="3389313"/>
            <a:ext cx="663575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15" name="Straight Arrow Connector 8"/>
          <p:cNvCxnSpPr>
            <a:cxnSpLocks noChangeShapeType="1"/>
          </p:cNvCxnSpPr>
          <p:nvPr/>
        </p:nvCxnSpPr>
        <p:spPr bwMode="auto">
          <a:xfrm flipH="1">
            <a:off x="6376988" y="3381375"/>
            <a:ext cx="320675" cy="5984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3369BD-FBC0-44FF-A8E6-C36C966E11F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77" y="898185"/>
            <a:ext cx="4350439" cy="564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005206" y="1062038"/>
            <a:ext cx="4757794" cy="1064272"/>
            <a:chOff x="4005206" y="1062318"/>
            <a:chExt cx="4757794" cy="1064063"/>
          </a:xfrm>
        </p:grpSpPr>
        <p:sp>
          <p:nvSpPr>
            <p:cNvPr id="44054" name="TextBox 4"/>
            <p:cNvSpPr txBox="1">
              <a:spLocks noChangeArrowheads="1"/>
            </p:cNvSpPr>
            <p:nvPr/>
          </p:nvSpPr>
          <p:spPr bwMode="auto">
            <a:xfrm>
              <a:off x="4953000" y="1062318"/>
              <a:ext cx="381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stores the state of the bumper switch into the variable “bumper”.</a:t>
              </a:r>
            </a:p>
          </p:txBody>
        </p:sp>
        <p:cxnSp>
          <p:nvCxnSpPr>
            <p:cNvPr id="13" name="Straight Arrow Connector 12"/>
            <p:cNvCxnSpPr>
              <a:endCxn id="44054" idx="1"/>
            </p:cNvCxnSpPr>
            <p:nvPr/>
          </p:nvCxnSpPr>
          <p:spPr>
            <a:xfrm flipV="1">
              <a:off x="4005206" y="1416261"/>
              <a:ext cx="947794" cy="7101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07619" y="1890713"/>
            <a:ext cx="5026781" cy="1016000"/>
            <a:chOff x="3507619" y="1890993"/>
            <a:chExt cx="5026781" cy="1015663"/>
          </a:xfrm>
        </p:grpSpPr>
        <p:sp>
          <p:nvSpPr>
            <p:cNvPr id="44052" name="TextBox 5"/>
            <p:cNvSpPr txBox="1">
              <a:spLocks noChangeArrowheads="1"/>
            </p:cNvSpPr>
            <p:nvPr/>
          </p:nvSpPr>
          <p:spPr bwMode="auto">
            <a:xfrm>
              <a:off x="4953000" y="1890993"/>
              <a:ext cx="3581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checks if there is a contact with an obstacle (switch will be pressed if there is a contact)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507619" y="2424744"/>
              <a:ext cx="1411987" cy="556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081406" y="2635931"/>
            <a:ext cx="4706994" cy="1204232"/>
            <a:chOff x="4081406" y="2636000"/>
            <a:chExt cx="4706994" cy="1204398"/>
          </a:xfrm>
        </p:grpSpPr>
        <p:sp>
          <p:nvSpPr>
            <p:cNvPr id="44049" name="TextBox 6"/>
            <p:cNvSpPr txBox="1">
              <a:spLocks noChangeArrowheads="1"/>
            </p:cNvSpPr>
            <p:nvPr/>
          </p:nvSpPr>
          <p:spPr bwMode="auto">
            <a:xfrm>
              <a:off x="5029200" y="3132512"/>
              <a:ext cx="3759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motor moves forward as long as there is no obstacle (bumper ==1)</a:t>
              </a: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4081406" y="2636000"/>
              <a:ext cx="228600" cy="838315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465562" y="3143626"/>
              <a:ext cx="487438" cy="2855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081406" y="4030133"/>
            <a:ext cx="4670482" cy="1070394"/>
            <a:chOff x="4038600" y="3963231"/>
            <a:chExt cx="4670482" cy="1070419"/>
          </a:xfrm>
        </p:grpSpPr>
        <p:sp>
          <p:nvSpPr>
            <p:cNvPr id="44046" name="TextBox 7"/>
            <p:cNvSpPr txBox="1">
              <a:spLocks noChangeArrowheads="1"/>
            </p:cNvSpPr>
            <p:nvPr/>
          </p:nvSpPr>
          <p:spPr bwMode="auto">
            <a:xfrm>
              <a:off x="4986394" y="4017987"/>
              <a:ext cx="372268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if the switch is pressed (bumper==0), these statements make the robot halt for 1 second</a:t>
              </a: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4038600" y="3963231"/>
              <a:ext cx="185794" cy="684994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343400" y="4343418"/>
              <a:ext cx="685800" cy="22860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038600" y="5027612"/>
            <a:ext cx="4419600" cy="1206501"/>
            <a:chOff x="4038600" y="5027590"/>
            <a:chExt cx="4419600" cy="1206384"/>
          </a:xfrm>
        </p:grpSpPr>
        <p:sp>
          <p:nvSpPr>
            <p:cNvPr id="44043" name="TextBox 8"/>
            <p:cNvSpPr txBox="1">
              <a:spLocks noChangeArrowheads="1"/>
            </p:cNvSpPr>
            <p:nvPr/>
          </p:nvSpPr>
          <p:spPr bwMode="auto">
            <a:xfrm>
              <a:off x="5105400" y="5526088"/>
              <a:ext cx="3352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Then the robot turns left for 2 seconds (green arrow is ccw)</a:t>
              </a: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4038600" y="5027590"/>
              <a:ext cx="228600" cy="536146"/>
            </a:xfrm>
            <a:prstGeom prst="rightBrac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Straight Arrow Connector 23"/>
            <p:cNvCxnSpPr>
              <a:endCxn id="44043" idx="1"/>
            </p:cNvCxnSpPr>
            <p:nvPr/>
          </p:nvCxnSpPr>
          <p:spPr>
            <a:xfrm>
              <a:off x="4267200" y="5484747"/>
              <a:ext cx="838200" cy="39524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4040" name="TextBox 24"/>
          <p:cNvSpPr txBox="1">
            <a:spLocks noChangeArrowheads="1"/>
          </p:cNvSpPr>
          <p:nvPr/>
        </p:nvSpPr>
        <p:spPr bwMode="auto">
          <a:xfrm>
            <a:off x="1185862" y="18961"/>
            <a:ext cx="7170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Program to make the robot stop and turn for 2 seconds when it hits an obstacle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6CEC04-CF49-4280-A412-4D678466E65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7"/>
          <p:cNvSpPr>
            <a:spLocks noChangeShapeType="1"/>
          </p:cNvSpPr>
          <p:nvPr/>
        </p:nvSpPr>
        <p:spPr bwMode="auto">
          <a:xfrm>
            <a:off x="7754938" y="5099050"/>
            <a:ext cx="0" cy="1028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Title 1"/>
          <p:cNvSpPr>
            <a:spLocks noGrp="1"/>
          </p:cNvSpPr>
          <p:nvPr>
            <p:ph type="title" idx="4294967295"/>
          </p:nvPr>
        </p:nvSpPr>
        <p:spPr>
          <a:xfrm>
            <a:off x="457200" y="22225"/>
            <a:ext cx="8229600" cy="9191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Digital Output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4294967295"/>
          </p:nvPr>
        </p:nvSpPr>
        <p:spPr>
          <a:xfrm>
            <a:off x="271463" y="1182688"/>
            <a:ext cx="6711950" cy="4678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“Digital output” function can be used to control the state of a digital output.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By using this function you can send digital signals (either 0 or 1) to the devices which can accept digital signals.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For example, by using this function you can turn off or on an LED.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 smtClean="0"/>
              <a:t>              1 =&gt; 5v =&gt; light is 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 smtClean="0"/>
              <a:t>              0 =&gt; 0v =&gt; light is off</a:t>
            </a:r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>
            <a:off x="6313488" y="5108575"/>
            <a:ext cx="1458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6813550" y="4984750"/>
            <a:ext cx="554038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5063" name="AutoShape 6"/>
          <p:cNvSpPr>
            <a:spLocks noChangeArrowheads="1"/>
          </p:cNvSpPr>
          <p:nvPr/>
        </p:nvSpPr>
        <p:spPr bwMode="auto">
          <a:xfrm flipV="1">
            <a:off x="7623175" y="5434013"/>
            <a:ext cx="246063" cy="2889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7553325" y="5715000"/>
            <a:ext cx="385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5" name="Group 12"/>
          <p:cNvGrpSpPr>
            <a:grpSpLocks/>
          </p:cNvGrpSpPr>
          <p:nvPr/>
        </p:nvGrpSpPr>
        <p:grpSpPr bwMode="auto">
          <a:xfrm>
            <a:off x="7569200" y="6113463"/>
            <a:ext cx="385763" cy="174625"/>
            <a:chOff x="4768" y="3851"/>
            <a:chExt cx="243" cy="110"/>
          </a:xfrm>
        </p:grpSpPr>
        <p:sp>
          <p:nvSpPr>
            <p:cNvPr id="45071" name="Line 9"/>
            <p:cNvSpPr>
              <a:spLocks noChangeShapeType="1"/>
            </p:cNvSpPr>
            <p:nvPr/>
          </p:nvSpPr>
          <p:spPr bwMode="auto">
            <a:xfrm>
              <a:off x="4768" y="3851"/>
              <a:ext cx="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10"/>
            <p:cNvSpPr>
              <a:spLocks noChangeShapeType="1"/>
            </p:cNvSpPr>
            <p:nvPr/>
          </p:nvSpPr>
          <p:spPr bwMode="auto">
            <a:xfrm>
              <a:off x="4807" y="3906"/>
              <a:ext cx="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Line 11"/>
            <p:cNvSpPr>
              <a:spLocks noChangeShapeType="1"/>
            </p:cNvSpPr>
            <p:nvPr/>
          </p:nvSpPr>
          <p:spPr bwMode="auto">
            <a:xfrm>
              <a:off x="4829" y="3961"/>
              <a:ext cx="1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6" name="AutoShape 13"/>
          <p:cNvSpPr>
            <a:spLocks noChangeArrowheads="1"/>
          </p:cNvSpPr>
          <p:nvPr/>
        </p:nvSpPr>
        <p:spPr bwMode="auto">
          <a:xfrm rot="-2004053">
            <a:off x="7924800" y="5424488"/>
            <a:ext cx="363538" cy="84137"/>
          </a:xfrm>
          <a:prstGeom prst="rightArrow">
            <a:avLst>
              <a:gd name="adj1" fmla="val 50000"/>
              <a:gd name="adj2" fmla="val 10802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5067" name="Oval 14"/>
          <p:cNvSpPr>
            <a:spLocks noChangeArrowheads="1"/>
          </p:cNvSpPr>
          <p:nvPr/>
        </p:nvSpPr>
        <p:spPr bwMode="auto">
          <a:xfrm>
            <a:off x="6261100" y="5057775"/>
            <a:ext cx="88900" cy="88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D9EB73-224A-431F-A1BA-4834B4D988F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" b="23499"/>
          <a:stretch/>
        </p:blipFill>
        <p:spPr bwMode="auto">
          <a:xfrm>
            <a:off x="6759018" y="87313"/>
            <a:ext cx="2316123" cy="277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36091" y="2217440"/>
            <a:ext cx="1093509" cy="167539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Hsu/Youssefi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AE8FFF-E548-48E7-BC8E-F0D10A19F54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2038"/>
            <a:ext cx="419576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3"/>
          <p:cNvSpPr txBox="1">
            <a:spLocks noChangeArrowheads="1"/>
          </p:cNvSpPr>
          <p:nvPr/>
        </p:nvSpPr>
        <p:spPr bwMode="auto">
          <a:xfrm>
            <a:off x="577850" y="120650"/>
            <a:ext cx="2797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Drag and drop the Digital Output</a:t>
            </a:r>
          </a:p>
        </p:txBody>
      </p:sp>
      <p:cxnSp>
        <p:nvCxnSpPr>
          <p:cNvPr id="6" name="Straight Arrow Connector 5"/>
          <p:cNvCxnSpPr>
            <a:stCxn id="46085" idx="2"/>
          </p:cNvCxnSpPr>
          <p:nvPr/>
        </p:nvCxnSpPr>
        <p:spPr>
          <a:xfrm flipH="1">
            <a:off x="1344613" y="952500"/>
            <a:ext cx="631825" cy="2314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57700" y="1169988"/>
            <a:ext cx="4295775" cy="4262437"/>
            <a:chOff x="4457497" y="1169894"/>
            <a:chExt cx="4296540" cy="4262718"/>
          </a:xfrm>
        </p:grpSpPr>
        <p:pic>
          <p:nvPicPr>
            <p:cNvPr id="4609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497" y="1907851"/>
              <a:ext cx="4296540" cy="352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8" name="TextBox 6"/>
            <p:cNvSpPr txBox="1">
              <a:spLocks noChangeArrowheads="1"/>
            </p:cNvSpPr>
            <p:nvPr/>
          </p:nvSpPr>
          <p:spPr bwMode="auto">
            <a:xfrm>
              <a:off x="6723530" y="1169894"/>
              <a:ext cx="17212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List of the output port #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427936" y="1828749"/>
              <a:ext cx="860578" cy="9541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65388" y="1092200"/>
            <a:ext cx="6334125" cy="4514850"/>
            <a:chOff x="2465388" y="1092804"/>
            <a:chExt cx="6334125" cy="4514246"/>
          </a:xfrm>
        </p:grpSpPr>
        <p:grpSp>
          <p:nvGrpSpPr>
            <p:cNvPr id="46089" name="Group 15"/>
            <p:cNvGrpSpPr>
              <a:grpSpLocks/>
            </p:cNvGrpSpPr>
            <p:nvPr/>
          </p:nvGrpSpPr>
          <p:grpSpPr bwMode="auto">
            <a:xfrm>
              <a:off x="2465388" y="1223963"/>
              <a:ext cx="6334125" cy="4383087"/>
              <a:chOff x="2465294" y="1223682"/>
              <a:chExt cx="6333564" cy="4383706"/>
            </a:xfrm>
          </p:grpSpPr>
          <p:grpSp>
            <p:nvGrpSpPr>
              <p:cNvPr id="46092" name="Group 12"/>
              <p:cNvGrpSpPr>
                <a:grpSpLocks/>
              </p:cNvGrpSpPr>
              <p:nvPr/>
            </p:nvGrpSpPr>
            <p:grpSpPr bwMode="auto">
              <a:xfrm>
                <a:off x="2465294" y="1936784"/>
                <a:ext cx="6333564" cy="3670604"/>
                <a:chOff x="2465294" y="1936784"/>
                <a:chExt cx="6333564" cy="3670604"/>
              </a:xfrm>
            </p:grpSpPr>
            <p:pic>
              <p:nvPicPr>
                <p:cNvPr id="46094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8531" y="1936784"/>
                  <a:ext cx="4350327" cy="3468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09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2465294" y="4684058"/>
                  <a:ext cx="1721224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latin typeface="Arial" panose="020B0604020202020204" pitchFamily="34" charset="0"/>
                    </a:rPr>
                    <a:t>Set the output signal (range), 0 or 1</a:t>
                  </a:r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4087575" y="3362646"/>
                  <a:ext cx="2273099" cy="161291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Rectangle 14"/>
              <p:cNvSpPr/>
              <p:nvPr/>
            </p:nvSpPr>
            <p:spPr>
              <a:xfrm>
                <a:off x="6628937" y="1224268"/>
                <a:ext cx="1627044" cy="6985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 bwMode="auto">
            <a:xfrm>
              <a:off x="5768975" y="1492800"/>
              <a:ext cx="644525" cy="10079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91" name="Rectangle 7"/>
            <p:cNvSpPr>
              <a:spLocks noChangeArrowheads="1"/>
            </p:cNvSpPr>
            <p:nvPr/>
          </p:nvSpPr>
          <p:spPr bwMode="auto">
            <a:xfrm>
              <a:off x="5152773" y="1092804"/>
              <a:ext cx="800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Port #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Digital Output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This statement is used in the program to control the devices i.e., send digital signals.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                   </a:t>
            </a:r>
            <a:r>
              <a:rPr lang="en-US" altLang="en-US" smtClean="0">
                <a:solidFill>
                  <a:srgbClr val="C00000"/>
                </a:solidFill>
              </a:rPr>
              <a:t>SetDigitalOutput ( 11 , 1 );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1143000" y="4267200"/>
            <a:ext cx="3898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Indicates the port number (here port 11) to which the device to be controlled is connected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5287963" y="4333875"/>
            <a:ext cx="36274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digital value to be sent (either 0 or 1)</a:t>
            </a:r>
          </a:p>
        </p:txBody>
      </p:sp>
      <p:sp>
        <p:nvSpPr>
          <p:cNvPr id="47110" name="Line 8"/>
          <p:cNvSpPr>
            <a:spLocks noChangeShapeType="1"/>
          </p:cNvSpPr>
          <p:nvPr/>
        </p:nvSpPr>
        <p:spPr bwMode="auto">
          <a:xfrm flipH="1" flipV="1">
            <a:off x="6280150" y="3187700"/>
            <a:ext cx="398463" cy="1246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9"/>
          <p:cNvSpPr>
            <a:spLocks noChangeShapeType="1"/>
          </p:cNvSpPr>
          <p:nvPr/>
        </p:nvSpPr>
        <p:spPr bwMode="auto">
          <a:xfrm flipV="1">
            <a:off x="3689350" y="3213100"/>
            <a:ext cx="1809750" cy="1119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2B7FE2-7252-4C8C-9790-D856F0F4E36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8915400" cy="6172200"/>
          </a:xfrm>
          <a:noFill/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2268538" y="798513"/>
            <a:ext cx="4419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Program to make an LED blink continuously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AED905-D722-449D-9022-6841245DAAF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4022725"/>
            <a:ext cx="20526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2767013"/>
            <a:ext cx="20081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4720" y="2795595"/>
            <a:ext cx="138112" cy="352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8519" y="4014794"/>
            <a:ext cx="138112" cy="352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336550" y="1127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Ultrasonic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4500" y="4214813"/>
            <a:ext cx="8229600" cy="1984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The measurement is translated into a numeric value from </a:t>
            </a:r>
            <a:r>
              <a:rPr lang="en-US" altLang="en-US" sz="3000" smtClean="0">
                <a:solidFill>
                  <a:srgbClr val="C00000"/>
                </a:solidFill>
              </a:rPr>
              <a:t>2 - 100</a:t>
            </a:r>
            <a:r>
              <a:rPr lang="en-US" altLang="en-US" sz="30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Lower signal value corresponds to a closer detected object and vice versa.</a:t>
            </a:r>
          </a:p>
        </p:txBody>
      </p:sp>
      <p:pic>
        <p:nvPicPr>
          <p:cNvPr id="49156" name="Picture 4" descr="ultrsonic_sen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518">
            <a:off x="6745288" y="330200"/>
            <a:ext cx="21288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A53C11-039C-4C88-81D4-BEE7C24B2A5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49159" name="Rectangle 5"/>
          <p:cNvSpPr>
            <a:spLocks noChangeArrowheads="1"/>
          </p:cNvSpPr>
          <p:nvPr/>
        </p:nvSpPr>
        <p:spPr bwMode="auto">
          <a:xfrm>
            <a:off x="417513" y="1366838"/>
            <a:ext cx="7099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000">
                <a:solidFill>
                  <a:srgbClr val="000000"/>
                </a:solidFill>
              </a:rPr>
              <a:t>The Ultrasonic Sensor is a digital sensor.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0213" y="1892300"/>
            <a:ext cx="8067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000">
                <a:solidFill>
                  <a:srgbClr val="000000"/>
                </a:solidFill>
              </a:rPr>
              <a:t>The Ultrasonic Sensor uses high-frequency sound waves to detect objects.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0213" y="2808288"/>
            <a:ext cx="78930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000">
                <a:solidFill>
                  <a:srgbClr val="000000"/>
                </a:solidFill>
              </a:rPr>
              <a:t>It emits a sound wave, measures how long it takes the sound wave to bounce back, and then calculates how far away the object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33800" y="3895725"/>
            <a:ext cx="1524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2676525"/>
            <a:ext cx="1524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8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Ultrasonic Sensor Connections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457325"/>
            <a:ext cx="2819400" cy="3810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1685925"/>
            <a:ext cx="2514600" cy="335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81600" y="2600325"/>
            <a:ext cx="3048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3819525"/>
            <a:ext cx="3048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33800" y="2524125"/>
            <a:ext cx="1524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33800" y="3743325"/>
            <a:ext cx="1524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87" name="TextBox 21"/>
          <p:cNvSpPr txBox="1">
            <a:spLocks noChangeArrowheads="1"/>
          </p:cNvSpPr>
          <p:nvPr/>
        </p:nvSpPr>
        <p:spPr bwMode="auto">
          <a:xfrm>
            <a:off x="5334000" y="57150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Ultrasonic Sensor</a:t>
            </a:r>
          </a:p>
        </p:txBody>
      </p:sp>
      <p:sp>
        <p:nvSpPr>
          <p:cNvPr id="50188" name="TextBox 22"/>
          <p:cNvSpPr txBox="1">
            <a:spLocks noChangeArrowheads="1"/>
          </p:cNvSpPr>
          <p:nvPr/>
        </p:nvSpPr>
        <p:spPr bwMode="auto">
          <a:xfrm>
            <a:off x="1219200" y="57912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VEX Controller</a:t>
            </a:r>
          </a:p>
        </p:txBody>
      </p:sp>
      <p:sp>
        <p:nvSpPr>
          <p:cNvPr id="50189" name="TextBox 23"/>
          <p:cNvSpPr txBox="1">
            <a:spLocks noChangeArrowheads="1"/>
          </p:cNvSpPr>
          <p:nvPr/>
        </p:nvSpPr>
        <p:spPr bwMode="auto">
          <a:xfrm>
            <a:off x="2133600" y="2371725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Digital Output port</a:t>
            </a:r>
          </a:p>
        </p:txBody>
      </p:sp>
      <p:sp>
        <p:nvSpPr>
          <p:cNvPr id="50190" name="TextBox 24"/>
          <p:cNvSpPr txBox="1">
            <a:spLocks noChangeArrowheads="1"/>
          </p:cNvSpPr>
          <p:nvPr/>
        </p:nvSpPr>
        <p:spPr bwMode="auto">
          <a:xfrm>
            <a:off x="1666869" y="4235194"/>
            <a:ext cx="2014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(Interrupt  port)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50191" name="TextBox 25"/>
          <p:cNvSpPr txBox="1">
            <a:spLocks noChangeArrowheads="1"/>
          </p:cNvSpPr>
          <p:nvPr/>
        </p:nvSpPr>
        <p:spPr bwMode="auto">
          <a:xfrm>
            <a:off x="5562600" y="2524125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Input</a:t>
            </a:r>
          </a:p>
        </p:txBody>
      </p:sp>
      <p:sp>
        <p:nvSpPr>
          <p:cNvPr id="50192" name="TextBox 26"/>
          <p:cNvSpPr txBox="1">
            <a:spLocks noChangeArrowheads="1"/>
          </p:cNvSpPr>
          <p:nvPr/>
        </p:nvSpPr>
        <p:spPr bwMode="auto">
          <a:xfrm>
            <a:off x="5562600" y="381952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B300E1-C397-4D8E-9066-065B2290128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2114550" y="3554412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Digital </a:t>
            </a:r>
            <a:r>
              <a:rPr lang="en-US" altLang="en-US" sz="2000" dirty="0" smtClean="0">
                <a:latin typeface="Arial" panose="020B0604020202020204" pitchFamily="34" charset="0"/>
              </a:rPr>
              <a:t>Input </a:t>
            </a:r>
            <a:r>
              <a:rPr lang="en-US" altLang="en-US" sz="2000" dirty="0">
                <a:latin typeface="Arial" panose="020B0604020202020204" pitchFamily="34" charset="0"/>
              </a:rPr>
              <a:t>port</a:t>
            </a:r>
          </a:p>
        </p:txBody>
      </p:sp>
      <p:pic>
        <p:nvPicPr>
          <p:cNvPr id="23" name="Picture 4" descr="ultrsonic_sens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947662" y="2610546"/>
            <a:ext cx="2582666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4"/>
          <a:stretch/>
        </p:blipFill>
        <p:spPr bwMode="auto">
          <a:xfrm>
            <a:off x="2189280" y="604755"/>
            <a:ext cx="313190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947863" y="66675"/>
            <a:ext cx="540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How to Define a Function in 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easyC</a:t>
            </a:r>
            <a:r>
              <a:rPr lang="en-US" altLang="en-US" sz="2400" dirty="0" smtClean="0">
                <a:latin typeface="Arial" panose="020B0604020202020204" pitchFamily="34" charset="0"/>
              </a:rPr>
              <a:t> V4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9588"/>
            <a:ext cx="3581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Box 2"/>
          <p:cNvSpPr txBox="1">
            <a:spLocks noChangeArrowheads="1"/>
          </p:cNvSpPr>
          <p:nvPr/>
        </p:nvSpPr>
        <p:spPr bwMode="auto">
          <a:xfrm>
            <a:off x="0" y="596477"/>
            <a:ext cx="1882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Right click on </a:t>
            </a:r>
            <a:r>
              <a:rPr lang="en-US" altLang="en-US" sz="1800" b="1">
                <a:latin typeface="Arial" panose="020B0604020202020204" pitchFamily="34" charset="0"/>
              </a:rPr>
              <a:t>User Functions </a:t>
            </a:r>
            <a:r>
              <a:rPr lang="en-US" altLang="en-US" sz="1800">
                <a:latin typeface="Arial" panose="020B0604020202020204" pitchFamily="34" charset="0"/>
              </a:rPr>
              <a:t>and select Add New Function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628754" y="1576815"/>
            <a:ext cx="824372" cy="6463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2820988"/>
            <a:ext cx="5068888" cy="3094037"/>
            <a:chOff x="0" y="2820241"/>
            <a:chExt cx="5068548" cy="3094596"/>
          </a:xfrm>
        </p:grpSpPr>
        <p:pic>
          <p:nvPicPr>
            <p:cNvPr id="71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20241"/>
              <a:ext cx="2319130" cy="309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Box 13"/>
            <p:cNvSpPr txBox="1">
              <a:spLocks noChangeArrowheads="1"/>
            </p:cNvSpPr>
            <p:nvPr/>
          </p:nvSpPr>
          <p:spPr bwMode="auto">
            <a:xfrm>
              <a:off x="2484781" y="3200400"/>
              <a:ext cx="2583767" cy="923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Name the function (Max_Three and select Return Type (Int)</a:t>
              </a:r>
            </a:p>
          </p:txBody>
        </p:sp>
        <p:cxnSp>
          <p:nvCxnSpPr>
            <p:cNvPr id="9" name="Straight Arrow Connector 8"/>
            <p:cNvCxnSpPr>
              <a:stCxn id="7179" idx="1"/>
            </p:cNvCxnSpPr>
            <p:nvPr/>
          </p:nvCxnSpPr>
          <p:spPr>
            <a:xfrm flipH="1" flipV="1">
              <a:off x="411135" y="3220363"/>
              <a:ext cx="2073136" cy="4414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179" idx="1"/>
            </p:cNvCxnSpPr>
            <p:nvPr/>
          </p:nvCxnSpPr>
          <p:spPr>
            <a:xfrm flipH="1" flipV="1">
              <a:off x="569875" y="3537921"/>
              <a:ext cx="1914397" cy="1238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5" name="TextBox 14"/>
          <p:cNvSpPr txBox="1">
            <a:spLocks noChangeArrowheads="1"/>
          </p:cNvSpPr>
          <p:nvPr/>
        </p:nvSpPr>
        <p:spPr bwMode="auto">
          <a:xfrm>
            <a:off x="2703513" y="4240213"/>
            <a:ext cx="2319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A26746-AB63-4295-B0FF-5ADC566BCA2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6" t="66481" r="47364" b="14239"/>
          <a:stretch/>
        </p:blipFill>
        <p:spPr bwMode="auto">
          <a:xfrm>
            <a:off x="2484438" y="2291259"/>
            <a:ext cx="1338606" cy="4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1163" y="4343400"/>
            <a:ext cx="5260975" cy="2339975"/>
            <a:chOff x="411163" y="4343400"/>
            <a:chExt cx="5260975" cy="2339975"/>
          </a:xfrm>
        </p:grpSpPr>
        <p:pic>
          <p:nvPicPr>
            <p:cNvPr id="13415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63" y="4343400"/>
              <a:ext cx="5260975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8949" r="66529" b="20344"/>
            <a:stretch/>
          </p:blipFill>
          <p:spPr bwMode="auto">
            <a:xfrm>
              <a:off x="514548" y="4953777"/>
              <a:ext cx="1591589" cy="136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457200" y="460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Ultrasonic Sensor</a:t>
            </a:r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309563" y="2276475"/>
            <a:ext cx="312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6600"/>
                </a:solidFill>
              </a:rPr>
              <a:t>Sensor connected to </a:t>
            </a:r>
            <a:r>
              <a:rPr lang="en-US" altLang="en-US" sz="2400" dirty="0" smtClean="0">
                <a:solidFill>
                  <a:srgbClr val="006600"/>
                </a:solidFill>
              </a:rPr>
              <a:t>input </a:t>
            </a:r>
            <a:r>
              <a:rPr lang="en-US" altLang="en-US" sz="2400" dirty="0">
                <a:solidFill>
                  <a:srgbClr val="006600"/>
                </a:solidFill>
              </a:rPr>
              <a:t>port 5</a:t>
            </a: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4486275" y="1389063"/>
            <a:ext cx="4483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6600"/>
                </a:solidFill>
              </a:rPr>
              <a:t>Sensor connected to output port </a:t>
            </a:r>
            <a:r>
              <a:rPr lang="en-US" altLang="en-US" sz="2400" dirty="0" smtClean="0">
                <a:solidFill>
                  <a:srgbClr val="006600"/>
                </a:solidFill>
              </a:rPr>
              <a:t>6 </a:t>
            </a:r>
            <a:r>
              <a:rPr lang="en-US" altLang="en-US" sz="2400" dirty="0">
                <a:solidFill>
                  <a:srgbClr val="006600"/>
                </a:solidFill>
              </a:rPr>
              <a:t>through which it receives digital control signals from the controller</a:t>
            </a:r>
            <a:r>
              <a:rPr lang="en-US" altLang="en-US" sz="2000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52229" name="Line 8"/>
          <p:cNvSpPr>
            <a:spLocks noChangeShapeType="1"/>
          </p:cNvSpPr>
          <p:nvPr/>
        </p:nvSpPr>
        <p:spPr bwMode="auto">
          <a:xfrm flipH="1">
            <a:off x="3553905" y="1627188"/>
            <a:ext cx="910145" cy="324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9"/>
          <p:cNvSpPr>
            <a:spLocks noChangeShapeType="1"/>
          </p:cNvSpPr>
          <p:nvPr/>
        </p:nvSpPr>
        <p:spPr bwMode="auto">
          <a:xfrm flipV="1">
            <a:off x="2634792" y="2108994"/>
            <a:ext cx="408545" cy="2524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6C242D-B4B8-4007-ACD3-F7A26468419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52233" name="Rectangle 3"/>
          <p:cNvSpPr>
            <a:spLocks noChangeArrowheads="1"/>
          </p:cNvSpPr>
          <p:nvPr/>
        </p:nvSpPr>
        <p:spPr bwMode="auto">
          <a:xfrm>
            <a:off x="511175" y="546100"/>
            <a:ext cx="82692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following statement starts an ultrasonic sensor i.e., the sensor starts sending and recording the sound signals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2234" name="Rectangle 4"/>
          <p:cNvSpPr>
            <a:spLocks noChangeArrowheads="1"/>
          </p:cNvSpPr>
          <p:nvPr/>
        </p:nvSpPr>
        <p:spPr bwMode="auto">
          <a:xfrm>
            <a:off x="657225" y="1684338"/>
            <a:ext cx="3347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StartUltrasonic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( </a:t>
            </a: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5, 6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) ;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23445" y="2719685"/>
            <a:ext cx="3983037" cy="3897464"/>
            <a:chOff x="4561681" y="2790477"/>
            <a:chExt cx="3983037" cy="389746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681" y="2790477"/>
              <a:ext cx="3983037" cy="389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5721522" y="3121032"/>
              <a:ext cx="511175" cy="215900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37" name="TextBox 6"/>
            <p:cNvSpPr txBox="1">
              <a:spLocks noChangeArrowheads="1"/>
            </p:cNvSpPr>
            <p:nvPr/>
          </p:nvSpPr>
          <p:spPr bwMode="auto">
            <a:xfrm>
              <a:off x="6477793" y="3194034"/>
              <a:ext cx="1600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FF"/>
                  </a:solidFill>
                  <a:latin typeface="Arial" panose="020B0604020202020204" pitchFamily="34" charset="0"/>
                </a:rPr>
                <a:t>Select start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1" y="2952291"/>
            <a:ext cx="3962400" cy="38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457200" y="33338"/>
            <a:ext cx="8229600" cy="69215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Ultrasonic Sensor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407988" y="1944688"/>
            <a:ext cx="2438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</a:rPr>
              <a:t>Variable into which the translated value is stored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119438" y="2170113"/>
            <a:ext cx="3013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2060"/>
                </a:solidFill>
              </a:rPr>
              <a:t>Input to Ultrasonic port #5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5038" y="1860550"/>
            <a:ext cx="331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The sensor is connected to output port #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on the controller</a:t>
            </a:r>
          </a:p>
        </p:txBody>
      </p:sp>
      <p:sp>
        <p:nvSpPr>
          <p:cNvPr id="53254" name="Line 10"/>
          <p:cNvSpPr>
            <a:spLocks noChangeShapeType="1"/>
          </p:cNvSpPr>
          <p:nvPr/>
        </p:nvSpPr>
        <p:spPr bwMode="auto">
          <a:xfrm flipV="1">
            <a:off x="1639888" y="1612900"/>
            <a:ext cx="9144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11"/>
          <p:cNvSpPr>
            <a:spLocks noChangeShapeType="1"/>
          </p:cNvSpPr>
          <p:nvPr/>
        </p:nvSpPr>
        <p:spPr bwMode="auto">
          <a:xfrm flipV="1">
            <a:off x="5580063" y="1801813"/>
            <a:ext cx="592137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12"/>
          <p:cNvSpPr>
            <a:spLocks noChangeShapeType="1"/>
          </p:cNvSpPr>
          <p:nvPr/>
        </p:nvSpPr>
        <p:spPr bwMode="auto">
          <a:xfrm flipH="1" flipV="1">
            <a:off x="6737350" y="1714500"/>
            <a:ext cx="725488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8DA62-97D2-4854-9BCE-E7CB368670D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53259" name="Rectangle 3"/>
          <p:cNvSpPr>
            <a:spLocks noChangeArrowheads="1"/>
          </p:cNvSpPr>
          <p:nvPr/>
        </p:nvSpPr>
        <p:spPr bwMode="auto">
          <a:xfrm>
            <a:off x="215900" y="806450"/>
            <a:ext cx="892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following statement is used to read a value from the sensor</a:t>
            </a:r>
          </a:p>
        </p:txBody>
      </p:sp>
      <p:sp>
        <p:nvSpPr>
          <p:cNvPr id="53260" name="Rectangle 4"/>
          <p:cNvSpPr>
            <a:spLocks noChangeArrowheads="1"/>
          </p:cNvSpPr>
          <p:nvPr/>
        </p:nvSpPr>
        <p:spPr bwMode="auto">
          <a:xfrm>
            <a:off x="2678113" y="1362075"/>
            <a:ext cx="4451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Range =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GetUltrasonic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( </a:t>
            </a: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5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6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);</a:t>
            </a:r>
          </a:p>
        </p:txBody>
      </p:sp>
      <p:sp>
        <p:nvSpPr>
          <p:cNvPr id="7" name="Oval 6"/>
          <p:cNvSpPr/>
          <p:nvPr/>
        </p:nvSpPr>
        <p:spPr>
          <a:xfrm>
            <a:off x="6002338" y="3462337"/>
            <a:ext cx="550862" cy="268288"/>
          </a:xfrm>
          <a:prstGeom prst="ellipse">
            <a:avLst/>
          </a:prstGeom>
          <a:solidFill>
            <a:srgbClr val="4F81BD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63" name="TextBox 7"/>
          <p:cNvSpPr txBox="1">
            <a:spLocks noChangeArrowheads="1"/>
          </p:cNvSpPr>
          <p:nvPr/>
        </p:nvSpPr>
        <p:spPr bwMode="auto">
          <a:xfrm>
            <a:off x="6562725" y="3362325"/>
            <a:ext cx="196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Select Get option</a:t>
            </a:r>
          </a:p>
        </p:txBody>
      </p:sp>
      <p:sp>
        <p:nvSpPr>
          <p:cNvPr id="53264" name="TextBox 3"/>
          <p:cNvSpPr txBox="1">
            <a:spLocks noChangeArrowheads="1"/>
          </p:cNvSpPr>
          <p:nvPr/>
        </p:nvSpPr>
        <p:spPr bwMode="auto">
          <a:xfrm>
            <a:off x="592139" y="3952875"/>
            <a:ext cx="3635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D</a:t>
            </a:r>
            <a:r>
              <a:rPr lang="en-US" altLang="en-US" sz="2400" dirty="0" smtClean="0">
                <a:latin typeface="Arial" panose="020B0604020202020204" pitchFamily="34" charset="0"/>
              </a:rPr>
              <a:t>efine </a:t>
            </a:r>
            <a:r>
              <a:rPr lang="en-US" altLang="en-US" sz="2400" dirty="0">
                <a:latin typeface="Arial" panose="020B0604020202020204" pitchFamily="34" charset="0"/>
              </a:rPr>
              <a:t>variable </a:t>
            </a:r>
            <a:r>
              <a:rPr lang="en-US" altLang="en-US" sz="2400" dirty="0" smtClean="0">
                <a:latin typeface="Arial" panose="020B0604020202020204" pitchFamily="34" charset="0"/>
              </a:rPr>
              <a:t>Range, (2-100)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70300" y="4505325"/>
            <a:ext cx="2462213" cy="4429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Hsu/Youssefi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27FDC2-5691-48FB-A1C2-40A61DB983C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/>
          <a:stretch/>
        </p:blipFill>
        <p:spPr bwMode="auto">
          <a:xfrm>
            <a:off x="164978" y="666750"/>
            <a:ext cx="4966862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3"/>
          <p:cNvSpPr txBox="1">
            <a:spLocks noChangeArrowheads="1"/>
          </p:cNvSpPr>
          <p:nvPr/>
        </p:nvSpPr>
        <p:spPr bwMode="auto">
          <a:xfrm>
            <a:off x="317103" y="145783"/>
            <a:ext cx="4895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Changing Input port to Output port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39" y="602706"/>
            <a:ext cx="2395538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7621834" y="5244306"/>
            <a:ext cx="14128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Digital ports taken by the IRB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7900" y="5087938"/>
            <a:ext cx="1041400" cy="1325562"/>
          </a:xfrm>
          <a:prstGeom prst="rect">
            <a:avLst/>
          </a:prstGeom>
          <a:solidFill>
            <a:srgbClr val="0000FF">
              <a:alpha val="23137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329" name="TextBox 10"/>
          <p:cNvSpPr txBox="1">
            <a:spLocks noChangeArrowheads="1"/>
          </p:cNvSpPr>
          <p:nvPr/>
        </p:nvSpPr>
        <p:spPr bwMode="auto">
          <a:xfrm>
            <a:off x="7288213" y="2540000"/>
            <a:ext cx="2071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Change port 6 from input to output by clicking on the circle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666676" y="3743351"/>
            <a:ext cx="1089025" cy="7254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0"/>
          <a:stretch/>
        </p:blipFill>
        <p:spPr bwMode="auto">
          <a:xfrm>
            <a:off x="7425617" y="56970"/>
            <a:ext cx="1675962" cy="21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896225" y="324644"/>
            <a:ext cx="914400" cy="565608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8313" y="145783"/>
            <a:ext cx="147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 </a:t>
            </a:r>
            <a:r>
              <a:rPr lang="en-US" dirty="0" err="1" smtClean="0"/>
              <a:t>Config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235072" y="324644"/>
            <a:ext cx="645278" cy="1904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Hsu/Youssefi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30DB67-24DD-4EAE-9FB7-AA5446C4245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0"/>
            <a:ext cx="3509962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88"/>
            <a:ext cx="61118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7691438" y="1452563"/>
            <a:ext cx="255587" cy="15319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07138" y="1384300"/>
            <a:ext cx="671512" cy="592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213100" y="3106738"/>
            <a:ext cx="2514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805238" y="2298700"/>
            <a:ext cx="928687" cy="6064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4" name="TextBox 5"/>
          <p:cNvSpPr txBox="1">
            <a:spLocks noChangeArrowheads="1"/>
          </p:cNvSpPr>
          <p:nvPr/>
        </p:nvSpPr>
        <p:spPr bwMode="auto">
          <a:xfrm>
            <a:off x="4787900" y="1963738"/>
            <a:ext cx="30114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 to Ultrasonic sensor connected to output port 6 on controller </a:t>
            </a:r>
          </a:p>
        </p:txBody>
      </p:sp>
      <p:sp>
        <p:nvSpPr>
          <p:cNvPr id="57355" name="TextBox 9"/>
          <p:cNvSpPr txBox="1">
            <a:spLocks noChangeArrowheads="1"/>
          </p:cNvSpPr>
          <p:nvPr/>
        </p:nvSpPr>
        <p:spPr bwMode="auto">
          <a:xfrm>
            <a:off x="5827713" y="2962275"/>
            <a:ext cx="2755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Output from Ultrasonic sensor connected to input port 5 on controller 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516874" y="4163219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Checking if the obstacle is near or far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897750" y="4196557"/>
            <a:ext cx="629926" cy="1603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smtClean="0"/>
              <a:t>Analog Signals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For the VEX controller, an analog signal can take any value between 0v and 5v.   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Calibri" panose="020F0502020204030204" pitchFamily="34" charset="0"/>
              <a:buChar char="→"/>
            </a:pPr>
            <a:r>
              <a:rPr lang="en-US" altLang="en-US" sz="2800" smtClean="0"/>
              <a:t> 0v is represented by a value 0</a:t>
            </a:r>
          </a:p>
          <a:p>
            <a:pPr eaLnBrk="1" hangingPunct="1">
              <a:lnSpc>
                <a:spcPct val="90000"/>
              </a:lnSpc>
              <a:buFont typeface="Calibri" panose="020F0502020204030204" pitchFamily="34" charset="0"/>
              <a:buChar char="→"/>
            </a:pPr>
            <a:r>
              <a:rPr lang="en-US" altLang="en-US" sz="2800" smtClean="0"/>
              <a:t> 5v is represented by a value 1023 (2</a:t>
            </a:r>
            <a:r>
              <a:rPr lang="en-US" altLang="en-US" sz="2800" baseline="30000" smtClean="0"/>
              <a:t>10</a:t>
            </a:r>
            <a:r>
              <a:rPr lang="en-US" altLang="en-US" sz="2800" smtClean="0"/>
              <a:t>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All other voltage levels between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/>
              <a:t>	0v and 5v are represented by the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/>
              <a:t>	numbers between 0 and 1023.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058694" y="3923506"/>
            <a:ext cx="3276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91400" y="2286000"/>
            <a:ext cx="6096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91400" y="3886200"/>
            <a:ext cx="6096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91400" y="5562600"/>
            <a:ext cx="6096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9399" name="TextBox 19"/>
          <p:cNvSpPr txBox="1">
            <a:spLocks noChangeArrowheads="1"/>
          </p:cNvSpPr>
          <p:nvPr/>
        </p:nvSpPr>
        <p:spPr bwMode="auto">
          <a:xfrm>
            <a:off x="8001000" y="2133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1023</a:t>
            </a:r>
          </a:p>
        </p:txBody>
      </p:sp>
      <p:sp>
        <p:nvSpPr>
          <p:cNvPr id="59400" name="TextBox 21"/>
          <p:cNvSpPr txBox="1">
            <a:spLocks noChangeArrowheads="1"/>
          </p:cNvSpPr>
          <p:nvPr/>
        </p:nvSpPr>
        <p:spPr bwMode="auto">
          <a:xfrm>
            <a:off x="6934200" y="2133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5v</a:t>
            </a:r>
          </a:p>
        </p:txBody>
      </p:sp>
      <p:sp>
        <p:nvSpPr>
          <p:cNvPr id="59401" name="TextBox 22"/>
          <p:cNvSpPr txBox="1">
            <a:spLocks noChangeArrowheads="1"/>
          </p:cNvSpPr>
          <p:nvPr/>
        </p:nvSpPr>
        <p:spPr bwMode="auto">
          <a:xfrm>
            <a:off x="80772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9402" name="TextBox 23"/>
          <p:cNvSpPr txBox="1">
            <a:spLocks noChangeArrowheads="1"/>
          </p:cNvSpPr>
          <p:nvPr/>
        </p:nvSpPr>
        <p:spPr bwMode="auto">
          <a:xfrm>
            <a:off x="7010400" y="5334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0v</a:t>
            </a:r>
          </a:p>
        </p:txBody>
      </p:sp>
      <p:sp>
        <p:nvSpPr>
          <p:cNvPr id="59403" name="TextBox 24"/>
          <p:cNvSpPr txBox="1">
            <a:spLocks noChangeArrowheads="1"/>
          </p:cNvSpPr>
          <p:nvPr/>
        </p:nvSpPr>
        <p:spPr bwMode="auto">
          <a:xfrm>
            <a:off x="8001000" y="3733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511</a:t>
            </a:r>
          </a:p>
        </p:txBody>
      </p:sp>
      <p:sp>
        <p:nvSpPr>
          <p:cNvPr id="59404" name="TextBox 26"/>
          <p:cNvSpPr txBox="1">
            <a:spLocks noChangeArrowheads="1"/>
          </p:cNvSpPr>
          <p:nvPr/>
        </p:nvSpPr>
        <p:spPr bwMode="auto">
          <a:xfrm>
            <a:off x="6553200" y="3733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2.5v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CBD195-1124-4B0F-AAE0-A45A9D31F8A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Light Sensor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4709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light sensor is an example of an analog sensor.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light sensor reads the intensity of light of an area, translates the reading into a single numeric value, and sends that value to the robot.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range of values used by this sensor is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mtClean="0"/>
              <a:t>    </a:t>
            </a:r>
            <a:r>
              <a:rPr lang="en-US" altLang="en-US" smtClean="0">
                <a:solidFill>
                  <a:srgbClr val="C00000"/>
                </a:solidFill>
              </a:rPr>
              <a:t>0-1023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higher the value, the darker will be the area and vice versa.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2798F6-612F-4BA9-B061-3A8AA59A97D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Light sensor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following statement is used to read the analog signal from a light sensor.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             </a:t>
            </a:r>
            <a:r>
              <a:rPr lang="en-US" altLang="en-US" smtClean="0">
                <a:solidFill>
                  <a:srgbClr val="C00000"/>
                </a:solidFill>
              </a:rPr>
              <a:t> light = GetAnalogInput ( 1 ) ;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685800" y="4343400"/>
            <a:ext cx="3352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variable named “light” into which the reading  (0-1023) from the light sensor is stored</a:t>
            </a:r>
          </a:p>
        </p:txBody>
      </p:sp>
      <p:sp>
        <p:nvSpPr>
          <p:cNvPr id="61445" name="TextBox 4"/>
          <p:cNvSpPr txBox="1">
            <a:spLocks noChangeArrowheads="1"/>
          </p:cNvSpPr>
          <p:nvPr/>
        </p:nvSpPr>
        <p:spPr bwMode="auto">
          <a:xfrm>
            <a:off x="4668838" y="4419600"/>
            <a:ext cx="4083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Indicates the port number (here port 1) to which the light sensor is connected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866900" y="3924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447" name="Straight Arrow Connector 8"/>
          <p:cNvCxnSpPr>
            <a:cxnSpLocks noChangeShapeType="1"/>
          </p:cNvCxnSpPr>
          <p:nvPr/>
        </p:nvCxnSpPr>
        <p:spPr bwMode="auto">
          <a:xfrm rot="16200000" flipH="1">
            <a:off x="5972175" y="3970338"/>
            <a:ext cx="533400" cy="2286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8112D1-C127-4546-83F9-E66D6A43B30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2863"/>
            <a:ext cx="7543800" cy="6815137"/>
          </a:xfrm>
          <a:noFill/>
        </p:spPr>
      </p:pic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3352800" y="228600"/>
            <a:ext cx="533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Program to make the robot move towards the moving light source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343400" y="2057400"/>
            <a:ext cx="304800" cy="9906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648200" y="3352800"/>
            <a:ext cx="304800" cy="1143000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4267200" y="4800600"/>
            <a:ext cx="381000" cy="114300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471" name="TextBox 8"/>
          <p:cNvSpPr txBox="1">
            <a:spLocks noChangeArrowheads="1"/>
          </p:cNvSpPr>
          <p:nvPr/>
        </p:nvSpPr>
        <p:spPr bwMode="auto">
          <a:xfrm>
            <a:off x="5638800" y="2209800"/>
            <a:ext cx="3124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If light intensity is more on the left side, the robot turns toward the left side</a:t>
            </a:r>
          </a:p>
        </p:txBody>
      </p:sp>
      <p:sp>
        <p:nvSpPr>
          <p:cNvPr id="62472" name="TextBox 9"/>
          <p:cNvSpPr txBox="1">
            <a:spLocks noChangeArrowheads="1"/>
          </p:cNvSpPr>
          <p:nvPr/>
        </p:nvSpPr>
        <p:spPr bwMode="auto">
          <a:xfrm>
            <a:off x="5638800" y="3505200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If light intensity is more on right side, the robot turns toward the right side</a:t>
            </a:r>
          </a:p>
        </p:txBody>
      </p:sp>
      <p:sp>
        <p:nvSpPr>
          <p:cNvPr id="62473" name="TextBox 10"/>
          <p:cNvSpPr txBox="1">
            <a:spLocks noChangeArrowheads="1"/>
          </p:cNvSpPr>
          <p:nvPr/>
        </p:nvSpPr>
        <p:spPr bwMode="auto">
          <a:xfrm>
            <a:off x="5562600" y="4876800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If light intensity is the same on both sides, the robot moves forward</a:t>
            </a:r>
          </a:p>
        </p:txBody>
      </p:sp>
      <p:cxnSp>
        <p:nvCxnSpPr>
          <p:cNvPr id="13" name="Straight Arrow Connector 12"/>
          <p:cNvCxnSpPr>
            <a:endCxn id="62471" idx="1"/>
          </p:cNvCxnSpPr>
          <p:nvPr/>
        </p:nvCxnSpPr>
        <p:spPr>
          <a:xfrm>
            <a:off x="4800600" y="2509838"/>
            <a:ext cx="838200" cy="20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8200" y="51054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76800" y="3733800"/>
            <a:ext cx="685800" cy="20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3BED64-77F8-4BD1-A256-17FC0A3A335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32690" y="5264860"/>
            <a:ext cx="77771" cy="14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79999" y="4201191"/>
            <a:ext cx="77771" cy="14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10326" y="5228720"/>
            <a:ext cx="77771" cy="14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3555486" y="5322222"/>
            <a:ext cx="62845" cy="0"/>
          </a:xfrm>
          <a:prstGeom prst="line">
            <a:avLst/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r="260"/>
          <a:stretch/>
        </p:blipFill>
        <p:spPr bwMode="auto">
          <a:xfrm>
            <a:off x="2105323" y="3725161"/>
            <a:ext cx="1814660" cy="69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502040" y="3934922"/>
            <a:ext cx="62845" cy="0"/>
          </a:xfrm>
          <a:prstGeom prst="line">
            <a:avLst/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94204" y="4289974"/>
            <a:ext cx="62845" cy="0"/>
          </a:xfrm>
          <a:prstGeom prst="line">
            <a:avLst/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11404" y="1004133"/>
            <a:ext cx="448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ELSE IF is used for more than 2 cases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457200" y="58738"/>
            <a:ext cx="8229600" cy="842962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Optical Shaft Encoder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38475"/>
            <a:ext cx="668813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F53EB5-1CFB-414B-931E-21BCC135792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8375" y="806450"/>
            <a:ext cx="769143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The optical shaft encoder is a digital sensor. It is used to measure rotational movement.</a:t>
            </a:r>
          </a:p>
          <a:p>
            <a:pPr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63495" name="Rectangle 4"/>
          <p:cNvSpPr>
            <a:spLocks noChangeArrowheads="1"/>
          </p:cNvSpPr>
          <p:nvPr/>
        </p:nvSpPr>
        <p:spPr bwMode="auto">
          <a:xfrm>
            <a:off x="1236663" y="3643313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Disc with 90 equally spaced slots </a:t>
            </a:r>
            <a:endParaRPr lang="en-US" altLang="en-US" sz="2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20938" y="4006850"/>
            <a:ext cx="214312" cy="41751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995363" y="1609725"/>
            <a:ext cx="7651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</a:rPr>
              <a:t>As the disc rotates, an infrared light sensor is used to count the number of slots passed.</a:t>
            </a:r>
          </a:p>
        </p:txBody>
      </p:sp>
      <p:sp>
        <p:nvSpPr>
          <p:cNvPr id="63498" name="Rectangle 8"/>
          <p:cNvSpPr>
            <a:spLocks noChangeArrowheads="1"/>
          </p:cNvSpPr>
          <p:nvPr/>
        </p:nvSpPr>
        <p:spPr bwMode="auto">
          <a:xfrm>
            <a:off x="992188" y="2463800"/>
            <a:ext cx="5403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</a:rPr>
              <a:t>A count of 90 makes one revolution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13500" y="2219325"/>
            <a:ext cx="619125" cy="235267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457200" y="6350"/>
            <a:ext cx="8229600" cy="814388"/>
          </a:xfrm>
        </p:spPr>
        <p:txBody>
          <a:bodyPr/>
          <a:lstStyle/>
          <a:p>
            <a:r>
              <a:rPr lang="en-US" altLang="en-US" sz="3600" smtClean="0">
                <a:solidFill>
                  <a:srgbClr val="FF0000"/>
                </a:solidFill>
              </a:rPr>
              <a:t>Optical Shaft Encoder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739775"/>
            <a:ext cx="8229600" cy="1169988"/>
          </a:xfrm>
        </p:spPr>
        <p:txBody>
          <a:bodyPr/>
          <a:lstStyle/>
          <a:p>
            <a:r>
              <a:rPr lang="en-US" altLang="en-US" sz="2800" smtClean="0"/>
              <a:t>The following statement is used to start the encoder counting.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5" y="3724275"/>
            <a:ext cx="4876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This number indicates that the encoder is connected to interrupt port # 2 on the VEX controller</a:t>
            </a:r>
          </a:p>
        </p:txBody>
      </p:sp>
      <p:sp>
        <p:nvSpPr>
          <p:cNvPr id="64517" name="Line 6"/>
          <p:cNvSpPr>
            <a:spLocks noChangeShapeType="1"/>
          </p:cNvSpPr>
          <p:nvPr/>
        </p:nvSpPr>
        <p:spPr bwMode="auto">
          <a:xfrm flipV="1">
            <a:off x="2284413" y="2971800"/>
            <a:ext cx="968375" cy="86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919889-6226-436E-A16E-8A17FAE1147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64520" name="Rectangle 5"/>
          <p:cNvSpPr>
            <a:spLocks noChangeArrowheads="1"/>
          </p:cNvSpPr>
          <p:nvPr/>
        </p:nvSpPr>
        <p:spPr bwMode="auto">
          <a:xfrm>
            <a:off x="774700" y="2343150"/>
            <a:ext cx="3290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StartEncoder ( 2 ) ;</a:t>
            </a:r>
          </a:p>
        </p:txBody>
      </p:sp>
      <p:pic>
        <p:nvPicPr>
          <p:cNvPr id="645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1454150"/>
            <a:ext cx="437832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FFFF00"/>
                </a:solidFill>
              </a:rPr>
              <a:t>Sequential execution of main program </a:t>
            </a:r>
            <a:br>
              <a:rPr lang="en-US" altLang="en-US" sz="2800" smtClean="0">
                <a:solidFill>
                  <a:srgbClr val="FFFF00"/>
                </a:solidFill>
              </a:rPr>
            </a:br>
            <a:r>
              <a:rPr lang="en-US" altLang="en-US" sz="2800" smtClean="0">
                <a:solidFill>
                  <a:srgbClr val="FFFF00"/>
                </a:solidFill>
              </a:rPr>
              <a:t>which calls the defined function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08100"/>
            <a:ext cx="3581400" cy="5181600"/>
          </a:xfrm>
          <a:noFill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79500"/>
            <a:ext cx="3276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3086100" y="1955800"/>
            <a:ext cx="24384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048000" y="4279900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095500" y="3022600"/>
            <a:ext cx="44196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895600" y="6232525"/>
            <a:ext cx="2209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9800" y="1320800"/>
            <a:ext cx="1524000" cy="228600"/>
          </a:xfrm>
          <a:prstGeom prst="rect">
            <a:avLst/>
          </a:prstGeom>
          <a:solidFill>
            <a:schemeClr val="accent2">
              <a:lumMod val="60000"/>
              <a:lumOff val="40000"/>
              <a:alpha val="43137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52600" y="2446338"/>
            <a:ext cx="609600" cy="246062"/>
          </a:xfrm>
          <a:prstGeom prst="rect">
            <a:avLst/>
          </a:prstGeom>
          <a:solidFill>
            <a:srgbClr val="77933C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3973513"/>
            <a:ext cx="1752600" cy="230187"/>
          </a:xfrm>
          <a:prstGeom prst="rect">
            <a:avLst/>
          </a:prstGeom>
          <a:solidFill>
            <a:srgbClr val="77933C">
              <a:alpha val="43137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4459288"/>
            <a:ext cx="914400" cy="230187"/>
          </a:xfrm>
          <a:prstGeom prst="rect">
            <a:avLst/>
          </a:prstGeom>
          <a:solidFill>
            <a:srgbClr val="77933C">
              <a:alpha val="43137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4964113"/>
            <a:ext cx="914400" cy="230187"/>
          </a:xfrm>
          <a:prstGeom prst="rect">
            <a:avLst/>
          </a:prstGeom>
          <a:solidFill>
            <a:srgbClr val="77933C">
              <a:alpha val="43137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5981700"/>
            <a:ext cx="1752600" cy="230188"/>
          </a:xfrm>
          <a:prstGeom prst="rect">
            <a:avLst/>
          </a:prstGeom>
          <a:solidFill>
            <a:srgbClr val="77933C">
              <a:alpha val="43137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52600" y="2935288"/>
            <a:ext cx="609600" cy="246062"/>
          </a:xfrm>
          <a:prstGeom prst="rect">
            <a:avLst/>
          </a:prstGeom>
          <a:solidFill>
            <a:srgbClr val="77933C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52600" y="3451225"/>
            <a:ext cx="609600" cy="246063"/>
          </a:xfrm>
          <a:prstGeom prst="rect">
            <a:avLst/>
          </a:prstGeom>
          <a:solidFill>
            <a:srgbClr val="77933C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52600" y="5481638"/>
            <a:ext cx="609600" cy="246062"/>
          </a:xfrm>
          <a:prstGeom prst="rect">
            <a:avLst/>
          </a:prstGeom>
          <a:solidFill>
            <a:srgbClr val="77933C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6300" y="2159000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  <a:alpha val="43137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540000"/>
            <a:ext cx="685800" cy="228600"/>
          </a:xfrm>
          <a:prstGeom prst="rect">
            <a:avLst/>
          </a:prstGeom>
          <a:solidFill>
            <a:schemeClr val="accent2">
              <a:lumMod val="60000"/>
              <a:lumOff val="40000"/>
              <a:alpha val="43137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6600" y="4002088"/>
            <a:ext cx="1371600" cy="228600"/>
          </a:xfrm>
          <a:prstGeom prst="rect">
            <a:avLst/>
          </a:prstGeom>
          <a:solidFill>
            <a:schemeClr val="accent2">
              <a:lumMod val="60000"/>
              <a:lumOff val="40000"/>
              <a:alpha val="43137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3900" y="4584700"/>
            <a:ext cx="685800" cy="230188"/>
          </a:xfrm>
          <a:prstGeom prst="rect">
            <a:avLst/>
          </a:prstGeom>
          <a:solidFill>
            <a:schemeClr val="accent2">
              <a:lumMod val="60000"/>
              <a:lumOff val="40000"/>
              <a:alpha val="43137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70588" y="5575300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  <a:alpha val="43137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752600" y="1595438"/>
            <a:ext cx="1524000" cy="246062"/>
          </a:xfrm>
          <a:prstGeom prst="rect">
            <a:avLst/>
          </a:prstGeom>
          <a:solidFill>
            <a:srgbClr val="77933C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86600" y="3136900"/>
            <a:ext cx="685800" cy="228600"/>
          </a:xfrm>
          <a:prstGeom prst="rect">
            <a:avLst/>
          </a:prstGeom>
          <a:solidFill>
            <a:schemeClr val="accent2">
              <a:lumMod val="60000"/>
              <a:lumOff val="40000"/>
              <a:alpha val="43137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 rot="10800000">
            <a:off x="117475" y="1106488"/>
            <a:ext cx="55245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Main Program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8542338" y="1344613"/>
            <a:ext cx="554037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Function</a:t>
            </a:r>
          </a:p>
        </p:txBody>
      </p:sp>
      <p:sp>
        <p:nvSpPr>
          <p:cNvPr id="9243" name="TextBox 1"/>
          <p:cNvSpPr txBox="1">
            <a:spLocks noChangeArrowheads="1"/>
          </p:cNvSpPr>
          <p:nvPr/>
        </p:nvSpPr>
        <p:spPr bwMode="auto">
          <a:xfrm>
            <a:off x="146050" y="688975"/>
            <a:ext cx="610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A, B, C, Z1, and Z2 are defined as global variables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BB5CC0-C82D-4FE0-883F-F53EAE06EB3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900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9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" dur="indefinite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9" dur="indefinite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1" dur="indefinite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0" dur="indefinite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3" dur="indefinite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4" dur="indefinite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6" dur="indefinite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7" dur="indefinite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30" grpId="0" animBg="1"/>
      <p:bldP spid="30" grpId="1" animBg="1"/>
      <p:bldP spid="33" grpId="0" animBg="1"/>
      <p:bldP spid="33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Optical Shaft Encoder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541338" y="1609725"/>
            <a:ext cx="8229600" cy="4525963"/>
          </a:xfrm>
        </p:spPr>
        <p:txBody>
          <a:bodyPr/>
          <a:lstStyle/>
          <a:p>
            <a:r>
              <a:rPr lang="en-US" altLang="en-US" smtClean="0"/>
              <a:t>The following statement is used to get the present count value from the encoder.</a:t>
            </a:r>
          </a:p>
          <a:p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FF0000"/>
                </a:solidFill>
              </a:rPr>
              <a:t>                 Count =  GetEncoder ( 2 ) 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419600"/>
            <a:ext cx="3810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A variable named “count” into which the present count value will be stored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4343400"/>
            <a:ext cx="3124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Interrupt port # 2 to which the Encoder is connected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286000" y="3886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543" name="Line 8"/>
          <p:cNvSpPr>
            <a:spLocks noChangeShapeType="1"/>
          </p:cNvSpPr>
          <p:nvPr/>
        </p:nvSpPr>
        <p:spPr bwMode="auto">
          <a:xfrm flipV="1">
            <a:off x="5888038" y="3854450"/>
            <a:ext cx="185737" cy="56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A9A8F2-BD90-408B-9AA1-7126250607E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4294967295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   </a:t>
            </a:r>
            <a:r>
              <a:rPr lang="en-US" altLang="en-US" dirty="0" err="1" smtClean="0">
                <a:solidFill>
                  <a:srgbClr val="FF0000"/>
                </a:solidFill>
              </a:rPr>
              <a:t>PresetEncoder</a:t>
            </a:r>
            <a:r>
              <a:rPr lang="en-US" altLang="en-US" dirty="0" smtClean="0">
                <a:solidFill>
                  <a:srgbClr val="FF0000"/>
                </a:solidFill>
              </a:rPr>
              <a:t> ( 2, 20) 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This statement is used to make the encoder start counting from a given number (here 20) instead of from zero.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dirty="0" smtClean="0">
                <a:solidFill>
                  <a:srgbClr val="002060"/>
                </a:solidFill>
              </a:rPr>
              <a:t>Example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dirty="0" smtClean="0"/>
              <a:t>Write a program to make the robot move for 1 meter and then stop.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dirty="0" smtClean="0"/>
              <a:t>Assume </a:t>
            </a:r>
            <a:r>
              <a:rPr lang="en-US" altLang="en-US" sz="3600" dirty="0" smtClean="0">
                <a:solidFill>
                  <a:srgbClr val="984807"/>
                </a:solidFill>
              </a:rPr>
              <a:t>5 turns of the wheel = 1 meter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3D9B6A-9117-430B-BDFC-E7F16C7FC32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0"/>
            <a:ext cx="4800600" cy="6881813"/>
          </a:xfrm>
          <a:noFill/>
        </p:spPr>
      </p:pic>
      <p:sp>
        <p:nvSpPr>
          <p:cNvPr id="67587" name="TextBox 4"/>
          <p:cNvSpPr txBox="1">
            <a:spLocks noChangeArrowheads="1"/>
          </p:cNvSpPr>
          <p:nvPr/>
        </p:nvSpPr>
        <p:spPr bwMode="auto">
          <a:xfrm>
            <a:off x="3810000" y="228600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Program to make the robot move forward for 1 meter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1600200"/>
            <a:ext cx="3581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Presetting the encoder to 20. Count value starts from 20.</a:t>
            </a:r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5715000" y="3962400"/>
            <a:ext cx="342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84807"/>
                </a:solidFill>
                <a:latin typeface="Arial" panose="020B0604020202020204" pitchFamily="34" charset="0"/>
              </a:rPr>
              <a:t>if count reaches 470 the robot stops.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84807"/>
                </a:solidFill>
                <a:latin typeface="Arial" panose="020B0604020202020204" pitchFamily="34" charset="0"/>
              </a:rPr>
              <a:t>470 = 450 (count for 5 turns x 90) + 20 (initial value)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358357" y="3886200"/>
            <a:ext cx="304800" cy="121920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7478B1-43CC-42DA-979E-543935809F7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819525" y="1882775"/>
            <a:ext cx="1639888" cy="14763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76521" y="2276572"/>
            <a:ext cx="77771" cy="14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4157" y="2240432"/>
            <a:ext cx="77771" cy="14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99317" y="2333934"/>
            <a:ext cx="62845" cy="0"/>
          </a:xfrm>
          <a:prstGeom prst="line">
            <a:avLst/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95654" y="4370189"/>
            <a:ext cx="2922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0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7232" y="4810099"/>
            <a:ext cx="2922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0</a:t>
            </a:r>
            <a:endParaRPr lang="en-US" sz="1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mtClean="0"/>
              <a:t>Introduction to Local Variable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70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 smtClean="0"/>
              <a:t>The MAX_Three function finds the greatest of the three numbers A, B and C.</a:t>
            </a:r>
          </a:p>
          <a:p>
            <a:pPr>
              <a:lnSpc>
                <a:spcPct val="80000"/>
              </a:lnSpc>
            </a:pPr>
            <a:endParaRPr lang="en-US" altLang="en-US" sz="3000" smtClean="0"/>
          </a:p>
          <a:p>
            <a:pPr>
              <a:lnSpc>
                <a:spcPct val="80000"/>
              </a:lnSpc>
            </a:pPr>
            <a:r>
              <a:rPr lang="en-US" altLang="en-US" sz="3000" smtClean="0"/>
              <a:t>These variables were defined as </a:t>
            </a:r>
            <a:r>
              <a:rPr lang="en-US" altLang="en-US" sz="3000" u="sng" smtClean="0">
                <a:solidFill>
                  <a:schemeClr val="hlink"/>
                </a:solidFill>
              </a:rPr>
              <a:t>global variables</a:t>
            </a:r>
            <a:r>
              <a:rPr lang="en-US" altLang="en-US" sz="3000" smtClean="0"/>
              <a:t>.</a:t>
            </a:r>
          </a:p>
          <a:p>
            <a:pPr>
              <a:lnSpc>
                <a:spcPct val="80000"/>
              </a:lnSpc>
            </a:pPr>
            <a:endParaRPr lang="en-US" altLang="en-US" sz="3000" smtClean="0"/>
          </a:p>
          <a:p>
            <a:pPr>
              <a:lnSpc>
                <a:spcPct val="80000"/>
              </a:lnSpc>
            </a:pPr>
            <a:r>
              <a:rPr lang="en-US" altLang="en-US" sz="3000" smtClean="0"/>
              <a:t>Before this function is called, your program must have copied the values into these three variables. </a:t>
            </a:r>
          </a:p>
          <a:p>
            <a:pPr>
              <a:lnSpc>
                <a:spcPct val="80000"/>
              </a:lnSpc>
            </a:pPr>
            <a:endParaRPr lang="en-US" altLang="en-US" sz="3000" smtClean="0"/>
          </a:p>
          <a:p>
            <a:pPr>
              <a:lnSpc>
                <a:spcPct val="80000"/>
              </a:lnSpc>
            </a:pPr>
            <a:r>
              <a:rPr lang="en-US" altLang="en-US" sz="3000" smtClean="0"/>
              <a:t>This operation can be done more efficiently by using local variables.</a:t>
            </a:r>
            <a:endParaRPr lang="en-US" altLang="en-US" sz="3000" smtClean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3000" smtClean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76E720-2456-48D0-88F7-1C822A5B09B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38" y="6043613"/>
            <a:ext cx="4343400" cy="625475"/>
          </a:xfr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801688"/>
            <a:ext cx="3392488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67138" cy="874713"/>
          </a:xfrm>
        </p:spPr>
        <p:txBody>
          <a:bodyPr/>
          <a:lstStyle/>
          <a:p>
            <a:pPr algn="l"/>
            <a:r>
              <a:rPr lang="en-US" altLang="en-US" sz="2400" smtClean="0"/>
              <a:t>Program using Function with passing variables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503613"/>
            <a:ext cx="43402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100138" y="1576388"/>
            <a:ext cx="3087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A, B,  and C are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NOT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defined as global variables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48200" y="26988"/>
            <a:ext cx="4495800" cy="6858000"/>
            <a:chOff x="4648200" y="0"/>
            <a:chExt cx="4495800" cy="6858000"/>
          </a:xfrm>
        </p:grpSpPr>
        <p:pic>
          <p:nvPicPr>
            <p:cNvPr id="1127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0"/>
              <a:ext cx="430847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Box 7"/>
            <p:cNvSpPr txBox="1">
              <a:spLocks noChangeArrowheads="1"/>
            </p:cNvSpPr>
            <p:nvPr/>
          </p:nvSpPr>
          <p:spPr bwMode="auto">
            <a:xfrm>
              <a:off x="6056245" y="496950"/>
              <a:ext cx="30877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x, y,  and z are</a:t>
              </a: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defined as </a:t>
              </a: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Local</a:t>
              </a:r>
              <a:r>
                <a:rPr lang="en-US" altLang="en-US" sz="1800">
                  <a:latin typeface="Arial" panose="020B0604020202020204" pitchFamily="34" charset="0"/>
                </a:rPr>
                <a:t> variables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F43802-B7A0-4E79-8675-0654B022E97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What is a Local variable 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dirty="0" smtClean="0"/>
              <a:t>The value of a local variable is accessible only to the function within which it is defined.</a:t>
            </a:r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The main function (main program) passes </a:t>
            </a:r>
            <a:r>
              <a:rPr lang="en-US" altLang="en-US" sz="3000" u="sng" dirty="0" smtClean="0">
                <a:solidFill>
                  <a:schemeClr val="hlink"/>
                </a:solidFill>
              </a:rPr>
              <a:t>the values</a:t>
            </a:r>
            <a:r>
              <a:rPr lang="en-US" altLang="en-US" sz="3000" dirty="0" smtClean="0"/>
              <a:t> into the function and these values are copied into the </a:t>
            </a:r>
            <a:r>
              <a:rPr lang="en-US" altLang="en-US" sz="3000" dirty="0" smtClean="0">
                <a:solidFill>
                  <a:schemeClr val="hlink"/>
                </a:solidFill>
              </a:rPr>
              <a:t>local variables</a:t>
            </a:r>
            <a:r>
              <a:rPr lang="en-US" altLang="en-US" sz="3000" dirty="0" smtClean="0"/>
              <a:t> of the function. </a:t>
            </a:r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The function doesn’t care what are the names of the variables defined in the main function.</a:t>
            </a:r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The function does what it should do and then </a:t>
            </a:r>
            <a:r>
              <a:rPr lang="en-US" altLang="en-US" sz="3000" u="sng" dirty="0" smtClean="0">
                <a:solidFill>
                  <a:schemeClr val="hlink"/>
                </a:solidFill>
              </a:rPr>
              <a:t>returns the result</a:t>
            </a:r>
            <a:r>
              <a:rPr lang="en-US" altLang="en-US" sz="3000" dirty="0" smtClean="0"/>
              <a:t> to the main function.</a:t>
            </a:r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The values of these local variables </a:t>
            </a:r>
            <a:r>
              <a:rPr lang="en-US" altLang="en-US" sz="3000" u="sng" dirty="0" smtClean="0"/>
              <a:t>are lost</a:t>
            </a:r>
            <a:r>
              <a:rPr lang="en-US" altLang="en-US" sz="3000" dirty="0" smtClean="0"/>
              <a:t> after the execution of the function is completed.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F00EE7-F0FD-4F21-9E1E-9B8C3C8AC87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</a:rPr>
              <a:t>Global</a:t>
            </a:r>
            <a:r>
              <a:rPr lang="en-US" altLang="en-US" smtClean="0"/>
              <a:t> Variable Concept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1763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066800" y="1066800"/>
            <a:ext cx="6934200" cy="518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24200" y="2133600"/>
            <a:ext cx="35814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4038600" y="2971800"/>
            <a:ext cx="1676400" cy="2209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3886200" y="13716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Main Function</a:t>
            </a: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3810000" y="22860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Defined Function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4419600" y="3581400"/>
            <a:ext cx="99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Task of the function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67000" y="36576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67000" y="40386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43200" y="44958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15000" y="39624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6" name="TextBox 25"/>
          <p:cNvSpPr txBox="1">
            <a:spLocks noChangeArrowheads="1"/>
          </p:cNvSpPr>
          <p:nvPr/>
        </p:nvSpPr>
        <p:spPr bwMode="auto">
          <a:xfrm>
            <a:off x="2286000" y="3505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3327" name="TextBox 26"/>
          <p:cNvSpPr txBox="1">
            <a:spLocks noChangeArrowheads="1"/>
          </p:cNvSpPr>
          <p:nvPr/>
        </p:nvSpPr>
        <p:spPr bwMode="auto">
          <a:xfrm>
            <a:off x="2286000" y="38862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3328" name="TextBox 27"/>
          <p:cNvSpPr txBox="1">
            <a:spLocks noChangeArrowheads="1"/>
          </p:cNvSpPr>
          <p:nvPr/>
        </p:nvSpPr>
        <p:spPr bwMode="auto">
          <a:xfrm>
            <a:off x="2286000" y="43434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3329" name="TextBox 28"/>
          <p:cNvSpPr txBox="1">
            <a:spLocks noChangeArrowheads="1"/>
          </p:cNvSpPr>
          <p:nvPr/>
        </p:nvSpPr>
        <p:spPr bwMode="auto">
          <a:xfrm>
            <a:off x="6858000" y="38100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9679BB-82D7-473E-A4B3-027A2582E1D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13332" name="TextBox 1"/>
          <p:cNvSpPr txBox="1">
            <a:spLocks noChangeArrowheads="1"/>
          </p:cNvSpPr>
          <p:nvPr/>
        </p:nvSpPr>
        <p:spPr bwMode="auto">
          <a:xfrm>
            <a:off x="1370013" y="1308100"/>
            <a:ext cx="2260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A, B, C, and Z are defined as global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44449</TotalTime>
  <Words>2392</Words>
  <Application>Microsoft Office PowerPoint</Application>
  <PresentationFormat>On-screen Show (4:3)</PresentationFormat>
  <Paragraphs>416</Paragraphs>
  <Slides>52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Times New Roman</vt:lpstr>
      <vt:lpstr>Wingdings</vt:lpstr>
      <vt:lpstr>Office Theme</vt:lpstr>
      <vt:lpstr>1_Office Theme</vt:lpstr>
      <vt:lpstr>Programming Concepts (Part B)  ENGR 10 Introduction to Engineering</vt:lpstr>
      <vt:lpstr>PowerPoint Presentation</vt:lpstr>
      <vt:lpstr>Functions</vt:lpstr>
      <vt:lpstr>PowerPoint Presentation</vt:lpstr>
      <vt:lpstr>Sequential execution of main program  which calls the defined function</vt:lpstr>
      <vt:lpstr>Introduction to Local Variable </vt:lpstr>
      <vt:lpstr>Program using Function with passing variables</vt:lpstr>
      <vt:lpstr>What is a Local variable ?</vt:lpstr>
      <vt:lpstr>Global Variable Concept</vt:lpstr>
      <vt:lpstr>Local Variable Concept</vt:lpstr>
      <vt:lpstr>PowerPoint Presentation</vt:lpstr>
      <vt:lpstr>PowerPoint Presentation</vt:lpstr>
      <vt:lpstr>PowerPoint Presentation</vt:lpstr>
      <vt:lpstr>How to connect the motor to the Controller?</vt:lpstr>
      <vt:lpstr>PowerPoint Presentation</vt:lpstr>
      <vt:lpstr>How to move a motor?</vt:lpstr>
      <vt:lpstr>PowerPoint Presentation</vt:lpstr>
      <vt:lpstr>PowerPoint Presentation</vt:lpstr>
      <vt:lpstr>PowerPoint Presentation</vt:lpstr>
      <vt:lpstr>Program to move the robot forward</vt:lpstr>
      <vt:lpstr>PowerPoint Presentation</vt:lpstr>
      <vt:lpstr>Clicker Question 3</vt:lpstr>
      <vt:lpstr>Servos</vt:lpstr>
      <vt:lpstr>PowerPoint Presentation</vt:lpstr>
      <vt:lpstr>Servo</vt:lpstr>
      <vt:lpstr>PowerPoint Presentation</vt:lpstr>
      <vt:lpstr>PowerPoint Presentation</vt:lpstr>
      <vt:lpstr>PowerPoint Presentation</vt:lpstr>
      <vt:lpstr>PowerPoint Presentation</vt:lpstr>
      <vt:lpstr>Introduction to Logic Signals</vt:lpstr>
      <vt:lpstr>Bumper/Limit Switch</vt:lpstr>
      <vt:lpstr>Bumper &amp; Limit Switches</vt:lpstr>
      <vt:lpstr>PowerPoint Presentation</vt:lpstr>
      <vt:lpstr>Digital Output</vt:lpstr>
      <vt:lpstr>PowerPoint Presentation</vt:lpstr>
      <vt:lpstr>Digital Output</vt:lpstr>
      <vt:lpstr>PowerPoint Presentation</vt:lpstr>
      <vt:lpstr>Ultrasonic Sensor</vt:lpstr>
      <vt:lpstr>Ultrasonic Sensor Connections</vt:lpstr>
      <vt:lpstr>Ultrasonic Sensor</vt:lpstr>
      <vt:lpstr>Ultrasonic Sensor</vt:lpstr>
      <vt:lpstr>PowerPoint Presentation</vt:lpstr>
      <vt:lpstr>PowerPoint Presentation</vt:lpstr>
      <vt:lpstr>PowerPoint Presentation</vt:lpstr>
      <vt:lpstr>Light Sensor</vt:lpstr>
      <vt:lpstr>Light sensor</vt:lpstr>
      <vt:lpstr>PowerPoint Presentation</vt:lpstr>
      <vt:lpstr>Optical Shaft Encoder</vt:lpstr>
      <vt:lpstr>Optical Shaft Encoder</vt:lpstr>
      <vt:lpstr>Optical Shaft Encoder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varungannu</dc:creator>
  <cp:lastModifiedBy>Ken Youssefi</cp:lastModifiedBy>
  <cp:revision>452</cp:revision>
  <dcterms:created xsi:type="dcterms:W3CDTF">2006-08-16T00:00:00Z</dcterms:created>
  <dcterms:modified xsi:type="dcterms:W3CDTF">2019-03-26T19:24:26Z</dcterms:modified>
</cp:coreProperties>
</file>