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97" r:id="rId3"/>
    <p:sldId id="299" r:id="rId4"/>
    <p:sldId id="300" r:id="rId5"/>
    <p:sldId id="277" r:id="rId6"/>
    <p:sldId id="279" r:id="rId7"/>
    <p:sldId id="285" r:id="rId8"/>
    <p:sldId id="301" r:id="rId9"/>
    <p:sldId id="302" r:id="rId10"/>
    <p:sldId id="264" r:id="rId11"/>
    <p:sldId id="303" r:id="rId12"/>
    <p:sldId id="268" r:id="rId13"/>
    <p:sldId id="304" r:id="rId14"/>
    <p:sldId id="295" r:id="rId15"/>
    <p:sldId id="271" r:id="rId16"/>
    <p:sldId id="272" r:id="rId17"/>
    <p:sldId id="298" r:id="rId18"/>
    <p:sldId id="283" r:id="rId19"/>
    <p:sldId id="284" r:id="rId20"/>
    <p:sldId id="280" r:id="rId21"/>
    <p:sldId id="281" r:id="rId22"/>
    <p:sldId id="282" r:id="rId23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0033CC"/>
    <a:srgbClr val="FF0000"/>
    <a:srgbClr val="00CC00"/>
    <a:srgbClr val="71E1DC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 snapToGrid="0">
      <p:cViewPr varScale="1">
        <p:scale>
          <a:sx n="61" d="100"/>
          <a:sy n="61" d="100"/>
        </p:scale>
        <p:origin x="2016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A7EA2A-3583-4E61-86C5-51847AB1F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3338" cy="34305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6FB60B-0F98-40F8-855F-582514CE1EF7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05DCE3-3201-49AC-BDD3-6E429F00890A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69B2A0-3CEC-415F-8457-F3CF236AB755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CDB083-F152-4531-A43D-6E82A7FC923D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D7FB91-7950-41DA-89C4-CFDC4A19BCEA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9FE5D-9183-4F8C-990E-26FB4CBADDB2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45C9A-ACEE-41ED-8C46-F53A0521F498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7BE2D-4D7C-47A5-96B2-D698E132A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6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D7EA7-69B0-4DE9-837D-4C1C9743F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0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996B-340B-4C1C-8C4F-5C791F969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5B072-A868-49EA-A768-C514B5078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5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6B8C-063A-4741-ABD0-48C33EEFF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417E-9C70-44A4-91A9-CEA98E224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6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691F-E7E2-4227-9E43-6CFF8658E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AD15-DA07-46E3-9F65-69BB77898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0E0A-889F-45A3-B185-3B8B1FE33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5FE8A-2D30-4A17-B5E5-9F8E7046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5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2C2B7-FB88-42C2-ADDC-435E0351D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1E1DC"/>
            </a:gs>
            <a:gs pos="100000">
              <a:srgbClr val="CCFF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592A03D-B941-454C-96BB-FC1A7C78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UBzwL4Vaoc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1567" y="256032"/>
            <a:ext cx="6686433" cy="368935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Programming Concepts </a:t>
            </a:r>
            <a:br>
              <a:rPr lang="en-US" sz="4000" b="1" dirty="0" smtClean="0"/>
            </a:br>
            <a:r>
              <a:rPr lang="en-US" sz="4000" b="1" dirty="0" smtClean="0"/>
              <a:t>Part C</a:t>
            </a:r>
            <a:br>
              <a:rPr lang="en-US" sz="4000" b="1" dirty="0" smtClean="0"/>
            </a:br>
            <a:r>
              <a:rPr lang="en-US" sz="4000" b="1" dirty="0" err="1" smtClean="0">
                <a:solidFill>
                  <a:srgbClr val="FF0000"/>
                </a:solidFill>
              </a:rPr>
              <a:t>GOTO_Beacon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i="1" dirty="0" smtClean="0">
                <a:latin typeface="Times New Roman" pitchFamily="18" charset="0"/>
              </a:rPr>
              <a:t>ENGR 10</a:t>
            </a:r>
            <a:br>
              <a:rPr lang="en-US" sz="2800" b="1" i="1" dirty="0" smtClean="0">
                <a:latin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</a:rPr>
              <a:t>Introduction to Engineering</a:t>
            </a:r>
          </a:p>
        </p:txBody>
      </p:sp>
      <p:pic>
        <p:nvPicPr>
          <p:cNvPr id="6148" name="Picture 4" descr="EasyC_2_0_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48" y="4763764"/>
            <a:ext cx="3231372" cy="34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4387680"/>
            <a:ext cx="3146349" cy="2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32" y="2424825"/>
            <a:ext cx="3183910" cy="448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94" y="1526864"/>
            <a:ext cx="3507777" cy="630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46250" y="349250"/>
            <a:ext cx="358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/>
              <a:t>find_max() Function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0466" y="7954027"/>
            <a:ext cx="279918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502176" y="1940768"/>
            <a:ext cx="27481" cy="601325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12682" y="1954275"/>
            <a:ext cx="373225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14775" y="1952625"/>
            <a:ext cx="4082" cy="361367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5342" y="2145324"/>
            <a:ext cx="1596713" cy="243054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57601" y="4102274"/>
            <a:ext cx="1892566" cy="290078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57600" y="5427434"/>
            <a:ext cx="1999375" cy="315314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57600" y="6713952"/>
            <a:ext cx="1999375" cy="389372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15482" y="2719633"/>
            <a:ext cx="1842310" cy="295469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13452" y="3998445"/>
            <a:ext cx="1844340" cy="304245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02130" y="5286033"/>
            <a:ext cx="1855662" cy="322495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57601" y="2703203"/>
            <a:ext cx="2051256" cy="311899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2" y="889349"/>
            <a:ext cx="6392763" cy="69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54198" y="6752094"/>
            <a:ext cx="2241550" cy="401638"/>
            <a:chOff x="2928938" y="7585075"/>
            <a:chExt cx="2241550" cy="401638"/>
          </a:xfrm>
        </p:grpSpPr>
        <p:sp>
          <p:nvSpPr>
            <p:cNvPr id="5" name="AutoShape 4"/>
            <p:cNvSpPr>
              <a:spLocks/>
            </p:cNvSpPr>
            <p:nvPr/>
          </p:nvSpPr>
          <p:spPr bwMode="auto">
            <a:xfrm>
              <a:off x="2928938" y="7602538"/>
              <a:ext cx="200025" cy="384175"/>
            </a:xfrm>
            <a:prstGeom prst="rightBrace">
              <a:avLst>
                <a:gd name="adj1" fmla="val 16005"/>
                <a:gd name="adj2" fmla="val 50000"/>
              </a:avLst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167063" y="7585075"/>
              <a:ext cx="2003425" cy="3968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/>
                <a:t>Move the robot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0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9" y="1014326"/>
            <a:ext cx="6032500" cy="78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825625" y="266700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Move()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65943" y="3285387"/>
            <a:ext cx="2192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PD_sum</a:t>
            </a:r>
            <a:r>
              <a:rPr lang="en-US" dirty="0" smtClean="0"/>
              <a:t>&lt;200, </a:t>
            </a:r>
            <a:r>
              <a:rPr lang="en-US" dirty="0"/>
              <a:t>no beacon in </a:t>
            </a:r>
            <a:r>
              <a:rPr lang="en-US" dirty="0" smtClean="0"/>
              <a:t>sight, robot spins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7568" y="4414156"/>
            <a:ext cx="207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PD_sum</a:t>
            </a:r>
            <a:r>
              <a:rPr lang="en-US" dirty="0" smtClean="0"/>
              <a:t> &gt;5000, robot slows down, beacon is close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80971" y="5763419"/>
            <a:ext cx="229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PD_sum</a:t>
            </a:r>
            <a:r>
              <a:rPr lang="en-US" dirty="0" smtClean="0"/>
              <a:t> &gt;6000, very close to beacon, robot stops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6718" y="7475484"/>
            <a:ext cx="207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 moves toward beacon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9" y="2906862"/>
            <a:ext cx="5354923" cy="61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25547" y="9918"/>
            <a:ext cx="321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/>
              <a:t>limit_pwm</a:t>
            </a:r>
            <a:r>
              <a:rPr lang="en-US" sz="2400" b="1" dirty="0"/>
              <a:t>() Program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9" r="38317" b="4445"/>
          <a:stretch/>
        </p:blipFill>
        <p:spPr bwMode="auto">
          <a:xfrm>
            <a:off x="753911" y="498519"/>
            <a:ext cx="5195952" cy="22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9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7597" y="801687"/>
            <a:ext cx="5990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PD2 reads max intensity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err="1" smtClean="0">
                <a:sym typeface="Symbol"/>
              </a:rPr>
              <a:t>max_no</a:t>
            </a:r>
            <a:r>
              <a:rPr lang="en-US" sz="2400" dirty="0" smtClean="0">
                <a:sym typeface="Symbol"/>
              </a:rPr>
              <a:t> = 2  error = 4-2=2  steer=error*</a:t>
            </a:r>
            <a:r>
              <a:rPr lang="en-US" sz="2400" dirty="0" err="1" smtClean="0">
                <a:sym typeface="Symbol"/>
              </a:rPr>
              <a:t>steer_sensitivity</a:t>
            </a:r>
            <a:r>
              <a:rPr lang="en-US" sz="2400" dirty="0" smtClean="0">
                <a:sym typeface="Symbol"/>
              </a:rPr>
              <a:t>=2*20=40</a:t>
            </a:r>
          </a:p>
          <a:p>
            <a:endParaRPr lang="en-US" sz="2400" dirty="0">
              <a:sym typeface="Symbol"/>
            </a:endParaRPr>
          </a:p>
          <a:p>
            <a:r>
              <a:rPr lang="en-US" sz="2400" dirty="0" smtClean="0">
                <a:sym typeface="Symbol"/>
              </a:rPr>
              <a:t>Motor1 speed = 0+40+35=75, </a:t>
            </a:r>
          </a:p>
          <a:p>
            <a:r>
              <a:rPr lang="en-US" sz="2400" dirty="0" smtClean="0">
                <a:sym typeface="Symbol"/>
              </a:rPr>
              <a:t>Motor10 speed=0+40-35=5, </a:t>
            </a:r>
          </a:p>
          <a:p>
            <a:r>
              <a:rPr lang="en-US" sz="2400" dirty="0" smtClean="0">
                <a:sym typeface="Symbol"/>
              </a:rPr>
              <a:t>if motor </a:t>
            </a:r>
            <a:r>
              <a:rPr lang="en-US" sz="2400" dirty="0">
                <a:sym typeface="Symbol"/>
              </a:rPr>
              <a:t>1</a:t>
            </a:r>
            <a:r>
              <a:rPr lang="en-US" sz="2400" dirty="0" smtClean="0">
                <a:sym typeface="Symbol"/>
              </a:rPr>
              <a:t> is on the left side the robot turns right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6" b="79247"/>
          <a:stretch/>
        </p:blipFill>
        <p:spPr bwMode="auto">
          <a:xfrm>
            <a:off x="-152879" y="3990609"/>
            <a:ext cx="7010879" cy="212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368" y="6254496"/>
            <a:ext cx="596646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5648" y="146304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Cortex Controller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185863" y="2546350"/>
            <a:ext cx="1574800" cy="4953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Initialization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525463" y="4019550"/>
            <a:ext cx="2832100" cy="698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While state==1</a:t>
            </a:r>
          </a:p>
        </p:txBody>
      </p:sp>
      <p:sp>
        <p:nvSpPr>
          <p:cNvPr id="4" name="Flowchart: Process 3"/>
          <p:cNvSpPr/>
          <p:nvPr/>
        </p:nvSpPr>
        <p:spPr>
          <a:xfrm rot="217977">
            <a:off x="3852863" y="3879850"/>
            <a:ext cx="1574800" cy="1066800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Read PD();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Find Max();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Move ();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433763" y="2241550"/>
            <a:ext cx="3146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Somewhere here, when red beacon is found, state=2.</a:t>
            </a:r>
          </a:p>
          <a:p>
            <a:pPr eaLnBrk="1" hangingPunct="1"/>
            <a:r>
              <a:rPr lang="en-US"/>
              <a:t>No infinite loop in all blocks!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741863" y="3460750"/>
            <a:ext cx="1409700" cy="3937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3" idx="0"/>
          </p:cNvCxnSpPr>
          <p:nvPr/>
        </p:nvCxnSpPr>
        <p:spPr>
          <a:xfrm rot="5400000">
            <a:off x="1468438" y="3514725"/>
            <a:ext cx="977900" cy="31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40" idx="0"/>
          </p:cNvCxnSpPr>
          <p:nvPr/>
        </p:nvCxnSpPr>
        <p:spPr>
          <a:xfrm rot="16200000" flipH="1">
            <a:off x="1389063" y="5270500"/>
            <a:ext cx="1104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3"/>
            <a:endCxn id="4" idx="1"/>
          </p:cNvCxnSpPr>
          <p:nvPr/>
        </p:nvCxnSpPr>
        <p:spPr>
          <a:xfrm flipV="1">
            <a:off x="3357563" y="4364038"/>
            <a:ext cx="496887" cy="4762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1966913" y="3359150"/>
            <a:ext cx="269875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4408488" y="3597275"/>
            <a:ext cx="508000" cy="31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Decision 39"/>
          <p:cNvSpPr/>
          <p:nvPr/>
        </p:nvSpPr>
        <p:spPr>
          <a:xfrm>
            <a:off x="525463" y="5822950"/>
            <a:ext cx="2832100" cy="698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While state==2</a:t>
            </a:r>
          </a:p>
        </p:txBody>
      </p:sp>
      <p:sp>
        <p:nvSpPr>
          <p:cNvPr id="41" name="Flowchart: Process 40"/>
          <p:cNvSpPr/>
          <p:nvPr/>
        </p:nvSpPr>
        <p:spPr>
          <a:xfrm rot="217977">
            <a:off x="3849688" y="5902325"/>
            <a:ext cx="2474912" cy="7461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Try to turn off red beacon. when confirmed, state=3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1646238" y="6907212"/>
            <a:ext cx="687388" cy="17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3"/>
            <a:endCxn id="41" idx="1"/>
          </p:cNvCxnSpPr>
          <p:nvPr/>
        </p:nvCxnSpPr>
        <p:spPr>
          <a:xfrm>
            <a:off x="3357563" y="6172200"/>
            <a:ext cx="493712" cy="23813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1954213" y="5353050"/>
            <a:ext cx="269875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395788" y="5591175"/>
            <a:ext cx="508000" cy="317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Decision 52"/>
          <p:cNvSpPr/>
          <p:nvPr/>
        </p:nvSpPr>
        <p:spPr>
          <a:xfrm>
            <a:off x="512763" y="7156450"/>
            <a:ext cx="2832100" cy="698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While state==3</a:t>
            </a:r>
          </a:p>
        </p:txBody>
      </p:sp>
      <p:sp>
        <p:nvSpPr>
          <p:cNvPr id="54" name="Flowchart: Process 53"/>
          <p:cNvSpPr/>
          <p:nvPr/>
        </p:nvSpPr>
        <p:spPr>
          <a:xfrm rot="217977">
            <a:off x="3836988" y="7235825"/>
            <a:ext cx="2474912" cy="746125"/>
          </a:xfrm>
          <a:prstGeom prst="flowChartProcess">
            <a:avLst/>
          </a:prstGeom>
          <a:solidFill>
            <a:srgbClr val="00CC00">
              <a:alpha val="25098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Go to green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When </a:t>
            </a:r>
            <a:r>
              <a:rPr lang="en-US" dirty="0" smtClean="0">
                <a:solidFill>
                  <a:schemeClr val="tx1"/>
                </a:solidFill>
              </a:rPr>
              <a:t>found, </a:t>
            </a:r>
            <a:r>
              <a:rPr lang="en-US" dirty="0">
                <a:solidFill>
                  <a:schemeClr val="tx1"/>
                </a:solidFill>
              </a:rPr>
              <a:t>state=4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1633538" y="8240712"/>
            <a:ext cx="687388" cy="17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3" idx="3"/>
            <a:endCxn id="54" idx="1"/>
          </p:cNvCxnSpPr>
          <p:nvPr/>
        </p:nvCxnSpPr>
        <p:spPr>
          <a:xfrm>
            <a:off x="3344863" y="7505700"/>
            <a:ext cx="493712" cy="23813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1973263" y="6851650"/>
            <a:ext cx="2667000" cy="5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V="1">
            <a:off x="4468813" y="7010400"/>
            <a:ext cx="3302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6" name="TextBox 23"/>
          <p:cNvSpPr txBox="1">
            <a:spLocks noChangeArrowheads="1"/>
          </p:cNvSpPr>
          <p:nvPr/>
        </p:nvSpPr>
        <p:spPr bwMode="auto">
          <a:xfrm>
            <a:off x="381000" y="406400"/>
            <a:ext cx="576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How to add to the GOTO_beacon program to perform the required task?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Use </a:t>
            </a:r>
            <a:r>
              <a:rPr lang="en-US" sz="2400" b="1"/>
              <a:t>state variable </a:t>
            </a:r>
            <a:r>
              <a:rPr lang="en-US" sz="2400"/>
              <a:t>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4096512"/>
            <a:ext cx="120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Find red beacon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5840" y="8144256"/>
            <a:ext cx="147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Find green beacon</a:t>
            </a:r>
            <a:endParaRPr lang="en-US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812800" y="1193800"/>
            <a:ext cx="2832100" cy="698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While state==4</a:t>
            </a:r>
          </a:p>
        </p:txBody>
      </p:sp>
      <p:sp>
        <p:nvSpPr>
          <p:cNvPr id="3" name="Flowchart: Process 2"/>
          <p:cNvSpPr/>
          <p:nvPr/>
        </p:nvSpPr>
        <p:spPr>
          <a:xfrm rot="217977">
            <a:off x="4130416" y="1281350"/>
            <a:ext cx="2732938" cy="9493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Capture </a:t>
            </a:r>
            <a:r>
              <a:rPr lang="en-US" dirty="0" smtClean="0">
                <a:solidFill>
                  <a:schemeClr val="tx1"/>
                </a:solidFill>
              </a:rPr>
              <a:t>green (turn off) 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When confirmed.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state =5</a:t>
            </a:r>
          </a:p>
        </p:txBody>
      </p:sp>
      <p:cxnSp>
        <p:nvCxnSpPr>
          <p:cNvPr id="4" name="Straight Arrow Connector 3"/>
          <p:cNvCxnSpPr>
            <a:stCxn id="2" idx="2"/>
            <a:endCxn id="10" idx="0"/>
          </p:cNvCxnSpPr>
          <p:nvPr/>
        </p:nvCxnSpPr>
        <p:spPr>
          <a:xfrm rot="5400000">
            <a:off x="1646238" y="2359025"/>
            <a:ext cx="1049338" cy="1158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3"/>
            <a:endCxn id="3" idx="1"/>
          </p:cNvCxnSpPr>
          <p:nvPr/>
        </p:nvCxnSpPr>
        <p:spPr>
          <a:xfrm>
            <a:off x="3644900" y="1543050"/>
            <a:ext cx="488262" cy="126377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2260600" y="889000"/>
            <a:ext cx="2667000" cy="5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768850" y="1047750"/>
            <a:ext cx="3302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908175" y="830263"/>
            <a:ext cx="687388" cy="174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>
            <a:off x="1165225" y="4764088"/>
            <a:ext cx="2474913" cy="9493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10" name="Flowchart: Decision 9"/>
          <p:cNvSpPr/>
          <p:nvPr/>
        </p:nvSpPr>
        <p:spPr>
          <a:xfrm>
            <a:off x="696913" y="2941638"/>
            <a:ext cx="2832100" cy="6985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While state==7</a:t>
            </a:r>
          </a:p>
        </p:txBody>
      </p:sp>
      <p:sp>
        <p:nvSpPr>
          <p:cNvPr id="12" name="Flowchart: Process 11"/>
          <p:cNvSpPr/>
          <p:nvPr/>
        </p:nvSpPr>
        <p:spPr>
          <a:xfrm rot="217977">
            <a:off x="4014788" y="3021013"/>
            <a:ext cx="2474912" cy="9493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GO home,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When confirmed.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state =6</a:t>
            </a:r>
          </a:p>
        </p:txBody>
      </p:sp>
      <p:cxnSp>
        <p:nvCxnSpPr>
          <p:cNvPr id="13" name="Straight Connector 12"/>
          <p:cNvCxnSpPr>
            <a:stCxn id="10" idx="3"/>
            <a:endCxn id="12" idx="1"/>
          </p:cNvCxnSpPr>
          <p:nvPr/>
        </p:nvCxnSpPr>
        <p:spPr>
          <a:xfrm>
            <a:off x="3529013" y="3290888"/>
            <a:ext cx="487362" cy="12700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144713" y="2636838"/>
            <a:ext cx="2667000" cy="5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4652963" y="2795588"/>
            <a:ext cx="3302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11" idx="0"/>
          </p:cNvCxnSpPr>
          <p:nvPr/>
        </p:nvCxnSpPr>
        <p:spPr>
          <a:xfrm rot="16200000" flipH="1">
            <a:off x="1695451" y="4057650"/>
            <a:ext cx="1123950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Hsu/Youssefi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EAA69-C896-45D9-B550-4B688688D9D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724329" y="527813"/>
            <a:ext cx="2844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  <a:hlinkClick r:id="rId2"/>
              </a:rPr>
              <a:t>E10 robot, bumper switches, it wonders</a:t>
            </a:r>
            <a:endParaRPr lang="en-US" altLang="en-US" sz="1800" dirty="0">
              <a:latin typeface="Arial" charset="0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9" y="1944740"/>
            <a:ext cx="5235856" cy="36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1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96888"/>
            <a:ext cx="6172200" cy="863600"/>
          </a:xfrm>
        </p:spPr>
        <p:txBody>
          <a:bodyPr/>
          <a:lstStyle/>
          <a:p>
            <a:pPr eaLnBrk="1" hangingPunct="1"/>
            <a:r>
              <a:rPr lang="en-US" smtClean="0"/>
              <a:t>IR Receiver Board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551238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23888" y="1514475"/>
          <a:ext cx="5554662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Picture" r:id="rId4" imgW="6948878" imgH="2557445" progId="Word.Picture.8">
                  <p:embed/>
                </p:oleObj>
              </mc:Choice>
              <mc:Fallback>
                <p:oleObj name="Picture" r:id="rId4" imgW="6948878" imgH="255744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514475"/>
                        <a:ext cx="5554662" cy="204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4054475"/>
            <a:ext cx="6858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390650" y="6451600"/>
          <a:ext cx="400843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Picture" r:id="rId6" imgW="6537410" imgH="1689618" progId="Word.Picture.8">
                  <p:embed/>
                </p:oleObj>
              </mc:Choice>
              <mc:Fallback>
                <p:oleObj name="Picture" r:id="rId6" imgW="6537410" imgH="168961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6451600"/>
                        <a:ext cx="4008438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2124" b="2315"/>
          <a:stretch>
            <a:fillRect/>
          </a:stretch>
        </p:blipFill>
        <p:spPr bwMode="auto">
          <a:xfrm>
            <a:off x="876300" y="3822700"/>
            <a:ext cx="56022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Freeform 14"/>
          <p:cNvSpPr>
            <a:spLocks/>
          </p:cNvSpPr>
          <p:nvPr/>
        </p:nvSpPr>
        <p:spPr bwMode="auto">
          <a:xfrm>
            <a:off x="4389438" y="1666875"/>
            <a:ext cx="2001837" cy="2406650"/>
          </a:xfrm>
          <a:custGeom>
            <a:avLst/>
            <a:gdLst>
              <a:gd name="T0" fmla="*/ 2147483647 w 1261"/>
              <a:gd name="T1" fmla="*/ 0 h 1516"/>
              <a:gd name="T2" fmla="*/ 2147483647 w 1261"/>
              <a:gd name="T3" fmla="*/ 0 h 1516"/>
              <a:gd name="T4" fmla="*/ 2147483647 w 1261"/>
              <a:gd name="T5" fmla="*/ 2147483647 h 1516"/>
              <a:gd name="T6" fmla="*/ 0 w 1261"/>
              <a:gd name="T7" fmla="*/ 2147483647 h 1516"/>
              <a:gd name="T8" fmla="*/ 0 60000 65536"/>
              <a:gd name="T9" fmla="*/ 0 60000 65536"/>
              <a:gd name="T10" fmla="*/ 0 60000 65536"/>
              <a:gd name="T11" fmla="*/ 0 60000 65536"/>
              <a:gd name="T12" fmla="*/ 0 w 1261"/>
              <a:gd name="T13" fmla="*/ 0 h 1516"/>
              <a:gd name="T14" fmla="*/ 1261 w 1261"/>
              <a:gd name="T15" fmla="*/ 1516 h 15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1" h="1516">
                <a:moveTo>
                  <a:pt x="1005" y="0"/>
                </a:moveTo>
                <a:lnTo>
                  <a:pt x="1261" y="0"/>
                </a:lnTo>
                <a:lnTo>
                  <a:pt x="1261" y="883"/>
                </a:lnTo>
                <a:lnTo>
                  <a:pt x="0" y="1516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B072-A868-49EA-A768-C514B507856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1" t="25519" r="14645" b="32057"/>
          <a:stretch>
            <a:fillRect/>
          </a:stretch>
        </p:blipFill>
        <p:spPr bwMode="auto">
          <a:xfrm>
            <a:off x="1511300" y="2112963"/>
            <a:ext cx="47863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069975" y="1527175"/>
            <a:ext cx="1638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amplifier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2014538" y="1943100"/>
            <a:ext cx="566737" cy="1177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275013" y="131921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Tuning circuit</a:t>
            </a:r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 flipH="1">
            <a:off x="3967163" y="1735138"/>
            <a:ext cx="188912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4156075" y="1735138"/>
            <a:ext cx="944563" cy="1316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52413" y="3259138"/>
            <a:ext cx="1552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From previous stage</a:t>
            </a:r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1385888" y="2982913"/>
            <a:ext cx="314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0" y="2566988"/>
          <a:ext cx="14620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Picture" r:id="rId5" imgW="1769760" imgH="734760" progId="Word.Picture.8">
                  <p:embed/>
                </p:oleObj>
              </mc:Choice>
              <mc:Fallback>
                <p:oleObj name="Picture" r:id="rId5" imgW="1769760" imgH="734760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6988"/>
                        <a:ext cx="1462088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11300" y="5476875"/>
            <a:ext cx="37782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573713" y="2405063"/>
            <a:ext cx="1414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To next stage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984250" y="349250"/>
            <a:ext cx="5053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/>
              <a:t>Beacon Frequency Selection</a:t>
            </a:r>
            <a:br>
              <a:rPr lang="en-US" sz="2800" b="1"/>
            </a:br>
            <a:r>
              <a:rPr lang="en-US" sz="2800" b="1"/>
              <a:t>(filter)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39813" y="5613400"/>
            <a:ext cx="4689475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AD14</a:t>
            </a:r>
            <a:br>
              <a:rPr lang="en-US" sz="2400" b="1">
                <a:solidFill>
                  <a:srgbClr val="0033CC"/>
                </a:solidFill>
              </a:rPr>
            </a:br>
            <a:r>
              <a:rPr lang="en-US" sz="2400" b="1">
                <a:solidFill>
                  <a:srgbClr val="0033CC"/>
                </a:solidFill>
              </a:rPr>
              <a:t>Freq select (0=1kHz, 1=10kHz)</a:t>
            </a:r>
          </a:p>
        </p:txBody>
      </p:sp>
      <p:pic>
        <p:nvPicPr>
          <p:cNvPr id="206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6564313"/>
            <a:ext cx="285115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Line 17"/>
          <p:cNvSpPr>
            <a:spLocks noChangeShapeType="1"/>
          </p:cNvSpPr>
          <p:nvPr/>
        </p:nvSpPr>
        <p:spPr bwMode="auto">
          <a:xfrm flipH="1">
            <a:off x="2684463" y="6438900"/>
            <a:ext cx="1392237" cy="142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944" y="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Download the </a:t>
            </a:r>
            <a:r>
              <a:rPr lang="en-US" sz="2800" dirty="0" smtClean="0">
                <a:solidFill>
                  <a:srgbClr val="FF0000"/>
                </a:solidFill>
              </a:rPr>
              <a:t>GOTO BEACON </a:t>
            </a:r>
            <a:r>
              <a:rPr lang="en-US" sz="2800" dirty="0" smtClean="0"/>
              <a:t>program from the </a:t>
            </a:r>
            <a:r>
              <a:rPr lang="en-US" sz="2800" dirty="0" smtClean="0">
                <a:solidFill>
                  <a:srgbClr val="0033CC"/>
                </a:solidFill>
              </a:rPr>
              <a:t>E10 website</a:t>
            </a:r>
            <a:r>
              <a:rPr lang="en-US" sz="2800" dirty="0" smtClean="0"/>
              <a:t>, Robot lab section,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57" y="1914049"/>
            <a:ext cx="5756973" cy="6616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5153" y="5686816"/>
            <a:ext cx="3364992" cy="6290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06445" y="5678179"/>
            <a:ext cx="526902" cy="323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33347" y="5040485"/>
            <a:ext cx="187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controller (Cortex)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27002" r="50000" b="33836"/>
          <a:stretch>
            <a:fillRect/>
          </a:stretch>
        </p:blipFill>
        <p:spPr bwMode="auto">
          <a:xfrm>
            <a:off x="360363" y="2905125"/>
            <a:ext cx="58864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359150" y="3165475"/>
            <a:ext cx="833438" cy="15636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192338" y="1123950"/>
            <a:ext cx="2166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Infrared Detectors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3470275" y="1927225"/>
            <a:ext cx="222250" cy="1108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544888" y="1927225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Selector</a:t>
            </a:r>
          </a:p>
        </p:txBody>
      </p:sp>
      <p:sp>
        <p:nvSpPr>
          <p:cNvPr id="3080" name="Freeform 9"/>
          <p:cNvSpPr>
            <a:spLocks/>
          </p:cNvSpPr>
          <p:nvPr/>
        </p:nvSpPr>
        <p:spPr bwMode="auto">
          <a:xfrm>
            <a:off x="4025900" y="3490913"/>
            <a:ext cx="1943100" cy="782637"/>
          </a:xfrm>
          <a:custGeom>
            <a:avLst/>
            <a:gdLst>
              <a:gd name="T0" fmla="*/ 0 w 1680"/>
              <a:gd name="T1" fmla="*/ 2147483647 h 576"/>
              <a:gd name="T2" fmla="*/ 2147483647 w 1680"/>
              <a:gd name="T3" fmla="*/ 2147483647 h 576"/>
              <a:gd name="T4" fmla="*/ 2147483647 w 1680"/>
              <a:gd name="T5" fmla="*/ 0 h 576"/>
              <a:gd name="T6" fmla="*/ 2147483647 w 1680"/>
              <a:gd name="T7" fmla="*/ 0 h 576"/>
              <a:gd name="T8" fmla="*/ 2147483647 w 1680"/>
              <a:gd name="T9" fmla="*/ 2147483647 h 576"/>
              <a:gd name="T10" fmla="*/ 2147483647 w 1680"/>
              <a:gd name="T11" fmla="*/ 2147483647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0"/>
              <a:gd name="T19" fmla="*/ 0 h 576"/>
              <a:gd name="T20" fmla="*/ 1680 w 1680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0" h="576">
                <a:moveTo>
                  <a:pt x="0" y="576"/>
                </a:moveTo>
                <a:lnTo>
                  <a:pt x="480" y="576"/>
                </a:lnTo>
                <a:lnTo>
                  <a:pt x="864" y="0"/>
                </a:lnTo>
                <a:lnTo>
                  <a:pt x="1104" y="0"/>
                </a:lnTo>
                <a:lnTo>
                  <a:pt x="1104" y="144"/>
                </a:lnTo>
                <a:lnTo>
                  <a:pt x="1680" y="144"/>
                </a:lnTo>
              </a:path>
            </a:pathLst>
          </a:custGeom>
          <a:noFill/>
          <a:ln w="508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4525963" y="2319338"/>
            <a:ext cx="111125" cy="12366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3192463" y="4664075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3414713" y="5054600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84" name="Rectangle 13"/>
          <p:cNvSpPr>
            <a:spLocks noChangeArrowheads="1"/>
          </p:cNvSpPr>
          <p:nvPr/>
        </p:nvSpPr>
        <p:spPr bwMode="auto">
          <a:xfrm>
            <a:off x="3303588" y="4859338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5802313" y="2840038"/>
            <a:ext cx="10556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To next stage</a:t>
            </a: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469900" y="2319338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counter</a:t>
            </a:r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>
            <a:off x="1027113" y="2774950"/>
            <a:ext cx="222250" cy="2019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1970088" y="2057400"/>
            <a:ext cx="105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LEDs</a:t>
            </a:r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>
            <a:off x="2359025" y="2449513"/>
            <a:ext cx="222250" cy="1041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Oval 19"/>
          <p:cNvSpPr>
            <a:spLocks noChangeArrowheads="1"/>
          </p:cNvSpPr>
          <p:nvPr/>
        </p:nvSpPr>
        <p:spPr bwMode="auto">
          <a:xfrm>
            <a:off x="2081213" y="3490913"/>
            <a:ext cx="1000125" cy="717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5026025" y="1666875"/>
          <a:ext cx="17208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Picture" r:id="rId5" imgW="1769760" imgH="734760" progId="Word.Picture.8">
                  <p:embed/>
                </p:oleObj>
              </mc:Choice>
              <mc:Fallback>
                <p:oleObj name="Picture" r:id="rId5" imgW="1769760" imgH="734760" progId="Word.Picture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666875"/>
                        <a:ext cx="17208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Line 21"/>
          <p:cNvSpPr>
            <a:spLocks noChangeShapeType="1"/>
          </p:cNvSpPr>
          <p:nvPr/>
        </p:nvSpPr>
        <p:spPr bwMode="auto">
          <a:xfrm flipH="1">
            <a:off x="5635625" y="2514600"/>
            <a:ext cx="166688" cy="1041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Text Box 22"/>
          <p:cNvSpPr txBox="1">
            <a:spLocks noChangeArrowheads="1"/>
          </p:cNvSpPr>
          <p:nvPr/>
        </p:nvSpPr>
        <p:spPr bwMode="auto">
          <a:xfrm>
            <a:off x="304800" y="6376988"/>
            <a:ext cx="11858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AD16 Counter reset</a:t>
            </a:r>
          </a:p>
        </p:txBody>
      </p:sp>
      <p:sp>
        <p:nvSpPr>
          <p:cNvPr id="3093" name="Text Box 23"/>
          <p:cNvSpPr txBox="1">
            <a:spLocks noChangeArrowheads="1"/>
          </p:cNvSpPr>
          <p:nvPr/>
        </p:nvSpPr>
        <p:spPr bwMode="auto">
          <a:xfrm>
            <a:off x="1749425" y="6291263"/>
            <a:ext cx="1185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AD15 pulse</a:t>
            </a:r>
          </a:p>
        </p:txBody>
      </p:sp>
      <p:sp>
        <p:nvSpPr>
          <p:cNvPr id="3094" name="Text Box 25"/>
          <p:cNvSpPr txBox="1">
            <a:spLocks noChangeArrowheads="1"/>
          </p:cNvSpPr>
          <p:nvPr/>
        </p:nvSpPr>
        <p:spPr bwMode="auto">
          <a:xfrm>
            <a:off x="1428750" y="349250"/>
            <a:ext cx="3765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IR Detector Selection</a:t>
            </a:r>
          </a:p>
        </p:txBody>
      </p:sp>
      <p:grpSp>
        <p:nvGrpSpPr>
          <p:cNvPr id="3095" name="Group 28"/>
          <p:cNvGrpSpPr>
            <a:grpSpLocks/>
          </p:cNvGrpSpPr>
          <p:nvPr/>
        </p:nvGrpSpPr>
        <p:grpSpPr bwMode="auto">
          <a:xfrm>
            <a:off x="1955800" y="6921500"/>
            <a:ext cx="357188" cy="457200"/>
            <a:chOff x="1232" y="4360"/>
            <a:chExt cx="225" cy="288"/>
          </a:xfrm>
        </p:grpSpPr>
        <p:sp>
          <p:nvSpPr>
            <p:cNvPr id="3105" name="Oval 26"/>
            <p:cNvSpPr>
              <a:spLocks noChangeArrowheads="1"/>
            </p:cNvSpPr>
            <p:nvPr/>
          </p:nvSpPr>
          <p:spPr bwMode="auto">
            <a:xfrm>
              <a:off x="1235" y="4396"/>
              <a:ext cx="220" cy="22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Text Box 27"/>
            <p:cNvSpPr txBox="1">
              <a:spLocks noChangeArrowheads="1"/>
            </p:cNvSpPr>
            <p:nvPr/>
          </p:nvSpPr>
          <p:spPr bwMode="auto">
            <a:xfrm>
              <a:off x="1232" y="4360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096" name="Group 29"/>
          <p:cNvGrpSpPr>
            <a:grpSpLocks/>
          </p:cNvGrpSpPr>
          <p:nvPr/>
        </p:nvGrpSpPr>
        <p:grpSpPr bwMode="auto">
          <a:xfrm>
            <a:off x="496888" y="7410450"/>
            <a:ext cx="357187" cy="457200"/>
            <a:chOff x="1232" y="4360"/>
            <a:chExt cx="225" cy="288"/>
          </a:xfrm>
        </p:grpSpPr>
        <p:sp>
          <p:nvSpPr>
            <p:cNvPr id="3103" name="Oval 30"/>
            <p:cNvSpPr>
              <a:spLocks noChangeArrowheads="1"/>
            </p:cNvSpPr>
            <p:nvPr/>
          </p:nvSpPr>
          <p:spPr bwMode="auto">
            <a:xfrm>
              <a:off x="1235" y="4396"/>
              <a:ext cx="220" cy="22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Text Box 31"/>
            <p:cNvSpPr txBox="1">
              <a:spLocks noChangeArrowheads="1"/>
            </p:cNvSpPr>
            <p:nvPr/>
          </p:nvSpPr>
          <p:spPr bwMode="auto">
            <a:xfrm>
              <a:off x="1232" y="4360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097" name="Group 32"/>
          <p:cNvGrpSpPr>
            <a:grpSpLocks/>
          </p:cNvGrpSpPr>
          <p:nvPr/>
        </p:nvGrpSpPr>
        <p:grpSpPr bwMode="auto">
          <a:xfrm>
            <a:off x="500063" y="7899400"/>
            <a:ext cx="357187" cy="457200"/>
            <a:chOff x="1232" y="4360"/>
            <a:chExt cx="225" cy="288"/>
          </a:xfrm>
        </p:grpSpPr>
        <p:sp>
          <p:nvSpPr>
            <p:cNvPr id="3101" name="Oval 33"/>
            <p:cNvSpPr>
              <a:spLocks noChangeArrowheads="1"/>
            </p:cNvSpPr>
            <p:nvPr/>
          </p:nvSpPr>
          <p:spPr bwMode="auto">
            <a:xfrm>
              <a:off x="1235" y="4396"/>
              <a:ext cx="220" cy="22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Text Box 34"/>
            <p:cNvSpPr txBox="1">
              <a:spLocks noChangeArrowheads="1"/>
            </p:cNvSpPr>
            <p:nvPr/>
          </p:nvSpPr>
          <p:spPr bwMode="auto">
            <a:xfrm>
              <a:off x="1232" y="4360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3098" name="Text Box 35"/>
          <p:cNvSpPr txBox="1">
            <a:spLocks noChangeArrowheads="1"/>
          </p:cNvSpPr>
          <p:nvPr/>
        </p:nvSpPr>
        <p:spPr bwMode="auto">
          <a:xfrm>
            <a:off x="833438" y="7454900"/>
            <a:ext cx="311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Count output set to zero</a:t>
            </a:r>
          </a:p>
        </p:txBody>
      </p:sp>
      <p:sp>
        <p:nvSpPr>
          <p:cNvPr id="3099" name="Text Box 36"/>
          <p:cNvSpPr txBox="1">
            <a:spLocks noChangeArrowheads="1"/>
          </p:cNvSpPr>
          <p:nvPr/>
        </p:nvSpPr>
        <p:spPr bwMode="auto">
          <a:xfrm>
            <a:off x="820738" y="7950200"/>
            <a:ext cx="242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Get ready to count</a:t>
            </a:r>
          </a:p>
        </p:txBody>
      </p:sp>
      <p:sp>
        <p:nvSpPr>
          <p:cNvPr id="3100" name="Text Box 37"/>
          <p:cNvSpPr txBox="1">
            <a:spLocks noChangeArrowheads="1"/>
          </p:cNvSpPr>
          <p:nvPr/>
        </p:nvSpPr>
        <p:spPr bwMode="auto">
          <a:xfrm>
            <a:off x="2379663" y="6972300"/>
            <a:ext cx="428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Increment count (0 to 1 transition)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1" t="25519" r="14645" b="32057"/>
          <a:stretch>
            <a:fillRect/>
          </a:stretch>
        </p:blipFill>
        <p:spPr bwMode="auto">
          <a:xfrm>
            <a:off x="1511300" y="2151063"/>
            <a:ext cx="47863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69975" y="1527175"/>
            <a:ext cx="1638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amplifier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2014538" y="1943100"/>
            <a:ext cx="566737" cy="1177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275013" y="1319213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Tuning circuit</a:t>
            </a: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H="1">
            <a:off x="3967163" y="1735138"/>
            <a:ext cx="188912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4156075" y="1735138"/>
            <a:ext cx="944563" cy="13160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252413" y="3259138"/>
            <a:ext cx="1552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From previous stage</a:t>
            </a: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1385888" y="2982913"/>
            <a:ext cx="314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0" y="2566988"/>
          <a:ext cx="14620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Picture" r:id="rId5" imgW="1769760" imgH="734760" progId="Word.Picture.8">
                  <p:embed/>
                </p:oleObj>
              </mc:Choice>
              <mc:Fallback>
                <p:oleObj name="Picture" r:id="rId5" imgW="1769760" imgH="734760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66988"/>
                        <a:ext cx="1462088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1511300" y="5476875"/>
            <a:ext cx="37782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5573713" y="2405063"/>
            <a:ext cx="1414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To next stage</a:t>
            </a:r>
          </a:p>
        </p:txBody>
      </p:sp>
      <p:sp>
        <p:nvSpPr>
          <p:cNvPr id="4109" name="Text Box 18"/>
          <p:cNvSpPr txBox="1">
            <a:spLocks noChangeArrowheads="1"/>
          </p:cNvSpPr>
          <p:nvPr/>
        </p:nvSpPr>
        <p:spPr bwMode="auto">
          <a:xfrm>
            <a:off x="984250" y="349250"/>
            <a:ext cx="5053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/>
              <a:t>Beacon Frequency Selection</a:t>
            </a:r>
            <a:br>
              <a:rPr lang="en-US" sz="2800" b="1"/>
            </a:br>
            <a:r>
              <a:rPr lang="en-US" sz="2800" b="1"/>
              <a:t>(filter)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1039813" y="5613400"/>
            <a:ext cx="4689475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AD14</a:t>
            </a:r>
            <a:br>
              <a:rPr lang="en-US" sz="2400" b="1">
                <a:solidFill>
                  <a:srgbClr val="0033CC"/>
                </a:solidFill>
              </a:rPr>
            </a:br>
            <a:r>
              <a:rPr lang="en-US" sz="2400" b="1">
                <a:solidFill>
                  <a:srgbClr val="0033CC"/>
                </a:solidFill>
              </a:rPr>
              <a:t>Freq select (0=1kHz, 1=10kHz)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325563" y="349250"/>
            <a:ext cx="4395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/>
              <a:t>Exposure Control Circuit</a:t>
            </a:r>
          </a:p>
        </p:txBody>
      </p:sp>
      <p:grpSp>
        <p:nvGrpSpPr>
          <p:cNvPr id="25603" name="Group 12"/>
          <p:cNvGrpSpPr>
            <a:grpSpLocks/>
          </p:cNvGrpSpPr>
          <p:nvPr/>
        </p:nvGrpSpPr>
        <p:grpSpPr bwMode="auto">
          <a:xfrm>
            <a:off x="66548" y="1360488"/>
            <a:ext cx="6781800" cy="4902200"/>
            <a:chOff x="56" y="1200"/>
            <a:chExt cx="4272" cy="3088"/>
          </a:xfrm>
        </p:grpSpPr>
        <p:pic>
          <p:nvPicPr>
            <p:cNvPr id="2561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2" t="9889" r="31055" b="43051"/>
            <a:stretch>
              <a:fillRect/>
            </a:stretch>
          </p:blipFill>
          <p:spPr bwMode="auto">
            <a:xfrm>
              <a:off x="56" y="1200"/>
              <a:ext cx="4272" cy="2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xt Box 6"/>
            <p:cNvSpPr txBox="1">
              <a:spLocks noChangeArrowheads="1"/>
            </p:cNvSpPr>
            <p:nvPr/>
          </p:nvSpPr>
          <p:spPr bwMode="auto">
            <a:xfrm>
              <a:off x="117" y="3049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AD15</a:t>
              </a:r>
            </a:p>
          </p:txBody>
        </p:sp>
        <p:sp>
          <p:nvSpPr>
            <p:cNvPr id="25614" name="Text Box 7"/>
            <p:cNvSpPr txBox="1">
              <a:spLocks noChangeArrowheads="1"/>
            </p:cNvSpPr>
            <p:nvPr/>
          </p:nvSpPr>
          <p:spPr bwMode="auto">
            <a:xfrm>
              <a:off x="64" y="2104"/>
              <a:ext cx="105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</a:rPr>
                <a:t>From previous stage</a:t>
              </a:r>
            </a:p>
          </p:txBody>
        </p:sp>
        <p:sp>
          <p:nvSpPr>
            <p:cNvPr id="25615" name="Text Box 8"/>
            <p:cNvSpPr txBox="1">
              <a:spLocks noChangeArrowheads="1"/>
            </p:cNvSpPr>
            <p:nvPr/>
          </p:nvSpPr>
          <p:spPr bwMode="auto">
            <a:xfrm>
              <a:off x="3446" y="3195"/>
              <a:ext cx="850" cy="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To AD1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(VEX Analog input)</a:t>
              </a:r>
            </a:p>
          </p:txBody>
        </p:sp>
        <p:sp>
          <p:nvSpPr>
            <p:cNvPr id="25616" name="Text Box 9"/>
            <p:cNvSpPr txBox="1">
              <a:spLocks noChangeArrowheads="1"/>
            </p:cNvSpPr>
            <p:nvPr/>
          </p:nvSpPr>
          <p:spPr bwMode="auto">
            <a:xfrm>
              <a:off x="2808" y="225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Amplifier</a:t>
              </a:r>
            </a:p>
          </p:txBody>
        </p:sp>
      </p:grpSp>
      <p:grpSp>
        <p:nvGrpSpPr>
          <p:cNvPr id="25604" name="Group 13"/>
          <p:cNvGrpSpPr>
            <a:grpSpLocks/>
          </p:cNvGrpSpPr>
          <p:nvPr/>
        </p:nvGrpSpPr>
        <p:grpSpPr bwMode="auto">
          <a:xfrm>
            <a:off x="415925" y="5445125"/>
            <a:ext cx="357188" cy="457200"/>
            <a:chOff x="1232" y="4360"/>
            <a:chExt cx="225" cy="288"/>
          </a:xfrm>
        </p:grpSpPr>
        <p:sp>
          <p:nvSpPr>
            <p:cNvPr id="25610" name="Oval 14"/>
            <p:cNvSpPr>
              <a:spLocks noChangeArrowheads="1"/>
            </p:cNvSpPr>
            <p:nvPr/>
          </p:nvSpPr>
          <p:spPr bwMode="auto">
            <a:xfrm>
              <a:off x="1235" y="4396"/>
              <a:ext cx="220" cy="22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Text Box 15"/>
            <p:cNvSpPr txBox="1">
              <a:spLocks noChangeArrowheads="1"/>
            </p:cNvSpPr>
            <p:nvPr/>
          </p:nvSpPr>
          <p:spPr bwMode="auto">
            <a:xfrm>
              <a:off x="1232" y="4360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852488" y="5511800"/>
            <a:ext cx="428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Clear ‘film’ (discharge C14)</a:t>
            </a:r>
          </a:p>
        </p:txBody>
      </p:sp>
      <p:grpSp>
        <p:nvGrpSpPr>
          <p:cNvPr id="25606" name="Group 17"/>
          <p:cNvGrpSpPr>
            <a:grpSpLocks/>
          </p:cNvGrpSpPr>
          <p:nvPr/>
        </p:nvGrpSpPr>
        <p:grpSpPr bwMode="auto">
          <a:xfrm>
            <a:off x="407988" y="6110288"/>
            <a:ext cx="357187" cy="457200"/>
            <a:chOff x="1232" y="4360"/>
            <a:chExt cx="225" cy="288"/>
          </a:xfrm>
        </p:grpSpPr>
        <p:sp>
          <p:nvSpPr>
            <p:cNvPr id="25608" name="Oval 18"/>
            <p:cNvSpPr>
              <a:spLocks noChangeArrowheads="1"/>
            </p:cNvSpPr>
            <p:nvPr/>
          </p:nvSpPr>
          <p:spPr bwMode="auto">
            <a:xfrm>
              <a:off x="1235" y="4396"/>
              <a:ext cx="220" cy="22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Text Box 19"/>
            <p:cNvSpPr txBox="1">
              <a:spLocks noChangeArrowheads="1"/>
            </p:cNvSpPr>
            <p:nvPr/>
          </p:nvSpPr>
          <p:spPr bwMode="auto">
            <a:xfrm>
              <a:off x="1232" y="4360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25607" name="Text Box 20"/>
          <p:cNvSpPr txBox="1">
            <a:spLocks noChangeArrowheads="1"/>
          </p:cNvSpPr>
          <p:nvPr/>
        </p:nvSpPr>
        <p:spPr bwMode="auto">
          <a:xfrm>
            <a:off x="873125" y="6181725"/>
            <a:ext cx="468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Open ‘shutter’ (allow C14 to charge)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9" y="1027135"/>
            <a:ext cx="6423697" cy="69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01688" y="296653"/>
            <a:ext cx="5160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Main() for </a:t>
            </a:r>
            <a:r>
              <a:rPr lang="en-US" sz="2400" b="1" dirty="0" err="1"/>
              <a:t>GOTO_Beacon</a:t>
            </a:r>
            <a:r>
              <a:rPr lang="en-US" sz="2400" b="1" dirty="0"/>
              <a:t> Program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4133" y="1133530"/>
            <a:ext cx="3924605" cy="4590866"/>
            <a:chOff x="2484133" y="1133530"/>
            <a:chExt cx="3924605" cy="4590866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2484133" y="1722314"/>
              <a:ext cx="827085" cy="3945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644592" y="1722314"/>
              <a:ext cx="395835" cy="445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817507" y="1133530"/>
              <a:ext cx="34766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Note: you need to change </a:t>
              </a:r>
              <a:r>
                <a:rPr lang="en-US" dirty="0" err="1"/>
                <a:t>freq</a:t>
              </a:r>
              <a:r>
                <a:rPr lang="en-US" dirty="0"/>
                <a:t> for the beacon you want to find!</a:t>
              </a: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5430033" y="1757364"/>
              <a:ext cx="978705" cy="3967032"/>
            </a:xfrm>
            <a:custGeom>
              <a:avLst/>
              <a:gdLst>
                <a:gd name="T0" fmla="*/ 2147483647 w 723"/>
                <a:gd name="T1" fmla="*/ 0 h 2766"/>
                <a:gd name="T2" fmla="*/ 2147483647 w 723"/>
                <a:gd name="T3" fmla="*/ 2147483647 h 2766"/>
                <a:gd name="T4" fmla="*/ 2147483647 w 723"/>
                <a:gd name="T5" fmla="*/ 2147483647 h 2766"/>
                <a:gd name="T6" fmla="*/ 2147483647 w 723"/>
                <a:gd name="T7" fmla="*/ 2147483647 h 2766"/>
                <a:gd name="T8" fmla="*/ 2147483647 w 723"/>
                <a:gd name="T9" fmla="*/ 2147483647 h 2766"/>
                <a:gd name="T10" fmla="*/ 2147483647 w 723"/>
                <a:gd name="T11" fmla="*/ 2147483647 h 2766"/>
                <a:gd name="T12" fmla="*/ 2147483647 w 723"/>
                <a:gd name="T13" fmla="*/ 2147483647 h 2766"/>
                <a:gd name="T14" fmla="*/ 2147483647 w 723"/>
                <a:gd name="T15" fmla="*/ 2147483647 h 2766"/>
                <a:gd name="T16" fmla="*/ 2147483647 w 723"/>
                <a:gd name="T17" fmla="*/ 2147483647 h 2766"/>
                <a:gd name="T18" fmla="*/ 2147483647 w 723"/>
                <a:gd name="T19" fmla="*/ 2147483647 h 2766"/>
                <a:gd name="T20" fmla="*/ 2147483647 w 723"/>
                <a:gd name="T21" fmla="*/ 2147483647 h 2766"/>
                <a:gd name="T22" fmla="*/ 0 w 723"/>
                <a:gd name="T23" fmla="*/ 2147483647 h 27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3"/>
                <a:gd name="T37" fmla="*/ 0 h 2766"/>
                <a:gd name="T38" fmla="*/ 723 w 723"/>
                <a:gd name="T39" fmla="*/ 2766 h 27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3" h="2766">
                  <a:moveTo>
                    <a:pt x="461" y="0"/>
                  </a:moveTo>
                  <a:cubicBezTo>
                    <a:pt x="472" y="2"/>
                    <a:pt x="482" y="4"/>
                    <a:pt x="493" y="7"/>
                  </a:cubicBezTo>
                  <a:cubicBezTo>
                    <a:pt x="506" y="10"/>
                    <a:pt x="531" y="19"/>
                    <a:pt x="531" y="19"/>
                  </a:cubicBezTo>
                  <a:cubicBezTo>
                    <a:pt x="554" y="35"/>
                    <a:pt x="582" y="48"/>
                    <a:pt x="608" y="58"/>
                  </a:cubicBezTo>
                  <a:cubicBezTo>
                    <a:pt x="633" y="83"/>
                    <a:pt x="648" y="107"/>
                    <a:pt x="659" y="141"/>
                  </a:cubicBezTo>
                  <a:cubicBezTo>
                    <a:pt x="716" y="611"/>
                    <a:pt x="697" y="1090"/>
                    <a:pt x="723" y="1562"/>
                  </a:cubicBezTo>
                  <a:cubicBezTo>
                    <a:pt x="719" y="1890"/>
                    <a:pt x="716" y="2219"/>
                    <a:pt x="710" y="2547"/>
                  </a:cubicBezTo>
                  <a:cubicBezTo>
                    <a:pt x="709" y="2581"/>
                    <a:pt x="700" y="2603"/>
                    <a:pt x="685" y="2631"/>
                  </a:cubicBezTo>
                  <a:cubicBezTo>
                    <a:pt x="676" y="2649"/>
                    <a:pt x="672" y="2669"/>
                    <a:pt x="666" y="2688"/>
                  </a:cubicBezTo>
                  <a:cubicBezTo>
                    <a:pt x="659" y="2710"/>
                    <a:pt x="627" y="2714"/>
                    <a:pt x="608" y="2727"/>
                  </a:cubicBezTo>
                  <a:cubicBezTo>
                    <a:pt x="549" y="2766"/>
                    <a:pt x="384" y="2750"/>
                    <a:pt x="301" y="2759"/>
                  </a:cubicBezTo>
                  <a:cubicBezTo>
                    <a:pt x="4" y="2752"/>
                    <a:pt x="104" y="2752"/>
                    <a:pt x="0" y="27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68" y="1887538"/>
            <a:ext cx="5444927" cy="3584403"/>
            <a:chOff x="905769" y="1887538"/>
            <a:chExt cx="5110582" cy="3888288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5769" y="1887538"/>
              <a:ext cx="4991883" cy="3888288"/>
            </a:xfrm>
            <a:prstGeom prst="rect">
              <a:avLst/>
            </a:prstGeom>
            <a:noFill/>
            <a:ln w="222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362619" y="2568121"/>
              <a:ext cx="165373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/>
                <a:t>Global</a:t>
              </a:r>
            </a:p>
            <a:p>
              <a:pPr eaLnBrk="1" hangingPunct="1"/>
              <a:r>
                <a:rPr lang="en-US" sz="2400" b="1" dirty="0"/>
                <a:t>Variables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5793" y="6190350"/>
            <a:ext cx="3359150" cy="1117600"/>
            <a:chOff x="3190875" y="6786563"/>
            <a:chExt cx="3359150" cy="1117600"/>
          </a:xfrm>
        </p:grpSpPr>
        <p:sp>
          <p:nvSpPr>
            <p:cNvPr id="14" name="AutoShape 10"/>
            <p:cNvSpPr>
              <a:spLocks/>
            </p:cNvSpPr>
            <p:nvPr/>
          </p:nvSpPr>
          <p:spPr bwMode="auto">
            <a:xfrm>
              <a:off x="3190875" y="6786563"/>
              <a:ext cx="284163" cy="1117600"/>
            </a:xfrm>
            <a:prstGeom prst="rightBrace">
              <a:avLst>
                <a:gd name="adj1" fmla="val 32775"/>
                <a:gd name="adj2" fmla="val 50000"/>
              </a:avLst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522663" y="7105650"/>
              <a:ext cx="30273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/>
                <a:t>Call three functions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05369" y="5936607"/>
            <a:ext cx="3209731" cy="430887"/>
            <a:chOff x="3079102" y="6456782"/>
            <a:chExt cx="3209731" cy="430887"/>
          </a:xfrm>
        </p:grpSpPr>
        <p:sp>
          <p:nvSpPr>
            <p:cNvPr id="17" name="TextBox 16"/>
            <p:cNvSpPr txBox="1"/>
            <p:nvPr/>
          </p:nvSpPr>
          <p:spPr>
            <a:xfrm>
              <a:off x="3956180" y="6456782"/>
              <a:ext cx="23326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Infinite loop</a:t>
              </a:r>
              <a:endParaRPr lang="en-US" sz="22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3079102" y="6494106"/>
              <a:ext cx="765110" cy="1492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1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4" b="31056"/>
          <a:stretch/>
        </p:blipFill>
        <p:spPr bwMode="auto">
          <a:xfrm>
            <a:off x="106844" y="1223458"/>
            <a:ext cx="6751156" cy="56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3522" y="2373180"/>
            <a:ext cx="5834373" cy="421990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9117" y="2831967"/>
            <a:ext cx="5828777" cy="42228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3522" y="3301219"/>
            <a:ext cx="5834371" cy="421990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3523" y="3772532"/>
            <a:ext cx="5834370" cy="387940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3523" y="4205738"/>
            <a:ext cx="5834370" cy="410572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3523" y="4663274"/>
            <a:ext cx="5834370" cy="394039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3523" y="5104277"/>
            <a:ext cx="5834370" cy="406962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3523" y="5566103"/>
            <a:ext cx="5834370" cy="377497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3523" y="5998464"/>
            <a:ext cx="5834370" cy="43343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3523" y="6474240"/>
            <a:ext cx="5834370" cy="380212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71500" y="3495681"/>
            <a:ext cx="591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smtClean="0"/>
              <a:t>While Loop (1==1)  </a:t>
            </a:r>
            <a:endParaRPr lang="en-US" sz="2000" dirty="0"/>
          </a:p>
          <a:p>
            <a:r>
              <a:rPr lang="en-US" sz="2000" dirty="0"/>
              <a:t>     {  </a:t>
            </a:r>
          </a:p>
          <a:p>
            <a:r>
              <a:rPr lang="en-US" sz="2000" dirty="0"/>
              <a:t>      </a:t>
            </a:r>
            <a:r>
              <a:rPr lang="en-US" sz="2000" dirty="0" err="1"/>
              <a:t>Read_PD</a:t>
            </a:r>
            <a:r>
              <a:rPr lang="en-US" sz="2000" dirty="0"/>
              <a:t>();   //read 8 Photo-detector outputs</a:t>
            </a:r>
          </a:p>
          <a:p>
            <a:r>
              <a:rPr lang="en-US" sz="2000" dirty="0"/>
              <a:t>       </a:t>
            </a:r>
            <a:r>
              <a:rPr lang="en-US" sz="2000" dirty="0" err="1"/>
              <a:t>find_max</a:t>
            </a:r>
            <a:r>
              <a:rPr lang="en-US" sz="2000" dirty="0"/>
              <a:t>();    //find the max detector output</a:t>
            </a:r>
          </a:p>
          <a:p>
            <a:r>
              <a:rPr lang="en-US" sz="2000" dirty="0"/>
              <a:t>       move();    // move to the direction of max PD</a:t>
            </a:r>
          </a:p>
          <a:p>
            <a:r>
              <a:rPr lang="en-US" sz="2000" dirty="0"/>
              <a:t>      }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914900" y="8626414"/>
            <a:ext cx="1600200" cy="335023"/>
          </a:xfrm>
        </p:spPr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1200" y="5455426"/>
            <a:ext cx="5530850" cy="3479800"/>
            <a:chOff x="711200" y="5071378"/>
            <a:chExt cx="5530850" cy="3479800"/>
          </a:xfrm>
        </p:grpSpPr>
        <p:pic>
          <p:nvPicPr>
            <p:cNvPr id="8195" name="Picture 8" descr="IR_receiverA_9_20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6061978"/>
              <a:ext cx="553085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6" name="TextBox 3"/>
            <p:cNvSpPr txBox="1">
              <a:spLocks noChangeArrowheads="1"/>
            </p:cNvSpPr>
            <p:nvPr/>
          </p:nvSpPr>
          <p:spPr bwMode="auto">
            <a:xfrm>
              <a:off x="1028700" y="5617478"/>
              <a:ext cx="863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PD7</a:t>
              </a:r>
            </a:p>
          </p:txBody>
        </p:sp>
        <p:sp>
          <p:nvSpPr>
            <p:cNvPr id="8197" name="TextBox 4"/>
            <p:cNvSpPr txBox="1">
              <a:spLocks noChangeArrowheads="1"/>
            </p:cNvSpPr>
            <p:nvPr/>
          </p:nvSpPr>
          <p:spPr bwMode="auto">
            <a:xfrm>
              <a:off x="4178300" y="5541278"/>
              <a:ext cx="863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PD0</a:t>
              </a:r>
            </a:p>
          </p:txBody>
        </p:sp>
        <p:sp>
          <p:nvSpPr>
            <p:cNvPr id="8198" name="TextBox 7"/>
            <p:cNvSpPr txBox="1">
              <a:spLocks noChangeArrowheads="1"/>
            </p:cNvSpPr>
            <p:nvPr/>
          </p:nvSpPr>
          <p:spPr bwMode="auto">
            <a:xfrm>
              <a:off x="2595983" y="5071378"/>
              <a:ext cx="863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/>
                <a:t>PD4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609072" y="5827028"/>
              <a:ext cx="635000" cy="127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3898900" y="6112778"/>
              <a:ext cx="762000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196" idx="2"/>
            </p:cNvCxnSpPr>
            <p:nvPr/>
          </p:nvCxnSpPr>
          <p:spPr>
            <a:xfrm rot="16200000" flipH="1">
              <a:off x="1435894" y="6011972"/>
              <a:ext cx="595312" cy="5461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2990977" y="5690308"/>
              <a:ext cx="1338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 smtClean="0"/>
                <a:t>Right side</a:t>
              </a:r>
              <a:endParaRPr lang="en-US" b="1" dirty="0"/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1706462" y="5674757"/>
              <a:ext cx="1338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 dirty="0" smtClean="0"/>
                <a:t>Left side</a:t>
              </a:r>
              <a:endParaRPr lang="en-US" b="1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6"/>
          <a:stretch/>
        </p:blipFill>
        <p:spPr bwMode="auto">
          <a:xfrm>
            <a:off x="2932922" y="1105196"/>
            <a:ext cx="3727084" cy="26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8999" y="241540"/>
            <a:ext cx="6187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</a:rPr>
              <a:t>The main body of the </a:t>
            </a:r>
            <a:r>
              <a:rPr lang="en-US" sz="2000" dirty="0" err="1">
                <a:solidFill>
                  <a:srgbClr val="000000"/>
                </a:solidFill>
              </a:rPr>
              <a:t>GOTO_Beacon</a:t>
            </a:r>
            <a:r>
              <a:rPr lang="en-US" sz="2000" dirty="0">
                <a:solidFill>
                  <a:srgbClr val="000000"/>
                </a:solidFill>
              </a:rPr>
              <a:t> program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is an infinite loop with three functions in the loop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57200" y="692150"/>
            <a:ext cx="6172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549400" indent="-1549400"/>
            <a:r>
              <a:rPr lang="en-US" sz="2400" b="1" dirty="0" err="1">
                <a:solidFill>
                  <a:srgbClr val="FF0000"/>
                </a:solidFill>
              </a:rPr>
              <a:t>Read_PD</a:t>
            </a:r>
            <a:r>
              <a:rPr lang="en-US" sz="2400" b="1" dirty="0">
                <a:solidFill>
                  <a:srgbClr val="FF0000"/>
                </a:solidFill>
              </a:rPr>
              <a:t>() </a:t>
            </a:r>
          </a:p>
          <a:p>
            <a:pPr marL="1549400" indent="-1549400"/>
            <a:endParaRPr lang="en-US" sz="2000" dirty="0"/>
          </a:p>
          <a:p>
            <a:pPr marL="1549400" indent="-1549400"/>
            <a:r>
              <a:rPr lang="en-US" sz="2000" dirty="0"/>
              <a:t>This function reads the intensity of all 8 Infrared </a:t>
            </a:r>
            <a:r>
              <a:rPr lang="en-US" sz="2000" dirty="0" smtClean="0"/>
              <a:t>Photo-Detectors </a:t>
            </a:r>
            <a:r>
              <a:rPr lang="en-US" sz="2000" dirty="0"/>
              <a:t>and stores the intensity (0 to 1023) into </a:t>
            </a:r>
            <a:r>
              <a:rPr lang="en-US" sz="2000" b="1" dirty="0"/>
              <a:t>PD0</a:t>
            </a:r>
            <a:r>
              <a:rPr lang="en-US" sz="2000" dirty="0"/>
              <a:t>~</a:t>
            </a:r>
            <a:r>
              <a:rPr lang="en-US" sz="2000" b="1" dirty="0"/>
              <a:t>PD7</a:t>
            </a:r>
            <a:r>
              <a:rPr lang="en-US" sz="2000" dirty="0"/>
              <a:t> variables.   It also produces the sum of all 8 readings (</a:t>
            </a:r>
            <a:r>
              <a:rPr lang="en-US" sz="2000" b="1" dirty="0" err="1"/>
              <a:t>PD_sum</a:t>
            </a:r>
            <a:r>
              <a:rPr lang="en-US" sz="2000" dirty="0"/>
              <a:t>).  The sensing sensitivity is set by </a:t>
            </a:r>
            <a:r>
              <a:rPr lang="en-US" sz="2000" b="1" dirty="0" err="1"/>
              <a:t>expose_time</a:t>
            </a:r>
            <a:r>
              <a:rPr lang="en-US" sz="2000" dirty="0"/>
              <a:t>.</a:t>
            </a:r>
          </a:p>
          <a:p>
            <a:pPr marL="1549400" indent="-1549400"/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733999" y="5980049"/>
            <a:ext cx="5666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find_max</a:t>
            </a:r>
            <a:r>
              <a:rPr lang="en-US" sz="2400" b="1" dirty="0" smtClean="0">
                <a:solidFill>
                  <a:srgbClr val="FF0000"/>
                </a:solidFill>
              </a:rPr>
              <a:t>() </a:t>
            </a:r>
          </a:p>
          <a:p>
            <a:endParaRPr lang="en-US" sz="2000" dirty="0" smtClean="0"/>
          </a:p>
          <a:p>
            <a:r>
              <a:rPr lang="en-US" sz="2000" dirty="0" smtClean="0"/>
              <a:t>This function determines which variable (among PD0~PD7) has the greatest value. The PD number is saved in the variable </a:t>
            </a:r>
            <a:r>
              <a:rPr lang="en-US" sz="2000" dirty="0" err="1" smtClean="0"/>
              <a:t>max_no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82859" y="3594109"/>
            <a:ext cx="6123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9400" lvl="0" indent="-1549400"/>
            <a:r>
              <a:rPr lang="en-US" sz="2000" dirty="0">
                <a:solidFill>
                  <a:srgbClr val="000000"/>
                </a:solidFill>
              </a:rPr>
              <a:t>This function reads the intensity of either 1kHz or 10kHz infrared signal depending on the setting of digital output port </a:t>
            </a:r>
            <a:r>
              <a:rPr lang="en-US" sz="2000" dirty="0" smtClean="0">
                <a:solidFill>
                  <a:srgbClr val="000000"/>
                </a:solidFill>
              </a:rPr>
              <a:t>10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on Cortex, </a:t>
            </a:r>
            <a:r>
              <a:rPr lang="en-US" sz="2000" dirty="0">
                <a:solidFill>
                  <a:srgbClr val="000000"/>
                </a:solidFill>
              </a:rPr>
              <a:t>(0=1kHz , 1=10kHz).   You should set the digital output port #</a:t>
            </a:r>
            <a:r>
              <a:rPr lang="en-US" sz="2000" dirty="0" smtClean="0">
                <a:solidFill>
                  <a:srgbClr val="000000"/>
                </a:solidFill>
              </a:rPr>
              <a:t>10 to </a:t>
            </a:r>
            <a:r>
              <a:rPr lang="en-US" sz="2000" dirty="0">
                <a:solidFill>
                  <a:srgbClr val="000000"/>
                </a:solidFill>
              </a:rPr>
              <a:t>the intended frequency before this function is called.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57200" y="387350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549400" indent="-1549400"/>
            <a:r>
              <a:rPr lang="en-US" sz="2400" b="1" dirty="0">
                <a:solidFill>
                  <a:srgbClr val="FF0000"/>
                </a:solidFill>
              </a:rPr>
              <a:t>move</a:t>
            </a:r>
            <a:r>
              <a:rPr lang="en-US" sz="2400" b="1" dirty="0" smtClean="0">
                <a:solidFill>
                  <a:srgbClr val="FF0000"/>
                </a:solidFill>
              </a:rPr>
              <a:t>()</a:t>
            </a:r>
            <a:endParaRPr lang="en-US" sz="2000" dirty="0"/>
          </a:p>
        </p:txBody>
      </p:sp>
      <p:pic>
        <p:nvPicPr>
          <p:cNvPr id="10243" name="Picture 8" descr="IR_receiverA_9_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654800"/>
            <a:ext cx="55308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33463" y="62563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PD7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127500" y="60261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PD0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514600" y="59674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PD4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668588" y="6491288"/>
            <a:ext cx="406400" cy="127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48100" y="6619875"/>
            <a:ext cx="762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385093" y="6584157"/>
            <a:ext cx="595313" cy="54610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9549" y="4991523"/>
            <a:ext cx="541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200" dirty="0">
                <a:solidFill>
                  <a:srgbClr val="000000"/>
                </a:solidFill>
              </a:rPr>
              <a:t>Stop if </a:t>
            </a:r>
            <a:r>
              <a:rPr lang="en-US" sz="2200" b="1" dirty="0" err="1">
                <a:solidFill>
                  <a:srgbClr val="000000"/>
                </a:solidFill>
              </a:rPr>
              <a:t>PD_sum</a:t>
            </a:r>
            <a:r>
              <a:rPr lang="en-US" sz="2200" dirty="0">
                <a:solidFill>
                  <a:srgbClr val="000000"/>
                </a:solidFill>
              </a:rPr>
              <a:t> &gt; </a:t>
            </a:r>
            <a:r>
              <a:rPr lang="en-US" sz="2200" b="1" dirty="0" err="1" smtClean="0">
                <a:solidFill>
                  <a:srgbClr val="000000"/>
                </a:solidFill>
              </a:rPr>
              <a:t>stop_level</a:t>
            </a:r>
            <a:r>
              <a:rPr lang="en-US" sz="2200" b="1" dirty="0" smtClean="0">
                <a:solidFill>
                  <a:srgbClr val="000000"/>
                </a:solidFill>
              </a:rPr>
              <a:t> (6000)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549" y="4066824"/>
            <a:ext cx="6265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200" dirty="0">
                <a:solidFill>
                  <a:srgbClr val="000000"/>
                </a:solidFill>
              </a:rPr>
              <a:t>Slows the forward motion to </a:t>
            </a:r>
            <a:r>
              <a:rPr lang="en-US" sz="2200" b="1" dirty="0" err="1">
                <a:solidFill>
                  <a:srgbClr val="000000"/>
                </a:solidFill>
              </a:rPr>
              <a:t>slow_speed</a:t>
            </a:r>
            <a:r>
              <a:rPr lang="en-US" sz="2200" dirty="0">
                <a:solidFill>
                  <a:srgbClr val="000000"/>
                </a:solidFill>
              </a:rPr>
              <a:t> if </a:t>
            </a:r>
            <a:r>
              <a:rPr lang="en-US" sz="2200" b="1" dirty="0" err="1">
                <a:solidFill>
                  <a:srgbClr val="000000"/>
                </a:solidFill>
              </a:rPr>
              <a:t>PD_sum</a:t>
            </a:r>
            <a:r>
              <a:rPr lang="en-US" sz="2200" dirty="0">
                <a:solidFill>
                  <a:srgbClr val="000000"/>
                </a:solidFill>
              </a:rPr>
              <a:t> &gt; </a:t>
            </a:r>
            <a:r>
              <a:rPr lang="en-US" sz="2200" b="1" dirty="0" err="1" smtClean="0">
                <a:solidFill>
                  <a:srgbClr val="000000"/>
                </a:solidFill>
              </a:rPr>
              <a:t>slow_level</a:t>
            </a:r>
            <a:r>
              <a:rPr lang="en-US" sz="2200" b="1" dirty="0" smtClean="0">
                <a:solidFill>
                  <a:srgbClr val="000000"/>
                </a:solidFill>
              </a:rPr>
              <a:t> (5000)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209549" y="105546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If </a:t>
            </a:r>
            <a:r>
              <a:rPr lang="en-US" sz="2200" b="1" dirty="0" err="1">
                <a:solidFill>
                  <a:srgbClr val="000000"/>
                </a:solidFill>
              </a:rPr>
              <a:t>PD_sum</a:t>
            </a:r>
            <a:r>
              <a:rPr lang="en-US" sz="2200" dirty="0">
                <a:solidFill>
                  <a:srgbClr val="000000"/>
                </a:solidFill>
              </a:rPr>
              <a:t> &lt; </a:t>
            </a:r>
            <a:r>
              <a:rPr lang="en-US" sz="2200" b="1" dirty="0">
                <a:solidFill>
                  <a:srgbClr val="000000"/>
                </a:solidFill>
              </a:rPr>
              <a:t>Ambient </a:t>
            </a:r>
            <a:r>
              <a:rPr lang="en-US" sz="2200" dirty="0">
                <a:solidFill>
                  <a:srgbClr val="000000"/>
                </a:solidFill>
              </a:rPr>
              <a:t>(noise </a:t>
            </a:r>
            <a:r>
              <a:rPr lang="en-US" sz="2200" dirty="0" smtClean="0">
                <a:solidFill>
                  <a:srgbClr val="000000"/>
                </a:solidFill>
              </a:rPr>
              <a:t>level, 200), </a:t>
            </a:r>
            <a:r>
              <a:rPr lang="en-US" sz="2200" dirty="0">
                <a:solidFill>
                  <a:srgbClr val="000000"/>
                </a:solidFill>
              </a:rPr>
              <a:t>the robot  spins at the speed </a:t>
            </a:r>
            <a:r>
              <a:rPr lang="en-US" sz="2200" b="1" dirty="0" err="1" smtClean="0">
                <a:solidFill>
                  <a:srgbClr val="000000"/>
                </a:solidFill>
              </a:rPr>
              <a:t>spin_speed</a:t>
            </a:r>
            <a:r>
              <a:rPr lang="en-US" sz="2200" b="1" dirty="0" smtClean="0">
                <a:solidFill>
                  <a:srgbClr val="000000"/>
                </a:solidFill>
              </a:rPr>
              <a:t> (50)</a:t>
            </a:r>
            <a:r>
              <a:rPr lang="en-US" sz="2200" dirty="0" smtClean="0">
                <a:solidFill>
                  <a:srgbClr val="000000"/>
                </a:solidFill>
              </a:rPr>
              <a:t>.  </a:t>
            </a:r>
            <a:r>
              <a:rPr lang="en-US" sz="2200" dirty="0">
                <a:solidFill>
                  <a:srgbClr val="000000"/>
                </a:solidFill>
              </a:rPr>
              <a:t>If </a:t>
            </a:r>
            <a:r>
              <a:rPr lang="en-US" sz="2200" b="1" dirty="0" err="1">
                <a:solidFill>
                  <a:srgbClr val="000000"/>
                </a:solidFill>
              </a:rPr>
              <a:t>PD_sum</a:t>
            </a:r>
            <a:r>
              <a:rPr lang="en-US" sz="2200" dirty="0">
                <a:solidFill>
                  <a:srgbClr val="000000"/>
                </a:solidFill>
              </a:rPr>
              <a:t> &gt; </a:t>
            </a:r>
            <a:r>
              <a:rPr lang="en-US" sz="2200" b="1" dirty="0">
                <a:solidFill>
                  <a:srgbClr val="000000"/>
                </a:solidFill>
              </a:rPr>
              <a:t>Ambient </a:t>
            </a:r>
            <a:r>
              <a:rPr lang="en-US" sz="2200" dirty="0">
                <a:solidFill>
                  <a:srgbClr val="000000"/>
                </a:solidFill>
              </a:rPr>
              <a:t>(beacon is in view), go forward at speed of </a:t>
            </a:r>
            <a:r>
              <a:rPr lang="en-US" sz="2200" b="1" dirty="0" err="1" smtClean="0">
                <a:solidFill>
                  <a:srgbClr val="000000"/>
                </a:solidFill>
              </a:rPr>
              <a:t>forward_speed</a:t>
            </a:r>
            <a:r>
              <a:rPr lang="en-US" sz="2200" b="1" dirty="0" smtClean="0">
                <a:solidFill>
                  <a:srgbClr val="000000"/>
                </a:solidFill>
              </a:rPr>
              <a:t> (35)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09548" y="2463522"/>
            <a:ext cx="6374132" cy="3516654"/>
            <a:chOff x="209548" y="2463522"/>
            <a:chExt cx="6374132" cy="3516654"/>
          </a:xfrm>
        </p:grpSpPr>
        <p:grpSp>
          <p:nvGrpSpPr>
            <p:cNvPr id="12" name="Group 11"/>
            <p:cNvGrpSpPr/>
            <p:nvPr/>
          </p:nvGrpSpPr>
          <p:grpSpPr>
            <a:xfrm>
              <a:off x="209548" y="2463522"/>
              <a:ext cx="6374132" cy="3516654"/>
              <a:chOff x="209548" y="2463522"/>
              <a:chExt cx="6374132" cy="3516654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39312" y="5577840"/>
                <a:ext cx="493776" cy="40233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9548" y="2463522"/>
                <a:ext cx="63741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buFont typeface="+mj-lt"/>
                  <a:buAutoNum type="arabicPeriod" startAt="2"/>
                </a:pPr>
                <a:r>
                  <a:rPr lang="en-US" sz="2200" dirty="0">
                    <a:solidFill>
                      <a:srgbClr val="FF0000"/>
                    </a:solidFill>
                  </a:rPr>
                  <a:t>Turns the left wheel faster if </a:t>
                </a:r>
                <a:r>
                  <a:rPr lang="en-US" sz="2200" b="1" dirty="0" err="1" smtClean="0">
                    <a:solidFill>
                      <a:srgbClr val="FF0000"/>
                    </a:solidFill>
                  </a:rPr>
                  <a:t>max_no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 (PD #)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&lt;4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187952" y="5596128"/>
              <a:ext cx="1517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Red beacon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9549" y="3169331"/>
            <a:ext cx="6553200" cy="2853517"/>
            <a:chOff x="209549" y="3169331"/>
            <a:chExt cx="6553200" cy="2853517"/>
          </a:xfrm>
        </p:grpSpPr>
        <p:sp>
          <p:nvSpPr>
            <p:cNvPr id="4" name="Rectangle 3"/>
            <p:cNvSpPr/>
            <p:nvPr/>
          </p:nvSpPr>
          <p:spPr>
            <a:xfrm>
              <a:off x="209549" y="3169331"/>
              <a:ext cx="65532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>
                <a:buFont typeface="+mj-lt"/>
                <a:buAutoNum type="arabicPeriod" startAt="3"/>
              </a:pPr>
              <a:r>
                <a:rPr lang="en-US" sz="2200" dirty="0" smtClean="0">
                  <a:solidFill>
                    <a:srgbClr val="0033CC"/>
                  </a:solidFill>
                </a:rPr>
                <a:t>Turns </a:t>
              </a:r>
              <a:r>
                <a:rPr lang="en-US" sz="2200" dirty="0">
                  <a:solidFill>
                    <a:srgbClr val="0033CC"/>
                  </a:solidFill>
                </a:rPr>
                <a:t>the right wheel faster if </a:t>
              </a:r>
              <a:r>
                <a:rPr lang="en-US" sz="2200" b="1" dirty="0" err="1">
                  <a:solidFill>
                    <a:srgbClr val="0033CC"/>
                  </a:solidFill>
                </a:rPr>
                <a:t>max_no</a:t>
              </a:r>
              <a:r>
                <a:rPr lang="en-US" sz="2200" b="1" dirty="0">
                  <a:solidFill>
                    <a:srgbClr val="0033CC"/>
                  </a:solidFill>
                </a:rPr>
                <a:t> </a:t>
              </a:r>
              <a:r>
                <a:rPr lang="en-US" sz="2200" dirty="0">
                  <a:solidFill>
                    <a:srgbClr val="0033CC"/>
                  </a:solidFill>
                </a:rPr>
                <a:t>&gt; </a:t>
              </a:r>
              <a:r>
                <a:rPr lang="en-US" sz="2200" dirty="0" smtClean="0">
                  <a:solidFill>
                    <a:srgbClr val="0033CC"/>
                  </a:solidFill>
                </a:rPr>
                <a:t>4,</a:t>
              </a:r>
            </a:p>
            <a:p>
              <a:pPr lvl="0"/>
              <a:r>
                <a:rPr lang="en-US" sz="2200" dirty="0">
                  <a:solidFill>
                    <a:srgbClr val="0033CC"/>
                  </a:solidFill>
                </a:rPr>
                <a:t> </a:t>
              </a:r>
              <a:r>
                <a:rPr lang="en-US" sz="2200" dirty="0" smtClean="0">
                  <a:solidFill>
                    <a:srgbClr val="0033CC"/>
                  </a:solidFill>
                </a:rPr>
                <a:t>     same </a:t>
              </a:r>
              <a:r>
                <a:rPr lang="en-US" sz="2200" dirty="0">
                  <a:solidFill>
                    <a:srgbClr val="0033CC"/>
                  </a:solidFill>
                </a:rPr>
                <a:t>speed if </a:t>
              </a:r>
              <a:r>
                <a:rPr lang="en-US" sz="2200" b="1" dirty="0" err="1">
                  <a:solidFill>
                    <a:srgbClr val="0033CC"/>
                  </a:solidFill>
                </a:rPr>
                <a:t>max_no</a:t>
              </a:r>
              <a:r>
                <a:rPr lang="en-US" sz="2200" b="1" dirty="0">
                  <a:solidFill>
                    <a:srgbClr val="0033CC"/>
                  </a:solidFill>
                </a:rPr>
                <a:t> </a:t>
              </a:r>
              <a:r>
                <a:rPr lang="en-US" sz="2200" dirty="0">
                  <a:solidFill>
                    <a:srgbClr val="0033CC"/>
                  </a:solidFill>
                </a:rPr>
                <a:t>= 4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725168" y="5620512"/>
              <a:ext cx="493776" cy="402336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2" y="1155526"/>
            <a:ext cx="6394644" cy="72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28552" y="300038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/>
              <a:t>Read_PD</a:t>
            </a:r>
            <a:r>
              <a:rPr lang="en-US" sz="2400" b="1" dirty="0"/>
              <a:t>() Function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75557" y="1841326"/>
            <a:ext cx="951978" cy="2085585"/>
            <a:chOff x="3275557" y="1841326"/>
            <a:chExt cx="951978" cy="2085585"/>
          </a:xfrm>
        </p:grpSpPr>
        <p:sp>
          <p:nvSpPr>
            <p:cNvPr id="5" name="Oval 4"/>
            <p:cNvSpPr/>
            <p:nvPr/>
          </p:nvSpPr>
          <p:spPr>
            <a:xfrm>
              <a:off x="3275557" y="1841326"/>
              <a:ext cx="933188" cy="425885"/>
            </a:xfrm>
            <a:prstGeom prst="ellipse">
              <a:avLst/>
            </a:prstGeom>
            <a:solidFill>
              <a:srgbClr val="BBE0E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275557" y="2275561"/>
              <a:ext cx="929013" cy="425885"/>
            </a:xfrm>
            <a:prstGeom prst="ellipse">
              <a:avLst/>
            </a:prstGeom>
            <a:solidFill>
              <a:srgbClr val="BBE0E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75557" y="2672218"/>
              <a:ext cx="906050" cy="425885"/>
            </a:xfrm>
            <a:prstGeom prst="ellipse">
              <a:avLst/>
            </a:prstGeom>
            <a:solidFill>
              <a:srgbClr val="BBE0E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75557" y="3513549"/>
              <a:ext cx="951978" cy="413362"/>
            </a:xfrm>
            <a:prstGeom prst="ellipse">
              <a:avLst/>
            </a:prstGeom>
            <a:solidFill>
              <a:srgbClr val="BBE0E3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2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90E0A-889F-45A3-B185-3B8B1FE33A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92" y="889349"/>
            <a:ext cx="6392763" cy="69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51994" y="6389361"/>
            <a:ext cx="3325812" cy="401638"/>
            <a:chOff x="3106738" y="7165975"/>
            <a:chExt cx="3325812" cy="401638"/>
          </a:xfrm>
        </p:grpSpPr>
        <p:sp>
          <p:nvSpPr>
            <p:cNvPr id="5" name="AutoShape 6"/>
            <p:cNvSpPr>
              <a:spLocks/>
            </p:cNvSpPr>
            <p:nvPr/>
          </p:nvSpPr>
          <p:spPr bwMode="auto">
            <a:xfrm>
              <a:off x="3106738" y="7183438"/>
              <a:ext cx="200025" cy="384175"/>
            </a:xfrm>
            <a:prstGeom prst="rightBrace">
              <a:avLst>
                <a:gd name="adj1" fmla="val 16005"/>
                <a:gd name="adj2" fmla="val 50000"/>
              </a:avLst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344863" y="7165975"/>
              <a:ext cx="3087687" cy="3968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/>
                <a:t>Find maximum intensity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24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17481</TotalTime>
  <Words>669</Words>
  <Application>Microsoft Office PowerPoint</Application>
  <PresentationFormat>On-screen Show (4:3)</PresentationFormat>
  <Paragraphs>153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Symbol</vt:lpstr>
      <vt:lpstr>Times New Roman</vt:lpstr>
      <vt:lpstr>Default Design</vt:lpstr>
      <vt:lpstr>Picture</vt:lpstr>
      <vt:lpstr>Programming Concepts  Part C GOTO_Beacon  ENGR 10 Introduction to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 Receiver Board</vt:lpstr>
      <vt:lpstr>PowerPoint Presentation</vt:lpstr>
      <vt:lpstr>PowerPoint Presentation</vt:lpstr>
      <vt:lpstr>PowerPoint Presentation</vt:lpstr>
      <vt:lpstr>PowerPoint Presentation</vt:lpstr>
    </vt:vector>
  </TitlesOfParts>
  <Company>San Jose State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Burford Furman</dc:creator>
  <cp:lastModifiedBy>kyoussefi@aol.com</cp:lastModifiedBy>
  <cp:revision>120</cp:revision>
  <dcterms:created xsi:type="dcterms:W3CDTF">2007-11-12T23:52:38Z</dcterms:created>
  <dcterms:modified xsi:type="dcterms:W3CDTF">2017-10-28T01:21:20Z</dcterms:modified>
</cp:coreProperties>
</file>