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9" r:id="rId2"/>
    <p:sldId id="341" r:id="rId3"/>
    <p:sldId id="342" r:id="rId4"/>
    <p:sldId id="359" r:id="rId5"/>
    <p:sldId id="343" r:id="rId6"/>
    <p:sldId id="323" r:id="rId7"/>
    <p:sldId id="346" r:id="rId8"/>
    <p:sldId id="348" r:id="rId9"/>
    <p:sldId id="344" r:id="rId10"/>
    <p:sldId id="345" r:id="rId11"/>
    <p:sldId id="349" r:id="rId12"/>
    <p:sldId id="350" r:id="rId13"/>
    <p:sldId id="353" r:id="rId14"/>
    <p:sldId id="333" r:id="rId15"/>
    <p:sldId id="328" r:id="rId16"/>
    <p:sldId id="280" r:id="rId17"/>
    <p:sldId id="330" r:id="rId18"/>
    <p:sldId id="351" r:id="rId19"/>
    <p:sldId id="352" r:id="rId20"/>
    <p:sldId id="334" r:id="rId21"/>
    <p:sldId id="335" r:id="rId22"/>
    <p:sldId id="336" r:id="rId23"/>
    <p:sldId id="281" r:id="rId24"/>
    <p:sldId id="329" r:id="rId25"/>
    <p:sldId id="265" r:id="rId26"/>
    <p:sldId id="287" r:id="rId27"/>
    <p:sldId id="283" r:id="rId28"/>
    <p:sldId id="354" r:id="rId29"/>
    <p:sldId id="355" r:id="rId30"/>
    <p:sldId id="340" r:id="rId31"/>
    <p:sldId id="358" r:id="rId32"/>
    <p:sldId id="357" r:id="rId33"/>
    <p:sldId id="35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0" autoAdjust="0"/>
    <p:restoredTop sz="94578" autoAdjust="0"/>
  </p:normalViewPr>
  <p:slideViewPr>
    <p:cSldViewPr snapToGrid="0">
      <p:cViewPr varScale="1"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A113A0-830C-4506-BA78-1C66CB437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2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C7D158-7256-4813-B82B-1D51329D2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843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Mon 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P. Hsu 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C7D158-7256-4813-B82B-1D51329D23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Start Wed. 11/13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(c) P. Hsu 2007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C23E52-6566-426B-BC89-8AE4D2E2C267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DDCD-7D8C-4F29-8D90-80A9E4199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DF1E-655A-4043-94C9-363BBE8F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9B6F-32B9-454A-9EC7-DF908A256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C7CB-610F-41AA-9D5F-BF358F352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4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D88E-97B3-4C88-9335-E90FA140A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3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E70D-7338-4080-8027-97B985FDE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D11A-A97B-4738-88F0-56C4CADF7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88AF-C5AF-495C-8281-8209E1AE0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69EB-4FA8-4C62-B2F2-8B001CF04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1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C272-7349-4A11-8726-545495770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58FB-A6AF-4520-A9C5-2C2F5C061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26E19-7B15-4276-B493-046A87EAE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1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649A-01C4-4BDE-B6E6-38C5A10C9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0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305B-2043-44AB-B4E5-EB75E3A83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(c) P. Hsu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94C0033-FE47-4BF7-9E2E-D7A9DB678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8.jpeg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hyperlink" Target="http://computer.howstuffworks.com/bytes.htm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0bq-jIg-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DD076F-5483-478B-9000-0FBA00559661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799" y="199257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3600" b="1" i="1" dirty="0" smtClean="0"/>
              <a:t/>
            </a:r>
            <a:br>
              <a:rPr lang="en-US" altLang="en-US" sz="3600" b="1" i="1" dirty="0" smtClean="0"/>
            </a:br>
            <a:r>
              <a:rPr lang="en-US" altLang="en-US" sz="3600" b="1" i="1" dirty="0" smtClean="0"/>
              <a:t>Sensors, Actuators, Signals, </a:t>
            </a:r>
            <a:br>
              <a:rPr lang="en-US" altLang="en-US" sz="3600" b="1" i="1" dirty="0" smtClean="0"/>
            </a:br>
            <a:r>
              <a:rPr lang="en-US" altLang="en-US" sz="3600" b="1" i="1" dirty="0" smtClean="0"/>
              <a:t>and Computers</a:t>
            </a:r>
            <a:br>
              <a:rPr lang="en-US" altLang="en-US" sz="3600" b="1" i="1" dirty="0" smtClean="0"/>
            </a:br>
            <a:r>
              <a:rPr lang="en-US" altLang="en-US" sz="2800" b="1" i="1" dirty="0" smtClean="0"/>
              <a:t>Part D</a:t>
            </a:r>
            <a:r>
              <a:rPr lang="en-US" altLang="en-US" sz="3600" b="1" i="1" dirty="0" smtClean="0"/>
              <a:t/>
            </a:r>
            <a:br>
              <a:rPr lang="en-US" altLang="en-US" sz="3600" b="1" i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en-US" altLang="en-US" sz="1600" b="1" dirty="0" smtClean="0"/>
              <a:t/>
            </a:r>
            <a:br>
              <a:rPr lang="en-US" altLang="en-US" sz="1600" b="1" dirty="0" smtClean="0"/>
            </a:b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en-US" altLang="en-US" sz="1600" b="1" dirty="0" smtClean="0"/>
              <a:t/>
            </a:r>
            <a:br>
              <a:rPr lang="en-US" altLang="en-US" sz="1600" b="1" dirty="0" smtClean="0"/>
            </a:br>
            <a:r>
              <a:rPr lang="en-US" altLang="en-US" sz="1600" b="1" dirty="0" smtClean="0"/>
              <a:t/>
            </a:r>
            <a:br>
              <a:rPr lang="en-US" altLang="en-US" sz="1600" b="1" dirty="0" smtClean="0"/>
            </a:b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en-US" altLang="en-US" sz="1400" b="1" dirty="0" smtClean="0"/>
              <a:t>Ping Hsu, </a:t>
            </a:r>
            <a:r>
              <a:rPr lang="en-US" altLang="en-US" sz="1400" b="1" dirty="0" err="1" smtClean="0"/>
              <a:t>Winncy</a:t>
            </a:r>
            <a:r>
              <a:rPr lang="en-US" altLang="en-US" sz="1400" b="1" dirty="0" smtClean="0"/>
              <a:t> Du, Ken Youssefi </a:t>
            </a: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endParaRPr lang="en-US" altLang="en-US" sz="1800" b="1" dirty="0" smtClean="0"/>
          </a:p>
        </p:txBody>
      </p:sp>
      <p:pic>
        <p:nvPicPr>
          <p:cNvPr id="4" name="Picture 2" descr="http://upload.wikimedia.org/wikipedia/commons/thumb/6/6e/Mecha_workaround.svg/2000px-Mecha_workaroun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2" y="2142698"/>
            <a:ext cx="3835021" cy="38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6E19-7B15-4276-B493-046A87EAE5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5314" y="85193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etect </a:t>
            </a:r>
            <a:r>
              <a:rPr lang="en-US" sz="2000" dirty="0"/>
              <a:t>the amount of light striking the sensor, which is called a photocell, </a:t>
            </a:r>
            <a:r>
              <a:rPr lang="en-US" sz="2000" dirty="0" err="1" smtClean="0"/>
              <a:t>photoresistor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20486" name="Picture 6" descr="http://www.netlabtoolkit.org/wp-content/uploads/2010/07/photo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28" y="742120"/>
            <a:ext cx="35147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25087" y="95534"/>
            <a:ext cx="324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6600"/>
                </a:solidFill>
              </a:rPr>
              <a:t>Analog Sensors</a:t>
            </a:r>
            <a:endParaRPr lang="en-US" sz="2800" b="1" i="1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096" y="473838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Light sensors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5096" y="2319488"/>
            <a:ext cx="6295298" cy="1645187"/>
            <a:chOff x="345096" y="2319488"/>
            <a:chExt cx="6295298" cy="1645187"/>
          </a:xfrm>
        </p:grpSpPr>
        <p:sp>
          <p:nvSpPr>
            <p:cNvPr id="6" name="Rectangle 5"/>
            <p:cNvSpPr/>
            <p:nvPr/>
          </p:nvSpPr>
          <p:spPr>
            <a:xfrm>
              <a:off x="375314" y="2791936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dirty="0" smtClean="0"/>
                <a:t>easure </a:t>
              </a:r>
              <a:r>
                <a:rPr lang="en-US" sz="2000" dirty="0"/>
                <a:t>the air temperature in Fahrenheit or Celsius</a:t>
              </a:r>
              <a:r>
                <a:rPr lang="en-US" dirty="0"/>
                <a:t>.</a:t>
              </a:r>
            </a:p>
          </p:txBody>
        </p:sp>
        <p:pic>
          <p:nvPicPr>
            <p:cNvPr id="20490" name="Picture 10" descr="Grove - Temperature Sensor Grove Temperature Sensor, Grove sensor, Temperature Sensor, arduino temperature sensor, freeduino sensor, seeeduino sens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769" y="2393049"/>
              <a:ext cx="1571625" cy="157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45096" y="2319488"/>
              <a:ext cx="31625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Temperature sensors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5096" y="3887700"/>
            <a:ext cx="7858178" cy="1195263"/>
            <a:chOff x="345096" y="3887700"/>
            <a:chExt cx="7858178" cy="1195263"/>
          </a:xfrm>
        </p:grpSpPr>
        <p:sp>
          <p:nvSpPr>
            <p:cNvPr id="3" name="Rectangle 2"/>
            <p:cNvSpPr/>
            <p:nvPr/>
          </p:nvSpPr>
          <p:spPr>
            <a:xfrm>
              <a:off x="375314" y="4375077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dirty="0" smtClean="0"/>
                <a:t>easure </a:t>
              </a:r>
              <a:r>
                <a:rPr lang="en-US" sz="2000" dirty="0"/>
                <a:t>the position of a finger touch across a surface</a:t>
              </a:r>
            </a:p>
          </p:txBody>
        </p:sp>
        <p:pic>
          <p:nvPicPr>
            <p:cNvPr id="20482" name="Picture 2" descr="http://www.netlabtoolkit.org/wp-content/uploads/2010/05/13xribb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774" y="4151929"/>
              <a:ext cx="2857500" cy="58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45096" y="3887700"/>
              <a:ext cx="2411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Ribbon sensors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5096" y="4805363"/>
            <a:ext cx="7441592" cy="1915870"/>
            <a:chOff x="345096" y="4805363"/>
            <a:chExt cx="7441592" cy="1915870"/>
          </a:xfrm>
        </p:grpSpPr>
        <p:sp>
          <p:nvSpPr>
            <p:cNvPr id="17" name="TextBox 16"/>
            <p:cNvSpPr txBox="1"/>
            <p:nvPr/>
          </p:nvSpPr>
          <p:spPr>
            <a:xfrm>
              <a:off x="345096" y="5338622"/>
              <a:ext cx="2657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Potentiometers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pic>
          <p:nvPicPr>
            <p:cNvPr id="18" name="Picture 2" descr="http://www.netlabtoolkit.org/wp-content/uploads/2010/05/6xwiring_pot_smal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992" y="4805363"/>
              <a:ext cx="1532696" cy="191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75314" y="5799886"/>
              <a:ext cx="57252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dirty="0" smtClean="0"/>
                <a:t>easure </a:t>
              </a:r>
              <a:r>
                <a:rPr lang="en-US" sz="2000" dirty="0"/>
                <a:t>rotation or linear travel, and are used in car stereos, dimmers, equalizers, </a:t>
              </a:r>
              <a:r>
                <a:rPr lang="en-US" sz="2000" dirty="0" err="1"/>
                <a:t>etc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49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6E19-7B15-4276-B493-046A87EAE5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43952" y="95534"/>
            <a:ext cx="357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6600"/>
                </a:solidFill>
              </a:rPr>
              <a:t>Actuators</a:t>
            </a:r>
            <a:endParaRPr lang="en-US" sz="2800" b="1" i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206" y="723331"/>
            <a:ext cx="827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Actuators are devices that is responsible for moving and controlling a mechanism or system: </a:t>
            </a:r>
            <a:r>
              <a:rPr lang="en-US" sz="2400" dirty="0" smtClean="0">
                <a:solidFill>
                  <a:srgbClr val="FF6600"/>
                </a:solidFill>
              </a:rPr>
              <a:t>Rotary or linear 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Electric, hydraulic or Pneumatic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AutoShape 4" descr="data:image/jpeg;base64,/9j/4AAQSkZJRgABAQAAAQABAAD/2wCEAAkGBwgHBgkIBwgKCgkLDRYPDQwMDRsUFRAWIB0iIiAdHx8kKDQsJCYxJx8fLT0tMTU3Ojo6Iys/RD84QzQ5OjcBCgoKDQwNGg8PGjclHyU3Nzc3Nzc3Nzc3Nzc3Nzc3Nzc3Nzc3Nzc3Nzc3Nzc3Nzc3Nzc3Nzc3Nzc3Nzc3Nzc3N//AABEIAGQAZAMBIgACEQEDEQH/xAAcAAEAAgIDAQAAAAAAAAAAAAAABgcBBQMECAL/xAAyEAABAwMCBAUCBgIDAAAAAAABAgMEAAURBhITITFBByJRYYEUcTNCkaGx0SMycsHh/8QAFgEBAQEAAAAAAAAAAAAAAAAAAAEC/8QAFxEBAQEBAAAAAAAAAAAAAAAAABEBQf/aAAwDAQACEQMRAD8AvGlKUClKUClKxmgzSsZrNApSlApSlApSlApSlApSsEgUGaqbxH17ebNfXoEBxEaK02AXEthbi17d2Bu5dP7qyrzdGLTBVKkZPPCEDqtXYCqQ1yk3pEqUtKeO6d6dv5FJHl+O3yagja/EXU70pLhvUoEK8vmSAPgDFeh9MXNEjS9smSpiFqcjNlx5awNytozntnNedbK1EkWB99uMwJTSVJKlI/NjkefTtUfluLgJLK3eOAopCtxwSO4z2or11DucKcp1EKWxIU0QHA04FbD746V2hzFeQYdwlQy1Lt8ssuoAVvZJQps+me/8V6b8Pr+nUWkbdPW8lySWgmTg8w4OSsjtkjPzVRJKVjIrNApSlApXDIlR4wSZL7TIUcJLiwnJ9s1lqQw9+C825/wUDQchNQDxE1jLgzo2nNNID18mFI6Z4KTnt64BPPoBk9qnrq0toUtZwlIJJ9qp3w+VtumrteXtCipla0tJPVKcbiB77eGn9fWgi2t7Q7ZpBbuV8kv3UIDnELyyFLIyQASTj35CsW64uvRno80gS4ww8nuRjIV8gitW8ZmqJN21JeCsMJ3qyOQJA5IHsnkK1bdyS5JlXZ1JCOOhKkD8yNuCn5AxUUgSjAhzmissLedCQSAceXJyD96009h4KHGUVpzyUOYrsXOJKLn1L34kkl5ScYwVE5ArnhMJix+POUSkj/Gz3+59B7UHSYQYjBWvylfMD2raadvFxsTyJVrlORnup2Hkoeih0UPvXxbLPP1HK3MoUI6VYUsIJCPjvU0geHclwAralLAHcBv+aCbaP8XoUzZF1IhMKR0+qT+Co+/PKf3HvVnsvNvtJdZWhxtQylaFAhQ9iKpFjRVtjL2S5NuYcH5XXt6h8VNLDZURoXCt95fMY9URHEpQPtjOPjFKJ9mlROyTbsqO8HGH2GkPrQwJKwp1TY6KUSTzJz36YrFKivvHq4NyrtbbOVEpaQXHE+6v/AP1qvtJzDZNTWySA6lDclBcTxSgYzggnPQA/wA1I/FIoV4g3F3ipdSA2nCM+U7E5B9+VReWEyJO4nhjYfMRuyrtkelFj1VcEKkW+S01zU4ytKcdyRyqlrbdfqvCS+hSgmWm4bpTQ6oBKOvoPLj4qwvCyS5J0XCLtw+uUjcgrIwWwDgIOeZI9a0OvfD6wL+svhuDtpChmSloZbdVnI8owdxP94qp1WC9VR3vDdenm4ikOMyfJIHQtqJW5u988vsRWjsTbKpUdEpSURmlGQ7vOAcdB/H6VxyUPpU3FWjhtpAKTjG73/7qZaX8LbtfordzJZYhrb3slSsqdHsO2fU1FaCddHLgw1FaYSUsqUoKIySSevsOda28W19lpp51wLQ9yCweivSrV0zCt9rD1slxeBOBUlxt5O1TgzyOe/2/StTrizwY8FkxvLufyU+hwe1StO5o6xuK0yuDFmOxVnYpUhtPnwTlWMY6+vsKmC9WwIUR9EfEl9C+GN45AgcyT3/utbpBDqrJO+nwHRHGzPrg4qLqtzjTKGkDcQnme5Pc/JzSpHdcmGbJccShG9xWVKSgDn8V3oEh23SEvRTtc/MOy/Y+tQy2PqnyXEi6G3SUrKY7S0gMugcsKUe5IqSxJ3DLMO6oMe5o5KStO1Lo9Unoayq04rqZEdt9sbUuJzgnGKV19P5XamVYOCVFP2yaVphROrLVKs9+lsXZxZkKcU4l1fPjJJ5LH37jsaj7LyFLLTiVb+fT+RXqa+aes9+bbReLcxMDRy3xU5Kfsa69n0jp+ySFSLVaIsZ5SdpWhHPHpz6VpaoDQw1U9cX7fpxKiEt8Rf8AmU0NucczkDPMdald005rm9pbgS4MkNg7t79w4jae2R74J9au1LTaSSlCQT1IHWvrAqQVtpLwpgwE8TUJbnu45R8ZaT9881fPL2qyG0JbQlCEhKUjCQBgAV9UqojuqdIW7UexyUXGpLacNvtHCgOwPqAedU/ry0X+zMtx7kn6iIleWpqAcK5Ywr0P3/evQVcUmMzKYWxJZQ6y4Nq21pBSoe4qbhVd+HSOJbpKD1LSAP0rWKWI8ghaeaTtPKpSwm26XkXJa1/Twmg3gqydueQ/euDUNmblqMqI4ltxfmIP+qqzuNVXsyyQ1vPhKkKjOEqS0UnKD3wc13YcSTHtbLCnzPaQ8OGmQAoso7gcutcyNP3h+ThiOpxOf9kAkfr0qZ2TTU+Kzt4LTKz1ccUFKz9hkfvUi1sbOS1bWGycFKcbQf8AX2pXY09puNY7d9IhTr6lOrdcddWSpa1HJJ+aVqMt7SlK0hSlKBSlKBSlKDpzrZEnhIlsocCVBQ3JB5jp1rlTDjpOQ0kn1VzP71z0oMYrI5UpQKUpQKUpQKUpQKUpQKUpQKUpQKUpQKUpQf/Z"/>
          <p:cNvSpPr>
            <a:spLocks noChangeAspect="1" noChangeArrowheads="1"/>
          </p:cNvSpPr>
          <p:nvPr/>
        </p:nvSpPr>
        <p:spPr bwMode="auto">
          <a:xfrm>
            <a:off x="155575" y="-388938"/>
            <a:ext cx="8191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7" descr="data:image/jpeg;base64,/9j/4AAQSkZJRgABAQAAAQABAAD/2wCEAAkGBwgHBgkIBwgKCgkLDRYPDQwMDRsUFRAWIB0iIiAdHx8kKDQsJCYxJx8fLT0tMTU3Ojo6Iys/RD84QzQ5OjcBCgoKDQwNGg8PGjclHyU3Nzc3Nzc3Nzc3Nzc3Nzc3Nzc3Nzc3Nzc3Nzc3Nzc3Nzc3Nzc3Nzc3Nzc3Nzc3Nzc3N//AABEIADcAZAMBIgACEQEDEQH/xAAcAAABBQEBAQAAAAAAAAAAAAAAAQQFBgcDAgj/xAA0EAACAQQABAQEBAUFAAAAAAABAgMABAURBhIhMUFRYXEHEyKhFIGR8BUyUmKxIyWywdH/xAAWAQEBAQAAAAAAAAAAAAAAAAAAAQL/xAAZEQEBAQEBAQAAAAAAAAAAAAAAEQExIWH/2gAMAwEAAhEDEQA/ANxoorlc3EVrby3E7hIokLux8ABs0HWisOy3xeyN1k3GJMdtZK2kJjDM48zvt7Vd+EfiHaZRUt8myQXB6CTsj+/kftUqVd5pY4InlmdUjQFmdjoKB3JNUmX4k457iSOxSOSOMgGW4mMQf1UBWJ/QUvxcvXt+FkSNiI7i4WOQj+nTN/lRWKk8hBB/OlN19E8O8R2Ofic2pKyx/wA8Tdx6jzFTNfO+A4gfF3cdxHMEdD0PgfT2rZMbxrhLuzimnv7e3lbo0Tv1U/8AnrSmLJRSAgjY6ilqqKKKKAooooM948+Jltw5eHG2EaXF8B9ZY/TH7+tVq647m4p4dyGJvNW8l3CUWaAEFD6jfUHsdddE632rP8xhMnB8QJYc7EXe5vHdyu+V97II9O35VpNrbWuOx4a0hhtwfrdlGtDwBPjWaTWN2uNvrbIWsd7bSfhnuEjaRdlSC3XTDp23WrxrZ4y15cfbQxMBt5B1JHhsnt+vlRkYJbxeWJySWU8vLvf1Bunj4U7TD3MpD20cjgMAjoN715a/fepb0hhwzhY8zmbvHXEknyLyzkAJPMY5VKFG2evn09x41TDaXeH4jucZfIRJAx2ut+xHmCDv860XEcRYThfNf7jLqVUZGWNCzISRvoPbt6etSnxJxeOyVrj+IrJ0eUH5PzY9ESRsCRv2I+5q/Uig5K/tzjzcx/KimiIWZSeVT6/oRumYmNxCwKj+XYKnasDXY49kuop13uKQyI69QdjRU+4JHtTyfHpbQCaDQhZT9AGljPfXXw/fhWN9VuD5C1xeFS8v50ggihVndvYfqfSqEfjHj1uJA2Lufw4b6ZA6kkeZXz9BupziuQwWFlMkKvIkK65gDrY/YrPeKsW2aw8ctnZxRXbOvVhrXffYdOnTXWt0bVjL+3ydjDe2cqywTLzI6nYNOqxvGcRcWcLYi0slxMFxZ28YRXXZJ8T26k9/CtH4N4ih4nwkeQhQoeYpIvgGHcA+I696uaJ2iiiqITiTBWuSWO7dFFzannSTXcDup+/tVNnx8/Mfkq5VX2pVT4eXnWm968RwxxKFijRFA0AqgAVIKRw5grmG+tp3gb5YbmLMOXl7kaHl4fn6VP8AFHEEPDlgkzQ/NllcRwwg8vO3lvsKXjHIXOK4cvL2y5fnxqOUsdAbIFZ/JYfxGW1jz2ZurmSV1eOMuAqN0IOvDvU4GXDuEuYb7K5KXDlDd7lVZJVYh9+3br5mrvhcJ/FeHXtcossLSMr80elKkb0R3Haulpgrw5iO/MmoVGljYa0P2atlMwVi34EwkShXS4mH98xH/HVOEx3DGMuUtTHYRXDAMkczguRvoRzHfep2QkRsR3AOqx3M8JXOayyX9lb3Bys0/I8tzKWWKMDfON/y66Aa/q6DfWrwX/ivN4rFtF+OtLm6dvpItoi5Rf7tU2urKzvcVb3uNdhFKf8ATD6Cr0I30HmPOnuQ4ce6v1u47rk1F8opo6I1qpXEY6HE4y2sLcs0VugRS3c+ppBRcVb5CIzxXKM0fXSHt26Dr077+1RWEfibhfHSW2NWzuLZWaVkk2rKT1OyN+X2rTsjDF+HaT5ILjWiqbYdfTrVGXFX0eTYtI3yW1vXbXfe/wDo1NwS+C43gvLInIW0sN5G5jnjiTmVW6EaO+vQg/nS0mD4fkYX08wCLPdM8QbqSgVVB/VTS09FuooorQbZKxt8nYzWV4nPBMvK671UanDdl86GWTbvCoVW7HQ7f4oooJpVCqFHYDVLRRQFJob3S0UBRRRQFeJYYpl5ZY0dfJl2KSig9IiooVFCqBoADQFFFFB//9k="/>
          <p:cNvSpPr>
            <a:spLocks noChangeAspect="1" noChangeArrowheads="1"/>
          </p:cNvSpPr>
          <p:nvPr/>
        </p:nvSpPr>
        <p:spPr bwMode="auto">
          <a:xfrm>
            <a:off x="155575" y="-212725"/>
            <a:ext cx="8191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55130" y="3051341"/>
            <a:ext cx="4874175" cy="3419705"/>
            <a:chOff x="955130" y="3051341"/>
            <a:chExt cx="4874175" cy="3419705"/>
          </a:xfrm>
        </p:grpSpPr>
        <p:sp>
          <p:nvSpPr>
            <p:cNvPr id="9" name="TextBox 8"/>
            <p:cNvSpPr txBox="1"/>
            <p:nvPr/>
          </p:nvSpPr>
          <p:spPr>
            <a:xfrm>
              <a:off x="3560365" y="3051341"/>
              <a:ext cx="2268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Stepper motor</a:t>
              </a:r>
              <a:endParaRPr lang="en-US" sz="2400" dirty="0"/>
            </a:p>
          </p:txBody>
        </p:sp>
        <p:pic>
          <p:nvPicPr>
            <p:cNvPr id="2253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639" y="3662220"/>
              <a:ext cx="1715352" cy="171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955130" y="5455383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/>
                <a:t>D</a:t>
              </a:r>
              <a:r>
                <a:rPr lang="en-US" sz="2000" dirty="0" smtClean="0"/>
                <a:t>ivides </a:t>
              </a:r>
              <a:r>
                <a:rPr lang="en-US" sz="2000" dirty="0"/>
                <a:t>a full rotation into a number of equal </a:t>
              </a:r>
              <a:r>
                <a:rPr lang="en-US" sz="2000" dirty="0" smtClean="0"/>
                <a:t>steps. No need for sensors or feedback system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92635" y="1990014"/>
            <a:ext cx="3251366" cy="3746495"/>
            <a:chOff x="5892635" y="1990014"/>
            <a:chExt cx="3251366" cy="3746495"/>
          </a:xfrm>
        </p:grpSpPr>
        <p:sp>
          <p:nvSpPr>
            <p:cNvPr id="7" name="TextBox 6"/>
            <p:cNvSpPr txBox="1"/>
            <p:nvPr/>
          </p:nvSpPr>
          <p:spPr>
            <a:xfrm>
              <a:off x="6058754" y="1990014"/>
              <a:ext cx="223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Servo motor</a:t>
              </a:r>
              <a:endParaRPr lang="en-US" sz="2400" dirty="0"/>
            </a:p>
          </p:txBody>
        </p:sp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753" y="2639350"/>
              <a:ext cx="1762552" cy="17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892635" y="4720846"/>
              <a:ext cx="32513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Controls the rotation of the shaft, needs sensor and closed feedback system</a:t>
              </a:r>
              <a:endParaRPr 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2995" y="2074460"/>
            <a:ext cx="4203345" cy="2415251"/>
            <a:chOff x="122995" y="2074460"/>
            <a:chExt cx="4203345" cy="2415251"/>
          </a:xfrm>
        </p:grpSpPr>
        <p:sp>
          <p:nvSpPr>
            <p:cNvPr id="6" name="TextBox 5"/>
            <p:cNvSpPr txBox="1"/>
            <p:nvPr/>
          </p:nvSpPr>
          <p:spPr>
            <a:xfrm>
              <a:off x="627796" y="2074460"/>
              <a:ext cx="3698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Electric motor (AC or DC)</a:t>
              </a:r>
              <a:endParaRPr lang="en-US" sz="2400" dirty="0"/>
            </a:p>
          </p:txBody>
        </p:sp>
        <p:pic>
          <p:nvPicPr>
            <p:cNvPr id="22530" name="Picture 2" descr="http://upload.wikimedia.org/wikipedia/commons/thumb/8/89/Motors01CJC.jpg/220px-Motors01CJ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176" y="2534244"/>
              <a:ext cx="1756217" cy="19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vex-servo-kit-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95" y="2988622"/>
              <a:ext cx="1501088" cy="150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81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6E19-7B15-4276-B493-046A87EAE5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545" y="709683"/>
            <a:ext cx="79566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Linear Actuators – Hydraulic, Pneumatic, mechanical</a:t>
            </a:r>
            <a:endParaRPr lang="en-US" sz="2600" dirty="0"/>
          </a:p>
        </p:txBody>
      </p:sp>
      <p:pic>
        <p:nvPicPr>
          <p:cNvPr id="25602" name="Picture 2" descr="http://www.thomsonlinear.com/img/image_banner/leadgen_banner_linear_actuato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3"/>
          <a:stretch/>
        </p:blipFill>
        <p:spPr bwMode="auto">
          <a:xfrm>
            <a:off x="5786651" y="1806622"/>
            <a:ext cx="3172866" cy="14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56" y="1668439"/>
            <a:ext cx="1975513" cy="19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https://encrypted-tbn2.gstatic.com/images?q=tbn:ANd9GcRJScud12Wu-dnr6q8Txhk7kMrETQ0WXlEVsxyEaNAbm6rxmrBO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1732626"/>
            <a:ext cx="2063419" cy="21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https://encrypted-tbn0.gstatic.com/images?q=tbn:ANd9GcRuo7i7i2hWXNVVTC0NuJ3WMjd_iRHjVjJJhwkiXrH1sJkqHTDCo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76" y="4162567"/>
            <a:ext cx="4662086" cy="17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2815" y="6032313"/>
            <a:ext cx="510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Hydraulic and Pneumatic actuators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7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7D11A-A97B-4738-88F0-56C4CADF77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9458" name="Picture 2" descr="Digi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r="14334"/>
          <a:stretch/>
        </p:blipFill>
        <p:spPr bwMode="auto">
          <a:xfrm>
            <a:off x="4858603" y="1620387"/>
            <a:ext cx="3466532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static.diffen.com/uploadz/c/ce/Analog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r="9124"/>
          <a:stretch/>
        </p:blipFill>
        <p:spPr bwMode="auto">
          <a:xfrm>
            <a:off x="766250" y="1555846"/>
            <a:ext cx="3369022" cy="260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8143" y="397064"/>
            <a:ext cx="8229600" cy="7159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600" b="1" i="1" kern="0" dirty="0" smtClean="0">
                <a:solidFill>
                  <a:srgbClr val="FF0000"/>
                </a:solidFill>
              </a:rPr>
              <a:t>Analog and Digital Signals</a:t>
            </a:r>
          </a:p>
        </p:txBody>
      </p:sp>
    </p:spTree>
    <p:extLst>
      <p:ext uri="{BB962C8B-B14F-4D97-AF65-F5344CB8AC3E}">
        <p14:creationId xmlns:p14="http://schemas.microsoft.com/office/powerpoint/2010/main" val="7062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4CEDAE-3940-44F4-9714-ACB55FC8C4DD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8575"/>
            <a:ext cx="8229600" cy="7159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600" b="1" i="1" kern="0" dirty="0" smtClean="0">
                <a:solidFill>
                  <a:srgbClr val="FF0000"/>
                </a:solidFill>
              </a:rPr>
              <a:t>Analog and Digital Signals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7038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486400" y="649995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charset="0"/>
              </a:rPr>
              <a:t>Light intensity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5486400" y="1047487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Temperature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5486400" y="1444979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Pressure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5486400" y="1842471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charset="0"/>
              </a:rPr>
              <a:t>Flow rate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05000" y="2771775"/>
            <a:ext cx="6861175" cy="1670050"/>
            <a:chOff x="1905000" y="2772229"/>
            <a:chExt cx="6861175" cy="1669596"/>
          </a:xfrm>
        </p:grpSpPr>
        <p:pic>
          <p:nvPicPr>
            <p:cNvPr id="4107" name="Picture 2" descr="http://www.brainbell.com/tutors/A+/Hardware/images/f12xx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772229"/>
              <a:ext cx="3505200" cy="166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124200"/>
              <a:ext cx="267017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6" name="Picture 2" descr="http://www.brainbell.com/tutors/A+/Hardware/images/f12xx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954088"/>
            <a:ext cx="34448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488672" y="223996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charset="0"/>
              </a:rPr>
              <a:t>Force</a:t>
            </a: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9CF87C-CA90-4F01-9CD4-FCC064DFC3C0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123" name="Picture 2" descr="http://www.scm.tees.ac.uk/users/u0000408/DSP/analog_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643063" y="33655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Analog Signal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6324600" y="336550"/>
            <a:ext cx="164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Digital Signal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263" y="2590800"/>
            <a:ext cx="1524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63" y="2806700"/>
            <a:ext cx="152400" cy="927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4863" y="2387600"/>
            <a:ext cx="152400" cy="134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9663" y="3657600"/>
            <a:ext cx="1524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3663" y="3162300"/>
            <a:ext cx="15240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3063" y="2678113"/>
            <a:ext cx="152400" cy="105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7863" y="2614613"/>
            <a:ext cx="1524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51075" y="2806700"/>
            <a:ext cx="152400" cy="96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7463" y="1600200"/>
            <a:ext cx="152400" cy="2157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8775" y="2592388"/>
            <a:ext cx="1524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52" name="Group 5151"/>
          <p:cNvGrpSpPr/>
          <p:nvPr/>
        </p:nvGrpSpPr>
        <p:grpSpPr>
          <a:xfrm>
            <a:off x="200025" y="3098042"/>
            <a:ext cx="8743950" cy="3645658"/>
            <a:chOff x="200025" y="3098042"/>
            <a:chExt cx="8743950" cy="3645658"/>
          </a:xfrm>
        </p:grpSpPr>
        <p:grpSp>
          <p:nvGrpSpPr>
            <p:cNvPr id="8" name="Group 7"/>
            <p:cNvGrpSpPr/>
            <p:nvPr/>
          </p:nvGrpSpPr>
          <p:grpSpPr>
            <a:xfrm>
              <a:off x="200025" y="3098042"/>
              <a:ext cx="8743950" cy="3645658"/>
              <a:chOff x="200025" y="3098042"/>
              <a:chExt cx="8743950" cy="3645658"/>
            </a:xfrm>
          </p:grpSpPr>
          <p:grpSp>
            <p:nvGrpSpPr>
              <p:cNvPr id="97" name="Group 96"/>
              <p:cNvGrpSpPr>
                <a:grpSpLocks/>
              </p:cNvGrpSpPr>
              <p:nvPr/>
            </p:nvGrpSpPr>
            <p:grpSpPr bwMode="auto">
              <a:xfrm>
                <a:off x="200025" y="3943350"/>
                <a:ext cx="8743950" cy="2800350"/>
                <a:chOff x="199712" y="4057650"/>
                <a:chExt cx="8743950" cy="280035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99712" y="4057650"/>
                  <a:ext cx="8743950" cy="280035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5138" name="Group 91"/>
                <p:cNvGrpSpPr>
                  <a:grpSpLocks/>
                </p:cNvGrpSpPr>
                <p:nvPr/>
              </p:nvGrpSpPr>
              <p:grpSpPr bwMode="auto">
                <a:xfrm>
                  <a:off x="4484688" y="5545138"/>
                  <a:ext cx="1074737" cy="1247775"/>
                  <a:chOff x="4484688" y="5545138"/>
                  <a:chExt cx="1074737" cy="1247775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 bwMode="auto">
                  <a:xfrm>
                    <a:off x="4484375" y="5545138"/>
                    <a:ext cx="33337" cy="1247775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 bwMode="auto">
                  <a:xfrm flipV="1">
                    <a:off x="4520887" y="6169025"/>
                    <a:ext cx="1038225" cy="573088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39" name="Group 90"/>
                <p:cNvGrpSpPr>
                  <a:grpSpLocks/>
                </p:cNvGrpSpPr>
                <p:nvPr/>
              </p:nvGrpSpPr>
              <p:grpSpPr bwMode="auto">
                <a:xfrm>
                  <a:off x="595000" y="4151538"/>
                  <a:ext cx="7924886" cy="2436587"/>
                  <a:chOff x="595000" y="4151538"/>
                  <a:chExt cx="7924886" cy="2436587"/>
                </a:xfrm>
              </p:grpSpPr>
              <p:sp>
                <p:nvSpPr>
                  <p:cNvPr id="3" name="TextBox 2"/>
                  <p:cNvSpPr txBox="1"/>
                  <p:nvPr/>
                </p:nvSpPr>
                <p:spPr bwMode="auto">
                  <a:xfrm>
                    <a:off x="595000" y="6022975"/>
                    <a:ext cx="784225" cy="41592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rgbClr val="0000FF"/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endParaRPr lang="en-US" sz="200" dirty="0"/>
                  </a:p>
                  <a:p>
                    <a:pPr algn="ctr">
                      <a:defRPr/>
                    </a:pPr>
                    <a:r>
                      <a:rPr lang="en-US" sz="1300" dirty="0"/>
                      <a:t>Sensor</a:t>
                    </a:r>
                  </a:p>
                  <a:p>
                    <a:pPr>
                      <a:defRPr/>
                    </a:pPr>
                    <a:endParaRPr lang="en-US" sz="600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 bwMode="auto">
                  <a:xfrm>
                    <a:off x="1531625" y="5835650"/>
                    <a:ext cx="1066800" cy="75247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rgbClr val="0000FF"/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endParaRPr lang="en-US" sz="200" dirty="0"/>
                  </a:p>
                  <a:p>
                    <a:pPr algn="ctr">
                      <a:defRPr/>
                    </a:pPr>
                    <a:r>
                      <a:rPr lang="en-US" sz="1300" dirty="0"/>
                      <a:t>Buffer</a:t>
                    </a:r>
                  </a:p>
                  <a:p>
                    <a:pPr>
                      <a:defRPr/>
                    </a:pPr>
                    <a:endParaRPr lang="en-US" sz="200" dirty="0"/>
                  </a:p>
                  <a:p>
                    <a:pPr algn="ctr">
                      <a:defRPr/>
                    </a:pPr>
                    <a:r>
                      <a:rPr lang="en-US" sz="1300" dirty="0"/>
                      <a:t>Amplifier</a:t>
                    </a:r>
                  </a:p>
                  <a:p>
                    <a:pPr algn="ctr">
                      <a:defRPr/>
                    </a:pPr>
                    <a:endParaRPr lang="en-US" sz="13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 bwMode="auto">
                  <a:xfrm>
                    <a:off x="2807975" y="6262688"/>
                    <a:ext cx="1444625" cy="2921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2"/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300" dirty="0"/>
                      <a:t>Low-pass filter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 bwMode="auto">
                  <a:xfrm>
                    <a:off x="4528825" y="5922963"/>
                    <a:ext cx="798512" cy="46037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200" dirty="0"/>
                      <a:t>Sample &amp; hold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 bwMode="auto">
                  <a:xfrm>
                    <a:off x="5863912" y="5856288"/>
                    <a:ext cx="1066800" cy="61595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rgbClr val="0000FF"/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endParaRPr lang="en-US" sz="200" dirty="0"/>
                  </a:p>
                  <a:p>
                    <a:pPr algn="ctr">
                      <a:defRPr/>
                    </a:pPr>
                    <a:endParaRPr lang="en-US" sz="400" dirty="0"/>
                  </a:p>
                  <a:p>
                    <a:pPr algn="ctr">
                      <a:defRPr/>
                    </a:pPr>
                    <a:r>
                      <a:rPr lang="en-US" sz="1300" dirty="0"/>
                      <a:t>A/D</a:t>
                    </a:r>
                  </a:p>
                  <a:p>
                    <a:pPr>
                      <a:defRPr/>
                    </a:pPr>
                    <a:endParaRPr lang="en-US" sz="200" dirty="0"/>
                  </a:p>
                  <a:p>
                    <a:pPr algn="ctr">
                      <a:defRPr/>
                    </a:pPr>
                    <a:r>
                      <a:rPr lang="en-US" sz="1300" dirty="0"/>
                      <a:t>Converter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 bwMode="auto">
                  <a:xfrm>
                    <a:off x="7337112" y="5863586"/>
                    <a:ext cx="1138238" cy="61436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rgbClr val="0000FF"/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endParaRPr lang="en-US" sz="200" dirty="0"/>
                  </a:p>
                  <a:p>
                    <a:pPr algn="ctr">
                      <a:defRPr/>
                    </a:pPr>
                    <a:r>
                      <a:rPr lang="en-US" sz="1300" dirty="0"/>
                      <a:t>Computer</a:t>
                    </a:r>
                  </a:p>
                  <a:p>
                    <a:pPr>
                      <a:defRPr/>
                    </a:pPr>
                    <a:endParaRPr lang="en-US" sz="200" dirty="0"/>
                  </a:p>
                  <a:p>
                    <a:pPr algn="ctr">
                      <a:defRPr/>
                    </a:pPr>
                    <a:r>
                      <a:rPr lang="en-US" sz="1300" dirty="0"/>
                      <a:t>Memory</a:t>
                    </a:r>
                  </a:p>
                  <a:p>
                    <a:pPr algn="ctr">
                      <a:defRPr/>
                    </a:pPr>
                    <a:endParaRPr lang="en-US" sz="400" dirty="0"/>
                  </a:p>
                </p:txBody>
              </p:sp>
              <p:cxnSp>
                <p:nvCxnSpPr>
                  <p:cNvPr id="9" name="Straight Connector 8"/>
                  <p:cNvCxnSpPr/>
                  <p:nvPr/>
                </p:nvCxnSpPr>
                <p:spPr bwMode="auto">
                  <a:xfrm>
                    <a:off x="4498662" y="5545138"/>
                    <a:ext cx="1016000" cy="579437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 bwMode="auto">
                  <a:xfrm>
                    <a:off x="4281175" y="5632450"/>
                    <a:ext cx="14287" cy="94297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77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62055" y="4151538"/>
                    <a:ext cx="1857831" cy="3384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>
                        <a:latin typeface="Arial" charset="0"/>
                      </a:rPr>
                      <a:t>0011  0010  0100</a:t>
                    </a:r>
                  </a:p>
                </p:txBody>
              </p:sp>
              <p:sp>
                <p:nvSpPr>
                  <p:cNvPr id="5178" name="Text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54801" y="4478050"/>
                    <a:ext cx="1857831" cy="3384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>
                        <a:latin typeface="Arial" charset="0"/>
                      </a:rPr>
                      <a:t>0001  1010  0111</a:t>
                    </a:r>
                  </a:p>
                </p:txBody>
              </p:sp>
              <p:sp>
                <p:nvSpPr>
                  <p:cNvPr id="5179" name="Text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54801" y="4797304"/>
                    <a:ext cx="1857831" cy="4000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>
                        <a:latin typeface="Arial" charset="0"/>
                      </a:rPr>
                      <a:t>0101  0011  0110</a:t>
                    </a: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400">
                      <a:latin typeface="Arial" charset="0"/>
                    </a:endParaRPr>
                  </a:p>
                </p:txBody>
              </p:sp>
            </p:grpSp>
            <p:sp>
              <p:nvSpPr>
                <p:cNvPr id="2" name="Rectangle 1"/>
                <p:cNvSpPr/>
                <p:nvPr/>
              </p:nvSpPr>
              <p:spPr>
                <a:xfrm>
                  <a:off x="2709550" y="5629275"/>
                  <a:ext cx="1585912" cy="990600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3033400" y="5786438"/>
                  <a:ext cx="971550" cy="379412"/>
                </a:xfrm>
                <a:custGeom>
                  <a:avLst/>
                  <a:gdLst>
                    <a:gd name="connsiteX0" fmla="*/ 0 w 971550"/>
                    <a:gd name="connsiteY0" fmla="*/ 0 h 378725"/>
                    <a:gd name="connsiteX1" fmla="*/ 252412 w 971550"/>
                    <a:gd name="connsiteY1" fmla="*/ 9525 h 378725"/>
                    <a:gd name="connsiteX2" fmla="*/ 390525 w 971550"/>
                    <a:gd name="connsiteY2" fmla="*/ 52387 h 378725"/>
                    <a:gd name="connsiteX3" fmla="*/ 504825 w 971550"/>
                    <a:gd name="connsiteY3" fmla="*/ 157162 h 378725"/>
                    <a:gd name="connsiteX4" fmla="*/ 719137 w 971550"/>
                    <a:gd name="connsiteY4" fmla="*/ 352425 h 378725"/>
                    <a:gd name="connsiteX5" fmla="*/ 971550 w 971550"/>
                    <a:gd name="connsiteY5" fmla="*/ 371475 h 37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1550" h="378725">
                      <a:moveTo>
                        <a:pt x="0" y="0"/>
                      </a:moveTo>
                      <a:cubicBezTo>
                        <a:pt x="93662" y="397"/>
                        <a:pt x="187325" y="794"/>
                        <a:pt x="252412" y="9525"/>
                      </a:cubicBezTo>
                      <a:cubicBezTo>
                        <a:pt x="317499" y="18256"/>
                        <a:pt x="348456" y="27781"/>
                        <a:pt x="390525" y="52387"/>
                      </a:cubicBezTo>
                      <a:cubicBezTo>
                        <a:pt x="432594" y="76993"/>
                        <a:pt x="504825" y="157162"/>
                        <a:pt x="504825" y="157162"/>
                      </a:cubicBezTo>
                      <a:cubicBezTo>
                        <a:pt x="559594" y="207168"/>
                        <a:pt x="641350" y="316706"/>
                        <a:pt x="719137" y="352425"/>
                      </a:cubicBezTo>
                      <a:cubicBezTo>
                        <a:pt x="796925" y="388144"/>
                        <a:pt x="884237" y="379809"/>
                        <a:pt x="971550" y="371475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505012" y="5538788"/>
                  <a:ext cx="7938" cy="1268412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517712" y="6167438"/>
                  <a:ext cx="1073150" cy="601662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500250" y="5529263"/>
                  <a:ext cx="1066800" cy="62865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4295462" y="6176963"/>
                  <a:ext cx="204788" cy="4762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endCxn id="24" idx="1"/>
                </p:cNvCxnSpPr>
                <p:nvPr/>
              </p:nvCxnSpPr>
              <p:spPr>
                <a:xfrm flipV="1">
                  <a:off x="5595625" y="6164263"/>
                  <a:ext cx="268287" cy="793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1371287" y="6215063"/>
                  <a:ext cx="152400" cy="4762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2595250" y="6205538"/>
                  <a:ext cx="119062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Freeform 47"/>
                <p:cNvSpPr/>
                <p:nvPr/>
              </p:nvSpPr>
              <p:spPr>
                <a:xfrm>
                  <a:off x="633100" y="5300663"/>
                  <a:ext cx="914400" cy="144462"/>
                </a:xfrm>
                <a:custGeom>
                  <a:avLst/>
                  <a:gdLst>
                    <a:gd name="connsiteX0" fmla="*/ 0 w 914400"/>
                    <a:gd name="connsiteY0" fmla="*/ 133492 h 144849"/>
                    <a:gd name="connsiteX1" fmla="*/ 366712 w 914400"/>
                    <a:gd name="connsiteY1" fmla="*/ 133492 h 144849"/>
                    <a:gd name="connsiteX2" fmla="*/ 428625 w 914400"/>
                    <a:gd name="connsiteY2" fmla="*/ 81104 h 144849"/>
                    <a:gd name="connsiteX3" fmla="*/ 476250 w 914400"/>
                    <a:gd name="connsiteY3" fmla="*/ 23954 h 144849"/>
                    <a:gd name="connsiteX4" fmla="*/ 538162 w 914400"/>
                    <a:gd name="connsiteY4" fmla="*/ 142 h 144849"/>
                    <a:gd name="connsiteX5" fmla="*/ 609600 w 914400"/>
                    <a:gd name="connsiteY5" fmla="*/ 33479 h 144849"/>
                    <a:gd name="connsiteX6" fmla="*/ 657225 w 914400"/>
                    <a:gd name="connsiteY6" fmla="*/ 76342 h 144849"/>
                    <a:gd name="connsiteX7" fmla="*/ 704850 w 914400"/>
                    <a:gd name="connsiteY7" fmla="*/ 76342 h 144849"/>
                    <a:gd name="connsiteX8" fmla="*/ 752475 w 914400"/>
                    <a:gd name="connsiteY8" fmla="*/ 123967 h 144849"/>
                    <a:gd name="connsiteX9" fmla="*/ 814387 w 914400"/>
                    <a:gd name="connsiteY9" fmla="*/ 143017 h 144849"/>
                    <a:gd name="connsiteX10" fmla="*/ 914400 w 914400"/>
                    <a:gd name="connsiteY10" fmla="*/ 143017 h 14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4400" h="144849">
                      <a:moveTo>
                        <a:pt x="0" y="133492"/>
                      </a:moveTo>
                      <a:cubicBezTo>
                        <a:pt x="147637" y="137857"/>
                        <a:pt x="295275" y="142223"/>
                        <a:pt x="366712" y="133492"/>
                      </a:cubicBezTo>
                      <a:cubicBezTo>
                        <a:pt x="438150" y="124761"/>
                        <a:pt x="410369" y="99360"/>
                        <a:pt x="428625" y="81104"/>
                      </a:cubicBezTo>
                      <a:cubicBezTo>
                        <a:pt x="446881" y="62848"/>
                        <a:pt x="457994" y="37448"/>
                        <a:pt x="476250" y="23954"/>
                      </a:cubicBezTo>
                      <a:cubicBezTo>
                        <a:pt x="494506" y="10460"/>
                        <a:pt x="515937" y="-1445"/>
                        <a:pt x="538162" y="142"/>
                      </a:cubicBezTo>
                      <a:cubicBezTo>
                        <a:pt x="560387" y="1729"/>
                        <a:pt x="589756" y="20779"/>
                        <a:pt x="609600" y="33479"/>
                      </a:cubicBezTo>
                      <a:cubicBezTo>
                        <a:pt x="629444" y="46179"/>
                        <a:pt x="641350" y="69198"/>
                        <a:pt x="657225" y="76342"/>
                      </a:cubicBezTo>
                      <a:cubicBezTo>
                        <a:pt x="673100" y="83486"/>
                        <a:pt x="688975" y="68405"/>
                        <a:pt x="704850" y="76342"/>
                      </a:cubicBezTo>
                      <a:cubicBezTo>
                        <a:pt x="720725" y="84279"/>
                        <a:pt x="734219" y="112854"/>
                        <a:pt x="752475" y="123967"/>
                      </a:cubicBezTo>
                      <a:cubicBezTo>
                        <a:pt x="770731" y="135080"/>
                        <a:pt x="787399" y="139842"/>
                        <a:pt x="814387" y="143017"/>
                      </a:cubicBezTo>
                      <a:cubicBezTo>
                        <a:pt x="841375" y="146192"/>
                        <a:pt x="877887" y="144604"/>
                        <a:pt x="914400" y="143017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1718950" y="4597400"/>
                  <a:ext cx="1223962" cy="850900"/>
                </a:xfrm>
                <a:custGeom>
                  <a:avLst/>
                  <a:gdLst>
                    <a:gd name="connsiteX0" fmla="*/ 0 w 1223962"/>
                    <a:gd name="connsiteY0" fmla="*/ 802927 h 850552"/>
                    <a:gd name="connsiteX1" fmla="*/ 66675 w 1223962"/>
                    <a:gd name="connsiteY1" fmla="*/ 736252 h 850552"/>
                    <a:gd name="connsiteX2" fmla="*/ 119062 w 1223962"/>
                    <a:gd name="connsiteY2" fmla="*/ 721965 h 850552"/>
                    <a:gd name="connsiteX3" fmla="*/ 176212 w 1223962"/>
                    <a:gd name="connsiteY3" fmla="*/ 745777 h 850552"/>
                    <a:gd name="connsiteX4" fmla="*/ 242887 w 1223962"/>
                    <a:gd name="connsiteY4" fmla="*/ 745777 h 850552"/>
                    <a:gd name="connsiteX5" fmla="*/ 290512 w 1223962"/>
                    <a:gd name="connsiteY5" fmla="*/ 721965 h 850552"/>
                    <a:gd name="connsiteX6" fmla="*/ 342900 w 1223962"/>
                    <a:gd name="connsiteY6" fmla="*/ 717202 h 850552"/>
                    <a:gd name="connsiteX7" fmla="*/ 390525 w 1223962"/>
                    <a:gd name="connsiteY7" fmla="*/ 741015 h 850552"/>
                    <a:gd name="connsiteX8" fmla="*/ 428625 w 1223962"/>
                    <a:gd name="connsiteY8" fmla="*/ 755302 h 850552"/>
                    <a:gd name="connsiteX9" fmla="*/ 461962 w 1223962"/>
                    <a:gd name="connsiteY9" fmla="*/ 731490 h 850552"/>
                    <a:gd name="connsiteX10" fmla="*/ 485775 w 1223962"/>
                    <a:gd name="connsiteY10" fmla="*/ 660052 h 850552"/>
                    <a:gd name="connsiteX11" fmla="*/ 528637 w 1223962"/>
                    <a:gd name="connsiteY11" fmla="*/ 674340 h 850552"/>
                    <a:gd name="connsiteX12" fmla="*/ 561975 w 1223962"/>
                    <a:gd name="connsiteY12" fmla="*/ 455265 h 850552"/>
                    <a:gd name="connsiteX13" fmla="*/ 619125 w 1223962"/>
                    <a:gd name="connsiteY13" fmla="*/ 198090 h 850552"/>
                    <a:gd name="connsiteX14" fmla="*/ 676275 w 1223962"/>
                    <a:gd name="connsiteY14" fmla="*/ 45690 h 850552"/>
                    <a:gd name="connsiteX15" fmla="*/ 709612 w 1223962"/>
                    <a:gd name="connsiteY15" fmla="*/ 2827 h 850552"/>
                    <a:gd name="connsiteX16" fmla="*/ 752475 w 1223962"/>
                    <a:gd name="connsiteY16" fmla="*/ 17115 h 850552"/>
                    <a:gd name="connsiteX17" fmla="*/ 790575 w 1223962"/>
                    <a:gd name="connsiteY17" fmla="*/ 121890 h 850552"/>
                    <a:gd name="connsiteX18" fmla="*/ 852487 w 1223962"/>
                    <a:gd name="connsiteY18" fmla="*/ 279052 h 850552"/>
                    <a:gd name="connsiteX19" fmla="*/ 895350 w 1223962"/>
                    <a:gd name="connsiteY19" fmla="*/ 402877 h 850552"/>
                    <a:gd name="connsiteX20" fmla="*/ 947737 w 1223962"/>
                    <a:gd name="connsiteY20" fmla="*/ 426690 h 850552"/>
                    <a:gd name="connsiteX21" fmla="*/ 976312 w 1223962"/>
                    <a:gd name="connsiteY21" fmla="*/ 431452 h 850552"/>
                    <a:gd name="connsiteX22" fmla="*/ 981075 w 1223962"/>
                    <a:gd name="connsiteY22" fmla="*/ 502890 h 850552"/>
                    <a:gd name="connsiteX23" fmla="*/ 1009650 w 1223962"/>
                    <a:gd name="connsiteY23" fmla="*/ 579090 h 850552"/>
                    <a:gd name="connsiteX24" fmla="*/ 1023937 w 1223962"/>
                    <a:gd name="connsiteY24" fmla="*/ 660052 h 850552"/>
                    <a:gd name="connsiteX25" fmla="*/ 1057275 w 1223962"/>
                    <a:gd name="connsiteY25" fmla="*/ 702915 h 850552"/>
                    <a:gd name="connsiteX26" fmla="*/ 1100137 w 1223962"/>
                    <a:gd name="connsiteY26" fmla="*/ 702915 h 850552"/>
                    <a:gd name="connsiteX27" fmla="*/ 1133475 w 1223962"/>
                    <a:gd name="connsiteY27" fmla="*/ 731490 h 850552"/>
                    <a:gd name="connsiteX28" fmla="*/ 1162050 w 1223962"/>
                    <a:gd name="connsiteY28" fmla="*/ 793402 h 850552"/>
                    <a:gd name="connsiteX29" fmla="*/ 1223962 w 1223962"/>
                    <a:gd name="connsiteY29" fmla="*/ 850552 h 85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23962" h="850552">
                      <a:moveTo>
                        <a:pt x="0" y="802927"/>
                      </a:moveTo>
                      <a:cubicBezTo>
                        <a:pt x="23415" y="776336"/>
                        <a:pt x="46831" y="749746"/>
                        <a:pt x="66675" y="736252"/>
                      </a:cubicBezTo>
                      <a:cubicBezTo>
                        <a:pt x="86519" y="722758"/>
                        <a:pt x="100806" y="720377"/>
                        <a:pt x="119062" y="721965"/>
                      </a:cubicBezTo>
                      <a:cubicBezTo>
                        <a:pt x="137318" y="723552"/>
                        <a:pt x="155575" y="741808"/>
                        <a:pt x="176212" y="745777"/>
                      </a:cubicBezTo>
                      <a:cubicBezTo>
                        <a:pt x="196849" y="749746"/>
                        <a:pt x="223837" y="749746"/>
                        <a:pt x="242887" y="745777"/>
                      </a:cubicBezTo>
                      <a:cubicBezTo>
                        <a:pt x="261937" y="741808"/>
                        <a:pt x="273843" y="726727"/>
                        <a:pt x="290512" y="721965"/>
                      </a:cubicBezTo>
                      <a:cubicBezTo>
                        <a:pt x="307181" y="717202"/>
                        <a:pt x="326231" y="714027"/>
                        <a:pt x="342900" y="717202"/>
                      </a:cubicBezTo>
                      <a:cubicBezTo>
                        <a:pt x="359569" y="720377"/>
                        <a:pt x="376237" y="734665"/>
                        <a:pt x="390525" y="741015"/>
                      </a:cubicBezTo>
                      <a:cubicBezTo>
                        <a:pt x="404813" y="747365"/>
                        <a:pt x="416719" y="756889"/>
                        <a:pt x="428625" y="755302"/>
                      </a:cubicBezTo>
                      <a:cubicBezTo>
                        <a:pt x="440531" y="753715"/>
                        <a:pt x="452437" y="747365"/>
                        <a:pt x="461962" y="731490"/>
                      </a:cubicBezTo>
                      <a:cubicBezTo>
                        <a:pt x="471487" y="715615"/>
                        <a:pt x="474663" y="669577"/>
                        <a:pt x="485775" y="660052"/>
                      </a:cubicBezTo>
                      <a:cubicBezTo>
                        <a:pt x="496888" y="650527"/>
                        <a:pt x="515937" y="708471"/>
                        <a:pt x="528637" y="674340"/>
                      </a:cubicBezTo>
                      <a:cubicBezTo>
                        <a:pt x="541337" y="640209"/>
                        <a:pt x="546894" y="534640"/>
                        <a:pt x="561975" y="455265"/>
                      </a:cubicBezTo>
                      <a:cubicBezTo>
                        <a:pt x="577056" y="375890"/>
                        <a:pt x="600075" y="266352"/>
                        <a:pt x="619125" y="198090"/>
                      </a:cubicBezTo>
                      <a:cubicBezTo>
                        <a:pt x="638175" y="129828"/>
                        <a:pt x="661194" y="78234"/>
                        <a:pt x="676275" y="45690"/>
                      </a:cubicBezTo>
                      <a:cubicBezTo>
                        <a:pt x="691356" y="13146"/>
                        <a:pt x="696912" y="7590"/>
                        <a:pt x="709612" y="2827"/>
                      </a:cubicBezTo>
                      <a:cubicBezTo>
                        <a:pt x="722312" y="-1936"/>
                        <a:pt x="738981" y="-2729"/>
                        <a:pt x="752475" y="17115"/>
                      </a:cubicBezTo>
                      <a:cubicBezTo>
                        <a:pt x="765969" y="36959"/>
                        <a:pt x="773906" y="78234"/>
                        <a:pt x="790575" y="121890"/>
                      </a:cubicBezTo>
                      <a:cubicBezTo>
                        <a:pt x="807244" y="165546"/>
                        <a:pt x="835025" y="232221"/>
                        <a:pt x="852487" y="279052"/>
                      </a:cubicBezTo>
                      <a:cubicBezTo>
                        <a:pt x="869950" y="325883"/>
                        <a:pt x="879475" y="378271"/>
                        <a:pt x="895350" y="402877"/>
                      </a:cubicBezTo>
                      <a:cubicBezTo>
                        <a:pt x="911225" y="427483"/>
                        <a:pt x="934243" y="421927"/>
                        <a:pt x="947737" y="426690"/>
                      </a:cubicBezTo>
                      <a:cubicBezTo>
                        <a:pt x="961231" y="431453"/>
                        <a:pt x="970756" y="418752"/>
                        <a:pt x="976312" y="431452"/>
                      </a:cubicBezTo>
                      <a:cubicBezTo>
                        <a:pt x="981868" y="444152"/>
                        <a:pt x="975519" y="478284"/>
                        <a:pt x="981075" y="502890"/>
                      </a:cubicBezTo>
                      <a:cubicBezTo>
                        <a:pt x="986631" y="527496"/>
                        <a:pt x="1002506" y="552896"/>
                        <a:pt x="1009650" y="579090"/>
                      </a:cubicBezTo>
                      <a:cubicBezTo>
                        <a:pt x="1016794" y="605284"/>
                        <a:pt x="1016000" y="639414"/>
                        <a:pt x="1023937" y="660052"/>
                      </a:cubicBezTo>
                      <a:cubicBezTo>
                        <a:pt x="1031875" y="680689"/>
                        <a:pt x="1044575" y="695771"/>
                        <a:pt x="1057275" y="702915"/>
                      </a:cubicBezTo>
                      <a:cubicBezTo>
                        <a:pt x="1069975" y="710059"/>
                        <a:pt x="1087437" y="698152"/>
                        <a:pt x="1100137" y="702915"/>
                      </a:cubicBezTo>
                      <a:cubicBezTo>
                        <a:pt x="1112837" y="707678"/>
                        <a:pt x="1123156" y="716409"/>
                        <a:pt x="1133475" y="731490"/>
                      </a:cubicBezTo>
                      <a:cubicBezTo>
                        <a:pt x="1143794" y="746571"/>
                        <a:pt x="1146969" y="773558"/>
                        <a:pt x="1162050" y="793402"/>
                      </a:cubicBezTo>
                      <a:cubicBezTo>
                        <a:pt x="1177131" y="813246"/>
                        <a:pt x="1200546" y="831899"/>
                        <a:pt x="1223962" y="850552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3157225" y="4608513"/>
                  <a:ext cx="1266825" cy="796925"/>
                </a:xfrm>
                <a:custGeom>
                  <a:avLst/>
                  <a:gdLst>
                    <a:gd name="connsiteX0" fmla="*/ 0 w 1266825"/>
                    <a:gd name="connsiteY0" fmla="*/ 734718 h 796630"/>
                    <a:gd name="connsiteX1" fmla="*/ 123825 w 1266825"/>
                    <a:gd name="connsiteY1" fmla="*/ 682330 h 796630"/>
                    <a:gd name="connsiteX2" fmla="*/ 209550 w 1266825"/>
                    <a:gd name="connsiteY2" fmla="*/ 648993 h 796630"/>
                    <a:gd name="connsiteX3" fmla="*/ 295275 w 1266825"/>
                    <a:gd name="connsiteY3" fmla="*/ 634705 h 796630"/>
                    <a:gd name="connsiteX4" fmla="*/ 366712 w 1266825"/>
                    <a:gd name="connsiteY4" fmla="*/ 658518 h 796630"/>
                    <a:gd name="connsiteX5" fmla="*/ 476250 w 1266825"/>
                    <a:gd name="connsiteY5" fmla="*/ 587080 h 796630"/>
                    <a:gd name="connsiteX6" fmla="*/ 571500 w 1266825"/>
                    <a:gd name="connsiteY6" fmla="*/ 382293 h 796630"/>
                    <a:gd name="connsiteX7" fmla="*/ 652462 w 1266825"/>
                    <a:gd name="connsiteY7" fmla="*/ 191793 h 796630"/>
                    <a:gd name="connsiteX8" fmla="*/ 695325 w 1266825"/>
                    <a:gd name="connsiteY8" fmla="*/ 44155 h 796630"/>
                    <a:gd name="connsiteX9" fmla="*/ 738187 w 1266825"/>
                    <a:gd name="connsiteY9" fmla="*/ 1293 h 796630"/>
                    <a:gd name="connsiteX10" fmla="*/ 823912 w 1266825"/>
                    <a:gd name="connsiteY10" fmla="*/ 82255 h 796630"/>
                    <a:gd name="connsiteX11" fmla="*/ 885825 w 1266825"/>
                    <a:gd name="connsiteY11" fmla="*/ 215605 h 796630"/>
                    <a:gd name="connsiteX12" fmla="*/ 952500 w 1266825"/>
                    <a:gd name="connsiteY12" fmla="*/ 358480 h 796630"/>
                    <a:gd name="connsiteX13" fmla="*/ 1028700 w 1266825"/>
                    <a:gd name="connsiteY13" fmla="*/ 496593 h 796630"/>
                    <a:gd name="connsiteX14" fmla="*/ 1133475 w 1266825"/>
                    <a:gd name="connsiteY14" fmla="*/ 629943 h 796630"/>
                    <a:gd name="connsiteX15" fmla="*/ 1266825 w 1266825"/>
                    <a:gd name="connsiteY15" fmla="*/ 796630 h 79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66825" h="796630">
                      <a:moveTo>
                        <a:pt x="0" y="734718"/>
                      </a:moveTo>
                      <a:lnTo>
                        <a:pt x="123825" y="682330"/>
                      </a:lnTo>
                      <a:cubicBezTo>
                        <a:pt x="158750" y="668042"/>
                        <a:pt x="180975" y="656931"/>
                        <a:pt x="209550" y="648993"/>
                      </a:cubicBezTo>
                      <a:cubicBezTo>
                        <a:pt x="238125" y="641055"/>
                        <a:pt x="269081" y="633117"/>
                        <a:pt x="295275" y="634705"/>
                      </a:cubicBezTo>
                      <a:cubicBezTo>
                        <a:pt x="321469" y="636292"/>
                        <a:pt x="336549" y="666456"/>
                        <a:pt x="366712" y="658518"/>
                      </a:cubicBezTo>
                      <a:cubicBezTo>
                        <a:pt x="396875" y="650580"/>
                        <a:pt x="442119" y="633117"/>
                        <a:pt x="476250" y="587080"/>
                      </a:cubicBezTo>
                      <a:cubicBezTo>
                        <a:pt x="510381" y="541042"/>
                        <a:pt x="542131" y="448174"/>
                        <a:pt x="571500" y="382293"/>
                      </a:cubicBezTo>
                      <a:cubicBezTo>
                        <a:pt x="600869" y="316412"/>
                        <a:pt x="631825" y="248149"/>
                        <a:pt x="652462" y="191793"/>
                      </a:cubicBezTo>
                      <a:cubicBezTo>
                        <a:pt x="673099" y="135437"/>
                        <a:pt x="681038" y="75905"/>
                        <a:pt x="695325" y="44155"/>
                      </a:cubicBezTo>
                      <a:cubicBezTo>
                        <a:pt x="709613" y="12405"/>
                        <a:pt x="716756" y="-5057"/>
                        <a:pt x="738187" y="1293"/>
                      </a:cubicBezTo>
                      <a:cubicBezTo>
                        <a:pt x="759618" y="7643"/>
                        <a:pt x="799306" y="46536"/>
                        <a:pt x="823912" y="82255"/>
                      </a:cubicBezTo>
                      <a:cubicBezTo>
                        <a:pt x="848518" y="117974"/>
                        <a:pt x="885825" y="215605"/>
                        <a:pt x="885825" y="215605"/>
                      </a:cubicBezTo>
                      <a:cubicBezTo>
                        <a:pt x="907256" y="261642"/>
                        <a:pt x="928688" y="311649"/>
                        <a:pt x="952500" y="358480"/>
                      </a:cubicBezTo>
                      <a:cubicBezTo>
                        <a:pt x="976313" y="405311"/>
                        <a:pt x="998538" y="451349"/>
                        <a:pt x="1028700" y="496593"/>
                      </a:cubicBezTo>
                      <a:cubicBezTo>
                        <a:pt x="1058862" y="541837"/>
                        <a:pt x="1133475" y="629943"/>
                        <a:pt x="1133475" y="629943"/>
                      </a:cubicBezTo>
                      <a:cubicBezTo>
                        <a:pt x="1173163" y="679949"/>
                        <a:pt x="1244600" y="775199"/>
                        <a:pt x="1266825" y="79663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4776475" y="4605338"/>
                  <a:ext cx="1238250" cy="771525"/>
                </a:xfrm>
                <a:custGeom>
                  <a:avLst/>
                  <a:gdLst>
                    <a:gd name="connsiteX0" fmla="*/ 0 w 1238250"/>
                    <a:gd name="connsiteY0" fmla="*/ 719660 h 772047"/>
                    <a:gd name="connsiteX1" fmla="*/ 80963 w 1238250"/>
                    <a:gd name="connsiteY1" fmla="*/ 695847 h 772047"/>
                    <a:gd name="connsiteX2" fmla="*/ 152400 w 1238250"/>
                    <a:gd name="connsiteY2" fmla="*/ 672035 h 772047"/>
                    <a:gd name="connsiteX3" fmla="*/ 219075 w 1238250"/>
                    <a:gd name="connsiteY3" fmla="*/ 648222 h 772047"/>
                    <a:gd name="connsiteX4" fmla="*/ 390525 w 1238250"/>
                    <a:gd name="connsiteY4" fmla="*/ 648222 h 772047"/>
                    <a:gd name="connsiteX5" fmla="*/ 466725 w 1238250"/>
                    <a:gd name="connsiteY5" fmla="*/ 538685 h 772047"/>
                    <a:gd name="connsiteX6" fmla="*/ 542925 w 1238250"/>
                    <a:gd name="connsiteY6" fmla="*/ 371997 h 772047"/>
                    <a:gd name="connsiteX7" fmla="*/ 619125 w 1238250"/>
                    <a:gd name="connsiteY7" fmla="*/ 186260 h 772047"/>
                    <a:gd name="connsiteX8" fmla="*/ 652463 w 1238250"/>
                    <a:gd name="connsiteY8" fmla="*/ 67197 h 772047"/>
                    <a:gd name="connsiteX9" fmla="*/ 709613 w 1238250"/>
                    <a:gd name="connsiteY9" fmla="*/ 522 h 772047"/>
                    <a:gd name="connsiteX10" fmla="*/ 776288 w 1238250"/>
                    <a:gd name="connsiteY10" fmla="*/ 43385 h 772047"/>
                    <a:gd name="connsiteX11" fmla="*/ 842963 w 1238250"/>
                    <a:gd name="connsiteY11" fmla="*/ 167210 h 772047"/>
                    <a:gd name="connsiteX12" fmla="*/ 914400 w 1238250"/>
                    <a:gd name="connsiteY12" fmla="*/ 300560 h 772047"/>
                    <a:gd name="connsiteX13" fmla="*/ 971550 w 1238250"/>
                    <a:gd name="connsiteY13" fmla="*/ 419622 h 772047"/>
                    <a:gd name="connsiteX14" fmla="*/ 1062038 w 1238250"/>
                    <a:gd name="connsiteY14" fmla="*/ 562497 h 772047"/>
                    <a:gd name="connsiteX15" fmla="*/ 1238250 w 1238250"/>
                    <a:gd name="connsiteY15" fmla="*/ 772047 h 772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8250" h="772047">
                      <a:moveTo>
                        <a:pt x="0" y="719660"/>
                      </a:moveTo>
                      <a:lnTo>
                        <a:pt x="80963" y="695847"/>
                      </a:lnTo>
                      <a:cubicBezTo>
                        <a:pt x="106363" y="687910"/>
                        <a:pt x="129381" y="679972"/>
                        <a:pt x="152400" y="672035"/>
                      </a:cubicBezTo>
                      <a:cubicBezTo>
                        <a:pt x="175419" y="664098"/>
                        <a:pt x="179387" y="652191"/>
                        <a:pt x="219075" y="648222"/>
                      </a:cubicBezTo>
                      <a:cubicBezTo>
                        <a:pt x="258763" y="644253"/>
                        <a:pt x="349250" y="666478"/>
                        <a:pt x="390525" y="648222"/>
                      </a:cubicBezTo>
                      <a:cubicBezTo>
                        <a:pt x="431800" y="629966"/>
                        <a:pt x="441325" y="584722"/>
                        <a:pt x="466725" y="538685"/>
                      </a:cubicBezTo>
                      <a:cubicBezTo>
                        <a:pt x="492125" y="492648"/>
                        <a:pt x="517525" y="430734"/>
                        <a:pt x="542925" y="371997"/>
                      </a:cubicBezTo>
                      <a:cubicBezTo>
                        <a:pt x="568325" y="313260"/>
                        <a:pt x="600869" y="237060"/>
                        <a:pt x="619125" y="186260"/>
                      </a:cubicBezTo>
                      <a:cubicBezTo>
                        <a:pt x="637381" y="135460"/>
                        <a:pt x="637382" y="98153"/>
                        <a:pt x="652463" y="67197"/>
                      </a:cubicBezTo>
                      <a:cubicBezTo>
                        <a:pt x="667544" y="36241"/>
                        <a:pt x="688976" y="4491"/>
                        <a:pt x="709613" y="522"/>
                      </a:cubicBezTo>
                      <a:cubicBezTo>
                        <a:pt x="730250" y="-3447"/>
                        <a:pt x="754063" y="15604"/>
                        <a:pt x="776288" y="43385"/>
                      </a:cubicBezTo>
                      <a:cubicBezTo>
                        <a:pt x="798513" y="71166"/>
                        <a:pt x="842963" y="167210"/>
                        <a:pt x="842963" y="167210"/>
                      </a:cubicBezTo>
                      <a:cubicBezTo>
                        <a:pt x="865982" y="210072"/>
                        <a:pt x="892969" y="258491"/>
                        <a:pt x="914400" y="300560"/>
                      </a:cubicBezTo>
                      <a:cubicBezTo>
                        <a:pt x="935831" y="342629"/>
                        <a:pt x="946944" y="375966"/>
                        <a:pt x="971550" y="419622"/>
                      </a:cubicBezTo>
                      <a:cubicBezTo>
                        <a:pt x="996156" y="463278"/>
                        <a:pt x="1017588" y="503760"/>
                        <a:pt x="1062038" y="562497"/>
                      </a:cubicBezTo>
                      <a:cubicBezTo>
                        <a:pt x="1106488" y="621234"/>
                        <a:pt x="1238250" y="772047"/>
                        <a:pt x="1238250" y="772047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552762" y="4643438"/>
                  <a:ext cx="95250" cy="476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5643250" y="4638675"/>
                  <a:ext cx="4762" cy="13335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643250" y="4795838"/>
                  <a:ext cx="95250" cy="476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5728975" y="4795838"/>
                  <a:ext cx="4762" cy="13335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709925" y="4943475"/>
                  <a:ext cx="95250" cy="476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5800412" y="4938713"/>
                  <a:ext cx="4763" cy="13335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5795650" y="5076825"/>
                  <a:ext cx="95250" cy="476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5876612" y="5067300"/>
                  <a:ext cx="14288" cy="1524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5900425" y="5214938"/>
                  <a:ext cx="95250" cy="476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>
                  <a:endCxn id="53" idx="15"/>
                </p:cNvCxnSpPr>
                <p:nvPr/>
              </p:nvCxnSpPr>
              <p:spPr>
                <a:xfrm>
                  <a:off x="5981387" y="5214938"/>
                  <a:ext cx="33338" cy="16192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5471800" y="4657725"/>
                  <a:ext cx="0" cy="13335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5419412" y="4800600"/>
                  <a:ext cx="5715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386075" y="4895850"/>
                  <a:ext cx="0" cy="13335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5333687" y="5038725"/>
                  <a:ext cx="5715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314637" y="5043488"/>
                  <a:ext cx="0" cy="13335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5262250" y="5186363"/>
                  <a:ext cx="5715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3261815" y="3098042"/>
                <a:ext cx="1883391" cy="163773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>
              <a:stCxn id="24" idx="3"/>
              <a:endCxn id="25" idx="1"/>
            </p:cNvCxnSpPr>
            <p:nvPr/>
          </p:nvCxnSpPr>
          <p:spPr>
            <a:xfrm>
              <a:off x="6931025" y="6049963"/>
              <a:ext cx="406400" cy="650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302F2B-9A87-4ABD-B675-54F3925FE53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6147" name="Rectangle 2"/>
          <p:cNvSpPr>
            <a:spLocks noGrp="1"/>
          </p:cNvSpPr>
          <p:nvPr>
            <p:ph type="body" sz="half" idx="1"/>
          </p:nvPr>
        </p:nvSpPr>
        <p:spPr>
          <a:xfrm>
            <a:off x="1981200" y="228600"/>
            <a:ext cx="5562600" cy="83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u="sng" smtClean="0"/>
              <a:t>Voltage Level vs. Logic State</a:t>
            </a:r>
          </a:p>
        </p:txBody>
      </p:sp>
      <p:graphicFrame>
        <p:nvGraphicFramePr>
          <p:cNvPr id="614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1143000"/>
          <a:ext cx="7543800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Picture" r:id="rId3" imgW="3064764" imgH="1325880" progId="Word.Picture.8">
                  <p:embed/>
                </p:oleObj>
              </mc:Choice>
              <mc:Fallback>
                <p:oleObj name="Picture" r:id="rId3" imgW="3064764" imgH="13258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543800" cy="326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4"/>
          <p:cNvSpPr>
            <a:spLocks/>
          </p:cNvSpPr>
          <p:nvPr/>
        </p:nvSpPr>
        <p:spPr bwMode="auto">
          <a:xfrm>
            <a:off x="304800" y="5105400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2800"/>
              <a:t>    Digital Signal has </a:t>
            </a:r>
            <a:r>
              <a:rPr lang="en-US" altLang="en-US" sz="2800" u="sng"/>
              <a:t>a high noise immunity level </a:t>
            </a:r>
            <a:r>
              <a:rPr lang="en-US" altLang="en-US" sz="2800"/>
              <a:t>– </a:t>
            </a:r>
            <a:br>
              <a:rPr lang="en-US" altLang="en-US" sz="2800"/>
            </a:br>
            <a:r>
              <a:rPr lang="en-US" altLang="en-US" sz="2400"/>
              <a:t>the level of noise that can be added to the signal without affecting its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785A59-BF6E-4AB4-81FF-BF0DBDE83B34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717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en-US" sz="3600" u="sng" smtClean="0"/>
              <a:t>Analog Signal vs. Digital Signal</a:t>
            </a:r>
          </a:p>
        </p:txBody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xfrm>
            <a:off x="435594" y="3466535"/>
            <a:ext cx="8534400" cy="287967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800" b="1" u="sng" dirty="0" smtClean="0"/>
              <a:t>Digital Signals</a:t>
            </a:r>
          </a:p>
          <a:p>
            <a:pPr>
              <a:buFont typeface="Arial" charset="0"/>
              <a:buNone/>
            </a:pPr>
            <a:r>
              <a:rPr lang="en-US" altLang="en-US" sz="2800" b="1" dirty="0" smtClean="0">
                <a:solidFill>
                  <a:srgbClr val="FFFF00"/>
                </a:solidFill>
              </a:rPr>
              <a:t>	Pros</a:t>
            </a:r>
            <a:r>
              <a:rPr lang="en-US" altLang="en-US" sz="2800" dirty="0" smtClean="0"/>
              <a:t>:  high immunity to noise, easy to process</a:t>
            </a:r>
            <a:br>
              <a:rPr lang="en-US" altLang="en-US" sz="2800" dirty="0" smtClean="0"/>
            </a:br>
            <a:endParaRPr lang="en-US" altLang="en-US" sz="1600" dirty="0" smtClean="0"/>
          </a:p>
          <a:p>
            <a:pPr>
              <a:buFont typeface="Arial" charset="0"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	Cons</a:t>
            </a:r>
            <a:r>
              <a:rPr lang="en-US" altLang="en-US" sz="2800" dirty="0" smtClean="0"/>
              <a:t>: needs a lot of ‘bits’ and circuits,  data 	processing delay</a:t>
            </a:r>
          </a:p>
        </p:txBody>
      </p:sp>
      <p:sp>
        <p:nvSpPr>
          <p:cNvPr id="2" name="Rectangle 1"/>
          <p:cNvSpPr/>
          <p:nvPr/>
        </p:nvSpPr>
        <p:spPr>
          <a:xfrm>
            <a:off x="369819" y="705851"/>
            <a:ext cx="23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en-US" sz="2400" b="1" u="sng" dirty="0"/>
              <a:t>Analog signals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8392" y="1245695"/>
            <a:ext cx="8140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Pros</a:t>
            </a:r>
            <a:r>
              <a:rPr lang="en-US" altLang="en-US" sz="2400" dirty="0"/>
              <a:t>:  high resolution, efficient </a:t>
            </a:r>
            <a:r>
              <a:rPr lang="en-US" altLang="en-US" sz="2400" dirty="0" smtClean="0"/>
              <a:t>transmission, smaller bandwidth (</a:t>
            </a:r>
            <a:r>
              <a:rPr lang="en-US" altLang="en-US" sz="2400" dirty="0"/>
              <a:t>1 wire, 1 signal), no delay,  ‘real world’ </a:t>
            </a:r>
            <a:r>
              <a:rPr lang="en-US" altLang="en-US" sz="2400" dirty="0" smtClean="0"/>
              <a:t>signals,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cost less</a:t>
            </a:r>
            <a:endParaRPr lang="en-US" alt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12043" y="2448720"/>
            <a:ext cx="7826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Cons</a:t>
            </a:r>
            <a:r>
              <a:rPr lang="en-US" altLang="en-US" sz="2400" dirty="0"/>
              <a:t>: Difficult to process (perform </a:t>
            </a:r>
            <a:r>
              <a:rPr lang="en-US" altLang="en-US" sz="2400" dirty="0" smtClean="0"/>
              <a:t>operations, storage</a:t>
            </a:r>
            <a:r>
              <a:rPr lang="en-US" altLang="en-US" sz="2400" dirty="0"/>
              <a:t>), </a:t>
            </a:r>
            <a:r>
              <a:rPr lang="en-US" altLang="en-US" sz="2400" b="1" i="1" dirty="0" smtClean="0"/>
              <a:t>the signal is affected by noise</a:t>
            </a:r>
            <a:endParaRPr lang="en-US" sz="2400" i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65889" y="5966868"/>
            <a:ext cx="6792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charset="0"/>
              </a:rPr>
              <a:t>LP record vs CD audio   analog TV vs digital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1"/>
          <p:cNvSpPr>
            <a:spLocks noChangeArrowheads="1"/>
          </p:cNvSpPr>
          <p:nvPr/>
        </p:nvSpPr>
        <p:spPr bwMode="auto">
          <a:xfrm>
            <a:off x="3810000" y="4191000"/>
            <a:ext cx="1143000" cy="1752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EDD65E-CFAA-4AB4-A34B-32A2C94C94B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22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3600" u="sng" smtClean="0"/>
              <a:t>Analog – Digital Conversion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 rot="5400000">
            <a:off x="3695700" y="1943100"/>
            <a:ext cx="1524000" cy="1295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962400" y="2362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DAC</a:t>
            </a:r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3276600" y="2133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3276600" y="2286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3276600" y="2438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3276600" y="2590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3276600" y="2743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3276600" y="2895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3276600" y="3048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3276600" y="3200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>
            <a:off x="3276600" y="1981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2438400" y="1752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Bit 0</a:t>
            </a:r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2438400" y="2971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Bit 9</a:t>
            </a:r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>
            <a:off x="5105400" y="2590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Text Box 18"/>
          <p:cNvSpPr txBox="1">
            <a:spLocks noChangeArrowheads="1"/>
          </p:cNvSpPr>
          <p:nvPr/>
        </p:nvSpPr>
        <p:spPr bwMode="auto">
          <a:xfrm>
            <a:off x="5943600" y="2362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Analog output </a:t>
            </a:r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 flipH="1">
            <a:off x="4945063" y="46148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H="1">
            <a:off x="4945063" y="47672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1"/>
          <p:cNvSpPr>
            <a:spLocks noChangeShapeType="1"/>
          </p:cNvSpPr>
          <p:nvPr/>
        </p:nvSpPr>
        <p:spPr bwMode="auto">
          <a:xfrm flipH="1">
            <a:off x="4945063" y="49196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2"/>
          <p:cNvSpPr>
            <a:spLocks noChangeShapeType="1"/>
          </p:cNvSpPr>
          <p:nvPr/>
        </p:nvSpPr>
        <p:spPr bwMode="auto">
          <a:xfrm flipH="1">
            <a:off x="4945063" y="50720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3"/>
          <p:cNvSpPr>
            <a:spLocks noChangeShapeType="1"/>
          </p:cNvSpPr>
          <p:nvPr/>
        </p:nvSpPr>
        <p:spPr bwMode="auto">
          <a:xfrm flipH="1">
            <a:off x="4945063" y="52244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4"/>
          <p:cNvSpPr>
            <a:spLocks noChangeShapeType="1"/>
          </p:cNvSpPr>
          <p:nvPr/>
        </p:nvSpPr>
        <p:spPr bwMode="auto">
          <a:xfrm flipH="1">
            <a:off x="4945063" y="53768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5"/>
          <p:cNvSpPr>
            <a:spLocks noChangeShapeType="1"/>
          </p:cNvSpPr>
          <p:nvPr/>
        </p:nvSpPr>
        <p:spPr bwMode="auto">
          <a:xfrm flipH="1">
            <a:off x="4945063" y="55292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6"/>
          <p:cNvSpPr>
            <a:spLocks noChangeShapeType="1"/>
          </p:cNvSpPr>
          <p:nvPr/>
        </p:nvSpPr>
        <p:spPr bwMode="auto">
          <a:xfrm flipH="1">
            <a:off x="4945063" y="56816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27"/>
          <p:cNvSpPr>
            <a:spLocks noChangeShapeType="1"/>
          </p:cNvSpPr>
          <p:nvPr/>
        </p:nvSpPr>
        <p:spPr bwMode="auto">
          <a:xfrm flipH="1">
            <a:off x="4945063" y="44624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5565775" y="42640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Bit 0</a:t>
            </a:r>
          </a:p>
        </p:txBody>
      </p:sp>
      <p:sp>
        <p:nvSpPr>
          <p:cNvPr id="9246" name="Text Box 29"/>
          <p:cNvSpPr txBox="1">
            <a:spLocks noChangeArrowheads="1"/>
          </p:cNvSpPr>
          <p:nvPr/>
        </p:nvSpPr>
        <p:spPr bwMode="auto">
          <a:xfrm>
            <a:off x="5565775" y="54975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Bit 9</a:t>
            </a:r>
          </a:p>
        </p:txBody>
      </p:sp>
      <p:sp>
        <p:nvSpPr>
          <p:cNvPr id="9247" name="Text Box 30"/>
          <p:cNvSpPr txBox="1">
            <a:spLocks noChangeArrowheads="1"/>
          </p:cNvSpPr>
          <p:nvPr/>
        </p:nvSpPr>
        <p:spPr bwMode="auto">
          <a:xfrm>
            <a:off x="457200" y="2362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Digital input 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62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ADC</a:t>
            </a: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3138488" y="49276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1074738" y="4699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Analog input 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6561138" y="4840288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Digital output </a:t>
            </a:r>
          </a:p>
        </p:txBody>
      </p:sp>
    </p:spTree>
    <p:extLst>
      <p:ext uri="{BB962C8B-B14F-4D97-AF65-F5344CB8AC3E}">
        <p14:creationId xmlns:p14="http://schemas.microsoft.com/office/powerpoint/2010/main" val="9684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2BB56C-FDA2-48BB-BEA5-7924275888D3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0243" name="Picture 2" descr="Digital Stream Digital-to-Analog Converter w/ Pass-thro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044575"/>
            <a:ext cx="362267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22288" y="465138"/>
            <a:ext cx="393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Digital to Analog video converter</a:t>
            </a:r>
          </a:p>
        </p:txBody>
      </p:sp>
      <p:pic>
        <p:nvPicPr>
          <p:cNvPr id="10245" name="Picture 4" descr="BYTECC AD101 Analog to Digital Audio Conve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55600"/>
            <a:ext cx="383063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RadioShack® Digital Audio to Analog Conver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425825"/>
            <a:ext cx="39243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4986338" y="6176963"/>
            <a:ext cx="3873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Digital Audio to Analog Converter</a:t>
            </a:r>
          </a:p>
        </p:txBody>
      </p:sp>
      <p:pic>
        <p:nvPicPr>
          <p:cNvPr id="10248" name="Picture 8" descr="Grass Valley ADVC110 Bi-Directional Analog / Digital Conver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603625"/>
            <a:ext cx="38719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414338" y="6488113"/>
            <a:ext cx="393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Analog to Digital video converter</a:t>
            </a:r>
          </a:p>
        </p:txBody>
      </p:sp>
    </p:spTree>
    <p:extLst>
      <p:ext uri="{BB962C8B-B14F-4D97-AF65-F5344CB8AC3E}">
        <p14:creationId xmlns:p14="http://schemas.microsoft.com/office/powerpoint/2010/main" val="6195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6E19-7B15-4276-B493-046A87EAE54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7890" name="Picture 2" descr="http://upload.wikimedia.org/wikipedia/commons/thumb/6/6e/Mecha_workaround.svg/2000px-Mecha_workaroun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59" y="281155"/>
            <a:ext cx="6223141" cy="622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0474" y="-33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Mechatronics</a:t>
            </a:r>
            <a:r>
              <a:rPr lang="en-US" sz="2400" dirty="0" smtClean="0"/>
              <a:t> – a design process that includes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3216" y="910565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echanical engineering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3216" y="1374589"/>
            <a:ext cx="3132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lectrical engineering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3216" y="1838613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ontrol engineering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3216" y="2302636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omputer engineering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9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749D26-3E43-4609-AD8E-956217B8971C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789297" y="119418"/>
            <a:ext cx="7604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solidFill>
                  <a:srgbClr val="FF0000"/>
                </a:solidFill>
                <a:latin typeface="Arial" charset="0"/>
              </a:rPr>
              <a:t>Binary Numbers - Bits</a:t>
            </a:r>
            <a:r>
              <a:rPr lang="en-US" altLang="en-US" i="1" dirty="0">
                <a:solidFill>
                  <a:srgbClr val="FF0000"/>
                </a:solidFill>
                <a:latin typeface="Arial" charset="0"/>
              </a:rPr>
              <a:t>, Bytes and Words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85800" y="838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Consider a number 7582, it has four digits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762000" y="1379538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The 2 is filling the “1s place”, the 8 is filling the “10s place”, the 5 is filling the “100s place while the 7 is filling the “1000s place.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57200" y="2605088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(7 * 1000) + (5 * 100) + (8 * 10) + (2 * 1) = 7000 + 500 + 80 + 2 = 7582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762000" y="3389313"/>
            <a:ext cx="7634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A different way of expressing the same number is to use powers of 10 – this is a base 10 system.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457200" y="4456113"/>
            <a:ext cx="888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</a:rPr>
              <a:t>(7 * 10</a:t>
            </a:r>
            <a:r>
              <a:rPr lang="en-US" altLang="en-US" sz="2000" baseline="30000" dirty="0">
                <a:latin typeface="Arial" charset="0"/>
              </a:rPr>
              <a:t>3</a:t>
            </a:r>
            <a:r>
              <a:rPr lang="en-US" altLang="en-US" sz="2000" dirty="0">
                <a:latin typeface="Arial" charset="0"/>
              </a:rPr>
              <a:t>) + (5 * 10</a:t>
            </a:r>
            <a:r>
              <a:rPr lang="en-US" altLang="en-US" sz="2000" baseline="30000" dirty="0">
                <a:latin typeface="Arial" charset="0"/>
              </a:rPr>
              <a:t>2</a:t>
            </a:r>
            <a:r>
              <a:rPr lang="en-US" altLang="en-US" sz="2000" dirty="0">
                <a:latin typeface="Arial" charset="0"/>
              </a:rPr>
              <a:t>) + (8 * 10</a:t>
            </a:r>
            <a:r>
              <a:rPr lang="en-US" altLang="en-US" sz="2000" baseline="30000" dirty="0">
                <a:latin typeface="Arial" charset="0"/>
              </a:rPr>
              <a:t>1</a:t>
            </a:r>
            <a:r>
              <a:rPr lang="en-US" altLang="en-US" sz="2000" dirty="0">
                <a:latin typeface="Arial" charset="0"/>
              </a:rPr>
              <a:t>) + (2 * 10</a:t>
            </a:r>
            <a:r>
              <a:rPr lang="en-US" altLang="en-US" sz="2000" baseline="30000" dirty="0">
                <a:latin typeface="Arial" charset="0"/>
              </a:rPr>
              <a:t>0</a:t>
            </a:r>
            <a:r>
              <a:rPr lang="en-US" altLang="en-US" sz="2000" dirty="0">
                <a:latin typeface="Arial" charset="0"/>
              </a:rPr>
              <a:t>) = 7000 + 500 + 80 + 2 = 7582</a:t>
            </a:r>
          </a:p>
        </p:txBody>
      </p: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566738" y="5037138"/>
            <a:ext cx="8447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We can select any number as the base, for example 8, 5, ….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265113" y="5611813"/>
            <a:ext cx="85455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Computers operate using the base 2 number system, also known as the </a:t>
            </a: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binary number system.</a:t>
            </a:r>
            <a:endParaRPr lang="en-US" altLang="en-US" sz="24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9" grpId="0"/>
      <p:bldP spid="10250" grpId="0"/>
      <p:bldP spid="102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34B2C4-C90E-47A2-BFF0-9228189C6C54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590800" y="2286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FF0000"/>
                </a:solidFill>
                <a:latin typeface="Arial" charset="0"/>
              </a:rPr>
              <a:t>Bits, Bytes and Words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382856" y="1052394"/>
            <a:ext cx="4335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charset="0"/>
              </a:rPr>
              <a:t>The word </a:t>
            </a:r>
            <a:r>
              <a:rPr lang="en-US" altLang="en-US" sz="2400" b="1" dirty="0">
                <a:latin typeface="Arial" charset="0"/>
              </a:rPr>
              <a:t>bit</a:t>
            </a:r>
            <a:r>
              <a:rPr lang="en-US" altLang="en-US" sz="2400" dirty="0">
                <a:latin typeface="Arial" charset="0"/>
              </a:rPr>
              <a:t> is </a:t>
            </a:r>
            <a:r>
              <a:rPr lang="en-US" altLang="en-US" sz="2400" dirty="0" smtClean="0">
                <a:latin typeface="Arial" charset="0"/>
              </a:rPr>
              <a:t>an acronym for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740131" y="3562137"/>
            <a:ext cx="7786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charset="0"/>
              </a:rPr>
              <a:t>We can use the same method as base-10 to determine the value of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1011</a:t>
            </a:r>
            <a:r>
              <a:rPr lang="en-US" altLang="en-US" sz="2400" dirty="0">
                <a:latin typeface="Arial" charset="0"/>
              </a:rPr>
              <a:t>, but instead of 10 use 2:</a:t>
            </a: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414338" y="5303394"/>
            <a:ext cx="8729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(1 *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en-US" sz="2400" baseline="30000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) + (0 *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en-US" sz="2400" baseline="30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) + (1 *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en-US" sz="2400" baseline="30000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) + (1 *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en-US" sz="2400" baseline="30000" dirty="0" smtClean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) = 8 + 0 + 2 + 1 = 11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7763" y="1857186"/>
            <a:ext cx="716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charset="0"/>
              </a:rPr>
              <a:t>Decimal digits have 10 possible values ranging from 0 to 9, </a:t>
            </a:r>
            <a:r>
              <a:rPr lang="en-US" altLang="en-US" sz="2400" dirty="0">
                <a:solidFill>
                  <a:schemeClr val="bg1"/>
                </a:solidFill>
                <a:latin typeface="Arial" charset="0"/>
              </a:rPr>
              <a:t>bits</a:t>
            </a:r>
            <a:r>
              <a:rPr lang="en-US" altLang="en-US" sz="2400" dirty="0">
                <a:latin typeface="Arial" charset="0"/>
              </a:rPr>
              <a:t> have only two possible values: 0 and 1. Therefore, a binary number is composed of only 0s and 1s, like 1011.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73781" y="1060691"/>
            <a:ext cx="2096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"Binary </a:t>
            </a:r>
            <a:r>
              <a:rPr lang="en-US" altLang="en-US" sz="2400" dirty="0" err="1">
                <a:solidFill>
                  <a:srgbClr val="FF0000"/>
                </a:solidFill>
              </a:rPr>
              <a:t>digIT</a:t>
            </a:r>
            <a:r>
              <a:rPr lang="en-US" altLang="en-US" sz="2400" dirty="0">
                <a:solidFill>
                  <a:srgbClr val="FF0000"/>
                </a:solidFill>
              </a:rPr>
              <a:t>."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98142" y="4674481"/>
            <a:ext cx="888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</a:rPr>
              <a:t>(7 * 10</a:t>
            </a:r>
            <a:r>
              <a:rPr lang="en-US" altLang="en-US" sz="2000" baseline="30000" dirty="0">
                <a:latin typeface="Arial" charset="0"/>
              </a:rPr>
              <a:t>3</a:t>
            </a:r>
            <a:r>
              <a:rPr lang="en-US" altLang="en-US" sz="2000" dirty="0">
                <a:latin typeface="Arial" charset="0"/>
              </a:rPr>
              <a:t>) + (5 * 10</a:t>
            </a:r>
            <a:r>
              <a:rPr lang="en-US" altLang="en-US" sz="2000" baseline="30000" dirty="0">
                <a:latin typeface="Arial" charset="0"/>
              </a:rPr>
              <a:t>2</a:t>
            </a:r>
            <a:r>
              <a:rPr lang="en-US" altLang="en-US" sz="2000" dirty="0">
                <a:latin typeface="Arial" charset="0"/>
              </a:rPr>
              <a:t>) + (8 * 10</a:t>
            </a:r>
            <a:r>
              <a:rPr lang="en-US" altLang="en-US" sz="2000" baseline="30000" dirty="0">
                <a:latin typeface="Arial" charset="0"/>
              </a:rPr>
              <a:t>1</a:t>
            </a:r>
            <a:r>
              <a:rPr lang="en-US" altLang="en-US" sz="2000" dirty="0">
                <a:latin typeface="Arial" charset="0"/>
              </a:rPr>
              <a:t>) + (2 * 10</a:t>
            </a:r>
            <a:r>
              <a:rPr lang="en-US" altLang="en-US" sz="2000" baseline="30000" dirty="0">
                <a:latin typeface="Arial" charset="0"/>
              </a:rPr>
              <a:t>0</a:t>
            </a:r>
            <a:r>
              <a:rPr lang="en-US" altLang="en-US" sz="2000" dirty="0">
                <a:latin typeface="Arial" charset="0"/>
              </a:rPr>
              <a:t>) = 7000 + 500 + 80 + 2 = 7582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  <p:bldP spid="3" grpId="0"/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BC1755-4736-490E-950C-24FF499BBFD4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189663" y="828675"/>
            <a:ext cx="185102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0 =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1 =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2 =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3 =    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4 =  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5 =   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6 =   110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7 =   111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8 =  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9 =  1001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10 =  1010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11 =  1011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12 =  1100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13 =  1101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14 =  1110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15 =  1111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16 = 10000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17 = 10001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18 = 10010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19 = 10011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20 = 10100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30175" y="130175"/>
            <a:ext cx="584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Counting in decimal and binary from 0 to 20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880225" y="434975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Binary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572125" y="42862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Decimal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900113" y="869950"/>
            <a:ext cx="6502400" cy="538163"/>
            <a:chOff x="900919" y="870148"/>
            <a:chExt cx="6501366" cy="537816"/>
          </a:xfrm>
        </p:grpSpPr>
        <p:sp>
          <p:nvSpPr>
            <p:cNvPr id="9" name="Rectangle 8"/>
            <p:cNvSpPr/>
            <p:nvPr/>
          </p:nvSpPr>
          <p:spPr>
            <a:xfrm>
              <a:off x="6053125" y="870148"/>
              <a:ext cx="1349160" cy="53781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86" name="TextBox 9"/>
            <p:cNvSpPr txBox="1">
              <a:spLocks noChangeArrowheads="1"/>
            </p:cNvSpPr>
            <p:nvPr/>
          </p:nvSpPr>
          <p:spPr bwMode="auto">
            <a:xfrm>
              <a:off x="900919" y="928847"/>
              <a:ext cx="5195114" cy="430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Arial" charset="0"/>
                </a:rPr>
                <a:t>0 and 1 are the same in both systems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74863" y="5703888"/>
            <a:ext cx="213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charset="0"/>
              </a:rPr>
              <a:t>101 + 1 = 110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96913" y="1480378"/>
            <a:ext cx="5485523" cy="769445"/>
            <a:chOff x="696686" y="1480593"/>
            <a:chExt cx="5485523" cy="769245"/>
          </a:xfrm>
        </p:grpSpPr>
        <p:sp>
          <p:nvSpPr>
            <p:cNvPr id="11282" name="TextBox 11"/>
            <p:cNvSpPr txBox="1">
              <a:spLocks noChangeArrowheads="1"/>
            </p:cNvSpPr>
            <p:nvPr/>
          </p:nvSpPr>
          <p:spPr bwMode="auto">
            <a:xfrm>
              <a:off x="696686" y="1480593"/>
              <a:ext cx="4746172" cy="76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Arial" charset="0"/>
                </a:rPr>
                <a:t>Carrying over starts at the second number.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181373" y="1596973"/>
              <a:ext cx="1000836" cy="1732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49488" y="5272088"/>
            <a:ext cx="1901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charset="0"/>
              </a:rPr>
              <a:t>11 + 1 = 100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2625" y="2511425"/>
            <a:ext cx="3860800" cy="849313"/>
            <a:chOff x="682171" y="2510972"/>
            <a:chExt cx="3860800" cy="850051"/>
          </a:xfrm>
        </p:grpSpPr>
        <p:sp>
          <p:nvSpPr>
            <p:cNvPr id="11280" name="TextBox 1"/>
            <p:cNvSpPr txBox="1">
              <a:spLocks noChangeArrowheads="1"/>
            </p:cNvSpPr>
            <p:nvPr/>
          </p:nvSpPr>
          <p:spPr bwMode="auto">
            <a:xfrm>
              <a:off x="682171" y="2510972"/>
              <a:ext cx="3556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charset="0"/>
                </a:rPr>
                <a:t>Binary Arithmetic</a:t>
              </a:r>
            </a:p>
          </p:txBody>
        </p:sp>
        <p:sp>
          <p:nvSpPr>
            <p:cNvPr id="11281" name="TextBox 2"/>
            <p:cNvSpPr txBox="1">
              <a:spLocks noChangeArrowheads="1"/>
            </p:cNvSpPr>
            <p:nvPr/>
          </p:nvSpPr>
          <p:spPr bwMode="auto">
            <a:xfrm>
              <a:off x="1016000" y="2960913"/>
              <a:ext cx="35269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charset="0"/>
                </a:rPr>
                <a:t>There are four basic rules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27200" y="3497263"/>
            <a:ext cx="319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1)  0 + 0 = 0 and carry 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27200" y="3892550"/>
            <a:ext cx="319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2)  0 + 1 = 1 and carry 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27200" y="4286250"/>
            <a:ext cx="319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3)  1 + 0 = 1 and carry 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27200" y="4681538"/>
            <a:ext cx="319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4)  1 + 1 = 0 and carry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4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5FA4D1-6A4F-4168-A959-3C4734BB9FC7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altLang="en-US" sz="3200" u="sng" smtClean="0"/>
              <a:t>Bits, Bytes and Words </a:t>
            </a:r>
          </a:p>
        </p:txBody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xfrm>
            <a:off x="979488" y="762000"/>
            <a:ext cx="7170737" cy="26050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b="1" i="1" u="sng" smtClean="0"/>
              <a:t>Bits</a:t>
            </a:r>
            <a:r>
              <a:rPr lang="en-US" altLang="en-US" u="sng" smtClean="0"/>
              <a:t>: </a:t>
            </a:r>
            <a:r>
              <a:rPr lang="en-US" altLang="en-US" smtClean="0">
                <a:solidFill>
                  <a:srgbClr val="FF0000"/>
                </a:solidFill>
              </a:rPr>
              <a:t>(2</a:t>
            </a:r>
            <a:r>
              <a:rPr lang="en-US" altLang="en-US" baseline="30000" smtClean="0">
                <a:solidFill>
                  <a:srgbClr val="FF0000"/>
                </a:solidFill>
              </a:rPr>
              <a:t>0</a:t>
            </a:r>
            <a:r>
              <a:rPr lang="en-US" altLang="en-US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en-US" sz="2800" smtClean="0"/>
              <a:t>One ‘bit’ can only represent a binary state: </a:t>
            </a:r>
          </a:p>
          <a:p>
            <a:pPr>
              <a:buFont typeface="Arial" charset="0"/>
              <a:buNone/>
            </a:pPr>
            <a:r>
              <a:rPr lang="en-US" altLang="en-US" sz="2800" smtClean="0"/>
              <a:t>        </a:t>
            </a:r>
            <a:r>
              <a:rPr lang="en-US" altLang="en-US" sz="2800" smtClean="0">
                <a:solidFill>
                  <a:srgbClr val="FF0000"/>
                </a:solidFill>
              </a:rPr>
              <a:t> 0  </a:t>
            </a:r>
            <a:r>
              <a:rPr lang="en-US" altLang="en-US" sz="2800" smtClean="0"/>
              <a:t>or  </a:t>
            </a:r>
            <a:r>
              <a:rPr lang="en-US" altLang="en-US" sz="2800" smtClean="0">
                <a:solidFill>
                  <a:srgbClr val="FF0000"/>
                </a:solidFill>
              </a:rPr>
              <a:t>1</a:t>
            </a:r>
            <a:r>
              <a:rPr lang="en-US" altLang="en-US" sz="2800" smtClean="0"/>
              <a:t>, </a:t>
            </a:r>
            <a:br>
              <a:rPr lang="en-US" altLang="en-US" sz="2800" smtClean="0"/>
            </a:br>
            <a:r>
              <a:rPr lang="en-US" altLang="en-US" sz="2800" smtClean="0"/>
              <a:t>   </a:t>
            </a:r>
            <a:r>
              <a:rPr lang="en-US" altLang="en-US" sz="2800" smtClean="0">
                <a:solidFill>
                  <a:srgbClr val="FF0000"/>
                </a:solidFill>
              </a:rPr>
              <a:t>on</a:t>
            </a:r>
            <a:r>
              <a:rPr lang="en-US" altLang="en-US" sz="2800" smtClean="0"/>
              <a:t>  or  </a:t>
            </a:r>
            <a:r>
              <a:rPr lang="en-US" altLang="en-US" sz="2800" smtClean="0">
                <a:solidFill>
                  <a:srgbClr val="FF0000"/>
                </a:solidFill>
              </a:rPr>
              <a:t>off</a:t>
            </a:r>
            <a:r>
              <a:rPr lang="en-US" altLang="en-US" sz="2800" smtClean="0"/>
              <a:t>, </a:t>
            </a:r>
            <a:br>
              <a:rPr lang="en-US" altLang="en-US" sz="2800" smtClean="0"/>
            </a:br>
            <a:r>
              <a:rPr lang="en-US" altLang="en-US" sz="2800" smtClean="0"/>
              <a:t> </a:t>
            </a:r>
            <a:r>
              <a:rPr lang="en-US" altLang="en-US" sz="2800" smtClean="0">
                <a:solidFill>
                  <a:srgbClr val="FF0000"/>
                </a:solidFill>
              </a:rPr>
              <a:t>stop</a:t>
            </a:r>
            <a:r>
              <a:rPr lang="en-US" altLang="en-US" sz="2800" smtClean="0"/>
              <a:t> or  </a:t>
            </a:r>
            <a:r>
              <a:rPr lang="en-US" altLang="en-US" sz="2800" smtClean="0">
                <a:solidFill>
                  <a:srgbClr val="FF0000"/>
                </a:solidFill>
              </a:rPr>
              <a:t>go</a:t>
            </a:r>
            <a:r>
              <a:rPr lang="en-US" altLang="en-US" sz="2800" smtClean="0"/>
              <a:t>.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9488" y="3432175"/>
            <a:ext cx="4616450" cy="1101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b="1" i="1" u="sng" kern="0" dirty="0">
                <a:solidFill>
                  <a:srgbClr val="000000"/>
                </a:solidFill>
                <a:latin typeface="Calibri"/>
              </a:rPr>
              <a:t>Bytes</a:t>
            </a:r>
            <a:r>
              <a:rPr lang="en-US" sz="3200" kern="0" dirty="0">
                <a:solidFill>
                  <a:srgbClr val="000000"/>
                </a:solidFill>
                <a:latin typeface="Calibri"/>
              </a:rPr>
              <a:t>.  </a:t>
            </a:r>
            <a:r>
              <a:rPr lang="en-US" sz="3200" kern="0" dirty="0">
                <a:solidFill>
                  <a:srgbClr val="FF0000"/>
                </a:solidFill>
                <a:latin typeface="Calibri"/>
              </a:rPr>
              <a:t>(2</a:t>
            </a:r>
            <a:r>
              <a:rPr lang="en-US" sz="3200" kern="0" baseline="30000" dirty="0">
                <a:solidFill>
                  <a:srgbClr val="FF0000"/>
                </a:solidFill>
                <a:latin typeface="Calibri"/>
              </a:rPr>
              <a:t>3</a:t>
            </a:r>
            <a:r>
              <a:rPr lang="en-US" sz="3200" kern="0" dirty="0">
                <a:solidFill>
                  <a:srgbClr val="FF0000"/>
                </a:solidFill>
                <a:latin typeface="Calibri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00"/>
                </a:solidFill>
                <a:latin typeface="Calibri"/>
              </a:rPr>
              <a:t>One byte consists of 8 bits.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9488" y="4597400"/>
            <a:ext cx="7394575" cy="1533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b="1" i="1" u="sng" kern="0" dirty="0">
                <a:solidFill>
                  <a:srgbClr val="000000"/>
                </a:solidFill>
                <a:latin typeface="Calibri"/>
              </a:rPr>
              <a:t>Words</a:t>
            </a:r>
            <a:r>
              <a:rPr lang="en-US" sz="3200" kern="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n-US" sz="3200" kern="0" dirty="0">
                <a:solidFill>
                  <a:srgbClr val="FF0000"/>
                </a:solidFill>
                <a:latin typeface="Calibri"/>
              </a:rPr>
              <a:t>(2</a:t>
            </a:r>
            <a:r>
              <a:rPr lang="en-US" sz="3200" kern="0" baseline="30000" dirty="0">
                <a:solidFill>
                  <a:srgbClr val="FF0000"/>
                </a:solidFill>
                <a:latin typeface="Calibri"/>
              </a:rPr>
              <a:t>4</a:t>
            </a:r>
            <a:r>
              <a:rPr lang="en-US" sz="3200" kern="0" dirty="0">
                <a:solidFill>
                  <a:srgbClr val="FF0000"/>
                </a:solidFill>
                <a:latin typeface="Calibri"/>
              </a:rPr>
              <a:t> or 2</a:t>
            </a:r>
            <a:r>
              <a:rPr lang="en-US" sz="3200" kern="0" baseline="30000" dirty="0">
                <a:solidFill>
                  <a:srgbClr val="FF0000"/>
                </a:solidFill>
                <a:latin typeface="Calibri"/>
              </a:rPr>
              <a:t>5 </a:t>
            </a:r>
            <a:r>
              <a:rPr lang="en-US" sz="3200" kern="0" dirty="0">
                <a:solidFill>
                  <a:srgbClr val="FF0000"/>
                </a:solidFill>
                <a:latin typeface="Calibri"/>
              </a:rPr>
              <a:t>or 2</a:t>
            </a:r>
            <a:r>
              <a:rPr lang="en-US" sz="3200" kern="0" baseline="30000" dirty="0">
                <a:solidFill>
                  <a:srgbClr val="FF0000"/>
                </a:solidFill>
                <a:latin typeface="Calibri"/>
              </a:rPr>
              <a:t>6</a:t>
            </a:r>
            <a:r>
              <a:rPr lang="en-US" sz="3200" kern="0" dirty="0">
                <a:solidFill>
                  <a:srgbClr val="FF0000"/>
                </a:solidFill>
                <a:latin typeface="Calibri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00"/>
                </a:solidFill>
                <a:latin typeface="Calibri"/>
              </a:rPr>
              <a:t>One word consists of 16 bits or 32 bits or 64 bits, depending on the computer.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22913" y="346710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en-US" sz="1800" b="1">
                <a:latin typeface="Arial" charset="0"/>
              </a:rPr>
              <a:t>Mega (M)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en-US" sz="1800">
                <a:latin typeface="Arial" charset="0"/>
              </a:rPr>
              <a:t>2^20 = 1,048,576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en-US" sz="1800" b="1">
                <a:latin typeface="Arial" charset="0"/>
              </a:rPr>
              <a:t>Giga (G)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en-US" sz="1800">
                <a:latin typeface="Arial" charset="0"/>
              </a:rPr>
              <a:t>2^30 = 1,073,741,824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DD5DDD-498A-4847-9ABF-DE123BFABB1C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5885" name="Group 45"/>
          <p:cNvGraphicFramePr>
            <a:graphicFrameLocks noGrp="1"/>
          </p:cNvGraphicFramePr>
          <p:nvPr>
            <p:ph idx="1"/>
          </p:nvPr>
        </p:nvGraphicFramePr>
        <p:xfrm>
          <a:off x="914400" y="609600"/>
          <a:ext cx="7239000" cy="4757736"/>
        </p:xfrm>
        <a:graphic>
          <a:graphicData uri="http://schemas.openxmlformats.org/drawingml/2006/table">
            <a:tbl>
              <a:tblPr/>
              <a:tblGrid>
                <a:gridCol w="2590800"/>
                <a:gridCol w="4648200"/>
              </a:tblGrid>
              <a:tr h="10668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Number of bits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Number of different values that can be represented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4-bit (1 nibble)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=16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8-bit (1 byte)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= 256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10-bit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= 1024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16-bit (1 word)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=65536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32-bit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=4294967296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64-bit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=8589934592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DB0BF6-FF04-4DE7-87CC-CFA32EF55D6F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4339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altLang="en-US" sz="3600" u="sng" smtClean="0"/>
              <a:t>A 4-bit binary number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828800" y="54102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514985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Binary number: 0110 = (0x8)+(1x4)+(1x2)+(0x1)=6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4788" y="583565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Binary number: 1101 = 8+4+1=13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19800" y="3443288"/>
            <a:ext cx="3124200" cy="1074737"/>
            <a:chOff x="6019800" y="3443288"/>
            <a:chExt cx="3124200" cy="1074737"/>
          </a:xfrm>
        </p:grpSpPr>
        <p:sp>
          <p:nvSpPr>
            <p:cNvPr id="14372" name="Text Box 7"/>
            <p:cNvSpPr txBox="1">
              <a:spLocks noChangeArrowheads="1"/>
            </p:cNvSpPr>
            <p:nvPr/>
          </p:nvSpPr>
          <p:spPr bwMode="auto">
            <a:xfrm>
              <a:off x="6019800" y="4056063"/>
              <a:ext cx="3124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charset="0"/>
                </a:rPr>
                <a:t>Least Significant Bit </a:t>
              </a:r>
            </a:p>
          </p:txBody>
        </p:sp>
        <p:sp>
          <p:nvSpPr>
            <p:cNvPr id="11" name="Line Callout 2 10"/>
            <p:cNvSpPr/>
            <p:nvPr/>
          </p:nvSpPr>
          <p:spPr>
            <a:xfrm>
              <a:off x="7632700" y="3443288"/>
              <a:ext cx="914400" cy="61277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5672"/>
                <a:gd name="adj6" fmla="val -450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LSB</a:t>
              </a:r>
            </a:p>
          </p:txBody>
        </p:sp>
      </p:grpSp>
      <p:graphicFrame>
        <p:nvGraphicFramePr>
          <p:cNvPr id="14344" name="Object 3"/>
          <p:cNvGraphicFramePr>
            <a:graphicFrameLocks noChangeAspect="1"/>
          </p:cNvGraphicFramePr>
          <p:nvPr/>
        </p:nvGraphicFramePr>
        <p:xfrm>
          <a:off x="2609850" y="3200400"/>
          <a:ext cx="152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2" name="Equation" r:id="rId3" imgW="152202" imgH="177569" progId="Equation.3">
                  <p:embed/>
                </p:oleObj>
              </mc:Choice>
              <mc:Fallback>
                <p:oleObj name="Equation" r:id="rId3" imgW="152202" imgH="17756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200400"/>
                        <a:ext cx="152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4"/>
          <p:cNvGraphicFramePr>
            <a:graphicFrameLocks noChangeAspect="1"/>
          </p:cNvGraphicFramePr>
          <p:nvPr/>
        </p:nvGraphicFramePr>
        <p:xfrm>
          <a:off x="2609850" y="320040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3" name="Equation" r:id="rId5" imgW="139579" imgH="177646" progId="Equation.3">
                  <p:embed/>
                </p:oleObj>
              </mc:Choice>
              <mc:Fallback>
                <p:oleObj name="Equation" r:id="rId5" imgW="139579" imgH="1776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200400"/>
                        <a:ext cx="14287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5"/>
          <p:cNvGraphicFramePr>
            <a:graphicFrameLocks noChangeAspect="1"/>
          </p:cNvGraphicFramePr>
          <p:nvPr/>
        </p:nvGraphicFramePr>
        <p:xfrm>
          <a:off x="2609850" y="3200400"/>
          <a:ext cx="152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4" name="Equation" r:id="rId7" imgW="152202" imgH="177569" progId="Equation.3">
                  <p:embed/>
                </p:oleObj>
              </mc:Choice>
              <mc:Fallback>
                <p:oleObj name="Equation" r:id="rId7" imgW="152202" imgH="17756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200400"/>
                        <a:ext cx="152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6"/>
          <p:cNvGraphicFramePr>
            <a:graphicFrameLocks noChangeAspect="1"/>
          </p:cNvGraphicFramePr>
          <p:nvPr/>
        </p:nvGraphicFramePr>
        <p:xfrm>
          <a:off x="2609850" y="320040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5" name="Equation" r:id="rId9" imgW="139579" imgH="177646" progId="Equation.3">
                  <p:embed/>
                </p:oleObj>
              </mc:Choice>
              <mc:Fallback>
                <p:oleObj name="Equation" r:id="rId9" imgW="139579" imgH="1776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200400"/>
                        <a:ext cx="14287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7"/>
          <p:cNvGraphicFramePr>
            <a:graphicFrameLocks noChangeAspect="1"/>
          </p:cNvGraphicFramePr>
          <p:nvPr/>
        </p:nvGraphicFramePr>
        <p:xfrm>
          <a:off x="2609850" y="320040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6" name="Equation" r:id="rId11" imgW="139579" imgH="177646" progId="Equation.3">
                  <p:embed/>
                </p:oleObj>
              </mc:Choice>
              <mc:Fallback>
                <p:oleObj name="Equation" r:id="rId11" imgW="139579" imgH="1776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200400"/>
                        <a:ext cx="14287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2"/>
          <p:cNvGraphicFramePr>
            <a:graphicFrameLocks noChangeAspect="1"/>
          </p:cNvGraphicFramePr>
          <p:nvPr/>
        </p:nvGraphicFramePr>
        <p:xfrm>
          <a:off x="2609850" y="3200400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7" name="Equation" r:id="rId13" imgW="126725" imgH="177415" progId="Equation.3">
                  <p:embed/>
                </p:oleObj>
              </mc:Choice>
              <mc:Fallback>
                <p:oleObj name="Equation" r:id="rId13" imgW="126725" imgH="17741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200400"/>
                        <a:ext cx="123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3"/>
          <p:cNvGraphicFramePr>
            <a:graphicFrameLocks noChangeAspect="1"/>
          </p:cNvGraphicFramePr>
          <p:nvPr/>
        </p:nvGraphicFramePr>
        <p:xfrm>
          <a:off x="2609850" y="3200400"/>
          <a:ext cx="152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8" name="Equation" r:id="rId15" imgW="152202" imgH="177569" progId="Equation.3">
                  <p:embed/>
                </p:oleObj>
              </mc:Choice>
              <mc:Fallback>
                <p:oleObj name="Equation" r:id="rId15" imgW="152202" imgH="17756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200400"/>
                        <a:ext cx="152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4"/>
          <p:cNvGraphicFramePr>
            <a:graphicFrameLocks noChangeAspect="1"/>
          </p:cNvGraphicFramePr>
          <p:nvPr/>
        </p:nvGraphicFramePr>
        <p:xfrm>
          <a:off x="2609850" y="320040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" name="Equation" r:id="rId17" imgW="139579" imgH="177646" progId="Equation.3">
                  <p:embed/>
                </p:oleObj>
              </mc:Choice>
              <mc:Fallback>
                <p:oleObj name="Equation" r:id="rId17" imgW="139579" imgH="17764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200400"/>
                        <a:ext cx="14287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66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(b</a:t>
                      </a:r>
                      <a:r>
                        <a:rPr lang="en-US" sz="32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45598" marB="45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(b</a:t>
                      </a:r>
                      <a:r>
                        <a:rPr lang="en-US" sz="32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45598" marB="45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(b</a:t>
                      </a:r>
                      <a:r>
                        <a:rPr lang="en-US" sz="32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45598" marB="45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(b</a:t>
                      </a:r>
                      <a:r>
                        <a:rPr lang="en-US" sz="320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45598" marB="45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78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598" marB="45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598" marB="45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598" marB="45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598" marB="45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" y="3455988"/>
            <a:ext cx="3482975" cy="1057275"/>
            <a:chOff x="381000" y="3455988"/>
            <a:chExt cx="3482975" cy="1057275"/>
          </a:xfrm>
        </p:grpSpPr>
        <p:sp>
          <p:nvSpPr>
            <p:cNvPr id="12" name="Line Callout 2 (Accent Bar) 11"/>
            <p:cNvSpPr/>
            <p:nvPr/>
          </p:nvSpPr>
          <p:spPr>
            <a:xfrm>
              <a:off x="381000" y="3455988"/>
              <a:ext cx="914400" cy="612775"/>
            </a:xfrm>
            <a:prstGeom prst="accentCallout2">
              <a:avLst>
                <a:gd name="adj1" fmla="val -203"/>
                <a:gd name="adj2" fmla="val 99604"/>
                <a:gd name="adj3" fmla="val 4536"/>
                <a:gd name="adj4" fmla="val 100793"/>
                <a:gd name="adj5" fmla="val -60410"/>
                <a:gd name="adj6" fmla="val 134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MSB</a:t>
              </a:r>
            </a:p>
          </p:txBody>
        </p:sp>
        <p:sp>
          <p:nvSpPr>
            <p:cNvPr id="14371" name="Rectangle 26"/>
            <p:cNvSpPr>
              <a:spLocks noChangeArrowheads="1"/>
            </p:cNvSpPr>
            <p:nvPr/>
          </p:nvSpPr>
          <p:spPr bwMode="auto">
            <a:xfrm>
              <a:off x="381000" y="4051300"/>
              <a:ext cx="3482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charset="0"/>
                </a:rPr>
                <a:t>Most Significant Bit</a:t>
              </a:r>
              <a:endParaRPr lang="en-US" altLang="en-US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B45FD2-C74D-4E92-BF49-0929E7B7EA7A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7411" name="Rectangle 2"/>
          <p:cNvSpPr>
            <a:spLocks noGrp="1"/>
          </p:cNvSpPr>
          <p:nvPr>
            <p:ph type="body" sz="half" idx="1"/>
          </p:nvPr>
        </p:nvSpPr>
        <p:spPr>
          <a:xfrm>
            <a:off x="1916113" y="177800"/>
            <a:ext cx="5562600" cy="641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3600" b="1" i="1" smtClean="0">
                <a:solidFill>
                  <a:srgbClr val="FF6600"/>
                </a:solidFill>
              </a:rPr>
              <a:t>Digital Communication</a:t>
            </a:r>
          </a:p>
        </p:txBody>
      </p:sp>
      <p:graphicFrame>
        <p:nvGraphicFramePr>
          <p:cNvPr id="1741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2090001"/>
              </p:ext>
            </p:extLst>
          </p:nvPr>
        </p:nvGraphicFramePr>
        <p:xfrm>
          <a:off x="1947863" y="2886821"/>
          <a:ext cx="5384800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Picture" r:id="rId3" imgW="3521964" imgH="1325880" progId="Word.Picture.8">
                  <p:embed/>
                </p:oleObj>
              </mc:Choice>
              <mc:Fallback>
                <p:oleObj name="Picture" r:id="rId3" imgW="3521964" imgH="13258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886821"/>
                        <a:ext cx="5384800" cy="202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4"/>
          <p:cNvSpPr>
            <a:spLocks/>
          </p:cNvSpPr>
          <p:nvPr/>
        </p:nvSpPr>
        <p:spPr bwMode="auto">
          <a:xfrm>
            <a:off x="915371" y="2535231"/>
            <a:ext cx="79136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2800" dirty="0"/>
              <a:t>Bits are sent sequentially, it takes a long time</a:t>
            </a:r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584200" y="733162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atin typeface="Arial" charset="0"/>
              </a:rPr>
              <a:t>Serial connection</a:t>
            </a:r>
            <a:endParaRPr lang="en-US" altLang="en-US" sz="2800" dirty="0">
              <a:latin typeface="Arial" charset="0"/>
            </a:endParaRPr>
          </a:p>
        </p:txBody>
      </p:sp>
      <p:pic>
        <p:nvPicPr>
          <p:cNvPr id="17415" name="Picture 9" descr="http://static.ddmcdn.com/gif/serial-port-p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81" y="4966581"/>
            <a:ext cx="470376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832692" y="5104693"/>
            <a:ext cx="1336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9-pin serial ports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33181" y="5514268"/>
            <a:ext cx="1828800" cy="736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48518" y="1288660"/>
            <a:ext cx="7335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serial port</a:t>
            </a:r>
            <a:r>
              <a:rPr lang="en-US" sz="2400" dirty="0"/>
              <a:t> is a general-purpose interface that can be used for almost any type of device, including </a:t>
            </a:r>
            <a:r>
              <a:rPr lang="en-US" sz="2400" dirty="0" smtClean="0"/>
              <a:t>modem, mouse, …, ( 9 or 25 pin)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B0DBC6-A453-400A-93D1-B6A9E434F5B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type="body" sz="half" idx="1"/>
          </p:nvPr>
        </p:nvSpPr>
        <p:spPr>
          <a:xfrm>
            <a:off x="1997075" y="119063"/>
            <a:ext cx="5562600" cy="673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3600" b="1" i="1" smtClean="0">
                <a:solidFill>
                  <a:srgbClr val="FF6600"/>
                </a:solidFill>
              </a:rPr>
              <a:t>Digital Communication</a:t>
            </a:r>
          </a:p>
        </p:txBody>
      </p:sp>
      <p:graphicFrame>
        <p:nvGraphicFramePr>
          <p:cNvPr id="1843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12713" y="2249488"/>
          <a:ext cx="52641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Picture" r:id="rId3" imgW="3430524" imgH="1737360" progId="Word.Picture.8">
                  <p:embed/>
                </p:oleObj>
              </mc:Choice>
              <mc:Fallback>
                <p:oleObj name="Picture" r:id="rId3" imgW="3430524" imgH="17373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2249488"/>
                        <a:ext cx="526415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363538" y="760413"/>
            <a:ext cx="3481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Arial" charset="0"/>
              </a:rPr>
              <a:t>Parallel connection</a:t>
            </a:r>
            <a:endParaRPr lang="en-US" altLang="en-US" sz="2800">
              <a:latin typeface="Arial" charset="0"/>
            </a:endParaRPr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955675" y="1365250"/>
            <a:ext cx="7669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Uses a dedicated wire for each bit, faster than serial port. Printer is connected to the parallel port.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08500" y="2913063"/>
            <a:ext cx="4457700" cy="3565525"/>
            <a:chOff x="4509210" y="2912744"/>
            <a:chExt cx="4457648" cy="3566057"/>
          </a:xfrm>
        </p:grpSpPr>
        <p:pic>
          <p:nvPicPr>
            <p:cNvPr id="18440" name="Picture 9" descr="http://static.ddmcdn.com/gif/parallel-p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210" y="4708478"/>
              <a:ext cx="4457648" cy="1770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Box 1"/>
            <p:cNvSpPr txBox="1">
              <a:spLocks noChangeArrowheads="1"/>
            </p:cNvSpPr>
            <p:nvPr/>
          </p:nvSpPr>
          <p:spPr bwMode="auto">
            <a:xfrm>
              <a:off x="6291618" y="4053385"/>
              <a:ext cx="26203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25 pin female at the PC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782483" y="4517945"/>
              <a:ext cx="601656" cy="8049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3" name="Rectangle 4"/>
            <p:cNvSpPr>
              <a:spLocks noChangeArrowheads="1"/>
            </p:cNvSpPr>
            <p:nvPr/>
          </p:nvSpPr>
          <p:spPr bwMode="auto">
            <a:xfrm>
              <a:off x="5145207" y="2912744"/>
              <a:ext cx="375313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parallel port sends 8 </a:t>
              </a:r>
              <a:r>
                <a:rPr lang="en-US" altLang="en-US" sz="1800">
                  <a:latin typeface="Arial" charset="0"/>
                  <a:hlinkClick r:id="rId6"/>
                </a:rPr>
                <a:t>bits</a:t>
              </a:r>
              <a:r>
                <a:rPr lang="en-US" altLang="en-US" sz="1800">
                  <a:latin typeface="Arial" charset="0"/>
                </a:rPr>
                <a:t> of data (1 byte) at a time. These 8 bits are transmitted </a:t>
              </a:r>
              <a:r>
                <a:rPr lang="en-US" altLang="en-US" sz="1800" b="1">
                  <a:latin typeface="Arial" charset="0"/>
                </a:rPr>
                <a:t>parallel</a:t>
              </a:r>
              <a:r>
                <a:rPr lang="en-US" altLang="en-US" sz="1800">
                  <a:latin typeface="Arial" charset="0"/>
                </a:rPr>
                <a:t> to each other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BC7CB-610F-41AA-9D5F-BF358F3521F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2733" y="820593"/>
            <a:ext cx="7840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 </a:t>
            </a:r>
            <a:r>
              <a:rPr lang="en-US" sz="2400" dirty="0" smtClean="0"/>
              <a:t>the advances made in technological, </a:t>
            </a:r>
            <a:r>
              <a:rPr lang="en-US" sz="2400" dirty="0"/>
              <a:t>both the serial and parallel port have largely been replaced by the use of USB ports, and fewer new devices are designed to include either a serial or parallel port.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7163" y="136525"/>
            <a:ext cx="8229600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i="1" kern="0" dirty="0" smtClean="0">
                <a:solidFill>
                  <a:srgbClr val="FF6600"/>
                </a:solidFill>
              </a:rPr>
              <a:t>Universal Serial Bus - USB</a:t>
            </a:r>
          </a:p>
        </p:txBody>
      </p:sp>
      <p:sp>
        <p:nvSpPr>
          <p:cNvPr id="9" name="Rectangle 8"/>
          <p:cNvSpPr/>
          <p:nvPr/>
        </p:nvSpPr>
        <p:spPr>
          <a:xfrm>
            <a:off x="580029" y="2653436"/>
            <a:ext cx="5233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USB ports support much faster (often 100x or greater) data transfers than serial or parallel.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3677" y="4996808"/>
            <a:ext cx="7826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USB industry standard exists in </a:t>
            </a:r>
            <a:r>
              <a:rPr lang="en-US" sz="2400" dirty="0" smtClean="0"/>
              <a:t>multiple versions </a:t>
            </a:r>
            <a:r>
              <a:rPr lang="en-US" sz="2400" dirty="0"/>
              <a:t>including 1.1, </a:t>
            </a:r>
            <a:r>
              <a:rPr lang="en-US" sz="2400" dirty="0" smtClean="0"/>
              <a:t>2.0, 3.0 and 3.1. </a:t>
            </a:r>
            <a:r>
              <a:rPr lang="en-US" sz="2400" dirty="0"/>
              <a:t>However, USB ports feature identical physical layouts no matter the version of USB supported</a:t>
            </a:r>
            <a:r>
              <a:rPr lang="en-US" dirty="0"/>
              <a:t>.</a:t>
            </a:r>
          </a:p>
        </p:txBody>
      </p:sp>
      <p:pic>
        <p:nvPicPr>
          <p:cNvPr id="11" name="Picture 6" descr="http://static.ddmcdn.com/gif/us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71" y="2483892"/>
            <a:ext cx="3055953" cy="19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5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6E19-7B15-4276-B493-046A87EAE54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5469" y="641445"/>
            <a:ext cx="271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USB version/Year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1208" y="630070"/>
            <a:ext cx="388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Data transfer rate (Mbps)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1514" y="1189631"/>
            <a:ext cx="256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1.1 (1998)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044296" y="1205550"/>
            <a:ext cx="488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1.5 &amp; 12 (keyboard and mouse)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271514" y="1774211"/>
            <a:ext cx="256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.0 (2001)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044296" y="1767385"/>
            <a:ext cx="28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480 (high speed))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71514" y="2358791"/>
            <a:ext cx="256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3.0 (2008)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044296" y="2356516"/>
            <a:ext cx="3771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4800 (Super Speed)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271514" y="2943370"/>
            <a:ext cx="256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3.1 (2014)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044296" y="2945647"/>
            <a:ext cx="3771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9600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000104" y="3665994"/>
            <a:ext cx="4005659" cy="3018422"/>
            <a:chOff x="5000104" y="3665994"/>
            <a:chExt cx="4005659" cy="3018422"/>
          </a:xfrm>
        </p:grpSpPr>
        <p:pic>
          <p:nvPicPr>
            <p:cNvPr id="37" name="Picture 4" descr="http://static.ddmcdn.com/gif/usb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911" y="3665994"/>
              <a:ext cx="2724132" cy="234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000104" y="6038111"/>
              <a:ext cx="4005659" cy="64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"</a:t>
              </a:r>
              <a:r>
                <a:rPr lang="en-US" altLang="en-US" sz="1800" b="1" dirty="0">
                  <a:latin typeface="Arial" charset="0"/>
                </a:rPr>
                <a:t>B</a:t>
              </a:r>
              <a:r>
                <a:rPr lang="en-US" altLang="en-US" sz="1800" dirty="0">
                  <a:latin typeface="Arial" charset="0"/>
                </a:rPr>
                <a:t>" connectors head "downstream" and connect to individual devices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6528" y="3894952"/>
            <a:ext cx="3460630" cy="2781796"/>
            <a:chOff x="756528" y="3894952"/>
            <a:chExt cx="3460630" cy="2781796"/>
          </a:xfrm>
        </p:grpSpPr>
        <p:pic>
          <p:nvPicPr>
            <p:cNvPr id="39" name="Picture 6" descr="http://static.ddmcdn.com/gif/usb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903" y="3894952"/>
              <a:ext cx="3012766" cy="196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756528" y="6030417"/>
              <a:ext cx="34606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"</a:t>
              </a:r>
              <a:r>
                <a:rPr lang="en-US" altLang="en-US" sz="1800" b="1" dirty="0">
                  <a:latin typeface="Arial" charset="0"/>
                </a:rPr>
                <a:t>A</a:t>
              </a:r>
              <a:r>
                <a:rPr lang="en-US" altLang="en-US" sz="1800" dirty="0">
                  <a:latin typeface="Arial" charset="0"/>
                </a:rPr>
                <a:t>" connectors head "upstream" toward the computer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7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6E19-7B15-4276-B493-046A87EAE5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66029" y="109180"/>
            <a:ext cx="4244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Mechatronics System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55643" y="1719627"/>
            <a:ext cx="2015320" cy="102699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Actuators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0784" y="1419373"/>
            <a:ext cx="3020706" cy="154219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Microprocessors and Microcontrollers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1237" y="1621345"/>
            <a:ext cx="2038064" cy="106726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Sensors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3699" y="3343709"/>
            <a:ext cx="2574878" cy="12010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Product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973" y="4795637"/>
            <a:ext cx="8250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(Robot, Autonomous Guided vehicle, Numerical </a:t>
            </a:r>
            <a:r>
              <a:rPr lang="en-US" sz="2000" dirty="0" smtClean="0"/>
              <a:t>Controlled </a:t>
            </a:r>
            <a:r>
              <a:rPr lang="en-US" sz="2000" dirty="0"/>
              <a:t>Machine,</a:t>
            </a:r>
          </a:p>
          <a:p>
            <a:r>
              <a:rPr lang="en-US" sz="2000" dirty="0"/>
              <a:t>Vehicle engines, Consumer products, Conveyor </a:t>
            </a:r>
            <a:r>
              <a:rPr lang="en-US" sz="2000" dirty="0" smtClean="0"/>
              <a:t>systems</a:t>
            </a:r>
            <a:r>
              <a:rPr lang="en-US" sz="2000" dirty="0"/>
              <a:t>, </a:t>
            </a:r>
            <a:r>
              <a:rPr lang="en-US" sz="2000" dirty="0" smtClean="0"/>
              <a:t>Assembly systems, Cranes</a:t>
            </a:r>
            <a:r>
              <a:rPr lang="en-US" sz="2000" dirty="0"/>
              <a:t>, Defense </a:t>
            </a:r>
            <a:r>
              <a:rPr lang="en-US" sz="2000" dirty="0" smtClean="0"/>
              <a:t> equipment, </a:t>
            </a:r>
            <a:r>
              <a:rPr lang="en-US" sz="2000" dirty="0"/>
              <a:t>Air craft </a:t>
            </a:r>
            <a:r>
              <a:rPr lang="en-US" sz="2000" dirty="0" smtClean="0"/>
              <a:t>engines,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456597" y="2101761"/>
            <a:ext cx="655093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143767" y="2131330"/>
            <a:ext cx="655093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/>
        </p:nvSpPr>
        <p:spPr>
          <a:xfrm rot="10800000">
            <a:off x="5950414" y="2784146"/>
            <a:ext cx="1869751" cy="1323835"/>
          </a:xfrm>
          <a:prstGeom prst="bentArrow">
            <a:avLst>
              <a:gd name="adj1" fmla="val 11211"/>
              <a:gd name="adj2" fmla="val 10221"/>
              <a:gd name="adj3" fmla="val 12149"/>
              <a:gd name="adj4" fmla="val 29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6200000">
            <a:off x="1596788" y="2306480"/>
            <a:ext cx="1326108" cy="2117671"/>
          </a:xfrm>
          <a:prstGeom prst="bentArrow">
            <a:avLst>
              <a:gd name="adj1" fmla="val 11211"/>
              <a:gd name="adj2" fmla="val 10221"/>
              <a:gd name="adj3" fmla="val 12149"/>
              <a:gd name="adj4" fmla="val 29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797" y="900757"/>
            <a:ext cx="2033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Sensing signal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84206" y="930328"/>
            <a:ext cx="233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Command signal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418996" y="3061685"/>
            <a:ext cx="130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Actuation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65110" y="3457439"/>
            <a:ext cx="1278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Variables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825925" y="686940"/>
            <a:ext cx="166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Control code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82687" y="1296537"/>
            <a:ext cx="0" cy="750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1827" y="1312459"/>
            <a:ext cx="0" cy="750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6" idx="0"/>
          </p:cNvCxnSpPr>
          <p:nvPr/>
        </p:nvCxnSpPr>
        <p:spPr>
          <a:xfrm>
            <a:off x="4628866" y="1094095"/>
            <a:ext cx="2271" cy="3252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2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7163" y="40989"/>
            <a:ext cx="8229600" cy="723900"/>
          </a:xfrm>
        </p:spPr>
        <p:txBody>
          <a:bodyPr/>
          <a:lstStyle/>
          <a:p>
            <a:r>
              <a:rPr lang="en-US" altLang="en-US" sz="3600" b="1" i="1" dirty="0" smtClean="0">
                <a:solidFill>
                  <a:srgbClr val="FF6600"/>
                </a:solidFill>
              </a:rPr>
              <a:t>Universal Serial Bus - USB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F52501-C382-4D3F-9381-40233E6F8D4B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1506" name="Picture 2" descr="http://common.ziffdavisinternet.com/encyclopedia_images/USBPLUG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9"/>
          <a:stretch/>
        </p:blipFill>
        <p:spPr bwMode="auto">
          <a:xfrm>
            <a:off x="141927" y="750627"/>
            <a:ext cx="4151965" cy="58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28640" y="633742"/>
            <a:ext cx="4660773" cy="3764627"/>
            <a:chOff x="4428640" y="633742"/>
            <a:chExt cx="4660773" cy="3764627"/>
          </a:xfrm>
        </p:grpSpPr>
        <p:grpSp>
          <p:nvGrpSpPr>
            <p:cNvPr id="4" name="Group 3"/>
            <p:cNvGrpSpPr/>
            <p:nvPr/>
          </p:nvGrpSpPr>
          <p:grpSpPr>
            <a:xfrm>
              <a:off x="4428640" y="633742"/>
              <a:ext cx="4660773" cy="3764627"/>
              <a:chOff x="4428640" y="633742"/>
              <a:chExt cx="4660773" cy="3764627"/>
            </a:xfrm>
          </p:grpSpPr>
          <p:sp>
            <p:nvSpPr>
              <p:cNvPr id="19468" name="Rectangle 6"/>
              <p:cNvSpPr>
                <a:spLocks noChangeArrowheads="1"/>
              </p:cNvSpPr>
              <p:nvPr/>
            </p:nvSpPr>
            <p:spPr bwMode="auto">
              <a:xfrm>
                <a:off x="4428640" y="633742"/>
                <a:ext cx="4660773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Arial" charset="0"/>
                  </a:rPr>
                  <a:t>The USB gives you a single, standardized, easy-to-use way to connect up to </a:t>
                </a:r>
                <a:r>
                  <a:rPr lang="en-US" altLang="en-US" sz="1800" b="1" dirty="0">
                    <a:latin typeface="Arial" charset="0"/>
                  </a:rPr>
                  <a:t>127 devices</a:t>
                </a:r>
                <a:r>
                  <a:rPr lang="en-US" altLang="en-US" sz="1800" dirty="0">
                    <a:latin typeface="Arial" charset="0"/>
                  </a:rPr>
                  <a:t> to a computer.</a:t>
                </a:r>
              </a:p>
            </p:txBody>
          </p:sp>
          <p:pic>
            <p:nvPicPr>
              <p:cNvPr id="21508" name="Picture 4" descr="http://www.cellularoutfitter.com/weImages/AltViews/usb-2-0-4-port-hub-for-samsung-galaxy-s5-black-80221-1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36" b="13644"/>
              <a:stretch/>
            </p:blipFill>
            <p:spPr bwMode="auto">
              <a:xfrm>
                <a:off x="5090615" y="1642830"/>
                <a:ext cx="3439235" cy="2755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6564572" y="1828801"/>
              <a:ext cx="1473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4-Port Hub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8517" y="4663421"/>
            <a:ext cx="5027621" cy="1609295"/>
            <a:chOff x="4334744" y="4404113"/>
            <a:chExt cx="5027621" cy="1609295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334744" y="4404113"/>
              <a:ext cx="3819308" cy="1609295"/>
              <a:chOff x="3542895" y="4936091"/>
              <a:chExt cx="3819123" cy="1610021"/>
            </a:xfrm>
          </p:grpSpPr>
          <p:pic>
            <p:nvPicPr>
              <p:cNvPr id="19466" name="Picture 13" descr="http://static.ddmcdn.com/gif/usb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4493" y="5460262"/>
                <a:ext cx="3057525" cy="108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7" name="Rectangle 1"/>
              <p:cNvSpPr>
                <a:spLocks noChangeArrowheads="1"/>
              </p:cNvSpPr>
              <p:nvPr/>
            </p:nvSpPr>
            <p:spPr bwMode="auto">
              <a:xfrm>
                <a:off x="3542895" y="4936091"/>
                <a:ext cx="3018626" cy="369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Arial" charset="0"/>
                  </a:rPr>
                  <a:t>Inside a </a:t>
                </a:r>
                <a:r>
                  <a:rPr lang="en-US" altLang="en-US" sz="1800" b="1" dirty="0" smtClean="0">
                    <a:latin typeface="Arial" charset="0"/>
                  </a:rPr>
                  <a:t>USB B type </a:t>
                </a:r>
                <a:r>
                  <a:rPr lang="en-US" altLang="en-US" sz="1800" b="1" dirty="0">
                    <a:latin typeface="Arial" charset="0"/>
                  </a:rPr>
                  <a:t>cable</a:t>
                </a:r>
                <a:endParaRPr lang="en-US" altLang="en-US" sz="1800" dirty="0">
                  <a:latin typeface="Arial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243248" y="5270310"/>
              <a:ext cx="11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08293" y="4506036"/>
              <a:ext cx="11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Power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BC7CB-610F-41AA-9D5F-BF358F3521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40" y="2442950"/>
            <a:ext cx="6923481" cy="4285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66" y="136478"/>
            <a:ext cx="5641336" cy="22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8F0F-53B0-46F8-92C0-730FA2D618AC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1268" name="Picture 3" descr="HLMP-1601,HLMP-1700,HLMP-K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056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905000" y="38656"/>
            <a:ext cx="701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Calibri" pitchFamily="34" charset="0"/>
              </a:rPr>
              <a:t>LEDs- Light Emitting Diodes: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400" b="1" dirty="0">
                <a:latin typeface="Calibri" pitchFamily="34" charset="0"/>
              </a:rPr>
              <a:t>   </a:t>
            </a:r>
            <a:r>
              <a:rPr lang="en-US" altLang="en-US" sz="2400" dirty="0">
                <a:latin typeface="Calibri" pitchFamily="34" charset="0"/>
              </a:rPr>
              <a:t>A special kind of diode: They allow current to </a:t>
            </a:r>
            <a:br>
              <a:rPr lang="en-US" altLang="en-US" sz="2400" dirty="0">
                <a:latin typeface="Calibri" pitchFamily="34" charset="0"/>
              </a:rPr>
            </a:br>
            <a:r>
              <a:rPr lang="en-US" altLang="en-US" sz="2400" dirty="0">
                <a:latin typeface="Calibri" pitchFamily="34" charset="0"/>
              </a:rPr>
              <a:t>     flow in one direction</a:t>
            </a:r>
            <a:r>
              <a:rPr lang="en-US" altLang="en-US" sz="2400" dirty="0" smtClean="0">
                <a:latin typeface="Calibri" pitchFamily="34" charset="0"/>
              </a:rPr>
              <a:t>.</a:t>
            </a:r>
            <a:endParaRPr lang="en-US" altLang="en-US" sz="2400" dirty="0">
              <a:latin typeface="Calibri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80280" y="1425136"/>
            <a:ext cx="7499446" cy="5331146"/>
            <a:chOff x="880280" y="1425136"/>
            <a:chExt cx="7499446" cy="5331146"/>
          </a:xfrm>
        </p:grpSpPr>
        <p:pic>
          <p:nvPicPr>
            <p:cNvPr id="1127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" b="2707"/>
            <a:stretch>
              <a:fillRect/>
            </a:stretch>
          </p:blipFill>
          <p:spPr bwMode="auto">
            <a:xfrm>
              <a:off x="1385248" y="3770194"/>
              <a:ext cx="6729413" cy="298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80280" y="1425136"/>
              <a:ext cx="749944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/>
                <a:t>The 5 LEDs on the IRB are for status indication only.  They don’t serve any purpose for the operation of the board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1272" name="Group 11271"/>
          <p:cNvGrpSpPr/>
          <p:nvPr/>
        </p:nvGrpSpPr>
        <p:grpSpPr>
          <a:xfrm>
            <a:off x="184244" y="2327912"/>
            <a:ext cx="2597625" cy="2278207"/>
            <a:chOff x="184244" y="2327912"/>
            <a:chExt cx="2597625" cy="2278207"/>
          </a:xfrm>
        </p:grpSpPr>
        <p:grpSp>
          <p:nvGrpSpPr>
            <p:cNvPr id="30" name="Group 29"/>
            <p:cNvGrpSpPr/>
            <p:nvPr/>
          </p:nvGrpSpPr>
          <p:grpSpPr>
            <a:xfrm>
              <a:off x="184244" y="2327912"/>
              <a:ext cx="2299649" cy="2257736"/>
              <a:chOff x="184244" y="2327912"/>
              <a:chExt cx="2299649" cy="2257736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1678675" y="3316405"/>
                <a:ext cx="327546" cy="126924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184244" y="2327912"/>
                <a:ext cx="229964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LED 1-3, show </a:t>
                </a:r>
                <a:r>
                  <a:rPr lang="en-US" dirty="0"/>
                  <a:t>which IR detector is the active </a:t>
                </a:r>
                <a:r>
                  <a:rPr lang="en-US" dirty="0" smtClean="0"/>
                  <a:t>detector, blinking. </a:t>
                </a:r>
                <a:endParaRPr lang="en-US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1692323" y="3330053"/>
              <a:ext cx="668740" cy="12692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678675" y="3302758"/>
              <a:ext cx="1103194" cy="13033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5" name="Group 11264"/>
          <p:cNvGrpSpPr/>
          <p:nvPr/>
        </p:nvGrpSpPr>
        <p:grpSpPr>
          <a:xfrm>
            <a:off x="2772766" y="2347417"/>
            <a:ext cx="3164007" cy="2798926"/>
            <a:chOff x="2772766" y="2347417"/>
            <a:chExt cx="3164007" cy="2798926"/>
          </a:xfrm>
        </p:grpSpPr>
        <p:sp>
          <p:nvSpPr>
            <p:cNvPr id="11278" name="TextBox 25"/>
            <p:cNvSpPr txBox="1">
              <a:spLocks noChangeArrowheads="1"/>
            </p:cNvSpPr>
            <p:nvPr/>
          </p:nvSpPr>
          <p:spPr bwMode="auto">
            <a:xfrm>
              <a:off x="2772766" y="2347417"/>
              <a:ext cx="31640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LED </a:t>
              </a:r>
              <a:r>
                <a:rPr lang="en-US" dirty="0"/>
                <a:t>4 indicates the tuning </a:t>
              </a:r>
              <a:r>
                <a:rPr lang="en-US" dirty="0" smtClean="0"/>
                <a:t>frequency, </a:t>
              </a:r>
              <a:r>
                <a:rPr lang="en-US" dirty="0" smtClean="0">
                  <a:solidFill>
                    <a:srgbClr val="FF0000"/>
                  </a:solidFill>
                </a:rPr>
                <a:t>when on</a:t>
              </a:r>
              <a:r>
                <a:rPr lang="en-US" dirty="0" smtClean="0"/>
                <a:t>, robot is looking for the </a:t>
              </a:r>
              <a:r>
                <a:rPr lang="en-US" dirty="0" smtClean="0">
                  <a:solidFill>
                    <a:srgbClr val="FF0000"/>
                  </a:solidFill>
                </a:rPr>
                <a:t>red beacon</a:t>
              </a:r>
              <a:endParaRPr lang="en-US" altLang="en-US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3473357" y="3330054"/>
              <a:ext cx="757449" cy="18162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6" name="Group 11265"/>
          <p:cNvGrpSpPr/>
          <p:nvPr/>
        </p:nvGrpSpPr>
        <p:grpSpPr>
          <a:xfrm>
            <a:off x="5889003" y="2355201"/>
            <a:ext cx="3309584" cy="2448811"/>
            <a:chOff x="5889003" y="2355201"/>
            <a:chExt cx="3309584" cy="2448811"/>
          </a:xfrm>
        </p:grpSpPr>
        <p:sp>
          <p:nvSpPr>
            <p:cNvPr id="10" name="Rectangle 9"/>
            <p:cNvSpPr/>
            <p:nvPr/>
          </p:nvSpPr>
          <p:spPr>
            <a:xfrm>
              <a:off x="5889003" y="2355201"/>
              <a:ext cx="33095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When LED 5 is on, the circuit is at the low sensitivity setting.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137779" y="3057099"/>
              <a:ext cx="600502" cy="17469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3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BC7CB-610F-41AA-9D5F-BF358F3521F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b="2707"/>
          <a:stretch>
            <a:fillRect/>
          </a:stretch>
        </p:blipFill>
        <p:spPr bwMode="auto">
          <a:xfrm>
            <a:off x="1298925" y="2331500"/>
            <a:ext cx="6043571" cy="268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204881" y="2324630"/>
            <a:ext cx="93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Calibri" pitchFamily="34" charset="0"/>
              </a:rPr>
              <a:t>Tuning 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6550927" y="2724740"/>
            <a:ext cx="1121454" cy="97380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2514" y="2101755"/>
            <a:ext cx="1042918" cy="13692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0926" y="1632858"/>
            <a:ext cx="436728" cy="146315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35773" y="1951630"/>
            <a:ext cx="1241946" cy="167867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5952699" y="14398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Amplifier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152935" y="116457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Calibri" pitchFamily="34" charset="0"/>
              </a:rPr>
              <a:t>Selector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448102" y="1657027"/>
            <a:ext cx="102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Calibri" pitchFamily="34" charset="0"/>
              </a:rPr>
              <a:t>Counter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7163" y="136525"/>
            <a:ext cx="8229600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i="1" kern="0" dirty="0" smtClean="0">
                <a:solidFill>
                  <a:srgbClr val="FF6600"/>
                </a:solidFill>
              </a:rPr>
              <a:t>IRB - Chips</a:t>
            </a:r>
          </a:p>
        </p:txBody>
      </p:sp>
    </p:spTree>
    <p:extLst>
      <p:ext uri="{BB962C8B-B14F-4D97-AF65-F5344CB8AC3E}">
        <p14:creationId xmlns:p14="http://schemas.microsoft.com/office/powerpoint/2010/main" val="16386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6E19-7B15-4276-B493-046A87EAE5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33203" r="54759" b="32649"/>
          <a:stretch/>
        </p:blipFill>
        <p:spPr bwMode="auto">
          <a:xfrm>
            <a:off x="1296386" y="1299484"/>
            <a:ext cx="6428247" cy="445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3015" y="682388"/>
            <a:ext cx="615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iRobot Roomba (automatic vacuum cleaner)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1445" y="6005015"/>
            <a:ext cx="42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Roomba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6E19-7B15-4276-B493-046A87EAE5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12040" y="646711"/>
            <a:ext cx="80317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Sensors </a:t>
            </a:r>
            <a:r>
              <a:rPr lang="en-US" sz="2800" dirty="0" smtClean="0"/>
              <a:t>measure changes in physical quantities, </a:t>
            </a:r>
            <a:r>
              <a:rPr lang="en-US" sz="2800" dirty="0"/>
              <a:t>(</a:t>
            </a:r>
            <a:r>
              <a:rPr lang="en-US" sz="2800" b="1" dirty="0" smtClean="0"/>
              <a:t>Input). </a:t>
            </a:r>
            <a:r>
              <a:rPr lang="en-US" sz="2800" dirty="0" smtClean="0"/>
              <a:t>The changes occur in response to </a:t>
            </a:r>
            <a:r>
              <a:rPr lang="en-US" sz="2800" dirty="0"/>
              <a:t>some excitation, for example heat or force and covert that into an electrical signal.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Devices </a:t>
            </a:r>
            <a:r>
              <a:rPr lang="en-US" sz="2800" dirty="0"/>
              <a:t>which perform an “Output” function are generally called </a:t>
            </a:r>
            <a:r>
              <a:rPr lang="en-US" sz="2800" b="1" dirty="0"/>
              <a:t>Actuators</a:t>
            </a:r>
            <a:r>
              <a:rPr lang="en-US" sz="2800" dirty="0"/>
              <a:t> and are used to control some external device, for example movement or sound.</a:t>
            </a:r>
          </a:p>
        </p:txBody>
      </p:sp>
    </p:spTree>
    <p:extLst>
      <p:ext uri="{BB962C8B-B14F-4D97-AF65-F5344CB8AC3E}">
        <p14:creationId xmlns:p14="http://schemas.microsoft.com/office/powerpoint/2010/main" val="40805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715963"/>
          </a:xfrm>
        </p:spPr>
        <p:txBody>
          <a:bodyPr/>
          <a:lstStyle/>
          <a:p>
            <a:r>
              <a:rPr lang="en-US" altLang="en-US" sz="3600" b="1" i="1" smtClean="0">
                <a:solidFill>
                  <a:srgbClr val="FF0000"/>
                </a:solidFill>
              </a:rPr>
              <a:t>Types of Signals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4538"/>
            <a:ext cx="8305800" cy="25908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Analog</a:t>
            </a:r>
            <a:r>
              <a:rPr lang="en-US" altLang="en-US" smtClean="0">
                <a:solidFill>
                  <a:srgbClr val="FF0000"/>
                </a:solidFill>
              </a:rPr>
              <a:t>: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An analog signal is a continuous signal and is often represented by a </a:t>
            </a:r>
            <a:r>
              <a:rPr lang="en-US" altLang="en-US" i="1" smtClean="0"/>
              <a:t>V</a:t>
            </a:r>
            <a:r>
              <a:rPr lang="en-US" altLang="en-US" smtClean="0"/>
              <a:t>(</a:t>
            </a:r>
            <a:r>
              <a:rPr lang="en-US" altLang="en-US" i="1" smtClean="0"/>
              <a:t>t</a:t>
            </a:r>
            <a:r>
              <a:rPr lang="en-US" altLang="en-US" smtClean="0"/>
              <a:t>).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    A </a:t>
            </a:r>
            <a:r>
              <a:rPr lang="en-US" altLang="en-US" u="sng" smtClean="0"/>
              <a:t>dimmer</a:t>
            </a:r>
            <a:r>
              <a:rPr lang="en-US" altLang="en-US" smtClean="0"/>
              <a:t> light switch continuously increases/decreases the current.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EC25E1-68A2-4418-BD7F-9EADB63263E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584575"/>
            <a:ext cx="7620000" cy="2652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kern="0" dirty="0">
                <a:solidFill>
                  <a:srgbClr val="FF0000"/>
                </a:solidFill>
                <a:latin typeface="Calibri"/>
              </a:rPr>
              <a:t>Digital</a:t>
            </a:r>
            <a:r>
              <a:rPr lang="en-US" sz="3200" kern="0" dirty="0">
                <a:solidFill>
                  <a:srgbClr val="FF0000"/>
                </a:solidFill>
                <a:latin typeface="Calibri"/>
              </a:rPr>
              <a:t> : </a:t>
            </a:r>
            <a:r>
              <a:rPr lang="en-US" sz="3200" kern="0" dirty="0">
                <a:solidFill>
                  <a:srgbClr val="000000"/>
                </a:solidFill>
                <a:latin typeface="Calibri"/>
              </a:rPr>
              <a:t/>
            </a:r>
            <a:br>
              <a:rPr lang="en-US" sz="3200" kern="0" dirty="0">
                <a:solidFill>
                  <a:srgbClr val="000000"/>
                </a:solidFill>
                <a:latin typeface="Calibri"/>
              </a:rPr>
            </a:br>
            <a:r>
              <a:rPr lang="en-US" sz="3200" kern="0" dirty="0">
                <a:solidFill>
                  <a:srgbClr val="000000"/>
                </a:solidFill>
                <a:latin typeface="Calibri"/>
              </a:rPr>
              <a:t>A digital signal is a discrete time signal, binary signal.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000000"/>
                </a:solidFill>
                <a:latin typeface="Calibri"/>
              </a:rPr>
              <a:t>    An </a:t>
            </a:r>
            <a:r>
              <a:rPr lang="en-US" sz="3200" u="sng" kern="0" dirty="0">
                <a:solidFill>
                  <a:srgbClr val="000000"/>
                </a:solidFill>
                <a:latin typeface="Calibri"/>
              </a:rPr>
              <a:t>On/Off </a:t>
            </a:r>
            <a:r>
              <a:rPr lang="en-US" sz="3200" kern="0" dirty="0">
                <a:solidFill>
                  <a:srgbClr val="000000"/>
                </a:solidFill>
                <a:latin typeface="Calibri"/>
              </a:rPr>
              <a:t>light switch applies a fixed, predetermined voltage.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6E19-7B15-4276-B493-046A87EAE5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1506" name="Picture 2" descr="http://www.netlabtoolkit.org/wp-content/uploads/2010/05/11Tact_Sw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8" y="1460002"/>
            <a:ext cx="1952530" cy="19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356" y="859808"/>
            <a:ext cx="19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Button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36256" y="5622879"/>
            <a:ext cx="4148017" cy="975460"/>
            <a:chOff x="4236256" y="5622879"/>
            <a:chExt cx="4148017" cy="975460"/>
          </a:xfrm>
        </p:grpSpPr>
        <p:pic>
          <p:nvPicPr>
            <p:cNvPr id="21510" name="Picture 6" descr="http://www.netlabtoolkit.org/wp-content/uploads/2010/05/15xmo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256" y="5622879"/>
              <a:ext cx="2229620" cy="975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73587" y="5804849"/>
              <a:ext cx="1910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Motion</a:t>
              </a:r>
              <a:endParaRPr lang="en-US" sz="2400" dirty="0"/>
            </a:p>
          </p:txBody>
        </p:sp>
      </p:grpSp>
      <p:sp>
        <p:nvSpPr>
          <p:cNvPr id="5" name="AutoShape 8" descr="data:image/jpeg;base64,/9j/4AAQSkZJRgABAQAAAQABAAD/2wCEAAkGBwgHBgkIBwgKCgkLDRYPDQwMDRsUFRAWIB0iIiAdHx8kKDQsJCYxJx8fLT0tMTU3Ojo6Iys/RD84QzQ5OjcBCgoKDQwNGg8PGjclHyU3Nzc3Nzc3Nzc3Nzc3Nzc3Nzc3Nzc3Nzc3Nzc3Nzc3Nzc3Nzc3Nzc3Nzc3Nzc3Nzc3N//AABEIAGQAZAMBIgACEQEDEQH/xAAcAAEAAgMBAQEAAAAAAAAAAAAABQYBBAcDAgj/xAA8EAABAwMCAwQIAwUJAAAAAAABAgMEAAUREiEGMUETUYGRByIyUmFxobEVI/AUNGLB0SQzQlNjgqLh8f/EABkBAQADAQEAAAAAAAAAAAAAAAABAgMEBf/EACARAAMAAgICAwEAAAAAAAAAAAABAgMRITESQQRRYRP/2gAMAwEAAhEDEQA/AO40pmsZFAZpTNKAUpSgFKUoBSlKAUpSgFKUoD4xTFZpmpJFKZrWenxWVaFvo1e6DlXkN6jYNmlQ87iKLDH7tOeJIA7KKvHmQBUFI43eUvRGtyEKKkIQZL4HaLXnSlOnIJOk9cbc6rWSZ7ZGy65rGa5u7xReZSGVqlohtL7PUpDGlPrpUUhLi8gn1cH3SahbhcZBlaZ9wkOJU2k9mZGrSsgZQdB0kjPTurP+8+jPJkcTvR1eXdIEP96mMNfBTgB8qw1cUSG+0itOuN/5hToT/wAsfaqBw7HhM26RfLi1oix8lKSnBWQcDxJ2FVq+XO9X9xTslSkRwCW4oUEtoGO4Y1YG5JznGNs4q6ra2WxuqW2tHWJlwumCbdDiyMcwJWVeWB96lWXA4gK3BI3SeYPca/OqErivAt62HE7JcBKFJ7zqGNxnG558ia6DwPxnJdlN2y8u63HTiLJVsT0CFnkckHB59/fUpl9HTaV8IcC0BXL4d1KuSUef6RUtuONQ7atS0KKSXnAkZHwGahJXG9+k+w7Hip/0msnzUT9qi+M2kWziWehWyHFB1Px1b1Xw87JUEoSTnkgdTXK6tvR5WTJmduEy8WZmbfe0l3W6SlQWclxa3ilJA3OwxsKj7jxlJAXG4caTBhoVpDiUAuK+JJ9VPy5/Kpe4sGNwfBtgykPupbkYOCQE61DxWrFVl2RoYQmMhHZ8sjkCNv1irdHo4cfjPJ5x+LOImXdaLs8vmClzSpvPcSRv4GrFa7rH4oywgfhl60HslsqUlmUBklPzySe8ZJBO9VBZL6tSwnJ3CzgAeG2ftXkntI7qXUK7N1pQWhxZIKTnYgbcqnh9mrR7XJx2C6uOAQtsqCmic6TnfatBMpxDqXkjC+RyNvlVi9IHZyl2q9Np7NVxipW4B76cA/cVV46g6VKWr/ErJPzqrS6POu/G2n6OlPOof4FtxGNAfCnU74zpUrB8T9BVZlKcW0HNZCTvhKScdd+vLfv3HOpTg+Q1dbVPsalgLdGY4Jx64B28RkeFaYXhSmHh2clslK04wcj7jvA25Dara0jvivKdkUGe3UderJGnY5HwH66nfFaDiVNKynSlxKgQUnYLHs9+AMDfuBwRViS0CvKQcJODgbjbHLv6Dx3qFDDlxuaY0RCVOyHC20AMHfYnxwfkE71KZdna4N2SqDGfWMmQyh7Ye8kE/WlekS3tKZS2D+WwAy2QOYSAPuDStSpQ/TRB0rgT0jZQLS/DcfeoLgSO2/IXKVg9nsnbkc/9V0X0m283DhKUEJ1LZw4nw/8Aa4/wXe022S428fy3Bny5/r51jS5OVpTmTZ0qU0qTbp0YZLsZ1MpoZxltQwfIiqWlKUsBpzGUDYrG23UVZ4/EENbrUiK/+c1y1IOnB5pX8D9Nj0r6m2Zi5rEm0tBTmMqilYS6gfwHOFJ7jmj5OtNMrCIyOY5kndR3wcfrNaUsJakunUEkbKwPX5fT71Oqt10ZPYs2eeXFYGVMk7556uWPGt21cO/hihc+JFIaDeHEREq1LcV01ePTr9KhBtIhvSKFQLNw1bnB+ezFK3ATukq07eYNUNLykklRASo5wOhqz8azFXi5OTPXLnLT0SkcutU5buknAz0O1Ozy7brI2kTlmmvRJ6X2iRgbp94fy+fQgV05EmDfWELnoLcnSMSEI1H/AHoGMn4p5/SuPNLkR19mpC21EZ0uDBx8Ksdqu0/QGmmtSRtqPIeNTs6YyxC0y6yOG/2kFoXqI2xy/uF69PLGMbbZ69TXrENq4aYc/C1GXcVpKTJWnAQMYwlOfVH1qsKmagDMkhZ9wK9UeFESu2VpjMOvKOw0Iqrv6Msny7rjGjtFmkNyrVEfaGEONJVgdDjcedKieBG5rPD7bc5ktKS4vQlWxCScj6k0rdPg65bcraJ2dHTLhvx1+y62pB8RivzMqz3F27S4UKHIfdYUVLQygkoAPOv0+a5u5do/B/G11VKiuLj3BKHAtlIKkkZPLu9Y+VVvtFMsKtHNo1/cj24wFNdm4CdTnfnvHfUjaeJBDjBl09olPLkR4Z5Vq8RNrv8AxFMm26G4ht93KGwnKum5A6k7+Nb9p4Ev7ykrbtykdy3/AFcedZr8Mk8u+ESjfFN0kABlammehUtZJ+Q1YrWWpy4W1+XImOOOtayoBxKUt6U5TlOxOsnAx1HXNT8L0a3N0Az7k20OqWgSf5VPwvRvZWSFSS/JWPeXgfT+tHFUaRORvdnPpTtqbcbSypC23ErShSWy6WxhOhS0KwCr2gU8hz7s+Kbcu4NPsWyzSVILi+wKE4SASCCpOD6wxtvtnrjfs0Lh6zwgP2a3R0kdSjUfM1JhIAwkYHcKhfHXtmxxhv0d3y4qbU/EjxQnJytfU7k4yTVit/ouZSlP7fcFr70tJwPM/wBK6NStljlcEOJb20VuFwRYIeP7H2yh1eVqqcjxI8ZOmNHaaH8CAK98VmraRbSMYpWc0qQNNaky1QJy0rmRGX1I9kuJBxW7So7IPFiKxHTpjsttJ7kIA+1emmvqlAYxTFZpQGMUxWaUBjFMVmlAYxWNPxr6pQHzppX1SgFKUoBSlKAUpSgFKUoBSlKAUpSgFKUoD//Z"/>
          <p:cNvSpPr>
            <a:spLocks noChangeAspect="1" noChangeArrowheads="1"/>
          </p:cNvSpPr>
          <p:nvPr/>
        </p:nvSpPr>
        <p:spPr bwMode="auto">
          <a:xfrm>
            <a:off x="155575" y="-388938"/>
            <a:ext cx="8191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16155" y="150125"/>
            <a:ext cx="357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6600"/>
                </a:solidFill>
              </a:rPr>
              <a:t>Digital Sensors</a:t>
            </a:r>
            <a:endParaRPr lang="en-US" sz="2800" b="1" i="1" dirty="0">
              <a:solidFill>
                <a:srgbClr val="FF6600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928470" y="1050877"/>
            <a:ext cx="3649757" cy="2341726"/>
            <a:chOff x="65955" y="3251202"/>
            <a:chExt cx="4353672" cy="3707102"/>
          </a:xfrm>
        </p:grpSpPr>
        <p:pic>
          <p:nvPicPr>
            <p:cNvPr id="15" name="Picture 15" descr="Bumper Swit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03" y="3251202"/>
              <a:ext cx="2902854" cy="290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65955" y="6227459"/>
              <a:ext cx="4353672" cy="73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Bumper Switch Sensor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83643" y="766549"/>
            <a:ext cx="3053266" cy="4595552"/>
            <a:chOff x="5983643" y="766549"/>
            <a:chExt cx="3053266" cy="4595552"/>
          </a:xfrm>
        </p:grpSpPr>
        <p:pic>
          <p:nvPicPr>
            <p:cNvPr id="21508" name="Picture 4" descr="http://www.netlabtoolkit.org/wp-content/uploads/2010/05/7D2F-L-D2F-FL-D2F-01L-D2F-01F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179" y="1302578"/>
              <a:ext cx="1836999" cy="183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498610" y="766549"/>
              <a:ext cx="1910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Lever</a:t>
              </a:r>
              <a:endParaRPr lang="en-US" sz="2400" dirty="0"/>
            </a:p>
          </p:txBody>
        </p:sp>
        <p:pic>
          <p:nvPicPr>
            <p:cNvPr id="17" name="Picture 17" descr="VEX Limit Switch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643" y="3325577"/>
              <a:ext cx="3053266" cy="149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6131447" y="4901726"/>
              <a:ext cx="279419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Limit Switch </a:t>
              </a:r>
              <a:r>
                <a:rPr lang="en-US" altLang="en-US" sz="2400" dirty="0" smtClean="0"/>
                <a:t>Sensor </a:t>
              </a:r>
              <a:endParaRPr lang="en-US" alt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6261" y="3633714"/>
            <a:ext cx="4174796" cy="2532715"/>
            <a:chOff x="356261" y="3633714"/>
            <a:chExt cx="4174796" cy="2532715"/>
          </a:xfrm>
        </p:grpSpPr>
        <p:sp>
          <p:nvSpPr>
            <p:cNvPr id="4" name="TextBox 3"/>
            <p:cNvSpPr txBox="1"/>
            <p:nvPr/>
          </p:nvSpPr>
          <p:spPr>
            <a:xfrm>
              <a:off x="1023582" y="5704764"/>
              <a:ext cx="2838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Ultrasonic sensor</a:t>
              </a:r>
              <a:endParaRPr lang="en-US" sz="2400" dirty="0"/>
            </a:p>
          </p:txBody>
        </p:sp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61" y="3633714"/>
              <a:ext cx="1895619" cy="189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VEX Ultrasonic Range Find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066" y="3654496"/>
              <a:ext cx="1852991" cy="182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84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457200" y="58738"/>
            <a:ext cx="8229600" cy="842962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Optical Shaft Encoder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38475"/>
            <a:ext cx="668813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8B55F-097C-4835-A017-A5BED75E83E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Hsu/Youssefi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8375" y="806450"/>
            <a:ext cx="769143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The optical shaft encoder is a digital sensor. It is used to measure rotational movement.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7591" name="Rectangle 4"/>
          <p:cNvSpPr>
            <a:spLocks noChangeArrowheads="1"/>
          </p:cNvSpPr>
          <p:nvPr/>
        </p:nvSpPr>
        <p:spPr bwMode="auto">
          <a:xfrm>
            <a:off x="1236663" y="3643313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Disc with 90 equally spaced slots </a:t>
            </a:r>
            <a:endParaRPr lang="en-US" altLang="en-US" sz="200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20938" y="4006850"/>
            <a:ext cx="214312" cy="41751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3" name="Rectangle 7"/>
          <p:cNvSpPr>
            <a:spLocks noChangeArrowheads="1"/>
          </p:cNvSpPr>
          <p:nvPr/>
        </p:nvSpPr>
        <p:spPr bwMode="auto">
          <a:xfrm>
            <a:off x="995363" y="1609725"/>
            <a:ext cx="765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Arial" charset="0"/>
              </a:rPr>
              <a:t>As the disc rotates, an infrared light sensor is used to count the number of slots passed.</a:t>
            </a:r>
          </a:p>
        </p:txBody>
      </p:sp>
      <p:sp>
        <p:nvSpPr>
          <p:cNvPr id="67594" name="Rectangle 8"/>
          <p:cNvSpPr>
            <a:spLocks noChangeArrowheads="1"/>
          </p:cNvSpPr>
          <p:nvPr/>
        </p:nvSpPr>
        <p:spPr bwMode="auto">
          <a:xfrm>
            <a:off x="992188" y="2463800"/>
            <a:ext cx="6773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latin typeface="Arial" charset="0"/>
              </a:rPr>
              <a:t>A count of </a:t>
            </a:r>
            <a:r>
              <a:rPr lang="en-US" altLang="en-US" sz="2400" dirty="0" smtClean="0">
                <a:latin typeface="Arial" charset="0"/>
              </a:rPr>
              <a:t>90, 180, 360 </a:t>
            </a:r>
            <a:r>
              <a:rPr lang="en-US" altLang="en-US" sz="2400" dirty="0">
                <a:latin typeface="Arial" charset="0"/>
              </a:rPr>
              <a:t>makes one revolution</a:t>
            </a:r>
            <a:r>
              <a:rPr lang="en-US" altLang="en-US" sz="1800" dirty="0">
                <a:latin typeface="Arial" charset="0"/>
              </a:rPr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13500" y="2219325"/>
            <a:ext cx="619125" cy="235267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5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6E19-7B15-4276-B493-046A87EAE5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1439" y="218364"/>
            <a:ext cx="324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6600"/>
                </a:solidFill>
              </a:rPr>
              <a:t>Analog Sensors</a:t>
            </a:r>
            <a:endParaRPr lang="en-US" sz="2800" b="1" i="1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925" y="13813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Proximity sensors measure the distance from the sensor to an obstructing object in front of the sensor. There are two types, Infrared and </a:t>
            </a:r>
            <a:r>
              <a:rPr lang="en-US" sz="2000" dirty="0" smtClean="0"/>
              <a:t>Sonar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3964" y="872960"/>
            <a:ext cx="306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Proximity sensors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www.netlabtoolkit.org/wp-content/uploads/2010/07/so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93" y="1015917"/>
            <a:ext cx="2256240" cy="11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36668" y="2692258"/>
            <a:ext cx="6591350" cy="2016630"/>
            <a:chOff x="536668" y="2692258"/>
            <a:chExt cx="6591350" cy="2016630"/>
          </a:xfrm>
        </p:grpSpPr>
        <p:sp>
          <p:nvSpPr>
            <p:cNvPr id="9" name="Rectangle 8"/>
            <p:cNvSpPr/>
            <p:nvPr/>
          </p:nvSpPr>
          <p:spPr>
            <a:xfrm>
              <a:off x="542925" y="3693225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/>
                <a:t>Accelerometers sense motion and are used to detect changes in position, tilt, and orientation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6668" y="3180000"/>
              <a:ext cx="2568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Accelerometers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pic>
          <p:nvPicPr>
            <p:cNvPr id="19462" name="Picture 6" descr="http://www.netlabtoolkit.org/wp-content/uploads/2010/05/12xacclerome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018" y="2692258"/>
              <a:ext cx="1524000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42925" y="4830240"/>
            <a:ext cx="6907022" cy="1785029"/>
            <a:chOff x="542925" y="4830240"/>
            <a:chExt cx="6907022" cy="1785029"/>
          </a:xfrm>
        </p:grpSpPr>
        <p:sp>
          <p:nvSpPr>
            <p:cNvPr id="15" name="Rectangle 14"/>
            <p:cNvSpPr/>
            <p:nvPr/>
          </p:nvSpPr>
          <p:spPr>
            <a:xfrm>
              <a:off x="542925" y="5291830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dirty="0" smtClean="0"/>
                <a:t>easure </a:t>
              </a:r>
              <a:r>
                <a:rPr lang="en-US" sz="2000" dirty="0"/>
                <a:t>the amount of pressure, for example of a finger press, or the weight of someone standing on a surface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964" y="4852427"/>
              <a:ext cx="2855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Pressure sensors </a:t>
              </a:r>
            </a:p>
          </p:txBody>
        </p:sp>
        <p:pic>
          <p:nvPicPr>
            <p:cNvPr id="17" name="Picture 4" descr="http://www.netlabtoolkit.org/wp-content/uploads/2010/07/pressure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47" y="4830240"/>
              <a:ext cx="1790700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55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10916</TotalTime>
  <Words>1677</Words>
  <Application>Microsoft Office PowerPoint</Application>
  <PresentationFormat>On-screen Show (4:3)</PresentationFormat>
  <Paragraphs>295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Picture</vt:lpstr>
      <vt:lpstr>Equation</vt:lpstr>
      <vt:lpstr>   Sensors, Actuators, Signals,  and Computers Part D            Ping Hsu, Winncy Du, Ken Youssefi  </vt:lpstr>
      <vt:lpstr>PowerPoint Presentation</vt:lpstr>
      <vt:lpstr>PowerPoint Presentation</vt:lpstr>
      <vt:lpstr>PowerPoint Presentation</vt:lpstr>
      <vt:lpstr>PowerPoint Presentation</vt:lpstr>
      <vt:lpstr>Types of Signals</vt:lpstr>
      <vt:lpstr>PowerPoint Presentation</vt:lpstr>
      <vt:lpstr>Optical Shaft Encoder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 Signal vs. Digital Signal</vt:lpstr>
      <vt:lpstr>Analog – Digital Conversion</vt:lpstr>
      <vt:lpstr>PowerPoint Presentation</vt:lpstr>
      <vt:lpstr>PowerPoint Presentation</vt:lpstr>
      <vt:lpstr>PowerPoint Presentation</vt:lpstr>
      <vt:lpstr>PowerPoint Presentation</vt:lpstr>
      <vt:lpstr>Bits, Bytes and Words </vt:lpstr>
      <vt:lpstr>PowerPoint Presentation</vt:lpstr>
      <vt:lpstr>A 4-bit binary number</vt:lpstr>
      <vt:lpstr>PowerPoint Presentation</vt:lpstr>
      <vt:lpstr>PowerPoint Presentation</vt:lpstr>
      <vt:lpstr>PowerPoint Presentation</vt:lpstr>
      <vt:lpstr>PowerPoint Presentation</vt:lpstr>
      <vt:lpstr>Universal Serial Bus - USB</vt:lpstr>
      <vt:lpstr>PowerPoint Presentation</vt:lpstr>
      <vt:lpstr>PowerPoint Presentation</vt:lpstr>
      <vt:lpstr>PowerPoint Presentation</vt:lpstr>
    </vt:vector>
  </TitlesOfParts>
  <Company>SJSU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and Signals</dc:title>
  <dc:creator>Admin</dc:creator>
  <cp:lastModifiedBy>kyoussefi</cp:lastModifiedBy>
  <cp:revision>229</cp:revision>
  <dcterms:created xsi:type="dcterms:W3CDTF">2007-11-03T04:05:31Z</dcterms:created>
  <dcterms:modified xsi:type="dcterms:W3CDTF">2016-09-27T02:41:48Z</dcterms:modified>
</cp:coreProperties>
</file>