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5" r:id="rId9"/>
    <p:sldId id="266" r:id="rId10"/>
    <p:sldId id="279" r:id="rId11"/>
    <p:sldId id="274" r:id="rId12"/>
    <p:sldId id="267" r:id="rId13"/>
    <p:sldId id="275" r:id="rId14"/>
    <p:sldId id="276" r:id="rId15"/>
    <p:sldId id="268" r:id="rId16"/>
    <p:sldId id="277" r:id="rId17"/>
    <p:sldId id="278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FF0000"/>
    <a:srgbClr val="FFFFCC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502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F2DA5C0-01C3-49EA-9460-E09C5A7C1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60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 Jose State University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0EEEA-5118-487B-A286-20A870E27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 Jose State University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95BF4-B33B-4055-BEF9-44B1EBA73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 Jose State University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0B441-4C45-4C70-AB4E-F2D776C44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 Jose State University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EECCE-FB61-4F76-8FA2-8C5D401FB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 Jose State University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6E135-56B3-4E1B-BB9D-2179DC4C1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 Jose State University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29505-62AC-4FF4-A156-17C168738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 Jose State University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023A1-63BC-4E99-BD85-F7D221939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 Jose State University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62B76-3FB7-494B-9131-1450C8038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 Jose State University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9D7AE-FB29-4605-8D5F-B1A41861F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 Jose State University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BDE78-20AC-47B1-8B03-ECE2A1B39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 Jose State University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Engineering 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5E371-1004-4565-BCF4-5BF61FF70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0175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 smtClean="0"/>
              <a:t>San Jose State University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38900"/>
            <a:ext cx="28956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>
              <a:defRPr/>
            </a:pPr>
            <a:r>
              <a:rPr lang="en-US"/>
              <a:t>Engineering 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762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63FA82C-9BCB-4263-A441-A0529B866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1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San Jose State University</a:t>
            </a:r>
          </a:p>
        </p:txBody>
      </p:sp>
      <p:sp>
        <p:nvSpPr>
          <p:cNvPr id="512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10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E80331-A5C5-47BD-9665-2CA08C822E9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125" name="WordArt 8"/>
          <p:cNvSpPr>
            <a:spLocks noChangeArrowheads="1" noChangeShapeType="1" noTextEdit="1"/>
          </p:cNvSpPr>
          <p:nvPr/>
        </p:nvSpPr>
        <p:spPr bwMode="auto">
          <a:xfrm>
            <a:off x="3581400" y="2214563"/>
            <a:ext cx="1905000" cy="19034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Solver</a:t>
            </a:r>
          </a:p>
        </p:txBody>
      </p:sp>
      <p:sp>
        <p:nvSpPr>
          <p:cNvPr id="5126" name="WordArt 9"/>
          <p:cNvSpPr>
            <a:spLocks noChangeArrowheads="1" noChangeShapeType="1" noTextEdit="1"/>
          </p:cNvSpPr>
          <p:nvPr/>
        </p:nvSpPr>
        <p:spPr bwMode="auto">
          <a:xfrm>
            <a:off x="1981200" y="3128963"/>
            <a:ext cx="1352550" cy="11382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2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Excel’s</a:t>
            </a:r>
          </a:p>
        </p:txBody>
      </p:sp>
      <p:sp>
        <p:nvSpPr>
          <p:cNvPr id="5127" name="WordArt 10"/>
          <p:cNvSpPr>
            <a:spLocks noChangeArrowheads="1" noChangeShapeType="1" noTextEdit="1"/>
          </p:cNvSpPr>
          <p:nvPr/>
        </p:nvSpPr>
        <p:spPr bwMode="auto">
          <a:xfrm>
            <a:off x="5867400" y="2214563"/>
            <a:ext cx="1295400" cy="5683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2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Feature</a:t>
            </a:r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4071938" y="4557713"/>
            <a:ext cx="871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 Jose State University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EECCE-FB61-4F76-8FA2-8C5D401FBE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 descr="Excel Opti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1" y="556026"/>
            <a:ext cx="3996133" cy="3257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9809" y="3846136"/>
            <a:ext cx="177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Select File and choose Options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72000" y="519195"/>
            <a:ext cx="4354351" cy="3549833"/>
            <a:chOff x="4218495" y="167357"/>
            <a:chExt cx="4354351" cy="3549833"/>
          </a:xfrm>
        </p:grpSpPr>
        <p:pic>
          <p:nvPicPr>
            <p:cNvPr id="8" name="Picture 7" descr="Excel Option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495" y="167357"/>
              <a:ext cx="4354351" cy="354983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273123" y="2010652"/>
              <a:ext cx="17769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Select Add Ins, click on Go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H="1" flipV="1">
              <a:off x="4746396" y="1550709"/>
              <a:ext cx="1390453" cy="622169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6273123" y="2656983"/>
              <a:ext cx="1013797" cy="699227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130873" y="3356210"/>
            <a:ext cx="5665094" cy="3443671"/>
            <a:chOff x="2130873" y="3356210"/>
            <a:chExt cx="5665094" cy="3443671"/>
          </a:xfrm>
        </p:grpSpPr>
        <p:pic>
          <p:nvPicPr>
            <p:cNvPr id="9" name="Picture 8" descr="Add-Ins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850"/>
            <a:stretch/>
          </p:blipFill>
          <p:spPr>
            <a:xfrm>
              <a:off x="2130873" y="3356210"/>
              <a:ext cx="2903472" cy="344367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507193" y="4778077"/>
              <a:ext cx="22887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Check Analysis </a:t>
              </a:r>
              <a:r>
                <a:rPr lang="en-US" dirty="0" err="1" smtClean="0">
                  <a:solidFill>
                    <a:schemeClr val="bg1"/>
                  </a:solidFill>
                </a:rPr>
                <a:t>ToolPak</a:t>
              </a:r>
              <a:r>
                <a:rPr lang="en-US" dirty="0" smtClean="0">
                  <a:solidFill>
                    <a:schemeClr val="bg1"/>
                  </a:solidFill>
                </a:rPr>
                <a:t> and Solver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3538066" y="3966227"/>
              <a:ext cx="1868206" cy="103407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3073138" y="4374037"/>
              <a:ext cx="2485534" cy="77866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823328" y="146115"/>
            <a:ext cx="343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Activate </a:t>
            </a:r>
            <a:r>
              <a:rPr lang="en-US" dirty="0" err="1" smtClean="0">
                <a:solidFill>
                  <a:schemeClr val="bg1"/>
                </a:solidFill>
              </a:rPr>
              <a:t>ToolPak</a:t>
            </a:r>
            <a:r>
              <a:rPr lang="en-US" dirty="0" smtClean="0">
                <a:solidFill>
                  <a:schemeClr val="bg1"/>
                </a:solidFill>
              </a:rPr>
              <a:t> and Solver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0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Microsoft Excel Worksheet - Excel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4"/>
          <a:stretch/>
        </p:blipFill>
        <p:spPr>
          <a:xfrm>
            <a:off x="0" y="1761911"/>
            <a:ext cx="9082726" cy="1098717"/>
          </a:xfrm>
          <a:prstGeom prst="rect">
            <a:avLst/>
          </a:prstGeom>
        </p:spPr>
      </p:pic>
      <p:sp>
        <p:nvSpPr>
          <p:cNvPr id="1126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San Jose State University</a:t>
            </a:r>
          </a:p>
        </p:txBody>
      </p:sp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10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A0F7B6-022A-4FE9-B6D2-A3CDB145F8D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57200" y="158750"/>
            <a:ext cx="8229600" cy="7381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i="1" kern="0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Excel’s Solver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1193342" y="820744"/>
            <a:ext cx="725408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Select </a:t>
            </a:r>
            <a:r>
              <a:rPr lang="en-US" b="1" i="1" dirty="0" smtClean="0">
                <a:solidFill>
                  <a:srgbClr val="FFFF00"/>
                </a:solidFill>
              </a:rPr>
              <a:t>Data</a:t>
            </a:r>
            <a:r>
              <a:rPr lang="en-US" dirty="0" smtClean="0">
                <a:solidFill>
                  <a:srgbClr val="FFFF00"/>
                </a:solidFill>
              </a:rPr>
              <a:t>, If </a:t>
            </a:r>
            <a:r>
              <a:rPr lang="en-US" dirty="0">
                <a:solidFill>
                  <a:srgbClr val="FFFF00"/>
                </a:solidFill>
              </a:rPr>
              <a:t>the </a:t>
            </a:r>
            <a:r>
              <a:rPr lang="en-US" b="1" i="1" dirty="0">
                <a:solidFill>
                  <a:srgbClr val="FFFF00"/>
                </a:solidFill>
              </a:rPr>
              <a:t>Solver</a:t>
            </a:r>
            <a:r>
              <a:rPr lang="en-US" dirty="0">
                <a:solidFill>
                  <a:srgbClr val="FFFF00"/>
                </a:solidFill>
              </a:rPr>
              <a:t> icon does not appear, use Add-Ins command to install the </a:t>
            </a:r>
            <a:r>
              <a:rPr lang="en-US" dirty="0" smtClean="0">
                <a:solidFill>
                  <a:srgbClr val="FFFF00"/>
                </a:solidFill>
              </a:rPr>
              <a:t>program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273" name="TextBox 9"/>
          <p:cNvSpPr txBox="1">
            <a:spLocks noChangeArrowheads="1"/>
          </p:cNvSpPr>
          <p:nvPr/>
        </p:nvSpPr>
        <p:spPr bwMode="auto">
          <a:xfrm>
            <a:off x="653598" y="3422650"/>
            <a:ext cx="79803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FFCC"/>
                </a:solidFill>
              </a:rPr>
              <a:t>Formulate the optimization problem </a:t>
            </a:r>
            <a:r>
              <a:rPr lang="en-US" sz="2000" dirty="0" smtClean="0">
                <a:solidFill>
                  <a:srgbClr val="FFFFCC"/>
                </a:solidFill>
              </a:rPr>
              <a:t>and enter the </a:t>
            </a:r>
            <a:r>
              <a:rPr lang="en-US" sz="2000" dirty="0">
                <a:solidFill>
                  <a:srgbClr val="FFFFCC"/>
                </a:solidFill>
              </a:rPr>
              <a:t>data into the spreadsheet</a:t>
            </a:r>
          </a:p>
        </p:txBody>
      </p:sp>
      <p:sp>
        <p:nvSpPr>
          <p:cNvPr id="11274" name="TextBox 10"/>
          <p:cNvSpPr txBox="1">
            <a:spLocks noChangeArrowheads="1"/>
          </p:cNvSpPr>
          <p:nvPr/>
        </p:nvSpPr>
        <p:spPr bwMode="auto">
          <a:xfrm>
            <a:off x="3117849" y="4368028"/>
            <a:ext cx="32216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Design variables</a:t>
            </a:r>
          </a:p>
        </p:txBody>
      </p:sp>
      <p:sp>
        <p:nvSpPr>
          <p:cNvPr id="11275" name="TextBox 11"/>
          <p:cNvSpPr txBox="1">
            <a:spLocks noChangeArrowheads="1"/>
          </p:cNvSpPr>
          <p:nvPr/>
        </p:nvSpPr>
        <p:spPr bwMode="auto">
          <a:xfrm>
            <a:off x="3117849" y="4863503"/>
            <a:ext cx="32216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Objective function</a:t>
            </a:r>
          </a:p>
        </p:txBody>
      </p:sp>
      <p:sp>
        <p:nvSpPr>
          <p:cNvPr id="11276" name="TextBox 12"/>
          <p:cNvSpPr txBox="1">
            <a:spLocks noChangeArrowheads="1"/>
          </p:cNvSpPr>
          <p:nvPr/>
        </p:nvSpPr>
        <p:spPr bwMode="auto">
          <a:xfrm>
            <a:off x="3117849" y="5358978"/>
            <a:ext cx="32216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Design constraints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881567" y="1322180"/>
            <a:ext cx="1498862" cy="1009649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2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7527" y="914404"/>
            <a:ext cx="3359007" cy="587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>
          <a:xfrm>
            <a:off x="457200" y="6604870"/>
            <a:ext cx="2133600" cy="241300"/>
          </a:xfrm>
          <a:noFill/>
        </p:spPr>
        <p:txBody>
          <a:bodyPr/>
          <a:lstStyle/>
          <a:p>
            <a:r>
              <a:rPr lang="en-US" smtClean="0"/>
              <a:t>San Jose State University</a:t>
            </a: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10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9D1D4D-41B8-4141-9623-8C1789A5B4A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770"/>
            <a:ext cx="8229600" cy="738188"/>
          </a:xfrm>
        </p:spPr>
        <p:txBody>
          <a:bodyPr/>
          <a:lstStyle/>
          <a:p>
            <a:pPr eaLnBrk="1" hangingPunct="1"/>
            <a:r>
              <a:rPr lang="en-US" sz="3200" b="1" i="1" dirty="0" smtClean="0">
                <a:solidFill>
                  <a:srgbClr val="FF9900"/>
                </a:solidFill>
              </a:rPr>
              <a:t>Excel’s Solver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560208" y="2414505"/>
            <a:ext cx="2260600" cy="708025"/>
            <a:chOff x="4128" y="1373"/>
            <a:chExt cx="1424" cy="446"/>
          </a:xfrm>
        </p:grpSpPr>
        <p:sp>
          <p:nvSpPr>
            <p:cNvPr id="12310" name="Text Box 10"/>
            <p:cNvSpPr txBox="1">
              <a:spLocks noChangeArrowheads="1"/>
            </p:cNvSpPr>
            <p:nvPr/>
          </p:nvSpPr>
          <p:spPr bwMode="auto">
            <a:xfrm>
              <a:off x="4249" y="1373"/>
              <a:ext cx="130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FFFF00"/>
                  </a:solidFill>
                </a:rPr>
                <a:t>Initial guess for the variables</a:t>
              </a:r>
            </a:p>
          </p:txBody>
        </p:sp>
        <p:sp>
          <p:nvSpPr>
            <p:cNvPr id="12311" name="AutoShape 11"/>
            <p:cNvSpPr>
              <a:spLocks/>
            </p:cNvSpPr>
            <p:nvPr/>
          </p:nvSpPr>
          <p:spPr bwMode="auto">
            <a:xfrm>
              <a:off x="4128" y="1388"/>
              <a:ext cx="95" cy="359"/>
            </a:xfrm>
            <a:prstGeom prst="rightBrace">
              <a:avLst>
                <a:gd name="adj1" fmla="val 21267"/>
                <a:gd name="adj2" fmla="val 50000"/>
              </a:avLst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544569" y="5098228"/>
            <a:ext cx="2557463" cy="1362075"/>
            <a:chOff x="4045" y="2692"/>
            <a:chExt cx="1611" cy="858"/>
          </a:xfrm>
        </p:grpSpPr>
        <p:sp>
          <p:nvSpPr>
            <p:cNvPr id="12308" name="Text Box 15"/>
            <p:cNvSpPr txBox="1">
              <a:spLocks noChangeArrowheads="1"/>
            </p:cNvSpPr>
            <p:nvPr/>
          </p:nvSpPr>
          <p:spPr bwMode="auto">
            <a:xfrm>
              <a:off x="4183" y="2958"/>
              <a:ext cx="147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FF00"/>
                  </a:solidFill>
                </a:rPr>
                <a:t>Enter formula for all constraints</a:t>
              </a:r>
            </a:p>
          </p:txBody>
        </p:sp>
        <p:sp>
          <p:nvSpPr>
            <p:cNvPr id="12309" name="AutoShape 16"/>
            <p:cNvSpPr>
              <a:spLocks/>
            </p:cNvSpPr>
            <p:nvPr/>
          </p:nvSpPr>
          <p:spPr bwMode="auto">
            <a:xfrm>
              <a:off x="4045" y="2692"/>
              <a:ext cx="141" cy="858"/>
            </a:xfrm>
            <a:prstGeom prst="rightBrace">
              <a:avLst>
                <a:gd name="adj1" fmla="val 64757"/>
                <a:gd name="adj2" fmla="val 50000"/>
              </a:avLst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07" name="Text Box 9"/>
          <p:cNvSpPr txBox="1">
            <a:spLocks noChangeArrowheads="1"/>
          </p:cNvSpPr>
          <p:nvPr/>
        </p:nvSpPr>
        <p:spPr bwMode="auto">
          <a:xfrm>
            <a:off x="1557030" y="539447"/>
            <a:ext cx="2233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Excel sheet entries </a:t>
            </a: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4107785" y="3476395"/>
            <a:ext cx="3581402" cy="938213"/>
            <a:chOff x="3843" y="2007"/>
            <a:chExt cx="2256" cy="591"/>
          </a:xfrm>
        </p:grpSpPr>
        <p:grpSp>
          <p:nvGrpSpPr>
            <p:cNvPr id="12298" name="Group 20"/>
            <p:cNvGrpSpPr>
              <a:grpSpLocks/>
            </p:cNvGrpSpPr>
            <p:nvPr/>
          </p:nvGrpSpPr>
          <p:grpSpPr bwMode="auto">
            <a:xfrm>
              <a:off x="3843" y="2191"/>
              <a:ext cx="2256" cy="407"/>
              <a:chOff x="3843" y="2191"/>
              <a:chExt cx="2256" cy="407"/>
            </a:xfrm>
          </p:grpSpPr>
          <p:sp>
            <p:nvSpPr>
              <p:cNvPr id="12300" name="Text Box 12"/>
              <p:cNvSpPr txBox="1">
                <a:spLocks noChangeArrowheads="1"/>
              </p:cNvSpPr>
              <p:nvPr/>
            </p:nvSpPr>
            <p:spPr bwMode="auto">
              <a:xfrm>
                <a:off x="4164" y="2191"/>
                <a:ext cx="1935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FFFF00"/>
                    </a:solidFill>
                  </a:rPr>
                  <a:t>Enter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formula (syntax form) </a:t>
                </a:r>
                <a:r>
                  <a:rPr lang="en-US" dirty="0">
                    <a:solidFill>
                      <a:srgbClr val="FFFF00"/>
                    </a:solidFill>
                  </a:rPr>
                  <a:t>for the objective function</a:t>
                </a:r>
              </a:p>
            </p:txBody>
          </p:sp>
          <p:sp>
            <p:nvSpPr>
              <p:cNvPr id="12301" name="Line 17"/>
              <p:cNvSpPr>
                <a:spLocks noChangeShapeType="1"/>
              </p:cNvSpPr>
              <p:nvPr/>
            </p:nvSpPr>
            <p:spPr bwMode="auto">
              <a:xfrm flipH="1" flipV="1">
                <a:off x="3843" y="2322"/>
                <a:ext cx="294" cy="11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9" name="Text Box 22"/>
            <p:cNvSpPr txBox="1">
              <a:spLocks noChangeArrowheads="1"/>
            </p:cNvSpPr>
            <p:nvPr/>
          </p:nvSpPr>
          <p:spPr bwMode="auto">
            <a:xfrm>
              <a:off x="4239" y="2007"/>
              <a:ext cx="124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FFCC"/>
                  </a:solidFill>
                </a:rPr>
                <a:t>=300*C6+250*C7</a:t>
              </a:r>
            </a:p>
          </p:txBody>
        </p:sp>
      </p:grp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2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2821" y="5036135"/>
            <a:ext cx="95251" cy="1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3883" y="1233055"/>
            <a:ext cx="218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Columns A &amp; B, text only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19601" y="1413163"/>
            <a:ext cx="286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Column C, formula in Excel syntax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21" idx="1"/>
          </p:cNvCxnSpPr>
          <p:nvPr/>
        </p:nvCxnSpPr>
        <p:spPr>
          <a:xfrm flipH="1" flipV="1">
            <a:off x="3893127" y="1149927"/>
            <a:ext cx="526474" cy="5864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 Jose State University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62B76-3FB7-494B-9131-1450C803810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57200" y="117475"/>
            <a:ext cx="82296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i="1" dirty="0" smtClean="0">
                <a:solidFill>
                  <a:srgbClr val="FF9900"/>
                </a:solidFill>
              </a:rPr>
              <a:t>Excel’s Solver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2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18482" y="734291"/>
            <a:ext cx="522551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2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844" y="1149925"/>
            <a:ext cx="2820266" cy="493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3020291" y="1357747"/>
            <a:ext cx="3172691" cy="234141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103418" y="2175164"/>
            <a:ext cx="1149927" cy="51261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489075" y="498183"/>
            <a:ext cx="3969616" cy="1150508"/>
            <a:chOff x="1489075" y="498183"/>
            <a:chExt cx="3969616" cy="1150508"/>
          </a:xfrm>
        </p:grpSpPr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489075" y="498183"/>
              <a:ext cx="2112963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FFFF00"/>
                  </a:solidFill>
                </a:rPr>
                <a:t>Minimize the objective function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366655" y="845127"/>
              <a:ext cx="2092036" cy="8035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298825" y="3574473"/>
            <a:ext cx="1813502" cy="2295538"/>
            <a:chOff x="3298825" y="3574473"/>
            <a:chExt cx="1813502" cy="2295538"/>
          </a:xfrm>
        </p:grpSpPr>
        <p:sp>
          <p:nvSpPr>
            <p:cNvPr id="18" name="AutoShape 24"/>
            <p:cNvSpPr>
              <a:spLocks/>
            </p:cNvSpPr>
            <p:nvPr/>
          </p:nvSpPr>
          <p:spPr bwMode="auto">
            <a:xfrm>
              <a:off x="3298825" y="4731773"/>
              <a:ext cx="152400" cy="1138238"/>
            </a:xfrm>
            <a:prstGeom prst="rightBrace">
              <a:avLst>
                <a:gd name="adj1" fmla="val 62240"/>
                <a:gd name="adj2" fmla="val 50000"/>
              </a:avLst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3574473" y="3574473"/>
              <a:ext cx="1537854" cy="16764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2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3950" y="4598881"/>
            <a:ext cx="102571" cy="16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79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913"/>
            <a:ext cx="8229600" cy="598198"/>
          </a:xfrm>
        </p:spPr>
        <p:txBody>
          <a:bodyPr/>
          <a:lstStyle/>
          <a:p>
            <a:r>
              <a:rPr lang="en-US" sz="3200" b="1" i="1" dirty="0">
                <a:solidFill>
                  <a:srgbClr val="FF9900"/>
                </a:solidFill>
              </a:rPr>
              <a:t>Excel’s Solver</a:t>
            </a:r>
            <a:r>
              <a:rPr lang="en-US" b="1" i="1" dirty="0">
                <a:solidFill>
                  <a:srgbClr val="FF9900"/>
                </a:solidFill>
              </a:rPr>
              <a:t/>
            </a:r>
            <a:br>
              <a:rPr lang="en-US" b="1" i="1" dirty="0">
                <a:solidFill>
                  <a:srgbClr val="FF9900"/>
                </a:solidFill>
              </a:rPr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 Jose State University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62B76-3FB7-494B-9131-1450C803810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2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438" y="4378036"/>
            <a:ext cx="5045182" cy="215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2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762000"/>
            <a:ext cx="4586568" cy="353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78582" y="1094509"/>
            <a:ext cx="2563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Adding Constrain</a:t>
            </a:r>
            <a:r>
              <a:rPr lang="en-US" sz="2000" dirty="0" smtClean="0">
                <a:solidFill>
                  <a:srgbClr val="FFFF00"/>
                </a:solidFill>
              </a:rPr>
              <a:t>ts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9418" y="3034145"/>
            <a:ext cx="3117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Select </a:t>
            </a:r>
            <a:r>
              <a:rPr lang="en-US" sz="2000" b="1" i="1" dirty="0" smtClean="0">
                <a:solidFill>
                  <a:srgbClr val="FFFF00"/>
                </a:solidFill>
              </a:rPr>
              <a:t>Add</a:t>
            </a:r>
            <a:r>
              <a:rPr lang="en-US" sz="2000" dirty="0" smtClean="0">
                <a:solidFill>
                  <a:srgbClr val="FFFF00"/>
                </a:solidFill>
              </a:rPr>
              <a:t> and input the constraints one at a time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128655" y="2535382"/>
            <a:ext cx="1149927" cy="7342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45127" y="2743200"/>
            <a:ext cx="3893128" cy="26462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90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San Jose State University</a:t>
            </a: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10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EC48BC-381A-4BD3-BEA1-18C68DDF3F8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63575"/>
          </a:xfrm>
        </p:spPr>
        <p:txBody>
          <a:bodyPr/>
          <a:lstStyle/>
          <a:p>
            <a:pPr eaLnBrk="1" hangingPunct="1"/>
            <a:r>
              <a:rPr lang="en-US" sz="3200" b="1" i="1" smtClean="0">
                <a:solidFill>
                  <a:srgbClr val="FF9900"/>
                </a:solidFill>
              </a:rPr>
              <a:t>Excel’s Solver</a:t>
            </a:r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626774" y="586077"/>
            <a:ext cx="158995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The results</a:t>
            </a:r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3060989" y="2350655"/>
            <a:ext cx="13170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The minimized cost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2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0984" y="1953491"/>
            <a:ext cx="4833016" cy="383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2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88473"/>
            <a:ext cx="2830286" cy="497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5" name="Line 8"/>
          <p:cNvSpPr>
            <a:spLocks noChangeShapeType="1"/>
          </p:cNvSpPr>
          <p:nvPr/>
        </p:nvSpPr>
        <p:spPr bwMode="auto">
          <a:xfrm>
            <a:off x="1590388" y="1046740"/>
            <a:ext cx="473940" cy="168260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Line 10"/>
          <p:cNvSpPr>
            <a:spLocks noChangeShapeType="1"/>
          </p:cNvSpPr>
          <p:nvPr/>
        </p:nvSpPr>
        <p:spPr bwMode="auto">
          <a:xfrm flipH="1">
            <a:off x="2678113" y="2978728"/>
            <a:ext cx="425305" cy="89924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 Jose State University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62B76-3FB7-494B-9131-1450C803810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103188"/>
            <a:ext cx="822960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i="1" smtClean="0">
                <a:solidFill>
                  <a:srgbClr val="FF9900"/>
                </a:solidFill>
              </a:rPr>
              <a:t>Excel’s Solver – Unconstraint Optimization</a:t>
            </a:r>
            <a:endParaRPr lang="en-US" sz="2800" b="1" i="1" dirty="0" smtClean="0">
              <a:solidFill>
                <a:srgbClr val="FF9900"/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52463" y="841375"/>
            <a:ext cx="4252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Maximize the function f(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solidFill>
                  <a:srgbClr val="FFFF00"/>
                </a:solidFill>
              </a:rPr>
              <a:t>) = - 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4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+ 4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solidFill>
                  <a:srgbClr val="FFFF00"/>
                </a:solidFill>
              </a:rPr>
              <a:t> – 4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2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182" r="39650" b="8333"/>
          <a:stretch/>
        </p:blipFill>
        <p:spPr bwMode="auto">
          <a:xfrm>
            <a:off x="193970" y="1380836"/>
            <a:ext cx="7852229" cy="537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5600826" y="3060535"/>
            <a:ext cx="2988974" cy="3123210"/>
            <a:chOff x="6155026" y="3060535"/>
            <a:chExt cx="2988974" cy="312321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1000" contrast="6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801923" y="3060535"/>
              <a:ext cx="2342077" cy="3123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6155026" y="4972481"/>
              <a:ext cx="2878137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The maximum value of the function is zero for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dirty="0"/>
                <a:t> = 2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8132618" y="4585855"/>
              <a:ext cx="498764" cy="40178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239324" y="3683330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constraint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244436" y="2064327"/>
            <a:ext cx="2438400" cy="28817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856495" y="2923309"/>
            <a:ext cx="997528" cy="10806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8036" y="5361709"/>
            <a:ext cx="185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=-B28^2+4*B28-4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537855" y="4973782"/>
            <a:ext cx="415636" cy="3602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283527" y="2189018"/>
            <a:ext cx="484909" cy="457200"/>
          </a:xfrm>
          <a:prstGeom prst="ellipse">
            <a:avLst/>
          </a:prstGeom>
          <a:solidFill>
            <a:srgbClr val="FF0000">
              <a:alpha val="23922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2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 Jose State University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Engineering 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62B76-3FB7-494B-9131-1450C803810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23388" y="854508"/>
            <a:ext cx="7269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>
                <a:solidFill>
                  <a:srgbClr val="FFFFCC"/>
                </a:solidFill>
              </a:rPr>
              <a:t>Solving </a:t>
            </a:r>
            <a:r>
              <a:rPr lang="en-US" sz="2200" dirty="0">
                <a:solidFill>
                  <a:srgbClr val="FFFFCC"/>
                </a:solidFill>
              </a:rPr>
              <a:t>a one variable </a:t>
            </a:r>
            <a:r>
              <a:rPr lang="en-US" sz="2200" dirty="0" smtClean="0">
                <a:solidFill>
                  <a:srgbClr val="FFFFCC"/>
                </a:solidFill>
              </a:rPr>
              <a:t>equation</a:t>
            </a:r>
            <a:r>
              <a:rPr lang="en-US" sz="2400" dirty="0">
                <a:solidFill>
                  <a:srgbClr val="FFFFCC"/>
                </a:solidFill>
              </a:rPr>
              <a:t>,</a:t>
            </a:r>
            <a:r>
              <a:rPr lang="en-US" sz="2400" dirty="0" smtClean="0">
                <a:solidFill>
                  <a:srgbClr val="FFFFCC"/>
                </a:solidFill>
              </a:rPr>
              <a:t> </a:t>
            </a: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40000" dirty="0" smtClean="0">
                <a:solidFill>
                  <a:srgbClr val="FFFFCC"/>
                </a:solidFill>
              </a:rPr>
              <a:t>5</a:t>
            </a:r>
            <a:r>
              <a:rPr lang="en-US" sz="2400" dirty="0" smtClean="0">
                <a:solidFill>
                  <a:srgbClr val="FFFFCC"/>
                </a:solidFill>
              </a:rPr>
              <a:t> </a:t>
            </a:r>
            <a:r>
              <a:rPr lang="en-US" sz="2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30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FFCC"/>
                </a:solidFill>
              </a:rPr>
              <a:t> </a:t>
            </a:r>
            <a:r>
              <a:rPr lang="en-US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dirty="0" smtClean="0">
                <a:solidFill>
                  <a:srgbClr val="FFFFCC"/>
                </a:solidFill>
              </a:rPr>
              <a:t> </a:t>
            </a: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5 = 0</a:t>
            </a:r>
            <a:endParaRPr lang="en-US" sz="2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74750" y="1430053"/>
            <a:ext cx="71818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With an added restriction that 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solidFill>
                  <a:srgbClr val="FFFF00"/>
                </a:solidFill>
              </a:rPr>
              <a:t> has to be positive. For engineering problems a positive value is the only acceptable answer</a:t>
            </a:r>
            <a:r>
              <a:rPr lang="en-US" dirty="0"/>
              <a:t>.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7475"/>
            <a:ext cx="8229600" cy="738188"/>
          </a:xfrm>
        </p:spPr>
        <p:txBody>
          <a:bodyPr/>
          <a:lstStyle/>
          <a:p>
            <a:pPr eaLnBrk="1" hangingPunct="1"/>
            <a:r>
              <a:rPr lang="en-US" sz="3200" b="1" i="1" dirty="0" smtClean="0">
                <a:solidFill>
                  <a:srgbClr val="FF9900"/>
                </a:solidFill>
              </a:rPr>
              <a:t>Solving Equations using Solver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2241" y="2336795"/>
            <a:ext cx="8055429" cy="4107543"/>
            <a:chOff x="612241" y="2336795"/>
            <a:chExt cx="8055429" cy="4107543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2000" contrast="6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60" r="38088" b="25288"/>
            <a:stretch/>
          </p:blipFill>
          <p:spPr bwMode="auto">
            <a:xfrm>
              <a:off x="612241" y="2336795"/>
              <a:ext cx="8055429" cy="4107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5393376" y="2963553"/>
              <a:ext cx="1440873" cy="706582"/>
            </a:xfrm>
            <a:prstGeom prst="ellipse">
              <a:avLst/>
            </a:prstGeom>
            <a:solidFill>
              <a:srgbClr val="FF0000">
                <a:alpha val="1882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2841502" y="2976748"/>
              <a:ext cx="2382982" cy="216130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2857994" y="3877954"/>
              <a:ext cx="914400" cy="31865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252482" y="4059382"/>
            <a:ext cx="2398032" cy="1905991"/>
            <a:chOff x="6252482" y="4059382"/>
            <a:chExt cx="2398032" cy="1905991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2000" contrast="6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52482" y="4107543"/>
              <a:ext cx="2398032" cy="1857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051964" y="4059382"/>
              <a:ext cx="1468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answer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7467600" y="4433455"/>
              <a:ext cx="290945" cy="16625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947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San Jose State University</a:t>
            </a: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10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29CA18-BE01-40FE-82D6-5016138330A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603250"/>
          </a:xfrm>
        </p:spPr>
        <p:txBody>
          <a:bodyPr/>
          <a:lstStyle/>
          <a:p>
            <a:pPr eaLnBrk="1" hangingPunct="1"/>
            <a:r>
              <a:rPr lang="en-US" sz="2800" b="1" i="1" smtClean="0">
                <a:solidFill>
                  <a:srgbClr val="FF9900"/>
                </a:solidFill>
              </a:rPr>
              <a:t>Solving a System of Equations</a:t>
            </a:r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1227138" y="754063"/>
            <a:ext cx="662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CC"/>
                </a:solidFill>
              </a:rPr>
              <a:t>Find the values of </a:t>
            </a: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>
                <a:solidFill>
                  <a:srgbClr val="FFFFCC"/>
                </a:solidFill>
              </a:rPr>
              <a:t>1</a:t>
            </a:r>
            <a:r>
              <a:rPr lang="en-US" sz="2000">
                <a:solidFill>
                  <a:srgbClr val="FFFFCC"/>
                </a:solidFill>
              </a:rPr>
              <a:t>, </a:t>
            </a: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>
                <a:solidFill>
                  <a:srgbClr val="FFFFCC"/>
                </a:solidFill>
              </a:rPr>
              <a:t>2</a:t>
            </a:r>
            <a:r>
              <a:rPr lang="en-US" sz="2000">
                <a:solidFill>
                  <a:srgbClr val="FFFFCC"/>
                </a:solidFill>
              </a:rPr>
              <a:t>, and </a:t>
            </a:r>
            <a:r>
              <a:rPr lang="en-US" sz="2000" i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>
                <a:solidFill>
                  <a:srgbClr val="FFFFCC"/>
                </a:solidFill>
              </a:rPr>
              <a:t>3</a:t>
            </a:r>
            <a:r>
              <a:rPr lang="en-US" sz="2000">
                <a:solidFill>
                  <a:srgbClr val="FFFFCC"/>
                </a:solidFill>
              </a:rPr>
              <a:t> that will cause all three</a:t>
            </a:r>
            <a:r>
              <a:rPr lang="en-US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FFFFCC"/>
                </a:solidFill>
              </a:rPr>
              <a:t>equations to equal zero.</a:t>
            </a:r>
            <a:endParaRPr lang="en-US" sz="2000" baseline="-25000">
              <a:solidFill>
                <a:srgbClr val="FFFFCC"/>
              </a:solidFill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2878138" y="1624013"/>
            <a:ext cx="4583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- 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2835275" y="2157413"/>
            <a:ext cx="3819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>
                <a:solidFill>
                  <a:srgbClr val="FFFF00"/>
                </a:solidFill>
              </a:rPr>
              <a:t> </a:t>
            </a:r>
            <a:r>
              <a:rPr lang="en-US" sz="2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>
                <a:solidFill>
                  <a:srgbClr val="FFFF00"/>
                </a:solidFill>
              </a:rPr>
              <a:t> </a:t>
            </a: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>
                <a:solidFill>
                  <a:srgbClr val="FFFF00"/>
                </a:solidFill>
              </a:rPr>
              <a:t> </a:t>
            </a:r>
            <a:r>
              <a:rPr lang="en-US" sz="28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>
                <a:solidFill>
                  <a:srgbClr val="FFFF00"/>
                </a:solidFill>
              </a:rPr>
              <a:t> </a:t>
            </a:r>
            <a:r>
              <a:rPr lang="en-US" sz="28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>
                <a:solidFill>
                  <a:srgbClr val="FFFF00"/>
                </a:solidFill>
              </a:rPr>
              <a:t> - </a:t>
            </a:r>
            <a:r>
              <a:rPr lang="en-US" sz="2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>
                <a:solidFill>
                  <a:srgbClr val="FFFF00"/>
                </a:solidFill>
              </a:rPr>
              <a:t> </a:t>
            </a:r>
            <a:r>
              <a:rPr lang="en-US" sz="2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>
                <a:solidFill>
                  <a:srgbClr val="FFFF00"/>
                </a:solidFill>
              </a:rPr>
              <a:t>  </a:t>
            </a:r>
            <a:r>
              <a:rPr lang="en-US" sz="2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7417" name="Text Box 12"/>
          <p:cNvSpPr txBox="1">
            <a:spLocks noChangeArrowheads="1"/>
          </p:cNvSpPr>
          <p:nvPr/>
        </p:nvSpPr>
        <p:spPr bwMode="auto">
          <a:xfrm>
            <a:off x="2830513" y="2767013"/>
            <a:ext cx="4238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2400" baseline="-25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rgbClr val="FFFF00"/>
                </a:solidFill>
              </a:rPr>
              <a:t> </a:t>
            </a:r>
            <a:r>
              <a:rPr lang="en-US" sz="28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rgbClr val="FFFF00"/>
                </a:solidFill>
              </a:rPr>
              <a:t>- </a:t>
            </a:r>
            <a:r>
              <a:rPr lang="en-US" sz="2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400">
                <a:solidFill>
                  <a:srgbClr val="FFFF00"/>
                </a:solidFill>
              </a:rPr>
              <a:t> </a:t>
            </a:r>
            <a:r>
              <a:rPr lang="en-US" sz="2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2536825" y="3509963"/>
            <a:ext cx="4960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C000"/>
                </a:solidFill>
              </a:rPr>
              <a:t>Form the sum,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200" b="1" baseline="42000" dirty="0">
                <a:solidFill>
                  <a:srgbClr val="FFC000"/>
                </a:solidFill>
              </a:rPr>
              <a:t>2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000" dirty="0">
                <a:solidFill>
                  <a:srgbClr val="FFC000"/>
                </a:solidFill>
              </a:rPr>
              <a:t>+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200" b="1" baseline="42000" dirty="0">
                <a:solidFill>
                  <a:srgbClr val="FFC000"/>
                </a:solidFill>
              </a:rPr>
              <a:t>2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000" dirty="0">
                <a:solidFill>
                  <a:srgbClr val="FFC000"/>
                </a:solidFill>
              </a:rPr>
              <a:t>+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200" b="1" baseline="42000" dirty="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711200" y="4106863"/>
            <a:ext cx="7705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If 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0, and 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 0, then y will also equal zero. For any other values of 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(whether positive or negative), however, y will be greater than zero.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711200" y="5170488"/>
            <a:ext cx="8012113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Hence, we can solve the given system of equations by finding the values of 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solidFill>
                  <a:srgbClr val="FFFF00"/>
                </a:solidFill>
              </a:rPr>
              <a:t>1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, and 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 that cause y to equal zero. Use Solver to determine the values of 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solidFill>
                  <a:srgbClr val="FFFF00"/>
                </a:solidFill>
              </a:rPr>
              <a:t>1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, and 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 that drive the target function, y, to zero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9" grpId="0"/>
      <p:bldP spid="45070" grpId="0"/>
      <p:bldP spid="450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83427" y="716478"/>
            <a:ext cx="5660573" cy="439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San Jose State University</a:t>
            </a: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10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33E882-D5FF-40AE-BEC5-C794A8C086C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9050"/>
            <a:ext cx="8229600" cy="768350"/>
          </a:xfrm>
        </p:spPr>
        <p:txBody>
          <a:bodyPr/>
          <a:lstStyle/>
          <a:p>
            <a:pPr eaLnBrk="1" hangingPunct="1"/>
            <a:r>
              <a:rPr lang="en-US" sz="2800" b="1" i="1" smtClean="0">
                <a:solidFill>
                  <a:srgbClr val="FF9900"/>
                </a:solidFill>
              </a:rPr>
              <a:t>Solving a System of Equations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>
            <a:lum bright="-16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758825"/>
            <a:ext cx="3100387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251223" y="3368675"/>
            <a:ext cx="5132387" cy="3216275"/>
            <a:chOff x="1875" y="2122"/>
            <a:chExt cx="3233" cy="2026"/>
          </a:xfrm>
        </p:grpSpPr>
        <p:pic>
          <p:nvPicPr>
            <p:cNvPr id="18441" name="Picture 8"/>
            <p:cNvPicPr>
              <a:picLocks noChangeAspect="1" noChangeArrowheads="1"/>
            </p:cNvPicPr>
            <p:nvPr/>
          </p:nvPicPr>
          <p:blipFill>
            <a:blip r:embed="rId4" cstate="print">
              <a:lum bright="-16000" contras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" y="2122"/>
              <a:ext cx="1994" cy="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2" name="Text Box 9"/>
            <p:cNvSpPr txBox="1">
              <a:spLocks noChangeArrowheads="1"/>
            </p:cNvSpPr>
            <p:nvPr/>
          </p:nvSpPr>
          <p:spPr bwMode="auto">
            <a:xfrm>
              <a:off x="4069" y="3720"/>
              <a:ext cx="10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FF00"/>
                  </a:solidFill>
                </a:rPr>
                <a:t>Target cell</a:t>
              </a:r>
            </a:p>
          </p:txBody>
        </p:sp>
        <p:sp>
          <p:nvSpPr>
            <p:cNvPr id="18443" name="Line 10"/>
            <p:cNvSpPr>
              <a:spLocks noChangeShapeType="1"/>
            </p:cNvSpPr>
            <p:nvPr/>
          </p:nvSpPr>
          <p:spPr bwMode="auto">
            <a:xfrm flipH="1">
              <a:off x="3513" y="3843"/>
              <a:ext cx="566" cy="1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Text Box 11"/>
            <p:cNvSpPr txBox="1">
              <a:spLocks noChangeArrowheads="1"/>
            </p:cNvSpPr>
            <p:nvPr/>
          </p:nvSpPr>
          <p:spPr bwMode="auto">
            <a:xfrm>
              <a:off x="3755" y="2746"/>
              <a:ext cx="8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Answers</a:t>
              </a:r>
            </a:p>
          </p:txBody>
        </p:sp>
        <p:sp>
          <p:nvSpPr>
            <p:cNvPr id="18445" name="AutoShape 12"/>
            <p:cNvSpPr>
              <a:spLocks/>
            </p:cNvSpPr>
            <p:nvPr/>
          </p:nvSpPr>
          <p:spPr bwMode="auto">
            <a:xfrm>
              <a:off x="3621" y="2632"/>
              <a:ext cx="96" cy="463"/>
            </a:xfrm>
            <a:prstGeom prst="rightBrace">
              <a:avLst>
                <a:gd name="adj1" fmla="val 40191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V="1">
            <a:off x="2452255" y="1454727"/>
            <a:ext cx="2937163" cy="21751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020291" y="1939636"/>
            <a:ext cx="886691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2"/>
          <p:cNvSpPr>
            <a:spLocks/>
          </p:cNvSpPr>
          <p:nvPr/>
        </p:nvSpPr>
        <p:spPr bwMode="auto">
          <a:xfrm>
            <a:off x="2797635" y="1573555"/>
            <a:ext cx="152400" cy="735013"/>
          </a:xfrm>
          <a:prstGeom prst="rightBrace">
            <a:avLst>
              <a:gd name="adj1" fmla="val 40191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63245" y="4408769"/>
            <a:ext cx="33190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200" dirty="0">
                <a:solidFill>
                  <a:srgbClr val="FFFF00"/>
                </a:solidFill>
              </a:rPr>
              <a:t>  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>
                <a:solidFill>
                  <a:srgbClr val="FFFF00"/>
                </a:solidFill>
              </a:rPr>
              <a:t> - </a:t>
            </a:r>
            <a:r>
              <a:rPr lang="en-US" sz="2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63245" y="4898872"/>
            <a:ext cx="315407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dirty="0">
                <a:solidFill>
                  <a:srgbClr val="FFFF00"/>
                </a:solidFill>
              </a:rPr>
              <a:t> - 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200" dirty="0">
                <a:solidFill>
                  <a:srgbClr val="FFFF00"/>
                </a:solidFill>
              </a:rPr>
              <a:t>  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63245" y="5388975"/>
            <a:ext cx="318654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 = x</a:t>
            </a:r>
            <a:r>
              <a:rPr lang="en-US" sz="22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200" dirty="0">
                <a:solidFill>
                  <a:srgbClr val="FFFF00"/>
                </a:solidFill>
              </a:rPr>
              <a:t>  </a:t>
            </a:r>
            <a:r>
              <a:rPr lang="en-US" sz="2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>
                <a:solidFill>
                  <a:srgbClr val="FFFF00"/>
                </a:solidFill>
              </a:rPr>
              <a:t> - 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+ 3 =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63245" y="5879078"/>
            <a:ext cx="24923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  <a:r>
              <a:rPr lang="en-US" sz="2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200" dirty="0">
                <a:solidFill>
                  <a:srgbClr val="FFC000"/>
                </a:solidFill>
              </a:rPr>
              <a:t> </a:t>
            </a:r>
            <a:r>
              <a:rPr lang="en-US" sz="2200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200" baseline="42000" dirty="0">
                <a:solidFill>
                  <a:srgbClr val="FFC000"/>
                </a:solidFill>
              </a:rPr>
              <a:t>2</a:t>
            </a:r>
            <a:r>
              <a:rPr lang="en-US" sz="2200" dirty="0">
                <a:solidFill>
                  <a:srgbClr val="FFC000"/>
                </a:solidFill>
              </a:rPr>
              <a:t> + </a:t>
            </a:r>
            <a:r>
              <a:rPr lang="en-US" sz="2200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200" baseline="42000" dirty="0">
                <a:solidFill>
                  <a:srgbClr val="FFC000"/>
                </a:solidFill>
              </a:rPr>
              <a:t>2</a:t>
            </a:r>
            <a:r>
              <a:rPr lang="en-US" sz="2200" dirty="0">
                <a:solidFill>
                  <a:srgbClr val="FFC000"/>
                </a:solidFill>
              </a:rPr>
              <a:t> + </a:t>
            </a:r>
            <a:r>
              <a:rPr lang="en-US" sz="2200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200" baseline="42000" dirty="0">
                <a:solidFill>
                  <a:srgbClr val="FFC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San Jose State University</a:t>
            </a:r>
          </a:p>
        </p:txBody>
      </p:sp>
      <p:sp>
        <p:nvSpPr>
          <p:cNvPr id="61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10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ABB434-FF2E-484C-BE49-8F38D01FEB5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 eaLnBrk="1" hangingPunct="1"/>
            <a:r>
              <a:rPr lang="en-US" sz="3200" b="1" i="1" smtClean="0">
                <a:solidFill>
                  <a:srgbClr val="FF9900"/>
                </a:solidFill>
              </a:rPr>
              <a:t>Solver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1143000" y="83820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chemeClr val="bg1"/>
                </a:solidFill>
              </a:rPr>
              <a:t>The </a:t>
            </a:r>
            <a:r>
              <a:rPr lang="en-US" sz="2200" b="1" i="1" dirty="0">
                <a:solidFill>
                  <a:schemeClr val="bg1"/>
                </a:solidFill>
              </a:rPr>
              <a:t>Solver</a:t>
            </a:r>
            <a:r>
              <a:rPr lang="en-US" sz="2200" dirty="0">
                <a:solidFill>
                  <a:schemeClr val="bg1"/>
                </a:solidFill>
              </a:rPr>
              <a:t> is intended primarily for solving constrained </a:t>
            </a:r>
            <a:r>
              <a:rPr lang="en-US" sz="2200" b="1" i="1" dirty="0">
                <a:solidFill>
                  <a:schemeClr val="bg1"/>
                </a:solidFill>
              </a:rPr>
              <a:t>optimization</a:t>
            </a:r>
            <a:r>
              <a:rPr lang="en-US" sz="2200" dirty="0">
                <a:solidFill>
                  <a:schemeClr val="bg1"/>
                </a:solidFill>
              </a:rPr>
              <a:t> problems.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33400" y="1752600"/>
            <a:ext cx="457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For example, the goal could be to minimize the amount of material used to make the can while keeping the volume constant</a:t>
            </a:r>
            <a:r>
              <a:rPr lang="en-US" sz="200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6152" name="Picture 8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2133600"/>
            <a:ext cx="349885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Picture2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276600"/>
            <a:ext cx="49022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849092" y="5957465"/>
            <a:ext cx="419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The Solver would return the values for height, </a:t>
            </a:r>
            <a:r>
              <a:rPr lang="en-US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dirty="0">
                <a:solidFill>
                  <a:schemeClr val="bg1"/>
                </a:solidFill>
              </a:rPr>
              <a:t>, and radius, </a:t>
            </a:r>
            <a:r>
              <a:rPr lang="en-US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4291" y="5140047"/>
            <a:ext cx="440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Volume of soda can = 12 </a:t>
            </a:r>
            <a:r>
              <a:rPr lang="en-US" dirty="0" err="1" smtClean="0">
                <a:solidFill>
                  <a:srgbClr val="FFFF00"/>
                </a:solidFill>
              </a:rPr>
              <a:t>oz</a:t>
            </a:r>
            <a:r>
              <a:rPr lang="en-US" dirty="0" smtClean="0">
                <a:solidFill>
                  <a:srgbClr val="FFFF00"/>
                </a:solidFill>
              </a:rPr>
              <a:t> = 355 mL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5541836"/>
            <a:ext cx="383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h </a:t>
            </a:r>
            <a:r>
              <a:rPr lang="en-US" dirty="0" smtClean="0">
                <a:solidFill>
                  <a:srgbClr val="FFFF00"/>
                </a:solidFill>
              </a:rPr>
              <a:t>and</a:t>
            </a:r>
            <a:r>
              <a:rPr lang="en-US" i="1" dirty="0" smtClean="0">
                <a:solidFill>
                  <a:srgbClr val="FFFF00"/>
                </a:solidFill>
              </a:rPr>
              <a:t> r </a:t>
            </a:r>
            <a:r>
              <a:rPr lang="en-US" dirty="0" smtClean="0">
                <a:solidFill>
                  <a:srgbClr val="FFFF00"/>
                </a:solidFill>
              </a:rPr>
              <a:t>have to be positive numbers </a:t>
            </a:r>
            <a:r>
              <a:rPr lang="en-US" i="1" dirty="0" smtClean="0">
                <a:solidFill>
                  <a:srgbClr val="FFFF00"/>
                </a:solidFill>
              </a:rPr>
              <a:t>h</a:t>
            </a:r>
            <a:r>
              <a:rPr lang="en-US" dirty="0" smtClean="0">
                <a:solidFill>
                  <a:srgbClr val="FFFF00"/>
                </a:solidFill>
              </a:rPr>
              <a:t> &gt; 0 and</a:t>
            </a:r>
            <a:r>
              <a:rPr lang="en-US" i="1" dirty="0" smtClean="0">
                <a:solidFill>
                  <a:srgbClr val="FFFF00"/>
                </a:solidFill>
              </a:rPr>
              <a:t> r </a:t>
            </a:r>
            <a:r>
              <a:rPr lang="en-US" dirty="0" smtClean="0">
                <a:solidFill>
                  <a:srgbClr val="FFFF00"/>
                </a:solidFill>
              </a:rPr>
              <a:t>&gt; 0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San Jose State University</a:t>
            </a:r>
          </a:p>
        </p:txBody>
      </p:sp>
      <p:sp>
        <p:nvSpPr>
          <p:cNvPr id="71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10</a:t>
            </a: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ECBF3-5C19-4A7C-AA47-98BFE80CDDF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/>
          <a:lstStyle/>
          <a:p>
            <a:pPr eaLnBrk="1" hangingPunct="1"/>
            <a:r>
              <a:rPr lang="en-US" sz="3200" b="1" i="1" smtClean="0">
                <a:solidFill>
                  <a:srgbClr val="FF9900"/>
                </a:solidFill>
              </a:rPr>
              <a:t>Solver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1143000" y="7620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400" b="1" i="1" dirty="0">
                <a:solidFill>
                  <a:srgbClr val="FFFF00"/>
                </a:solidFill>
              </a:rPr>
              <a:t>Solver</a:t>
            </a:r>
            <a:r>
              <a:rPr lang="en-US" sz="2400" dirty="0">
                <a:solidFill>
                  <a:srgbClr val="FFFF00"/>
                </a:solidFill>
              </a:rPr>
              <a:t> can also solve a single algebraic equation.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3352800" y="13716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42000" dirty="0" smtClean="0">
                <a:solidFill>
                  <a:srgbClr val="FFFFCC"/>
                </a:solidFill>
              </a:rPr>
              <a:t>5</a:t>
            </a:r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800" dirty="0" smtClean="0">
                <a:solidFill>
                  <a:srgbClr val="FFFFCC"/>
                </a:solidFill>
              </a:rPr>
              <a:t> 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42000" dirty="0" smtClean="0">
                <a:solidFill>
                  <a:srgbClr val="FFFFCC"/>
                </a:solidFill>
              </a:rPr>
              <a:t>2</a:t>
            </a:r>
            <a:r>
              <a:rPr lang="en-US" sz="2800" dirty="0" smtClean="0">
                <a:solidFill>
                  <a:srgbClr val="FFFFCC"/>
                </a:solidFill>
              </a:rPr>
              <a:t> </a:t>
            </a:r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– 5</a:t>
            </a:r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2286000" y="1905000"/>
            <a:ext cx="50292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Find a positive real root of this equation, the added restriction is that </a:t>
            </a:r>
            <a:r>
              <a:rPr lang="en-US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 ≥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143000" y="2819400"/>
            <a:ext cx="7315200" cy="3597275"/>
            <a:chOff x="720" y="1776"/>
            <a:chExt cx="4608" cy="2266"/>
          </a:xfrm>
        </p:grpSpPr>
        <p:sp>
          <p:nvSpPr>
            <p:cNvPr id="7178" name="Text Box 8"/>
            <p:cNvSpPr txBox="1">
              <a:spLocks noChangeArrowheads="1"/>
            </p:cNvSpPr>
            <p:nvPr/>
          </p:nvSpPr>
          <p:spPr bwMode="auto">
            <a:xfrm>
              <a:off x="720" y="1776"/>
              <a:ext cx="460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Tx/>
                <a:buChar char="•"/>
              </a:pPr>
              <a:r>
                <a:rPr lang="en-US" sz="2400" dirty="0">
                  <a:solidFill>
                    <a:srgbClr val="FFFF00"/>
                  </a:solidFill>
                </a:rPr>
                <a:t>Simultaneous algebraic equations arise in many engineering applications. </a:t>
              </a:r>
              <a:r>
                <a:rPr lang="en-US" sz="2400" b="1" i="1" dirty="0">
                  <a:solidFill>
                    <a:srgbClr val="FFFF00"/>
                  </a:solidFill>
                </a:rPr>
                <a:t>Solver</a:t>
              </a:r>
              <a:r>
                <a:rPr lang="en-US" sz="2400" dirty="0">
                  <a:solidFill>
                    <a:srgbClr val="FFFF00"/>
                  </a:solidFill>
                </a:rPr>
                <a:t> is capable of finding the solution.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7179" name="Text Box 9"/>
            <p:cNvSpPr txBox="1">
              <a:spLocks noChangeArrowheads="1"/>
            </p:cNvSpPr>
            <p:nvPr/>
          </p:nvSpPr>
          <p:spPr bwMode="auto">
            <a:xfrm>
              <a:off x="1824" y="2496"/>
              <a:ext cx="21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>
                  <a:solidFill>
                    <a:schemeClr val="bg1"/>
                  </a:solidFill>
                </a:rPr>
                <a:t>2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8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sz="2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= 0</a:t>
              </a:r>
            </a:p>
          </p:txBody>
        </p:sp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1824" y="2832"/>
              <a:ext cx="21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8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>
                  <a:solidFill>
                    <a:schemeClr val="bg1"/>
                  </a:solidFill>
                </a:rPr>
                <a:t>2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8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  0</a:t>
              </a:r>
            </a:p>
          </p:txBody>
        </p:sp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1920" y="3216"/>
              <a:ext cx="21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8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>
                  <a:solidFill>
                    <a:schemeClr val="bg1"/>
                  </a:solidFill>
                </a:rPr>
                <a:t>2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+ 3 = 0 </a:t>
              </a:r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1056" y="3600"/>
              <a:ext cx="41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FFFF00"/>
                  </a:solidFill>
                </a:rPr>
                <a:t>Find the values of </a:t>
              </a:r>
              <a:r>
                <a:rPr lang="en-US" sz="2000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000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000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, and </a:t>
              </a:r>
              <a:r>
                <a:rPr lang="en-US" sz="2000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000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that will cause all three equations to equal zero.</a:t>
              </a:r>
              <a:endParaRPr lang="en-US" sz="20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San Jose State University</a:t>
            </a:r>
          </a:p>
        </p:txBody>
      </p:sp>
      <p:sp>
        <p:nvSpPr>
          <p:cNvPr id="81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10</a:t>
            </a: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3B829A-DD34-46C8-8BD6-A84748F0E9A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pPr eaLnBrk="1" hangingPunct="1"/>
            <a:r>
              <a:rPr lang="en-US" sz="3200" b="1" i="1" smtClean="0">
                <a:solidFill>
                  <a:srgbClr val="FF9900"/>
                </a:solidFill>
              </a:rPr>
              <a:t>Optimization – Problem Formulation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762000" y="1295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>
              <a:solidFill>
                <a:srgbClr val="0000FF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>
              <a:solidFill>
                <a:srgbClr val="0000FF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solidFill>
                <a:srgbClr val="0000FF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762000" y="121920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400" b="1" i="1">
                <a:solidFill>
                  <a:srgbClr val="FFFF00"/>
                </a:solidFill>
              </a:rPr>
              <a:t>Design variables</a:t>
            </a:r>
            <a:r>
              <a:rPr lang="en-US" sz="2400">
                <a:solidFill>
                  <a:srgbClr val="FFFF00"/>
                </a:solidFill>
              </a:rPr>
              <a:t> – a set of parameters that describes the system (dimensions, material, load, …)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35236" y="2034512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Can example: height, 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solidFill>
                  <a:srgbClr val="FF9900"/>
                </a:solidFill>
              </a:rPr>
              <a:t>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9900"/>
                </a:solidFill>
              </a:rPr>
              <a:t>and radius, 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2000" y="2408238"/>
            <a:ext cx="7772400" cy="1713598"/>
            <a:chOff x="762000" y="2408238"/>
            <a:chExt cx="7772400" cy="1713598"/>
          </a:xfrm>
        </p:grpSpPr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762000" y="2408238"/>
              <a:ext cx="77724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buFontTx/>
                <a:buChar char="•"/>
              </a:pPr>
              <a:r>
                <a:rPr lang="en-US" sz="2400" b="1" i="1" dirty="0">
                  <a:solidFill>
                    <a:srgbClr val="FFFF00"/>
                  </a:solidFill>
                </a:rPr>
                <a:t>Objective function</a:t>
              </a:r>
              <a:r>
                <a:rPr lang="en-US" sz="2400" dirty="0">
                  <a:solidFill>
                    <a:srgbClr val="FFFF00"/>
                  </a:solidFill>
                </a:rPr>
                <a:t> – a criterion is needed to judge whether or not a given design is better than another (cost, profit, weight, deflection, stress, ….)</a:t>
              </a:r>
            </a:p>
          </p:txBody>
        </p:sp>
        <p:pic>
          <p:nvPicPr>
            <p:cNvPr id="12" name="Picture 9" descr="Picture2"/>
            <p:cNvPicPr>
              <a:picLocks noChangeAspect="1" noChangeArrowheads="1"/>
            </p:cNvPicPr>
            <p:nvPr/>
          </p:nvPicPr>
          <p:blipFill>
            <a:blip r:embed="rId2" cstate="print">
              <a:lum bright="-1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130" y="3601331"/>
              <a:ext cx="3896751" cy="520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762000" y="4173420"/>
            <a:ext cx="7467600" cy="2236420"/>
            <a:chOff x="762000" y="4173420"/>
            <a:chExt cx="7467600" cy="2236420"/>
          </a:xfrm>
        </p:grpSpPr>
        <p:grpSp>
          <p:nvGrpSpPr>
            <p:cNvPr id="14" name="Group 13"/>
            <p:cNvGrpSpPr/>
            <p:nvPr/>
          </p:nvGrpSpPr>
          <p:grpSpPr>
            <a:xfrm>
              <a:off x="762000" y="4173420"/>
              <a:ext cx="7467600" cy="2114417"/>
              <a:chOff x="762000" y="4173420"/>
              <a:chExt cx="7467600" cy="2114417"/>
            </a:xfrm>
          </p:grpSpPr>
          <p:sp>
            <p:nvSpPr>
              <p:cNvPr id="9224" name="Rectangle 8"/>
              <p:cNvSpPr>
                <a:spLocks noChangeArrowheads="1"/>
              </p:cNvSpPr>
              <p:nvPr/>
            </p:nvSpPr>
            <p:spPr bwMode="auto">
              <a:xfrm>
                <a:off x="762000" y="4173420"/>
                <a:ext cx="7467600" cy="1570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>
                  <a:buFontTx/>
                  <a:buChar char="•"/>
                </a:pPr>
                <a:r>
                  <a:rPr lang="en-US" sz="2400" b="1" i="1" dirty="0">
                    <a:solidFill>
                      <a:srgbClr val="FFFF00"/>
                    </a:solidFill>
                  </a:rPr>
                  <a:t>Design constraints</a:t>
                </a:r>
                <a:r>
                  <a:rPr lang="en-US" sz="2400" dirty="0">
                    <a:solidFill>
                      <a:srgbClr val="FFFF00"/>
                    </a:solidFill>
                  </a:rPr>
                  <a:t> – all systems are designed to perform within a given set of constraints. The constraints must be influenced by the design variables (max. or min. values of design variables).</a:t>
                </a:r>
              </a:p>
            </p:txBody>
          </p:sp>
          <p:pic>
            <p:nvPicPr>
              <p:cNvPr id="11" name="Picture 9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1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8406" y="5837671"/>
                <a:ext cx="1969477" cy="450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4211781" y="5763509"/>
              <a:ext cx="38377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FF00"/>
                  </a:solidFill>
                </a:rPr>
                <a:t>h </a:t>
              </a:r>
              <a:r>
                <a:rPr lang="en-US" dirty="0" smtClean="0">
                  <a:solidFill>
                    <a:srgbClr val="FFFF00"/>
                  </a:solidFill>
                </a:rPr>
                <a:t>and</a:t>
              </a:r>
              <a:r>
                <a:rPr lang="en-US" i="1" dirty="0" smtClean="0">
                  <a:solidFill>
                    <a:srgbClr val="FFFF00"/>
                  </a:solidFill>
                </a:rPr>
                <a:t> r </a:t>
              </a:r>
              <a:r>
                <a:rPr lang="en-US" dirty="0" smtClean="0">
                  <a:solidFill>
                    <a:srgbClr val="FFFF00"/>
                  </a:solidFill>
                </a:rPr>
                <a:t>have to be positive numbers </a:t>
              </a:r>
              <a:r>
                <a:rPr lang="en-US" i="1" dirty="0" smtClean="0">
                  <a:solidFill>
                    <a:srgbClr val="FFFF00"/>
                  </a:solidFill>
                </a:rPr>
                <a:t>h</a:t>
              </a:r>
              <a:r>
                <a:rPr lang="en-US" dirty="0" smtClean="0">
                  <a:solidFill>
                    <a:srgbClr val="FFFF00"/>
                  </a:solidFill>
                </a:rPr>
                <a:t> &gt; 0 and</a:t>
              </a:r>
              <a:r>
                <a:rPr lang="en-US" i="1" dirty="0" smtClean="0">
                  <a:solidFill>
                    <a:srgbClr val="FFFF00"/>
                  </a:solidFill>
                </a:rPr>
                <a:t> r </a:t>
              </a:r>
              <a:r>
                <a:rPr lang="en-US" dirty="0" smtClean="0">
                  <a:solidFill>
                    <a:srgbClr val="FFFF00"/>
                  </a:solidFill>
                </a:rPr>
                <a:t>&gt; 0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San Jose State University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10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F6FBE6-07C2-4B55-8CBB-1CC9DF3AC88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 sz="3200" b="1" i="1" smtClean="0">
                <a:solidFill>
                  <a:srgbClr val="FF9900"/>
                </a:solidFill>
              </a:rPr>
              <a:t>Optimization Problem - Example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85800" y="91440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The US Environmental Protection Agency (EPA) regulates the maximum amounts of some pollutants that can be released in the air annually.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79450" y="1974850"/>
            <a:ext cx="7391400" cy="1571625"/>
            <a:chOff x="428" y="1244"/>
            <a:chExt cx="4656" cy="990"/>
          </a:xfrm>
        </p:grpSpPr>
        <p:sp>
          <p:nvSpPr>
            <p:cNvPr id="9227" name="Text Box 5"/>
            <p:cNvSpPr txBox="1">
              <a:spLocks noChangeArrowheads="1"/>
            </p:cNvSpPr>
            <p:nvPr/>
          </p:nvSpPr>
          <p:spPr bwMode="auto">
            <a:xfrm>
              <a:off x="480" y="1244"/>
              <a:ext cx="1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chemeClr val="bg1"/>
                  </a:solidFill>
                </a:rPr>
                <a:t>The problem</a:t>
              </a:r>
            </a:p>
          </p:txBody>
        </p:sp>
        <p:sp>
          <p:nvSpPr>
            <p:cNvPr id="9228" name="Rectangle 7"/>
            <p:cNvSpPr>
              <a:spLocks noChangeArrowheads="1"/>
            </p:cNvSpPr>
            <p:nvPr/>
          </p:nvSpPr>
          <p:spPr bwMode="auto">
            <a:xfrm>
              <a:off x="428" y="1484"/>
              <a:ext cx="4656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/>
              <a:r>
                <a:rPr lang="en-US">
                  <a:solidFill>
                    <a:srgbClr val="FFFF00"/>
                  </a:solidFill>
                </a:rPr>
                <a:t>A steel mill releases two major types of pollutants: sulfur oxides and hydrocarbons. Their amounts exceed the limits imposed by the EPA.  Minimum reduction is required for each of the two pollutant types.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62000" y="3884613"/>
            <a:ext cx="7402513" cy="1296987"/>
            <a:chOff x="480" y="2447"/>
            <a:chExt cx="4663" cy="817"/>
          </a:xfrm>
        </p:grpSpPr>
        <p:sp>
          <p:nvSpPr>
            <p:cNvPr id="9225" name="Rectangle 11"/>
            <p:cNvSpPr>
              <a:spLocks noChangeArrowheads="1"/>
            </p:cNvSpPr>
            <p:nvPr/>
          </p:nvSpPr>
          <p:spPr bwMode="auto">
            <a:xfrm>
              <a:off x="720" y="2687"/>
              <a:ext cx="4423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Two possible approaches could be used to reduce the amount of pollution: better filters and better fuels. Each of the two methods can be implemented either in full or in any fraction.</a:t>
              </a:r>
            </a:p>
          </p:txBody>
        </p:sp>
        <p:sp>
          <p:nvSpPr>
            <p:cNvPr id="9226" name="Text Box 12"/>
            <p:cNvSpPr txBox="1">
              <a:spLocks noChangeArrowheads="1"/>
            </p:cNvSpPr>
            <p:nvPr/>
          </p:nvSpPr>
          <p:spPr bwMode="auto">
            <a:xfrm>
              <a:off x="480" y="2447"/>
              <a:ext cx="1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chemeClr val="bg1"/>
                  </a:solidFill>
                </a:rPr>
                <a:t>The solution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San Jose State University</a:t>
            </a: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10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9E3A28-CE6F-4611-AFD6-4709D9B7244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200" b="1" i="1" smtClean="0">
                <a:solidFill>
                  <a:srgbClr val="FF9900"/>
                </a:solidFill>
              </a:rPr>
              <a:t>Optimization Problem - Example</a:t>
            </a: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609600" y="2239963"/>
          <a:ext cx="8001000" cy="332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Document" r:id="rId3" imgW="5627074" imgH="2338308" progId="Word.Document.8">
                  <p:embed/>
                </p:oleObj>
              </mc:Choice>
              <mc:Fallback>
                <p:oleObj name="Document" r:id="rId3" imgW="5627074" imgH="2338308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39963"/>
                        <a:ext cx="8001000" cy="332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533400" y="2163763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Data</a:t>
            </a: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1023938" y="1066800"/>
            <a:ext cx="746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</a:rPr>
              <a:t>The results of the manufacturer experiments are shown in the tables below.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San Jose State University</a:t>
            </a:r>
          </a:p>
        </p:txBody>
      </p:sp>
      <p:sp>
        <p:nvSpPr>
          <p:cNvPr id="205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10</a:t>
            </a:r>
          </a:p>
        </p:txBody>
      </p:sp>
      <p:sp>
        <p:nvSpPr>
          <p:cNvPr id="20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2431DA-78D2-46AB-AACA-94A59573E38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i="1" smtClean="0">
                <a:solidFill>
                  <a:srgbClr val="FF9900"/>
                </a:solidFill>
              </a:rPr>
              <a:t>Optimization Problem – Example</a:t>
            </a:r>
            <a:br>
              <a:rPr lang="en-US" sz="3200" b="1" i="1" smtClean="0">
                <a:solidFill>
                  <a:srgbClr val="FF9900"/>
                </a:solidFill>
              </a:rPr>
            </a:br>
            <a:r>
              <a:rPr lang="en-US" sz="3200" b="1" i="1" smtClean="0">
                <a:solidFill>
                  <a:srgbClr val="FF9900"/>
                </a:solidFill>
              </a:rPr>
              <a:t>Formulation</a:t>
            </a:r>
          </a:p>
        </p:txBody>
      </p:sp>
      <p:sp>
        <p:nvSpPr>
          <p:cNvPr id="2055" name="Text Box 14"/>
          <p:cNvSpPr txBox="1">
            <a:spLocks noChangeArrowheads="1"/>
          </p:cNvSpPr>
          <p:nvPr/>
        </p:nvSpPr>
        <p:spPr bwMode="auto">
          <a:xfrm>
            <a:off x="533400" y="1676400"/>
            <a:ext cx="487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Design (Decision) Variables</a:t>
            </a:r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1828800" y="2209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fraction of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better filter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approach</a:t>
            </a:r>
            <a:endParaRPr lang="en-US" sz="2000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 Box 16"/>
          <p:cNvSpPr txBox="1">
            <a:spLocks noChangeArrowheads="1"/>
          </p:cNvSpPr>
          <p:nvPr/>
        </p:nvSpPr>
        <p:spPr bwMode="auto">
          <a:xfrm>
            <a:off x="1828800" y="26670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fraction of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better fuel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approach</a:t>
            </a:r>
            <a:endParaRPr lang="en-US" sz="2000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33400" y="3276600"/>
            <a:ext cx="7673975" cy="3033713"/>
            <a:chOff x="336" y="2064"/>
            <a:chExt cx="4834" cy="1911"/>
          </a:xfrm>
        </p:grpSpPr>
        <p:grpSp>
          <p:nvGrpSpPr>
            <p:cNvPr id="2059" name="Group 19"/>
            <p:cNvGrpSpPr>
              <a:grpSpLocks/>
            </p:cNvGrpSpPr>
            <p:nvPr/>
          </p:nvGrpSpPr>
          <p:grpSpPr bwMode="auto">
            <a:xfrm>
              <a:off x="336" y="2064"/>
              <a:ext cx="4800" cy="1248"/>
              <a:chOff x="336" y="2064"/>
              <a:chExt cx="4800" cy="1248"/>
            </a:xfrm>
          </p:grpSpPr>
          <p:sp>
            <p:nvSpPr>
              <p:cNvPr id="2060" name="Rectangle 5"/>
              <p:cNvSpPr>
                <a:spLocks noChangeArrowheads="1"/>
              </p:cNvSpPr>
              <p:nvPr/>
            </p:nvSpPr>
            <p:spPr bwMode="auto">
              <a:xfrm>
                <a:off x="528" y="2352"/>
                <a:ext cx="4608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The </a:t>
                </a:r>
                <a:r>
                  <a:rPr lang="en-US" b="1" dirty="0">
                    <a:solidFill>
                      <a:srgbClr val="0000FF"/>
                    </a:solidFill>
                  </a:rPr>
                  <a:t>objective</a:t>
                </a:r>
                <a:r>
                  <a:rPr lang="en-US" dirty="0">
                    <a:solidFill>
                      <a:srgbClr val="0000FF"/>
                    </a:solidFill>
                  </a:rPr>
                  <a:t> is to select abatement methods (better filter and fuel), for full or fractional implementation, so that all the </a:t>
                </a:r>
                <a:r>
                  <a:rPr lang="en-US" b="1" dirty="0">
                    <a:solidFill>
                      <a:srgbClr val="0000FF"/>
                    </a:solidFill>
                  </a:rPr>
                  <a:t>pollutant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</a:rPr>
                  <a:t>reduction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</a:rPr>
                  <a:t>requirements are satisfied</a:t>
                </a:r>
                <a:r>
                  <a:rPr lang="en-US" dirty="0">
                    <a:solidFill>
                      <a:srgbClr val="0000FF"/>
                    </a:solidFill>
                  </a:rPr>
                  <a:t> at the </a:t>
                </a:r>
                <a:r>
                  <a:rPr lang="en-US" b="1" dirty="0">
                    <a:solidFill>
                      <a:srgbClr val="0000FF"/>
                    </a:solidFill>
                  </a:rPr>
                  <a:t>minimum cost.</a:t>
                </a:r>
              </a:p>
            </p:txBody>
          </p:sp>
          <p:sp>
            <p:nvSpPr>
              <p:cNvPr id="2061" name="Text Box 13"/>
              <p:cNvSpPr txBox="1">
                <a:spLocks noChangeArrowheads="1"/>
              </p:cNvSpPr>
              <p:nvPr/>
            </p:nvSpPr>
            <p:spPr bwMode="auto">
              <a:xfrm>
                <a:off x="336" y="2064"/>
                <a:ext cx="254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0000FF"/>
                    </a:solidFill>
                  </a:rPr>
                  <a:t>Objective Function</a:t>
                </a:r>
              </a:p>
            </p:txBody>
          </p:sp>
          <p:sp>
            <p:nvSpPr>
              <p:cNvPr id="2062" name="Text Box 17"/>
              <p:cNvSpPr txBox="1">
                <a:spLocks noChangeArrowheads="1"/>
              </p:cNvSpPr>
              <p:nvPr/>
            </p:nvSpPr>
            <p:spPr bwMode="auto">
              <a:xfrm>
                <a:off x="1632" y="3024"/>
                <a:ext cx="29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Cost = 300(</a:t>
                </a:r>
                <a:r>
                  <a:rPr lang="en-US" sz="2400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400" baseline="-2500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) + 250(</a:t>
                </a:r>
                <a:r>
                  <a:rPr lang="en-US" sz="2400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400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4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2050" name="Object 20"/>
            <p:cNvGraphicFramePr>
              <a:graphicFrameLocks noChangeAspect="1"/>
            </p:cNvGraphicFramePr>
            <p:nvPr/>
          </p:nvGraphicFramePr>
          <p:xfrm>
            <a:off x="753" y="3423"/>
            <a:ext cx="4417" cy="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0" name="Document" r:id="rId3" imgW="5627074" imgH="2338308" progId="Word.Document.8">
                    <p:embed/>
                  </p:oleObj>
                </mc:Choice>
                <mc:Fallback>
                  <p:oleObj name="Document" r:id="rId3" imgW="5627074" imgH="2338308" progId="Word.Document.8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56856" b="13043"/>
                        <a:stretch>
                          <a:fillRect/>
                        </a:stretch>
                      </p:blipFill>
                      <p:spPr bwMode="auto">
                        <a:xfrm>
                          <a:off x="753" y="3423"/>
                          <a:ext cx="4417" cy="5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San Jose State University</a:t>
            </a:r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10</a:t>
            </a: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54F355-927E-4EB1-893F-E166C20B93B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20763"/>
          </a:xfrm>
        </p:spPr>
        <p:txBody>
          <a:bodyPr/>
          <a:lstStyle/>
          <a:p>
            <a:pPr eaLnBrk="1" hangingPunct="1"/>
            <a:r>
              <a:rPr lang="en-US" sz="2800" b="1" i="1" smtClean="0">
                <a:solidFill>
                  <a:srgbClr val="FF9900"/>
                </a:solidFill>
              </a:rPr>
              <a:t>Optimization Problem – Example</a:t>
            </a:r>
            <a:br>
              <a:rPr lang="en-US" sz="2800" b="1" i="1" smtClean="0">
                <a:solidFill>
                  <a:srgbClr val="FF9900"/>
                </a:solidFill>
              </a:rPr>
            </a:br>
            <a:r>
              <a:rPr lang="en-US" sz="2800" b="1" i="1" smtClean="0">
                <a:solidFill>
                  <a:srgbClr val="FF9900"/>
                </a:solidFill>
              </a:rPr>
              <a:t>Formulation</a:t>
            </a:r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295400" y="1830388"/>
          <a:ext cx="70866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Document" r:id="rId3" imgW="5627074" imgH="2338308" progId="Word.Document.8">
                  <p:embed/>
                </p:oleObj>
              </mc:Choice>
              <mc:Fallback>
                <p:oleObj name="Document" r:id="rId3" imgW="5627074" imgH="2338308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8621" b="45757"/>
                      <a:stretch>
                        <a:fillRect/>
                      </a:stretch>
                    </p:blipFill>
                    <p:spPr bwMode="auto">
                      <a:xfrm>
                        <a:off x="1295400" y="1830388"/>
                        <a:ext cx="7086600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9" name="Group 8"/>
          <p:cNvGrpSpPr>
            <a:grpSpLocks/>
          </p:cNvGrpSpPr>
          <p:nvPr/>
        </p:nvGrpSpPr>
        <p:grpSpPr bwMode="auto">
          <a:xfrm>
            <a:off x="3352800" y="3228975"/>
            <a:ext cx="1804988" cy="873125"/>
            <a:chOff x="1907" y="1816"/>
            <a:chExt cx="1137" cy="550"/>
          </a:xfrm>
        </p:grpSpPr>
        <p:sp>
          <p:nvSpPr>
            <p:cNvPr id="3130" name="Rectangle 9"/>
            <p:cNvSpPr>
              <a:spLocks noChangeArrowheads="1"/>
            </p:cNvSpPr>
            <p:nvPr/>
          </p:nvSpPr>
          <p:spPr bwMode="auto">
            <a:xfrm>
              <a:off x="2866" y="2137"/>
              <a:ext cx="17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FF"/>
                  </a:solidFill>
                  <a:latin typeface="Times New Roman" pitchFamily="18" charset="0"/>
                </a:rPr>
                <a:t>14</a:t>
              </a:r>
              <a:endParaRPr lang="en-US" sz="2200" dirty="0">
                <a:solidFill>
                  <a:srgbClr val="0000FF"/>
                </a:solidFill>
              </a:endParaRPr>
            </a:p>
          </p:txBody>
        </p:sp>
        <p:sp>
          <p:nvSpPr>
            <p:cNvPr id="3131" name="Rectangle 10"/>
            <p:cNvSpPr>
              <a:spLocks noChangeArrowheads="1"/>
            </p:cNvSpPr>
            <p:nvPr/>
          </p:nvSpPr>
          <p:spPr bwMode="auto">
            <a:xfrm>
              <a:off x="2329" y="2128"/>
              <a:ext cx="17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FF"/>
                  </a:solidFill>
                  <a:latin typeface="Times New Roman" pitchFamily="18" charset="0"/>
                </a:rPr>
                <a:t>12</a:t>
              </a:r>
              <a:endParaRPr lang="en-US" sz="2200" dirty="0">
                <a:solidFill>
                  <a:srgbClr val="0000FF"/>
                </a:solidFill>
              </a:endParaRPr>
            </a:p>
          </p:txBody>
        </p:sp>
        <p:sp>
          <p:nvSpPr>
            <p:cNvPr id="3132" name="Rectangle 11"/>
            <p:cNvSpPr>
              <a:spLocks noChangeArrowheads="1"/>
            </p:cNvSpPr>
            <p:nvPr/>
          </p:nvSpPr>
          <p:spPr bwMode="auto">
            <a:xfrm>
              <a:off x="1925" y="2128"/>
              <a:ext cx="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FF"/>
                  </a:solidFill>
                  <a:latin typeface="Times New Roman" pitchFamily="18" charset="0"/>
                </a:rPr>
                <a:t>7</a:t>
              </a:r>
              <a:endParaRPr lang="en-US" sz="2200" dirty="0">
                <a:solidFill>
                  <a:srgbClr val="0000FF"/>
                </a:solidFill>
              </a:endParaRPr>
            </a:p>
          </p:txBody>
        </p:sp>
        <p:sp>
          <p:nvSpPr>
            <p:cNvPr id="3133" name="Rectangle 12"/>
            <p:cNvSpPr>
              <a:spLocks noChangeArrowheads="1"/>
            </p:cNvSpPr>
            <p:nvPr/>
          </p:nvSpPr>
          <p:spPr bwMode="auto">
            <a:xfrm>
              <a:off x="2857" y="1837"/>
              <a:ext cx="17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FF"/>
                  </a:solidFill>
                  <a:latin typeface="Times New Roman" pitchFamily="18" charset="0"/>
                </a:rPr>
                <a:t>12</a:t>
              </a:r>
              <a:endParaRPr lang="en-US" sz="2200" dirty="0">
                <a:solidFill>
                  <a:srgbClr val="0000FF"/>
                </a:solidFill>
              </a:endParaRPr>
            </a:p>
          </p:txBody>
        </p:sp>
        <p:sp>
          <p:nvSpPr>
            <p:cNvPr id="3134" name="Rectangle 13"/>
            <p:cNvSpPr>
              <a:spLocks noChangeArrowheads="1"/>
            </p:cNvSpPr>
            <p:nvPr/>
          </p:nvSpPr>
          <p:spPr bwMode="auto">
            <a:xfrm>
              <a:off x="2419" y="1846"/>
              <a:ext cx="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FF"/>
                  </a:solidFill>
                  <a:latin typeface="Times New Roman" pitchFamily="18" charset="0"/>
                </a:rPr>
                <a:t>5</a:t>
              </a:r>
              <a:endParaRPr lang="en-US" sz="2200" dirty="0">
                <a:solidFill>
                  <a:srgbClr val="0000FF"/>
                </a:solidFill>
              </a:endParaRPr>
            </a:p>
          </p:txBody>
        </p:sp>
        <p:sp>
          <p:nvSpPr>
            <p:cNvPr id="3135" name="Rectangle 14"/>
            <p:cNvSpPr>
              <a:spLocks noChangeArrowheads="1"/>
            </p:cNvSpPr>
            <p:nvPr/>
          </p:nvSpPr>
          <p:spPr bwMode="auto">
            <a:xfrm>
              <a:off x="1907" y="1846"/>
              <a:ext cx="17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FF"/>
                  </a:solidFill>
                  <a:latin typeface="Times New Roman" pitchFamily="18" charset="0"/>
                </a:rPr>
                <a:t>10</a:t>
              </a:r>
              <a:endParaRPr lang="en-US" sz="2200" dirty="0">
                <a:solidFill>
                  <a:srgbClr val="0000FF"/>
                </a:solidFill>
              </a:endParaRPr>
            </a:p>
          </p:txBody>
        </p:sp>
        <p:sp>
          <p:nvSpPr>
            <p:cNvPr id="3136" name="Rectangle 15"/>
            <p:cNvSpPr>
              <a:spLocks noChangeArrowheads="1"/>
            </p:cNvSpPr>
            <p:nvPr/>
          </p:nvSpPr>
          <p:spPr bwMode="auto">
            <a:xfrm>
              <a:off x="2620" y="2230"/>
              <a:ext cx="5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37" name="Rectangle 16"/>
            <p:cNvSpPr>
              <a:spLocks noChangeArrowheads="1"/>
            </p:cNvSpPr>
            <p:nvPr/>
          </p:nvSpPr>
          <p:spPr bwMode="auto">
            <a:xfrm>
              <a:off x="2110" y="2230"/>
              <a:ext cx="5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Times New Roman" pitchFamily="18" charset="0"/>
                </a:rPr>
                <a:t>1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38" name="Rectangle 17"/>
            <p:cNvSpPr>
              <a:spLocks noChangeArrowheads="1"/>
            </p:cNvSpPr>
            <p:nvPr/>
          </p:nvSpPr>
          <p:spPr bwMode="auto">
            <a:xfrm>
              <a:off x="2611" y="1939"/>
              <a:ext cx="5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39" name="Rectangle 18"/>
            <p:cNvSpPr>
              <a:spLocks noChangeArrowheads="1"/>
            </p:cNvSpPr>
            <p:nvPr/>
          </p:nvSpPr>
          <p:spPr bwMode="auto">
            <a:xfrm>
              <a:off x="2185" y="1939"/>
              <a:ext cx="5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Times New Roman" pitchFamily="18" charset="0"/>
                </a:rPr>
                <a:t>1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40" name="Rectangle 19"/>
            <p:cNvSpPr>
              <a:spLocks noChangeArrowheads="1"/>
            </p:cNvSpPr>
            <p:nvPr/>
          </p:nvSpPr>
          <p:spPr bwMode="auto">
            <a:xfrm>
              <a:off x="2737" y="2124"/>
              <a:ext cx="1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Symbol" pitchFamily="18" charset="2"/>
                </a:rPr>
                <a:t>³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41" name="Rectangle 20"/>
            <p:cNvSpPr>
              <a:spLocks noChangeArrowheads="1"/>
            </p:cNvSpPr>
            <p:nvPr/>
          </p:nvSpPr>
          <p:spPr bwMode="auto">
            <a:xfrm>
              <a:off x="2200" y="2107"/>
              <a:ext cx="1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Symbol" pitchFamily="18" charset="2"/>
                </a:rPr>
                <a:t>+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42" name="Rectangle 21"/>
            <p:cNvSpPr>
              <a:spLocks noChangeArrowheads="1"/>
            </p:cNvSpPr>
            <p:nvPr/>
          </p:nvSpPr>
          <p:spPr bwMode="auto">
            <a:xfrm>
              <a:off x="2728" y="1816"/>
              <a:ext cx="1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Symbol" pitchFamily="18" charset="2"/>
                </a:rPr>
                <a:t>³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43" name="Rectangle 22"/>
            <p:cNvSpPr>
              <a:spLocks noChangeArrowheads="1"/>
            </p:cNvSpPr>
            <p:nvPr/>
          </p:nvSpPr>
          <p:spPr bwMode="auto">
            <a:xfrm>
              <a:off x="2275" y="1816"/>
              <a:ext cx="1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Symbol" pitchFamily="18" charset="2"/>
                </a:rPr>
                <a:t>+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44" name="Rectangle 23"/>
            <p:cNvSpPr>
              <a:spLocks noChangeArrowheads="1"/>
            </p:cNvSpPr>
            <p:nvPr/>
          </p:nvSpPr>
          <p:spPr bwMode="auto">
            <a:xfrm>
              <a:off x="2534" y="2110"/>
              <a:ext cx="8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i="1" dirty="0">
                  <a:solidFill>
                    <a:srgbClr val="0000FF"/>
                  </a:solidFill>
                  <a:latin typeface="Times New Roman" pitchFamily="18" charset="0"/>
                </a:rPr>
                <a:t>x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45" name="Rectangle 24"/>
            <p:cNvSpPr>
              <a:spLocks noChangeArrowheads="1"/>
            </p:cNvSpPr>
            <p:nvPr/>
          </p:nvSpPr>
          <p:spPr bwMode="auto">
            <a:xfrm>
              <a:off x="2036" y="2110"/>
              <a:ext cx="8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i="1" dirty="0">
                  <a:solidFill>
                    <a:srgbClr val="0000FF"/>
                  </a:solidFill>
                  <a:latin typeface="Times New Roman" pitchFamily="18" charset="0"/>
                </a:rPr>
                <a:t>x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46" name="Rectangle 25"/>
            <p:cNvSpPr>
              <a:spLocks noChangeArrowheads="1"/>
            </p:cNvSpPr>
            <p:nvPr/>
          </p:nvSpPr>
          <p:spPr bwMode="auto">
            <a:xfrm>
              <a:off x="2525" y="1819"/>
              <a:ext cx="8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i="1" dirty="0">
                  <a:solidFill>
                    <a:srgbClr val="0000FF"/>
                  </a:solidFill>
                  <a:latin typeface="Times New Roman" pitchFamily="18" charset="0"/>
                </a:rPr>
                <a:t>x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147" name="Rectangle 26"/>
            <p:cNvSpPr>
              <a:spLocks noChangeArrowheads="1"/>
            </p:cNvSpPr>
            <p:nvPr/>
          </p:nvSpPr>
          <p:spPr bwMode="auto">
            <a:xfrm>
              <a:off x="2111" y="1819"/>
              <a:ext cx="8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i="1" dirty="0">
                  <a:solidFill>
                    <a:srgbClr val="0000FF"/>
                  </a:solidFill>
                  <a:latin typeface="Times New Roman" pitchFamily="18" charset="0"/>
                </a:rPr>
                <a:t>x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3080" name="Text Box 27"/>
          <p:cNvSpPr txBox="1">
            <a:spLocks noChangeArrowheads="1"/>
          </p:cNvSpPr>
          <p:nvPr/>
        </p:nvSpPr>
        <p:spPr bwMode="auto">
          <a:xfrm>
            <a:off x="457200" y="9144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Constraints</a:t>
            </a:r>
          </a:p>
        </p:txBody>
      </p:sp>
      <p:sp>
        <p:nvSpPr>
          <p:cNvPr id="3081" name="Text Box 28"/>
          <p:cNvSpPr txBox="1">
            <a:spLocks noChangeArrowheads="1"/>
          </p:cNvSpPr>
          <p:nvPr/>
        </p:nvSpPr>
        <p:spPr bwMode="auto">
          <a:xfrm>
            <a:off x="762000" y="14478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/>
              <a:t>EPA required pollution level reduction</a:t>
            </a:r>
          </a:p>
        </p:txBody>
      </p:sp>
      <p:sp>
        <p:nvSpPr>
          <p:cNvPr id="3082" name="Rectangle 38"/>
          <p:cNvSpPr>
            <a:spLocks noChangeArrowheads="1"/>
          </p:cNvSpPr>
          <p:nvPr/>
        </p:nvSpPr>
        <p:spPr bwMode="auto">
          <a:xfrm>
            <a:off x="4573588" y="4857750"/>
            <a:ext cx="63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3083" name="Rectangle 42"/>
          <p:cNvSpPr>
            <a:spLocks noChangeArrowheads="1"/>
          </p:cNvSpPr>
          <p:nvPr/>
        </p:nvSpPr>
        <p:spPr bwMode="auto">
          <a:xfrm>
            <a:off x="5399088" y="4857750"/>
            <a:ext cx="63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3084" name="Rectangle 49"/>
          <p:cNvSpPr>
            <a:spLocks noChangeArrowheads="1"/>
          </p:cNvSpPr>
          <p:nvPr/>
        </p:nvSpPr>
        <p:spPr bwMode="auto">
          <a:xfrm>
            <a:off x="4573588" y="5226050"/>
            <a:ext cx="63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3085" name="Rectangle 53"/>
          <p:cNvSpPr>
            <a:spLocks noChangeArrowheads="1"/>
          </p:cNvSpPr>
          <p:nvPr/>
        </p:nvSpPr>
        <p:spPr bwMode="auto">
          <a:xfrm>
            <a:off x="5399088" y="5226050"/>
            <a:ext cx="63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3086" name="Rectangle 61"/>
          <p:cNvSpPr>
            <a:spLocks noChangeArrowheads="1"/>
          </p:cNvSpPr>
          <p:nvPr/>
        </p:nvSpPr>
        <p:spPr bwMode="auto">
          <a:xfrm>
            <a:off x="4573588" y="5595938"/>
            <a:ext cx="63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3087" name="Rectangle 65"/>
          <p:cNvSpPr>
            <a:spLocks noChangeArrowheads="1"/>
          </p:cNvSpPr>
          <p:nvPr/>
        </p:nvSpPr>
        <p:spPr bwMode="auto">
          <a:xfrm>
            <a:off x="5451475" y="5595938"/>
            <a:ext cx="63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3088" name="Rectangle 72"/>
          <p:cNvSpPr>
            <a:spLocks noChangeArrowheads="1"/>
          </p:cNvSpPr>
          <p:nvPr/>
        </p:nvSpPr>
        <p:spPr bwMode="auto">
          <a:xfrm>
            <a:off x="4573588" y="5964238"/>
            <a:ext cx="63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685800" y="4191000"/>
            <a:ext cx="8229600" cy="2119313"/>
            <a:chOff x="432" y="2640"/>
            <a:chExt cx="5184" cy="1335"/>
          </a:xfrm>
        </p:grpSpPr>
        <p:sp>
          <p:nvSpPr>
            <p:cNvPr id="3091" name="Text Box 29"/>
            <p:cNvSpPr txBox="1">
              <a:spLocks noChangeArrowheads="1"/>
            </p:cNvSpPr>
            <p:nvPr/>
          </p:nvSpPr>
          <p:spPr bwMode="auto">
            <a:xfrm>
              <a:off x="432" y="2640"/>
              <a:ext cx="5184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Tx/>
                <a:buChar char="•"/>
              </a:pPr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000" baseline="-2500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(better filter) and </a:t>
              </a:r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000" baseline="-25000"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(better fuel) variables are fractions between 0 and 1.</a:t>
              </a:r>
              <a:endParaRPr lang="en-US" sz="2000" baseline="-25000"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>
                <a:spcBef>
                  <a:spcPct val="50000"/>
                </a:spcBef>
              </a:pPr>
              <a:endParaRPr lang="en-US" sz="20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092" name="Group 77"/>
            <p:cNvGrpSpPr>
              <a:grpSpLocks/>
            </p:cNvGrpSpPr>
            <p:nvPr/>
          </p:nvGrpSpPr>
          <p:grpSpPr bwMode="auto">
            <a:xfrm>
              <a:off x="2350" y="3026"/>
              <a:ext cx="760" cy="949"/>
              <a:chOff x="1873" y="3035"/>
              <a:chExt cx="760" cy="949"/>
            </a:xfrm>
          </p:grpSpPr>
          <p:sp>
            <p:nvSpPr>
              <p:cNvPr id="3093" name="Rectangle 31"/>
              <p:cNvSpPr>
                <a:spLocks noChangeArrowheads="1"/>
              </p:cNvSpPr>
              <p:nvPr/>
            </p:nvSpPr>
            <p:spPr bwMode="auto">
              <a:xfrm>
                <a:off x="1913" y="3060"/>
                <a:ext cx="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/>
              </a:p>
            </p:txBody>
          </p:sp>
          <p:grpSp>
            <p:nvGrpSpPr>
              <p:cNvPr id="3094" name="Group 32"/>
              <p:cNvGrpSpPr>
                <a:grpSpLocks/>
              </p:cNvGrpSpPr>
              <p:nvPr/>
            </p:nvGrpSpPr>
            <p:grpSpPr bwMode="auto">
              <a:xfrm>
                <a:off x="2039" y="3035"/>
                <a:ext cx="130" cy="254"/>
                <a:chOff x="2039" y="2345"/>
                <a:chExt cx="130" cy="254"/>
              </a:xfrm>
            </p:grpSpPr>
            <p:sp>
              <p:nvSpPr>
                <p:cNvPr id="3128" name="Rectangle 33"/>
                <p:cNvSpPr>
                  <a:spLocks noChangeArrowheads="1"/>
                </p:cNvSpPr>
                <p:nvPr/>
              </p:nvSpPr>
              <p:spPr bwMode="auto">
                <a:xfrm>
                  <a:off x="2113" y="2465"/>
                  <a:ext cx="56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pitchFamily="18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3129" name="Rectangle 34"/>
                <p:cNvSpPr>
                  <a:spLocks noChangeArrowheads="1"/>
                </p:cNvSpPr>
                <p:nvPr/>
              </p:nvSpPr>
              <p:spPr bwMode="auto">
                <a:xfrm>
                  <a:off x="2039" y="2345"/>
                  <a:ext cx="85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400" i="1">
                      <a:solidFill>
                        <a:srgbClr val="000000"/>
                      </a:solidFill>
                      <a:latin typeface="Times New Roman" pitchFamily="18" charset="0"/>
                    </a:rPr>
                    <a:t>x</a:t>
                  </a:r>
                  <a:endParaRPr lang="en-US"/>
                </a:p>
              </p:txBody>
            </p:sp>
          </p:grpSp>
          <p:sp>
            <p:nvSpPr>
              <p:cNvPr id="3095" name="Rectangle 35"/>
              <p:cNvSpPr>
                <a:spLocks noChangeArrowheads="1"/>
              </p:cNvSpPr>
              <p:nvPr/>
            </p:nvSpPr>
            <p:spPr bwMode="auto">
              <a:xfrm>
                <a:off x="2176" y="3060"/>
                <a:ext cx="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/>
              </a:p>
            </p:txBody>
          </p:sp>
          <p:sp>
            <p:nvSpPr>
              <p:cNvPr id="3096" name="Rectangle 36"/>
              <p:cNvSpPr>
                <a:spLocks noChangeArrowheads="1"/>
              </p:cNvSpPr>
              <p:nvPr/>
            </p:nvSpPr>
            <p:spPr bwMode="auto">
              <a:xfrm>
                <a:off x="2305" y="3060"/>
                <a:ext cx="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/>
              </a:p>
            </p:txBody>
          </p:sp>
          <p:sp>
            <p:nvSpPr>
              <p:cNvPr id="3097" name="Rectangle 37"/>
              <p:cNvSpPr>
                <a:spLocks noChangeArrowheads="1"/>
              </p:cNvSpPr>
              <p:nvPr/>
            </p:nvSpPr>
            <p:spPr bwMode="auto">
              <a:xfrm>
                <a:off x="2593" y="3060"/>
                <a:ext cx="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/>
              </a:p>
            </p:txBody>
          </p:sp>
          <p:grpSp>
            <p:nvGrpSpPr>
              <p:cNvPr id="3098" name="Group 39"/>
              <p:cNvGrpSpPr>
                <a:grpSpLocks/>
              </p:cNvGrpSpPr>
              <p:nvPr/>
            </p:nvGrpSpPr>
            <p:grpSpPr bwMode="auto">
              <a:xfrm>
                <a:off x="2252" y="3038"/>
                <a:ext cx="219" cy="240"/>
                <a:chOff x="3179" y="2321"/>
                <a:chExt cx="219" cy="240"/>
              </a:xfrm>
            </p:grpSpPr>
            <p:sp>
              <p:nvSpPr>
                <p:cNvPr id="3126" name="Rectangle 40"/>
                <p:cNvSpPr>
                  <a:spLocks noChangeArrowheads="1"/>
                </p:cNvSpPr>
                <p:nvPr/>
              </p:nvSpPr>
              <p:spPr bwMode="auto">
                <a:xfrm>
                  <a:off x="3309" y="2343"/>
                  <a:ext cx="89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200">
                      <a:solidFill>
                        <a:srgbClr val="000000"/>
                      </a:solidFill>
                      <a:latin typeface="Times New Roman" pitchFamily="18" charset="0"/>
                    </a:rPr>
                    <a:t>1</a:t>
                  </a:r>
                  <a:endParaRPr lang="en-US" sz="2200"/>
                </a:p>
              </p:txBody>
            </p:sp>
            <p:sp>
              <p:nvSpPr>
                <p:cNvPr id="3127" name="Rectangle 41"/>
                <p:cNvSpPr>
                  <a:spLocks noChangeArrowheads="1"/>
                </p:cNvSpPr>
                <p:nvPr/>
              </p:nvSpPr>
              <p:spPr bwMode="auto">
                <a:xfrm>
                  <a:off x="3179" y="2321"/>
                  <a:ext cx="110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500">
                      <a:solidFill>
                        <a:srgbClr val="000000"/>
                      </a:solidFill>
                      <a:latin typeface="Symbol" pitchFamily="18" charset="2"/>
                    </a:rPr>
                    <a:t>£</a:t>
                  </a:r>
                  <a:endParaRPr lang="en-US"/>
                </a:p>
              </p:txBody>
            </p:sp>
          </p:grpSp>
          <p:grpSp>
            <p:nvGrpSpPr>
              <p:cNvPr id="3099" name="Group 43"/>
              <p:cNvGrpSpPr>
                <a:grpSpLocks/>
              </p:cNvGrpSpPr>
              <p:nvPr/>
            </p:nvGrpSpPr>
            <p:grpSpPr bwMode="auto">
              <a:xfrm>
                <a:off x="2039" y="3267"/>
                <a:ext cx="144" cy="254"/>
                <a:chOff x="2039" y="2577"/>
                <a:chExt cx="144" cy="254"/>
              </a:xfrm>
            </p:grpSpPr>
            <p:sp>
              <p:nvSpPr>
                <p:cNvPr id="3124" name="Rectangle 44"/>
                <p:cNvSpPr>
                  <a:spLocks noChangeArrowheads="1"/>
                </p:cNvSpPr>
                <p:nvPr/>
              </p:nvSpPr>
              <p:spPr bwMode="auto">
                <a:xfrm>
                  <a:off x="2127" y="2697"/>
                  <a:ext cx="56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pitchFamily="18" charset="0"/>
                    </a:rPr>
                    <a:t>2</a:t>
                  </a:r>
                  <a:endParaRPr lang="en-US"/>
                </a:p>
              </p:txBody>
            </p:sp>
            <p:sp>
              <p:nvSpPr>
                <p:cNvPr id="3125" name="Rectangle 45"/>
                <p:cNvSpPr>
                  <a:spLocks noChangeArrowheads="1"/>
                </p:cNvSpPr>
                <p:nvPr/>
              </p:nvSpPr>
              <p:spPr bwMode="auto">
                <a:xfrm>
                  <a:off x="2039" y="2577"/>
                  <a:ext cx="85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400" i="1">
                      <a:solidFill>
                        <a:srgbClr val="000000"/>
                      </a:solidFill>
                      <a:latin typeface="Times New Roman" pitchFamily="18" charset="0"/>
                    </a:rPr>
                    <a:t>x</a:t>
                  </a:r>
                  <a:endParaRPr lang="en-US"/>
                </a:p>
              </p:txBody>
            </p:sp>
          </p:grpSp>
          <p:sp>
            <p:nvSpPr>
              <p:cNvPr id="3100" name="Rectangle 46"/>
              <p:cNvSpPr>
                <a:spLocks noChangeArrowheads="1"/>
              </p:cNvSpPr>
              <p:nvPr/>
            </p:nvSpPr>
            <p:spPr bwMode="auto">
              <a:xfrm>
                <a:off x="2194" y="3292"/>
                <a:ext cx="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/>
              </a:p>
            </p:txBody>
          </p:sp>
          <p:sp>
            <p:nvSpPr>
              <p:cNvPr id="3101" name="Rectangle 47"/>
              <p:cNvSpPr>
                <a:spLocks noChangeArrowheads="1"/>
              </p:cNvSpPr>
              <p:nvPr/>
            </p:nvSpPr>
            <p:spPr bwMode="auto">
              <a:xfrm>
                <a:off x="2305" y="3292"/>
                <a:ext cx="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/>
              </a:p>
            </p:txBody>
          </p:sp>
          <p:sp>
            <p:nvSpPr>
              <p:cNvPr id="3102" name="Rectangle 48"/>
              <p:cNvSpPr>
                <a:spLocks noChangeArrowheads="1"/>
              </p:cNvSpPr>
              <p:nvPr/>
            </p:nvSpPr>
            <p:spPr bwMode="auto">
              <a:xfrm>
                <a:off x="2593" y="3292"/>
                <a:ext cx="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/>
              </a:p>
            </p:txBody>
          </p:sp>
          <p:grpSp>
            <p:nvGrpSpPr>
              <p:cNvPr id="3103" name="Group 50"/>
              <p:cNvGrpSpPr>
                <a:grpSpLocks/>
              </p:cNvGrpSpPr>
              <p:nvPr/>
            </p:nvGrpSpPr>
            <p:grpSpPr bwMode="auto">
              <a:xfrm>
                <a:off x="2256" y="3301"/>
                <a:ext cx="219" cy="234"/>
                <a:chOff x="3179" y="2554"/>
                <a:chExt cx="219" cy="234"/>
              </a:xfrm>
            </p:grpSpPr>
            <p:sp>
              <p:nvSpPr>
                <p:cNvPr id="3122" name="Rectangle 51"/>
                <p:cNvSpPr>
                  <a:spLocks noChangeArrowheads="1"/>
                </p:cNvSpPr>
                <p:nvPr/>
              </p:nvSpPr>
              <p:spPr bwMode="auto">
                <a:xfrm>
                  <a:off x="3309" y="2575"/>
                  <a:ext cx="89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200">
                      <a:solidFill>
                        <a:srgbClr val="000000"/>
                      </a:solidFill>
                      <a:latin typeface="Times New Roman" pitchFamily="18" charset="0"/>
                    </a:rPr>
                    <a:t>1</a:t>
                  </a:r>
                  <a:endParaRPr lang="en-US" sz="2200"/>
                </a:p>
              </p:txBody>
            </p:sp>
            <p:sp>
              <p:nvSpPr>
                <p:cNvPr id="3123" name="Rectangle 52"/>
                <p:cNvSpPr>
                  <a:spLocks noChangeArrowheads="1"/>
                </p:cNvSpPr>
                <p:nvPr/>
              </p:nvSpPr>
              <p:spPr bwMode="auto">
                <a:xfrm>
                  <a:off x="3179" y="2554"/>
                  <a:ext cx="105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400">
                      <a:solidFill>
                        <a:srgbClr val="000000"/>
                      </a:solidFill>
                      <a:latin typeface="Symbol" pitchFamily="18" charset="2"/>
                    </a:rPr>
                    <a:t>£</a:t>
                  </a:r>
                  <a:endParaRPr lang="en-US"/>
                </a:p>
              </p:txBody>
            </p:sp>
          </p:grpSp>
          <p:sp>
            <p:nvSpPr>
              <p:cNvPr id="3104" name="Rectangle 54"/>
              <p:cNvSpPr>
                <a:spLocks noChangeArrowheads="1"/>
              </p:cNvSpPr>
              <p:nvPr/>
            </p:nvSpPr>
            <p:spPr bwMode="auto">
              <a:xfrm>
                <a:off x="1873" y="3525"/>
                <a:ext cx="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/>
              </a:p>
            </p:txBody>
          </p:sp>
          <p:grpSp>
            <p:nvGrpSpPr>
              <p:cNvPr id="3105" name="Group 55"/>
              <p:cNvGrpSpPr>
                <a:grpSpLocks/>
              </p:cNvGrpSpPr>
              <p:nvPr/>
            </p:nvGrpSpPr>
            <p:grpSpPr bwMode="auto">
              <a:xfrm>
                <a:off x="2039" y="3498"/>
                <a:ext cx="130" cy="254"/>
                <a:chOff x="2039" y="2808"/>
                <a:chExt cx="130" cy="254"/>
              </a:xfrm>
            </p:grpSpPr>
            <p:sp>
              <p:nvSpPr>
                <p:cNvPr id="3120" name="Rectangle 56"/>
                <p:cNvSpPr>
                  <a:spLocks noChangeArrowheads="1"/>
                </p:cNvSpPr>
                <p:nvPr/>
              </p:nvSpPr>
              <p:spPr bwMode="auto">
                <a:xfrm>
                  <a:off x="2113" y="2928"/>
                  <a:ext cx="56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pitchFamily="18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3121" name="Rectangle 57"/>
                <p:cNvSpPr>
                  <a:spLocks noChangeArrowheads="1"/>
                </p:cNvSpPr>
                <p:nvPr/>
              </p:nvSpPr>
              <p:spPr bwMode="auto">
                <a:xfrm>
                  <a:off x="2039" y="2808"/>
                  <a:ext cx="85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400" i="1">
                      <a:solidFill>
                        <a:srgbClr val="000000"/>
                      </a:solidFill>
                      <a:latin typeface="Times New Roman" pitchFamily="18" charset="0"/>
                    </a:rPr>
                    <a:t>x</a:t>
                  </a:r>
                  <a:endParaRPr lang="en-US"/>
                </a:p>
              </p:txBody>
            </p:sp>
          </p:grpSp>
          <p:sp>
            <p:nvSpPr>
              <p:cNvPr id="3106" name="Rectangle 58"/>
              <p:cNvSpPr>
                <a:spLocks noChangeArrowheads="1"/>
              </p:cNvSpPr>
              <p:nvPr/>
            </p:nvSpPr>
            <p:spPr bwMode="auto">
              <a:xfrm>
                <a:off x="2176" y="3525"/>
                <a:ext cx="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/>
              </a:p>
            </p:txBody>
          </p:sp>
          <p:sp>
            <p:nvSpPr>
              <p:cNvPr id="3107" name="Rectangle 59"/>
              <p:cNvSpPr>
                <a:spLocks noChangeArrowheads="1"/>
              </p:cNvSpPr>
              <p:nvPr/>
            </p:nvSpPr>
            <p:spPr bwMode="auto">
              <a:xfrm>
                <a:off x="2305" y="3525"/>
                <a:ext cx="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/>
              </a:p>
            </p:txBody>
          </p:sp>
          <p:sp>
            <p:nvSpPr>
              <p:cNvPr id="3108" name="Rectangle 60"/>
              <p:cNvSpPr>
                <a:spLocks noChangeArrowheads="1"/>
              </p:cNvSpPr>
              <p:nvPr/>
            </p:nvSpPr>
            <p:spPr bwMode="auto">
              <a:xfrm>
                <a:off x="2593" y="3525"/>
                <a:ext cx="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/>
              </a:p>
            </p:txBody>
          </p:sp>
          <p:grpSp>
            <p:nvGrpSpPr>
              <p:cNvPr id="3109" name="Group 62"/>
              <p:cNvGrpSpPr>
                <a:grpSpLocks/>
              </p:cNvGrpSpPr>
              <p:nvPr/>
            </p:nvGrpSpPr>
            <p:grpSpPr bwMode="auto">
              <a:xfrm>
                <a:off x="2253" y="3541"/>
                <a:ext cx="236" cy="234"/>
                <a:chOff x="3179" y="2790"/>
                <a:chExt cx="236" cy="234"/>
              </a:xfrm>
            </p:grpSpPr>
            <p:sp>
              <p:nvSpPr>
                <p:cNvPr id="3118" name="Rectangle 63"/>
                <p:cNvSpPr>
                  <a:spLocks noChangeArrowheads="1"/>
                </p:cNvSpPr>
                <p:nvPr/>
              </p:nvSpPr>
              <p:spPr bwMode="auto">
                <a:xfrm>
                  <a:off x="3326" y="2811"/>
                  <a:ext cx="89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200">
                      <a:solidFill>
                        <a:srgbClr val="000000"/>
                      </a:solidFill>
                      <a:latin typeface="Times New Roman" pitchFamily="18" charset="0"/>
                    </a:rPr>
                    <a:t>0</a:t>
                  </a:r>
                  <a:endParaRPr lang="en-US" sz="2200"/>
                </a:p>
              </p:txBody>
            </p:sp>
            <p:sp>
              <p:nvSpPr>
                <p:cNvPr id="3119" name="Rectangle 64"/>
                <p:cNvSpPr>
                  <a:spLocks noChangeArrowheads="1"/>
                </p:cNvSpPr>
                <p:nvPr/>
              </p:nvSpPr>
              <p:spPr bwMode="auto">
                <a:xfrm>
                  <a:off x="3179" y="2790"/>
                  <a:ext cx="105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400">
                      <a:solidFill>
                        <a:srgbClr val="000000"/>
                      </a:solidFill>
                      <a:latin typeface="Symbol" pitchFamily="18" charset="2"/>
                    </a:rPr>
                    <a:t>³</a:t>
                  </a:r>
                  <a:endParaRPr lang="en-US"/>
                </a:p>
              </p:txBody>
            </p:sp>
          </p:grpSp>
          <p:grpSp>
            <p:nvGrpSpPr>
              <p:cNvPr id="3110" name="Group 66"/>
              <p:cNvGrpSpPr>
                <a:grpSpLocks/>
              </p:cNvGrpSpPr>
              <p:nvPr/>
            </p:nvGrpSpPr>
            <p:grpSpPr bwMode="auto">
              <a:xfrm>
                <a:off x="2039" y="3730"/>
                <a:ext cx="144" cy="254"/>
                <a:chOff x="2039" y="3040"/>
                <a:chExt cx="144" cy="254"/>
              </a:xfrm>
            </p:grpSpPr>
            <p:sp>
              <p:nvSpPr>
                <p:cNvPr id="3116" name="Rectangle 67"/>
                <p:cNvSpPr>
                  <a:spLocks noChangeArrowheads="1"/>
                </p:cNvSpPr>
                <p:nvPr/>
              </p:nvSpPr>
              <p:spPr bwMode="auto">
                <a:xfrm>
                  <a:off x="2127" y="3160"/>
                  <a:ext cx="56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latin typeface="Times New Roman" pitchFamily="18" charset="0"/>
                    </a:rPr>
                    <a:t>2</a:t>
                  </a:r>
                  <a:endParaRPr lang="en-US"/>
                </a:p>
              </p:txBody>
            </p:sp>
            <p:sp>
              <p:nvSpPr>
                <p:cNvPr id="3117" name="Rectangle 68"/>
                <p:cNvSpPr>
                  <a:spLocks noChangeArrowheads="1"/>
                </p:cNvSpPr>
                <p:nvPr/>
              </p:nvSpPr>
              <p:spPr bwMode="auto">
                <a:xfrm>
                  <a:off x="2039" y="3040"/>
                  <a:ext cx="85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400" i="1">
                      <a:solidFill>
                        <a:srgbClr val="000000"/>
                      </a:solidFill>
                      <a:latin typeface="Times New Roman" pitchFamily="18" charset="0"/>
                    </a:rPr>
                    <a:t>x</a:t>
                  </a:r>
                  <a:endParaRPr lang="en-US"/>
                </a:p>
              </p:txBody>
            </p:sp>
          </p:grpSp>
          <p:sp>
            <p:nvSpPr>
              <p:cNvPr id="3111" name="Rectangle 69"/>
              <p:cNvSpPr>
                <a:spLocks noChangeArrowheads="1"/>
              </p:cNvSpPr>
              <p:nvPr/>
            </p:nvSpPr>
            <p:spPr bwMode="auto">
              <a:xfrm>
                <a:off x="2194" y="3757"/>
                <a:ext cx="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/>
              </a:p>
            </p:txBody>
          </p:sp>
          <p:sp>
            <p:nvSpPr>
              <p:cNvPr id="3112" name="Rectangle 70"/>
              <p:cNvSpPr>
                <a:spLocks noChangeArrowheads="1"/>
              </p:cNvSpPr>
              <p:nvPr/>
            </p:nvSpPr>
            <p:spPr bwMode="auto">
              <a:xfrm>
                <a:off x="2305" y="3757"/>
                <a:ext cx="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US"/>
              </a:p>
            </p:txBody>
          </p:sp>
          <p:grpSp>
            <p:nvGrpSpPr>
              <p:cNvPr id="3113" name="Group 73"/>
              <p:cNvGrpSpPr>
                <a:grpSpLocks/>
              </p:cNvGrpSpPr>
              <p:nvPr/>
            </p:nvGrpSpPr>
            <p:grpSpPr bwMode="auto">
              <a:xfrm>
                <a:off x="2256" y="3733"/>
                <a:ext cx="236" cy="234"/>
                <a:chOff x="3179" y="3020"/>
                <a:chExt cx="236" cy="234"/>
              </a:xfrm>
            </p:grpSpPr>
            <p:sp>
              <p:nvSpPr>
                <p:cNvPr id="3114" name="Rectangle 74"/>
                <p:cNvSpPr>
                  <a:spLocks noChangeArrowheads="1"/>
                </p:cNvSpPr>
                <p:nvPr/>
              </p:nvSpPr>
              <p:spPr bwMode="auto">
                <a:xfrm>
                  <a:off x="3326" y="3041"/>
                  <a:ext cx="89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200">
                      <a:solidFill>
                        <a:srgbClr val="000000"/>
                      </a:solidFill>
                      <a:latin typeface="Times New Roman" pitchFamily="18" charset="0"/>
                    </a:rPr>
                    <a:t>0</a:t>
                  </a:r>
                  <a:endParaRPr lang="en-US" sz="2200"/>
                </a:p>
              </p:txBody>
            </p:sp>
            <p:sp>
              <p:nvSpPr>
                <p:cNvPr id="3115" name="Rectangle 75"/>
                <p:cNvSpPr>
                  <a:spLocks noChangeArrowheads="1"/>
                </p:cNvSpPr>
                <p:nvPr/>
              </p:nvSpPr>
              <p:spPr bwMode="auto">
                <a:xfrm>
                  <a:off x="3179" y="3020"/>
                  <a:ext cx="105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400">
                      <a:solidFill>
                        <a:srgbClr val="000000"/>
                      </a:solidFill>
                      <a:latin typeface="Symbol" pitchFamily="18" charset="2"/>
                    </a:rPr>
                    <a:t>³</a:t>
                  </a:r>
                  <a:endParaRPr lang="en-US"/>
                </a:p>
              </p:txBody>
            </p:sp>
          </p:grpSp>
        </p:grpSp>
      </p:grpSp>
      <p:sp>
        <p:nvSpPr>
          <p:cNvPr id="3090" name="Rectangle 76"/>
          <p:cNvSpPr>
            <a:spLocks noChangeArrowheads="1"/>
          </p:cNvSpPr>
          <p:nvPr/>
        </p:nvSpPr>
        <p:spPr bwMode="auto">
          <a:xfrm>
            <a:off x="5451475" y="5964238"/>
            <a:ext cx="63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San Jose State University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Engineering 10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4154F6-75B7-4815-9935-65060F5934E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42962"/>
          </a:xfrm>
        </p:spPr>
        <p:txBody>
          <a:bodyPr/>
          <a:lstStyle/>
          <a:p>
            <a:pPr eaLnBrk="1" hangingPunct="1"/>
            <a:r>
              <a:rPr lang="en-US" sz="2800" b="1" i="1" smtClean="0">
                <a:solidFill>
                  <a:srgbClr val="FF9900"/>
                </a:solidFill>
              </a:rPr>
              <a:t>Optimization Problem – Example</a:t>
            </a:r>
            <a:br>
              <a:rPr lang="en-US" sz="2800" b="1" i="1" smtClean="0">
                <a:solidFill>
                  <a:srgbClr val="FF9900"/>
                </a:solidFill>
              </a:rPr>
            </a:br>
            <a:r>
              <a:rPr lang="en-US" sz="2800" b="1" i="1" smtClean="0">
                <a:solidFill>
                  <a:srgbClr val="FF9900"/>
                </a:solidFill>
              </a:rPr>
              <a:t>Formulation</a:t>
            </a:r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2952750" y="1874838"/>
            <a:ext cx="36020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</a:rPr>
              <a:t>Cost = 300(</a:t>
            </a:r>
            <a:r>
              <a:rPr lang="en-US" sz="2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+ 250(</a:t>
            </a:r>
            <a:r>
              <a:rPr lang="en-US" sz="2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1379538" y="2489200"/>
            <a:ext cx="2938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Subject to;</a:t>
            </a:r>
          </a:p>
        </p:txBody>
      </p:sp>
      <p:grpSp>
        <p:nvGrpSpPr>
          <p:cNvPr id="10248" name="Group 12"/>
          <p:cNvGrpSpPr>
            <a:grpSpLocks/>
          </p:cNvGrpSpPr>
          <p:nvPr/>
        </p:nvGrpSpPr>
        <p:grpSpPr bwMode="auto">
          <a:xfrm>
            <a:off x="3667125" y="2898775"/>
            <a:ext cx="1804988" cy="887413"/>
            <a:chOff x="1907" y="1807"/>
            <a:chExt cx="1137" cy="559"/>
          </a:xfrm>
        </p:grpSpPr>
        <p:sp>
          <p:nvSpPr>
            <p:cNvPr id="10290" name="Rectangle 13"/>
            <p:cNvSpPr>
              <a:spLocks noChangeArrowheads="1"/>
            </p:cNvSpPr>
            <p:nvPr/>
          </p:nvSpPr>
          <p:spPr bwMode="auto">
            <a:xfrm>
              <a:off x="2866" y="2128"/>
              <a:ext cx="17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FF"/>
                  </a:solidFill>
                  <a:latin typeface="Times New Roman" pitchFamily="18" charset="0"/>
                </a:rPr>
                <a:t>14</a:t>
              </a:r>
              <a:endParaRPr lang="en-US" sz="2200" dirty="0">
                <a:solidFill>
                  <a:srgbClr val="0000FF"/>
                </a:solidFill>
              </a:endParaRPr>
            </a:p>
          </p:txBody>
        </p:sp>
        <p:sp>
          <p:nvSpPr>
            <p:cNvPr id="10291" name="Rectangle 14"/>
            <p:cNvSpPr>
              <a:spLocks noChangeArrowheads="1"/>
            </p:cNvSpPr>
            <p:nvPr/>
          </p:nvSpPr>
          <p:spPr bwMode="auto">
            <a:xfrm>
              <a:off x="2329" y="2128"/>
              <a:ext cx="17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FF"/>
                  </a:solidFill>
                  <a:latin typeface="Times New Roman" pitchFamily="18" charset="0"/>
                </a:rPr>
                <a:t>12</a:t>
              </a:r>
              <a:endParaRPr lang="en-US" sz="2200" dirty="0">
                <a:solidFill>
                  <a:srgbClr val="0000FF"/>
                </a:solidFill>
              </a:endParaRPr>
            </a:p>
          </p:txBody>
        </p:sp>
        <p:sp>
          <p:nvSpPr>
            <p:cNvPr id="10292" name="Rectangle 15"/>
            <p:cNvSpPr>
              <a:spLocks noChangeArrowheads="1"/>
            </p:cNvSpPr>
            <p:nvPr/>
          </p:nvSpPr>
          <p:spPr bwMode="auto">
            <a:xfrm>
              <a:off x="1925" y="2128"/>
              <a:ext cx="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FF"/>
                  </a:solidFill>
                  <a:latin typeface="Times New Roman" pitchFamily="18" charset="0"/>
                </a:rPr>
                <a:t>7</a:t>
              </a:r>
              <a:endParaRPr lang="en-US" sz="2200" dirty="0">
                <a:solidFill>
                  <a:srgbClr val="0000FF"/>
                </a:solidFill>
              </a:endParaRPr>
            </a:p>
          </p:txBody>
        </p:sp>
        <p:sp>
          <p:nvSpPr>
            <p:cNvPr id="10293" name="Rectangle 16"/>
            <p:cNvSpPr>
              <a:spLocks noChangeArrowheads="1"/>
            </p:cNvSpPr>
            <p:nvPr/>
          </p:nvSpPr>
          <p:spPr bwMode="auto">
            <a:xfrm>
              <a:off x="2857" y="1837"/>
              <a:ext cx="17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FF"/>
                  </a:solidFill>
                  <a:latin typeface="Times New Roman" pitchFamily="18" charset="0"/>
                </a:rPr>
                <a:t>12</a:t>
              </a:r>
              <a:endParaRPr lang="en-US" sz="2200" dirty="0">
                <a:solidFill>
                  <a:srgbClr val="0000FF"/>
                </a:solidFill>
              </a:endParaRPr>
            </a:p>
          </p:txBody>
        </p:sp>
        <p:sp>
          <p:nvSpPr>
            <p:cNvPr id="10294" name="Rectangle 17"/>
            <p:cNvSpPr>
              <a:spLocks noChangeArrowheads="1"/>
            </p:cNvSpPr>
            <p:nvPr/>
          </p:nvSpPr>
          <p:spPr bwMode="auto">
            <a:xfrm>
              <a:off x="2419" y="1837"/>
              <a:ext cx="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FF"/>
                  </a:solidFill>
                  <a:latin typeface="Times New Roman" pitchFamily="18" charset="0"/>
                </a:rPr>
                <a:t>5</a:t>
              </a:r>
              <a:endParaRPr lang="en-US" sz="2200" dirty="0">
                <a:solidFill>
                  <a:srgbClr val="0000FF"/>
                </a:solidFill>
              </a:endParaRPr>
            </a:p>
          </p:txBody>
        </p:sp>
        <p:sp>
          <p:nvSpPr>
            <p:cNvPr id="10295" name="Rectangle 18"/>
            <p:cNvSpPr>
              <a:spLocks noChangeArrowheads="1"/>
            </p:cNvSpPr>
            <p:nvPr/>
          </p:nvSpPr>
          <p:spPr bwMode="auto">
            <a:xfrm>
              <a:off x="1907" y="1837"/>
              <a:ext cx="17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FF"/>
                  </a:solidFill>
                  <a:latin typeface="Times New Roman" pitchFamily="18" charset="0"/>
                </a:rPr>
                <a:t>10</a:t>
              </a:r>
              <a:endParaRPr lang="en-US" sz="2200" dirty="0">
                <a:solidFill>
                  <a:srgbClr val="0000FF"/>
                </a:solidFill>
              </a:endParaRPr>
            </a:p>
          </p:txBody>
        </p:sp>
        <p:sp>
          <p:nvSpPr>
            <p:cNvPr id="10296" name="Rectangle 19"/>
            <p:cNvSpPr>
              <a:spLocks noChangeArrowheads="1"/>
            </p:cNvSpPr>
            <p:nvPr/>
          </p:nvSpPr>
          <p:spPr bwMode="auto">
            <a:xfrm>
              <a:off x="2620" y="2230"/>
              <a:ext cx="5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0297" name="Rectangle 20"/>
            <p:cNvSpPr>
              <a:spLocks noChangeArrowheads="1"/>
            </p:cNvSpPr>
            <p:nvPr/>
          </p:nvSpPr>
          <p:spPr bwMode="auto">
            <a:xfrm>
              <a:off x="2110" y="2230"/>
              <a:ext cx="5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Times New Roman" pitchFamily="18" charset="0"/>
                </a:rPr>
                <a:t>1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0298" name="Rectangle 21"/>
            <p:cNvSpPr>
              <a:spLocks noChangeArrowheads="1"/>
            </p:cNvSpPr>
            <p:nvPr/>
          </p:nvSpPr>
          <p:spPr bwMode="auto">
            <a:xfrm>
              <a:off x="2611" y="1939"/>
              <a:ext cx="5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0299" name="Rectangle 22"/>
            <p:cNvSpPr>
              <a:spLocks noChangeArrowheads="1"/>
            </p:cNvSpPr>
            <p:nvPr/>
          </p:nvSpPr>
          <p:spPr bwMode="auto">
            <a:xfrm>
              <a:off x="2185" y="1939"/>
              <a:ext cx="5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Times New Roman" pitchFamily="18" charset="0"/>
                </a:rPr>
                <a:t>1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0300" name="Rectangle 23"/>
            <p:cNvSpPr>
              <a:spLocks noChangeArrowheads="1"/>
            </p:cNvSpPr>
            <p:nvPr/>
          </p:nvSpPr>
          <p:spPr bwMode="auto">
            <a:xfrm>
              <a:off x="2728" y="2107"/>
              <a:ext cx="1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Symbol" pitchFamily="18" charset="2"/>
                </a:rPr>
                <a:t>³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0301" name="Rectangle 24"/>
            <p:cNvSpPr>
              <a:spLocks noChangeArrowheads="1"/>
            </p:cNvSpPr>
            <p:nvPr/>
          </p:nvSpPr>
          <p:spPr bwMode="auto">
            <a:xfrm>
              <a:off x="2200" y="2107"/>
              <a:ext cx="1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Symbol" pitchFamily="18" charset="2"/>
                </a:rPr>
                <a:t>+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0302" name="Rectangle 25"/>
            <p:cNvSpPr>
              <a:spLocks noChangeArrowheads="1"/>
            </p:cNvSpPr>
            <p:nvPr/>
          </p:nvSpPr>
          <p:spPr bwMode="auto">
            <a:xfrm>
              <a:off x="2719" y="1816"/>
              <a:ext cx="1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Symbol" pitchFamily="18" charset="2"/>
                </a:rPr>
                <a:t>³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0303" name="Rectangle 26"/>
            <p:cNvSpPr>
              <a:spLocks noChangeArrowheads="1"/>
            </p:cNvSpPr>
            <p:nvPr/>
          </p:nvSpPr>
          <p:spPr bwMode="auto">
            <a:xfrm>
              <a:off x="2266" y="1807"/>
              <a:ext cx="1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Symbol" pitchFamily="18" charset="2"/>
                </a:rPr>
                <a:t>+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0304" name="Rectangle 27"/>
            <p:cNvSpPr>
              <a:spLocks noChangeArrowheads="1"/>
            </p:cNvSpPr>
            <p:nvPr/>
          </p:nvSpPr>
          <p:spPr bwMode="auto">
            <a:xfrm>
              <a:off x="2534" y="2110"/>
              <a:ext cx="8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i="1" dirty="0">
                  <a:solidFill>
                    <a:srgbClr val="0000FF"/>
                  </a:solidFill>
                  <a:latin typeface="Times New Roman" pitchFamily="18" charset="0"/>
                </a:rPr>
                <a:t>x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0305" name="Rectangle 28"/>
            <p:cNvSpPr>
              <a:spLocks noChangeArrowheads="1"/>
            </p:cNvSpPr>
            <p:nvPr/>
          </p:nvSpPr>
          <p:spPr bwMode="auto">
            <a:xfrm>
              <a:off x="2036" y="2110"/>
              <a:ext cx="8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i="1" dirty="0">
                  <a:solidFill>
                    <a:srgbClr val="0000FF"/>
                  </a:solidFill>
                  <a:latin typeface="Times New Roman" pitchFamily="18" charset="0"/>
                </a:rPr>
                <a:t>x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0306" name="Rectangle 29"/>
            <p:cNvSpPr>
              <a:spLocks noChangeArrowheads="1"/>
            </p:cNvSpPr>
            <p:nvPr/>
          </p:nvSpPr>
          <p:spPr bwMode="auto">
            <a:xfrm>
              <a:off x="2525" y="1819"/>
              <a:ext cx="8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i="1" dirty="0">
                  <a:solidFill>
                    <a:srgbClr val="0000FF"/>
                  </a:solidFill>
                  <a:latin typeface="Times New Roman" pitchFamily="18" charset="0"/>
                </a:rPr>
                <a:t>x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0307" name="Rectangle 30"/>
            <p:cNvSpPr>
              <a:spLocks noChangeArrowheads="1"/>
            </p:cNvSpPr>
            <p:nvPr/>
          </p:nvSpPr>
          <p:spPr bwMode="auto">
            <a:xfrm>
              <a:off x="2111" y="1819"/>
              <a:ext cx="8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i="1" dirty="0">
                  <a:solidFill>
                    <a:srgbClr val="0000FF"/>
                  </a:solidFill>
                  <a:latin typeface="Times New Roman" pitchFamily="18" charset="0"/>
                </a:rPr>
                <a:t>x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0249" name="Group 31"/>
          <p:cNvGrpSpPr>
            <a:grpSpLocks/>
          </p:cNvGrpSpPr>
          <p:nvPr/>
        </p:nvGrpSpPr>
        <p:grpSpPr bwMode="auto">
          <a:xfrm>
            <a:off x="4044950" y="3830638"/>
            <a:ext cx="1206500" cy="1509712"/>
            <a:chOff x="1873" y="3035"/>
            <a:chExt cx="760" cy="951"/>
          </a:xfrm>
        </p:grpSpPr>
        <p:sp>
          <p:nvSpPr>
            <p:cNvPr id="10253" name="Rectangle 32"/>
            <p:cNvSpPr>
              <a:spLocks noChangeArrowheads="1"/>
            </p:cNvSpPr>
            <p:nvPr/>
          </p:nvSpPr>
          <p:spPr bwMode="auto">
            <a:xfrm>
              <a:off x="1913" y="3060"/>
              <a:ext cx="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grpSp>
          <p:nvGrpSpPr>
            <p:cNvPr id="10254" name="Group 33"/>
            <p:cNvGrpSpPr>
              <a:grpSpLocks/>
            </p:cNvGrpSpPr>
            <p:nvPr/>
          </p:nvGrpSpPr>
          <p:grpSpPr bwMode="auto">
            <a:xfrm>
              <a:off x="2039" y="3035"/>
              <a:ext cx="131" cy="256"/>
              <a:chOff x="2039" y="2345"/>
              <a:chExt cx="131" cy="256"/>
            </a:xfrm>
          </p:grpSpPr>
          <p:sp>
            <p:nvSpPr>
              <p:cNvPr id="10288" name="Rectangle 34"/>
              <p:cNvSpPr>
                <a:spLocks noChangeArrowheads="1"/>
              </p:cNvSpPr>
              <p:nvPr/>
            </p:nvSpPr>
            <p:spPr bwMode="auto">
              <a:xfrm>
                <a:off x="2113" y="2465"/>
                <a:ext cx="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FF"/>
                    </a:solidFill>
                    <a:latin typeface="Times New Roman" pitchFamily="18" charset="0"/>
                  </a:rPr>
                  <a:t>1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289" name="Rectangle 35"/>
              <p:cNvSpPr>
                <a:spLocks noChangeArrowheads="1"/>
              </p:cNvSpPr>
              <p:nvPr/>
            </p:nvSpPr>
            <p:spPr bwMode="auto">
              <a:xfrm>
                <a:off x="2039" y="2345"/>
                <a:ext cx="8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i="1" dirty="0">
                    <a:solidFill>
                      <a:srgbClr val="0000FF"/>
                    </a:solidFill>
                    <a:latin typeface="Times New Roman" pitchFamily="18" charset="0"/>
                  </a:rPr>
                  <a:t>x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0255" name="Rectangle 36"/>
            <p:cNvSpPr>
              <a:spLocks noChangeArrowheads="1"/>
            </p:cNvSpPr>
            <p:nvPr/>
          </p:nvSpPr>
          <p:spPr bwMode="auto">
            <a:xfrm>
              <a:off x="2176" y="3060"/>
              <a:ext cx="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0256" name="Rectangle 37"/>
            <p:cNvSpPr>
              <a:spLocks noChangeArrowheads="1"/>
            </p:cNvSpPr>
            <p:nvPr/>
          </p:nvSpPr>
          <p:spPr bwMode="auto">
            <a:xfrm>
              <a:off x="2305" y="3060"/>
              <a:ext cx="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0257" name="Rectangle 38"/>
            <p:cNvSpPr>
              <a:spLocks noChangeArrowheads="1"/>
            </p:cNvSpPr>
            <p:nvPr/>
          </p:nvSpPr>
          <p:spPr bwMode="auto">
            <a:xfrm>
              <a:off x="2593" y="3060"/>
              <a:ext cx="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grpSp>
          <p:nvGrpSpPr>
            <p:cNvPr id="10258" name="Group 39"/>
            <p:cNvGrpSpPr>
              <a:grpSpLocks/>
            </p:cNvGrpSpPr>
            <p:nvPr/>
          </p:nvGrpSpPr>
          <p:grpSpPr bwMode="auto">
            <a:xfrm>
              <a:off x="2252" y="3038"/>
              <a:ext cx="219" cy="240"/>
              <a:chOff x="3179" y="2321"/>
              <a:chExt cx="219" cy="240"/>
            </a:xfrm>
          </p:grpSpPr>
          <p:sp>
            <p:nvSpPr>
              <p:cNvPr id="10286" name="Rectangle 40"/>
              <p:cNvSpPr>
                <a:spLocks noChangeArrowheads="1"/>
              </p:cNvSpPr>
              <p:nvPr/>
            </p:nvSpPr>
            <p:spPr bwMode="auto">
              <a:xfrm>
                <a:off x="3309" y="2343"/>
                <a:ext cx="8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dirty="0">
                    <a:solidFill>
                      <a:srgbClr val="0000FF"/>
                    </a:solidFill>
                    <a:latin typeface="Times New Roman" pitchFamily="18" charset="0"/>
                  </a:rPr>
                  <a:t>1</a:t>
                </a:r>
                <a:endParaRPr lang="en-US" sz="2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287" name="Rectangle 41"/>
              <p:cNvSpPr>
                <a:spLocks noChangeArrowheads="1"/>
              </p:cNvSpPr>
              <p:nvPr/>
            </p:nvSpPr>
            <p:spPr bwMode="auto">
              <a:xfrm>
                <a:off x="3179" y="2321"/>
                <a:ext cx="11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  <a:latin typeface="Symbol" pitchFamily="18" charset="2"/>
                  </a:rPr>
                  <a:t>£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0259" name="Group 42"/>
            <p:cNvGrpSpPr>
              <a:grpSpLocks/>
            </p:cNvGrpSpPr>
            <p:nvPr/>
          </p:nvGrpSpPr>
          <p:grpSpPr bwMode="auto">
            <a:xfrm>
              <a:off x="2039" y="3267"/>
              <a:ext cx="145" cy="256"/>
              <a:chOff x="2039" y="2577"/>
              <a:chExt cx="145" cy="256"/>
            </a:xfrm>
          </p:grpSpPr>
          <p:sp>
            <p:nvSpPr>
              <p:cNvPr id="10284" name="Rectangle 43"/>
              <p:cNvSpPr>
                <a:spLocks noChangeArrowheads="1"/>
              </p:cNvSpPr>
              <p:nvPr/>
            </p:nvSpPr>
            <p:spPr bwMode="auto">
              <a:xfrm>
                <a:off x="2127" y="2697"/>
                <a:ext cx="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FF"/>
                    </a:solidFill>
                    <a:latin typeface="Times New Roman" pitchFamily="18" charset="0"/>
                  </a:rPr>
                  <a:t>2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285" name="Rectangle 44"/>
              <p:cNvSpPr>
                <a:spLocks noChangeArrowheads="1"/>
              </p:cNvSpPr>
              <p:nvPr/>
            </p:nvSpPr>
            <p:spPr bwMode="auto">
              <a:xfrm>
                <a:off x="2039" y="2577"/>
                <a:ext cx="8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i="1" dirty="0">
                    <a:solidFill>
                      <a:srgbClr val="0000FF"/>
                    </a:solidFill>
                    <a:latin typeface="Times New Roman" pitchFamily="18" charset="0"/>
                  </a:rPr>
                  <a:t>x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0260" name="Rectangle 45"/>
            <p:cNvSpPr>
              <a:spLocks noChangeArrowheads="1"/>
            </p:cNvSpPr>
            <p:nvPr/>
          </p:nvSpPr>
          <p:spPr bwMode="auto">
            <a:xfrm>
              <a:off x="2194" y="3292"/>
              <a:ext cx="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0261" name="Rectangle 46"/>
            <p:cNvSpPr>
              <a:spLocks noChangeArrowheads="1"/>
            </p:cNvSpPr>
            <p:nvPr/>
          </p:nvSpPr>
          <p:spPr bwMode="auto">
            <a:xfrm>
              <a:off x="2305" y="3292"/>
              <a:ext cx="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0262" name="Rectangle 47"/>
            <p:cNvSpPr>
              <a:spLocks noChangeArrowheads="1"/>
            </p:cNvSpPr>
            <p:nvPr/>
          </p:nvSpPr>
          <p:spPr bwMode="auto">
            <a:xfrm>
              <a:off x="2593" y="3292"/>
              <a:ext cx="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grpSp>
          <p:nvGrpSpPr>
            <p:cNvPr id="10263" name="Group 48"/>
            <p:cNvGrpSpPr>
              <a:grpSpLocks/>
            </p:cNvGrpSpPr>
            <p:nvPr/>
          </p:nvGrpSpPr>
          <p:grpSpPr bwMode="auto">
            <a:xfrm>
              <a:off x="2256" y="3301"/>
              <a:ext cx="219" cy="234"/>
              <a:chOff x="3179" y="2554"/>
              <a:chExt cx="219" cy="234"/>
            </a:xfrm>
          </p:grpSpPr>
          <p:sp>
            <p:nvSpPr>
              <p:cNvPr id="10282" name="Rectangle 49"/>
              <p:cNvSpPr>
                <a:spLocks noChangeArrowheads="1"/>
              </p:cNvSpPr>
              <p:nvPr/>
            </p:nvSpPr>
            <p:spPr bwMode="auto">
              <a:xfrm>
                <a:off x="3309" y="2575"/>
                <a:ext cx="8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dirty="0">
                    <a:solidFill>
                      <a:srgbClr val="0000FF"/>
                    </a:solidFill>
                    <a:latin typeface="Times New Roman" pitchFamily="18" charset="0"/>
                  </a:rPr>
                  <a:t>1</a:t>
                </a:r>
                <a:endParaRPr lang="en-US" sz="2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283" name="Rectangle 50"/>
              <p:cNvSpPr>
                <a:spLocks noChangeArrowheads="1"/>
              </p:cNvSpPr>
              <p:nvPr/>
            </p:nvSpPr>
            <p:spPr bwMode="auto">
              <a:xfrm>
                <a:off x="3179" y="2554"/>
                <a:ext cx="10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  <a:latin typeface="Symbol" pitchFamily="18" charset="2"/>
                  </a:rPr>
                  <a:t>£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0264" name="Rectangle 51"/>
            <p:cNvSpPr>
              <a:spLocks noChangeArrowheads="1"/>
            </p:cNvSpPr>
            <p:nvPr/>
          </p:nvSpPr>
          <p:spPr bwMode="auto">
            <a:xfrm>
              <a:off x="1873" y="3525"/>
              <a:ext cx="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grpSp>
          <p:nvGrpSpPr>
            <p:cNvPr id="10265" name="Group 52"/>
            <p:cNvGrpSpPr>
              <a:grpSpLocks/>
            </p:cNvGrpSpPr>
            <p:nvPr/>
          </p:nvGrpSpPr>
          <p:grpSpPr bwMode="auto">
            <a:xfrm>
              <a:off x="2039" y="3498"/>
              <a:ext cx="131" cy="256"/>
              <a:chOff x="2039" y="2808"/>
              <a:chExt cx="131" cy="256"/>
            </a:xfrm>
          </p:grpSpPr>
          <p:sp>
            <p:nvSpPr>
              <p:cNvPr id="10280" name="Rectangle 53"/>
              <p:cNvSpPr>
                <a:spLocks noChangeArrowheads="1"/>
              </p:cNvSpPr>
              <p:nvPr/>
            </p:nvSpPr>
            <p:spPr bwMode="auto">
              <a:xfrm>
                <a:off x="2113" y="2928"/>
                <a:ext cx="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FF"/>
                    </a:solidFill>
                    <a:latin typeface="Times New Roman" pitchFamily="18" charset="0"/>
                  </a:rPr>
                  <a:t>1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281" name="Rectangle 54"/>
              <p:cNvSpPr>
                <a:spLocks noChangeArrowheads="1"/>
              </p:cNvSpPr>
              <p:nvPr/>
            </p:nvSpPr>
            <p:spPr bwMode="auto">
              <a:xfrm>
                <a:off x="2039" y="2808"/>
                <a:ext cx="8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i="1" dirty="0">
                    <a:solidFill>
                      <a:srgbClr val="0000FF"/>
                    </a:solidFill>
                    <a:latin typeface="Times New Roman" pitchFamily="18" charset="0"/>
                  </a:rPr>
                  <a:t>x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0266" name="Rectangle 55"/>
            <p:cNvSpPr>
              <a:spLocks noChangeArrowheads="1"/>
            </p:cNvSpPr>
            <p:nvPr/>
          </p:nvSpPr>
          <p:spPr bwMode="auto">
            <a:xfrm>
              <a:off x="2176" y="3525"/>
              <a:ext cx="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0267" name="Rectangle 56"/>
            <p:cNvSpPr>
              <a:spLocks noChangeArrowheads="1"/>
            </p:cNvSpPr>
            <p:nvPr/>
          </p:nvSpPr>
          <p:spPr bwMode="auto">
            <a:xfrm>
              <a:off x="2305" y="3525"/>
              <a:ext cx="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0268" name="Rectangle 57"/>
            <p:cNvSpPr>
              <a:spLocks noChangeArrowheads="1"/>
            </p:cNvSpPr>
            <p:nvPr/>
          </p:nvSpPr>
          <p:spPr bwMode="auto">
            <a:xfrm>
              <a:off x="2593" y="3525"/>
              <a:ext cx="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grpSp>
          <p:nvGrpSpPr>
            <p:cNvPr id="10269" name="Group 58"/>
            <p:cNvGrpSpPr>
              <a:grpSpLocks/>
            </p:cNvGrpSpPr>
            <p:nvPr/>
          </p:nvGrpSpPr>
          <p:grpSpPr bwMode="auto">
            <a:xfrm>
              <a:off x="2253" y="3541"/>
              <a:ext cx="236" cy="234"/>
              <a:chOff x="3179" y="2790"/>
              <a:chExt cx="236" cy="234"/>
            </a:xfrm>
          </p:grpSpPr>
          <p:sp>
            <p:nvSpPr>
              <p:cNvPr id="10278" name="Rectangle 59"/>
              <p:cNvSpPr>
                <a:spLocks noChangeArrowheads="1"/>
              </p:cNvSpPr>
              <p:nvPr/>
            </p:nvSpPr>
            <p:spPr bwMode="auto">
              <a:xfrm>
                <a:off x="3326" y="2811"/>
                <a:ext cx="8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dirty="0">
                    <a:solidFill>
                      <a:srgbClr val="0000FF"/>
                    </a:solidFill>
                    <a:latin typeface="Times New Roman" pitchFamily="18" charset="0"/>
                  </a:rPr>
                  <a:t>0</a:t>
                </a:r>
                <a:endParaRPr lang="en-US" sz="2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279" name="Rectangle 60"/>
              <p:cNvSpPr>
                <a:spLocks noChangeArrowheads="1"/>
              </p:cNvSpPr>
              <p:nvPr/>
            </p:nvSpPr>
            <p:spPr bwMode="auto">
              <a:xfrm>
                <a:off x="3179" y="2790"/>
                <a:ext cx="10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  <a:latin typeface="Symbol" pitchFamily="18" charset="2"/>
                  </a:rPr>
                  <a:t>³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0270" name="Group 61"/>
            <p:cNvGrpSpPr>
              <a:grpSpLocks/>
            </p:cNvGrpSpPr>
            <p:nvPr/>
          </p:nvGrpSpPr>
          <p:grpSpPr bwMode="auto">
            <a:xfrm>
              <a:off x="2039" y="3730"/>
              <a:ext cx="145" cy="256"/>
              <a:chOff x="2039" y="3040"/>
              <a:chExt cx="145" cy="256"/>
            </a:xfrm>
          </p:grpSpPr>
          <p:sp>
            <p:nvSpPr>
              <p:cNvPr id="10276" name="Rectangle 62"/>
              <p:cNvSpPr>
                <a:spLocks noChangeArrowheads="1"/>
              </p:cNvSpPr>
              <p:nvPr/>
            </p:nvSpPr>
            <p:spPr bwMode="auto">
              <a:xfrm>
                <a:off x="2127" y="3160"/>
                <a:ext cx="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FF"/>
                    </a:solidFill>
                    <a:latin typeface="Times New Roman" pitchFamily="18" charset="0"/>
                  </a:rPr>
                  <a:t>2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277" name="Rectangle 63"/>
              <p:cNvSpPr>
                <a:spLocks noChangeArrowheads="1"/>
              </p:cNvSpPr>
              <p:nvPr/>
            </p:nvSpPr>
            <p:spPr bwMode="auto">
              <a:xfrm>
                <a:off x="2039" y="3040"/>
                <a:ext cx="8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i="1" dirty="0">
                    <a:solidFill>
                      <a:srgbClr val="0000FF"/>
                    </a:solidFill>
                    <a:latin typeface="Times New Roman" pitchFamily="18" charset="0"/>
                  </a:rPr>
                  <a:t>x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0271" name="Rectangle 64"/>
            <p:cNvSpPr>
              <a:spLocks noChangeArrowheads="1"/>
            </p:cNvSpPr>
            <p:nvPr/>
          </p:nvSpPr>
          <p:spPr bwMode="auto">
            <a:xfrm>
              <a:off x="2194" y="3757"/>
              <a:ext cx="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0272" name="Rectangle 65"/>
            <p:cNvSpPr>
              <a:spLocks noChangeArrowheads="1"/>
            </p:cNvSpPr>
            <p:nvPr/>
          </p:nvSpPr>
          <p:spPr bwMode="auto">
            <a:xfrm>
              <a:off x="2305" y="3757"/>
              <a:ext cx="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grpSp>
          <p:nvGrpSpPr>
            <p:cNvPr id="10273" name="Group 66"/>
            <p:cNvGrpSpPr>
              <a:grpSpLocks/>
            </p:cNvGrpSpPr>
            <p:nvPr/>
          </p:nvGrpSpPr>
          <p:grpSpPr bwMode="auto">
            <a:xfrm>
              <a:off x="2256" y="3733"/>
              <a:ext cx="236" cy="234"/>
              <a:chOff x="3179" y="3020"/>
              <a:chExt cx="236" cy="234"/>
            </a:xfrm>
          </p:grpSpPr>
          <p:sp>
            <p:nvSpPr>
              <p:cNvPr id="10274" name="Rectangle 67"/>
              <p:cNvSpPr>
                <a:spLocks noChangeArrowheads="1"/>
              </p:cNvSpPr>
              <p:nvPr/>
            </p:nvSpPr>
            <p:spPr bwMode="auto">
              <a:xfrm>
                <a:off x="3326" y="3041"/>
                <a:ext cx="8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dirty="0">
                    <a:solidFill>
                      <a:srgbClr val="0000FF"/>
                    </a:solidFill>
                    <a:latin typeface="Times New Roman" pitchFamily="18" charset="0"/>
                  </a:rPr>
                  <a:t>0</a:t>
                </a:r>
                <a:endParaRPr lang="en-US" sz="2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275" name="Rectangle 68"/>
              <p:cNvSpPr>
                <a:spLocks noChangeArrowheads="1"/>
              </p:cNvSpPr>
              <p:nvPr/>
            </p:nvSpPr>
            <p:spPr bwMode="auto">
              <a:xfrm>
                <a:off x="3179" y="3020"/>
                <a:ext cx="10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  <a:latin typeface="Symbol" pitchFamily="18" charset="2"/>
                  </a:rPr>
                  <a:t>³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10250" name="Rectangle 69"/>
          <p:cNvSpPr>
            <a:spLocks noChangeArrowheads="1"/>
          </p:cNvSpPr>
          <p:nvPr/>
        </p:nvSpPr>
        <p:spPr bwMode="auto">
          <a:xfrm>
            <a:off x="1328738" y="1330325"/>
            <a:ext cx="147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Minimize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251" name="Text Box 70"/>
          <p:cNvSpPr txBox="1">
            <a:spLocks noChangeArrowheads="1"/>
          </p:cNvSpPr>
          <p:nvPr/>
        </p:nvSpPr>
        <p:spPr bwMode="auto">
          <a:xfrm>
            <a:off x="6199188" y="3941763"/>
            <a:ext cx="1889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Six constraints</a:t>
            </a:r>
          </a:p>
        </p:txBody>
      </p:sp>
      <p:sp>
        <p:nvSpPr>
          <p:cNvPr id="10252" name="AutoShape 71"/>
          <p:cNvSpPr>
            <a:spLocks/>
          </p:cNvSpPr>
          <p:nvPr/>
        </p:nvSpPr>
        <p:spPr bwMode="auto">
          <a:xfrm>
            <a:off x="5921375" y="3119438"/>
            <a:ext cx="166688" cy="2068512"/>
          </a:xfrm>
          <a:prstGeom prst="rightBrace">
            <a:avLst>
              <a:gd name="adj1" fmla="val 103412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</TotalTime>
  <Words>1188</Words>
  <Application>Microsoft Office PowerPoint</Application>
  <PresentationFormat>On-screen Show (4:3)</PresentationFormat>
  <Paragraphs>261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Impact</vt:lpstr>
      <vt:lpstr>Symbol</vt:lpstr>
      <vt:lpstr>Times New Roman</vt:lpstr>
      <vt:lpstr>Default Design</vt:lpstr>
      <vt:lpstr>Document</vt:lpstr>
      <vt:lpstr>PowerPoint Presentation</vt:lpstr>
      <vt:lpstr>Solver</vt:lpstr>
      <vt:lpstr>Solver</vt:lpstr>
      <vt:lpstr>Optimization – Problem Formulation</vt:lpstr>
      <vt:lpstr>Optimization Problem - Example</vt:lpstr>
      <vt:lpstr>Optimization Problem - Example</vt:lpstr>
      <vt:lpstr>Optimization Problem – Example Formulation</vt:lpstr>
      <vt:lpstr>Optimization Problem – Example Formulation</vt:lpstr>
      <vt:lpstr>Optimization Problem – Example Formulation</vt:lpstr>
      <vt:lpstr>PowerPoint Presentation</vt:lpstr>
      <vt:lpstr>PowerPoint Presentation</vt:lpstr>
      <vt:lpstr>Excel’s Solver</vt:lpstr>
      <vt:lpstr>PowerPoint Presentation</vt:lpstr>
      <vt:lpstr>Excel’s Solver </vt:lpstr>
      <vt:lpstr>Excel’s Solver</vt:lpstr>
      <vt:lpstr>PowerPoint Presentation</vt:lpstr>
      <vt:lpstr>Solving Equations using Solver</vt:lpstr>
      <vt:lpstr>Solving a System of Equations</vt:lpstr>
      <vt:lpstr>Solving a System of Equations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kyoussefi</dc:creator>
  <cp:lastModifiedBy>kyoussefi@aol.com</cp:lastModifiedBy>
  <cp:revision>82</cp:revision>
  <cp:lastPrinted>1601-01-01T00:00:00Z</cp:lastPrinted>
  <dcterms:created xsi:type="dcterms:W3CDTF">1601-01-01T00:00:00Z</dcterms:created>
  <dcterms:modified xsi:type="dcterms:W3CDTF">2017-08-09T03:25:55Z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