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4" r:id="rId2"/>
    <p:sldId id="277" r:id="rId3"/>
    <p:sldId id="269" r:id="rId4"/>
    <p:sldId id="271" r:id="rId5"/>
    <p:sldId id="262" r:id="rId6"/>
    <p:sldId id="275" r:id="rId7"/>
    <p:sldId id="272" r:id="rId8"/>
    <p:sldId id="263" r:id="rId9"/>
    <p:sldId id="265" r:id="rId10"/>
    <p:sldId id="276" r:id="rId11"/>
    <p:sldId id="266" r:id="rId12"/>
    <p:sldId id="267" r:id="rId13"/>
  </p:sldIdLst>
  <p:sldSz cx="9144000" cy="6858000" type="screen4x3"/>
  <p:notesSz cx="6858000" cy="9144000"/>
  <p:defaultTextStyle>
    <a:defPPr>
      <a:defRPr lang="en-US"/>
    </a:defPPr>
    <a:lvl1pPr algn="ctr" rtl="0" fontAlgn="base">
      <a:spcBef>
        <a:spcPct val="0"/>
      </a:spcBef>
      <a:spcAft>
        <a:spcPct val="0"/>
      </a:spcAft>
      <a:defRPr sz="2000" kern="1200">
        <a:solidFill>
          <a:schemeClr val="tx1"/>
        </a:solidFill>
        <a:latin typeface="Times New Roman" pitchFamily="18" charset="0"/>
        <a:ea typeface="+mn-ea"/>
        <a:cs typeface="+mn-cs"/>
      </a:defRPr>
    </a:lvl1pPr>
    <a:lvl2pPr marL="457200" algn="ctr" rtl="0" fontAlgn="base">
      <a:spcBef>
        <a:spcPct val="0"/>
      </a:spcBef>
      <a:spcAft>
        <a:spcPct val="0"/>
      </a:spcAft>
      <a:defRPr sz="2000" kern="1200">
        <a:solidFill>
          <a:schemeClr val="tx1"/>
        </a:solidFill>
        <a:latin typeface="Times New Roman" pitchFamily="18" charset="0"/>
        <a:ea typeface="+mn-ea"/>
        <a:cs typeface="+mn-cs"/>
      </a:defRPr>
    </a:lvl2pPr>
    <a:lvl3pPr marL="914400" algn="ctr" rtl="0" fontAlgn="base">
      <a:spcBef>
        <a:spcPct val="0"/>
      </a:spcBef>
      <a:spcAft>
        <a:spcPct val="0"/>
      </a:spcAft>
      <a:defRPr sz="2000" kern="1200">
        <a:solidFill>
          <a:schemeClr val="tx1"/>
        </a:solidFill>
        <a:latin typeface="Times New Roman" pitchFamily="18" charset="0"/>
        <a:ea typeface="+mn-ea"/>
        <a:cs typeface="+mn-cs"/>
      </a:defRPr>
    </a:lvl3pPr>
    <a:lvl4pPr marL="1371600" algn="ctr" rtl="0" fontAlgn="base">
      <a:spcBef>
        <a:spcPct val="0"/>
      </a:spcBef>
      <a:spcAft>
        <a:spcPct val="0"/>
      </a:spcAft>
      <a:defRPr sz="2000" kern="1200">
        <a:solidFill>
          <a:schemeClr val="tx1"/>
        </a:solidFill>
        <a:latin typeface="Times New Roman" pitchFamily="18" charset="0"/>
        <a:ea typeface="+mn-ea"/>
        <a:cs typeface="+mn-cs"/>
      </a:defRPr>
    </a:lvl4pPr>
    <a:lvl5pPr marL="1828800" algn="ctr"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99FF"/>
    <a:srgbClr val="669900"/>
    <a:srgbClr val="FF3300"/>
    <a:srgbClr val="FF9900"/>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snapToGrid="0">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3" d="100"/>
          <a:sy n="43" d="100"/>
        </p:scale>
        <p:origin x="-14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pPr>
              <a:defRPr/>
            </a:pPr>
            <a:endParaRPr 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pPr>
              <a:defRPr/>
            </a:pPr>
            <a:endParaRPr 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D31FA0D3-5907-46AD-A0B8-39B833DBC74D}" type="slidenum">
              <a:rPr lang="en-US"/>
              <a:pPr>
                <a:defRPr/>
              </a:pPr>
              <a:t>‹#›</a:t>
            </a:fld>
            <a:endParaRPr lang="en-US"/>
          </a:p>
        </p:txBody>
      </p:sp>
    </p:spTree>
    <p:extLst>
      <p:ext uri="{BB962C8B-B14F-4D97-AF65-F5344CB8AC3E}">
        <p14:creationId xmlns:p14="http://schemas.microsoft.com/office/powerpoint/2010/main" val="685544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DDDF0AD5-AD54-4908-80BB-77582812A15D}" type="slidenum">
              <a:rPr lang="en-US"/>
              <a:pPr>
                <a:defRPr/>
              </a:pPr>
              <a:t>‹#›</a:t>
            </a:fld>
            <a:endParaRPr lang="en-US"/>
          </a:p>
        </p:txBody>
      </p:sp>
    </p:spTree>
    <p:extLst>
      <p:ext uri="{BB962C8B-B14F-4D97-AF65-F5344CB8AC3E}">
        <p14:creationId xmlns:p14="http://schemas.microsoft.com/office/powerpoint/2010/main" val="2136694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Introduction to Engineering – E10</a:t>
            </a:r>
          </a:p>
        </p:txBody>
      </p:sp>
      <p:sp>
        <p:nvSpPr>
          <p:cNvPr id="6" name="Rectangle 6"/>
          <p:cNvSpPr>
            <a:spLocks noGrp="1" noChangeArrowheads="1"/>
          </p:cNvSpPr>
          <p:nvPr>
            <p:ph type="sldNum" sz="quarter" idx="12"/>
          </p:nvPr>
        </p:nvSpPr>
        <p:spPr>
          <a:ln/>
        </p:spPr>
        <p:txBody>
          <a:bodyPr/>
          <a:lstStyle>
            <a:lvl1pPr>
              <a:defRPr/>
            </a:lvl1pPr>
          </a:lstStyle>
          <a:p>
            <a:pPr>
              <a:defRPr/>
            </a:pPr>
            <a:fld id="{40F0C212-855E-40DA-B1EA-51C83E1FFA32}" type="slidenum">
              <a:rPr lang="en-US"/>
              <a:pPr>
                <a:defRPr/>
              </a:pPr>
              <a:t>‹#›</a:t>
            </a:fld>
            <a:endParaRPr lang="en-US"/>
          </a:p>
        </p:txBody>
      </p:sp>
    </p:spTree>
    <p:extLst>
      <p:ext uri="{BB962C8B-B14F-4D97-AF65-F5344CB8AC3E}">
        <p14:creationId xmlns:p14="http://schemas.microsoft.com/office/powerpoint/2010/main" val="15261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Introduction to Engineering – E10</a:t>
            </a:r>
          </a:p>
        </p:txBody>
      </p:sp>
      <p:sp>
        <p:nvSpPr>
          <p:cNvPr id="6" name="Rectangle 6"/>
          <p:cNvSpPr>
            <a:spLocks noGrp="1" noChangeArrowheads="1"/>
          </p:cNvSpPr>
          <p:nvPr>
            <p:ph type="sldNum" sz="quarter" idx="12"/>
          </p:nvPr>
        </p:nvSpPr>
        <p:spPr>
          <a:ln/>
        </p:spPr>
        <p:txBody>
          <a:bodyPr/>
          <a:lstStyle>
            <a:lvl1pPr>
              <a:defRPr/>
            </a:lvl1pPr>
          </a:lstStyle>
          <a:p>
            <a:pPr>
              <a:defRPr/>
            </a:pPr>
            <a:fld id="{8BBE8CBE-3511-4E34-8A60-CD44E1981D26}" type="slidenum">
              <a:rPr lang="en-US"/>
              <a:pPr>
                <a:defRPr/>
              </a:pPr>
              <a:t>‹#›</a:t>
            </a:fld>
            <a:endParaRPr lang="en-US"/>
          </a:p>
        </p:txBody>
      </p:sp>
    </p:spTree>
    <p:extLst>
      <p:ext uri="{BB962C8B-B14F-4D97-AF65-F5344CB8AC3E}">
        <p14:creationId xmlns:p14="http://schemas.microsoft.com/office/powerpoint/2010/main" val="134631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Introduction to Engineering – E10</a:t>
            </a:r>
          </a:p>
        </p:txBody>
      </p:sp>
      <p:sp>
        <p:nvSpPr>
          <p:cNvPr id="6" name="Rectangle 6"/>
          <p:cNvSpPr>
            <a:spLocks noGrp="1" noChangeArrowheads="1"/>
          </p:cNvSpPr>
          <p:nvPr>
            <p:ph type="sldNum" sz="quarter" idx="12"/>
          </p:nvPr>
        </p:nvSpPr>
        <p:spPr>
          <a:ln/>
        </p:spPr>
        <p:txBody>
          <a:bodyPr/>
          <a:lstStyle>
            <a:lvl1pPr>
              <a:defRPr/>
            </a:lvl1pPr>
          </a:lstStyle>
          <a:p>
            <a:pPr>
              <a:defRPr/>
            </a:pPr>
            <a:fld id="{E52CFE93-3829-459F-AA77-65BCC3BB58F8}" type="slidenum">
              <a:rPr lang="en-US"/>
              <a:pPr>
                <a:defRPr/>
              </a:pPr>
              <a:t>‹#›</a:t>
            </a:fld>
            <a:endParaRPr lang="en-US"/>
          </a:p>
        </p:txBody>
      </p:sp>
    </p:spTree>
    <p:extLst>
      <p:ext uri="{BB962C8B-B14F-4D97-AF65-F5344CB8AC3E}">
        <p14:creationId xmlns:p14="http://schemas.microsoft.com/office/powerpoint/2010/main" val="398790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Introduction to Engineering – E10</a:t>
            </a:r>
          </a:p>
        </p:txBody>
      </p:sp>
      <p:sp>
        <p:nvSpPr>
          <p:cNvPr id="6" name="Rectangle 6"/>
          <p:cNvSpPr>
            <a:spLocks noGrp="1" noChangeArrowheads="1"/>
          </p:cNvSpPr>
          <p:nvPr>
            <p:ph type="sldNum" sz="quarter" idx="12"/>
          </p:nvPr>
        </p:nvSpPr>
        <p:spPr>
          <a:ln/>
        </p:spPr>
        <p:txBody>
          <a:bodyPr/>
          <a:lstStyle>
            <a:lvl1pPr>
              <a:defRPr/>
            </a:lvl1pPr>
          </a:lstStyle>
          <a:p>
            <a:pPr>
              <a:defRPr/>
            </a:pPr>
            <a:fld id="{3AEAC189-00F1-4736-9572-55C73ECAD03E}" type="slidenum">
              <a:rPr lang="en-US"/>
              <a:pPr>
                <a:defRPr/>
              </a:pPr>
              <a:t>‹#›</a:t>
            </a:fld>
            <a:endParaRPr lang="en-US"/>
          </a:p>
        </p:txBody>
      </p:sp>
    </p:spTree>
    <p:extLst>
      <p:ext uri="{BB962C8B-B14F-4D97-AF65-F5344CB8AC3E}">
        <p14:creationId xmlns:p14="http://schemas.microsoft.com/office/powerpoint/2010/main" val="45815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Introduction to Engineering – E10</a:t>
            </a:r>
          </a:p>
        </p:txBody>
      </p:sp>
      <p:sp>
        <p:nvSpPr>
          <p:cNvPr id="6" name="Rectangle 6"/>
          <p:cNvSpPr>
            <a:spLocks noGrp="1" noChangeArrowheads="1"/>
          </p:cNvSpPr>
          <p:nvPr>
            <p:ph type="sldNum" sz="quarter" idx="12"/>
          </p:nvPr>
        </p:nvSpPr>
        <p:spPr>
          <a:ln/>
        </p:spPr>
        <p:txBody>
          <a:bodyPr/>
          <a:lstStyle>
            <a:lvl1pPr>
              <a:defRPr/>
            </a:lvl1pPr>
          </a:lstStyle>
          <a:p>
            <a:pPr>
              <a:defRPr/>
            </a:pPr>
            <a:fld id="{4B31E9CD-AC25-4663-83E3-AAC10881F913}" type="slidenum">
              <a:rPr lang="en-US"/>
              <a:pPr>
                <a:defRPr/>
              </a:pPr>
              <a:t>‹#›</a:t>
            </a:fld>
            <a:endParaRPr lang="en-US"/>
          </a:p>
        </p:txBody>
      </p:sp>
    </p:spTree>
    <p:extLst>
      <p:ext uri="{BB962C8B-B14F-4D97-AF65-F5344CB8AC3E}">
        <p14:creationId xmlns:p14="http://schemas.microsoft.com/office/powerpoint/2010/main" val="312430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Introduction to Engineering – E10</a:t>
            </a:r>
          </a:p>
        </p:txBody>
      </p:sp>
      <p:sp>
        <p:nvSpPr>
          <p:cNvPr id="7" name="Rectangle 6"/>
          <p:cNvSpPr>
            <a:spLocks noGrp="1" noChangeArrowheads="1"/>
          </p:cNvSpPr>
          <p:nvPr>
            <p:ph type="sldNum" sz="quarter" idx="12"/>
          </p:nvPr>
        </p:nvSpPr>
        <p:spPr>
          <a:ln/>
        </p:spPr>
        <p:txBody>
          <a:bodyPr/>
          <a:lstStyle>
            <a:lvl1pPr>
              <a:defRPr/>
            </a:lvl1pPr>
          </a:lstStyle>
          <a:p>
            <a:pPr>
              <a:defRPr/>
            </a:pPr>
            <a:fld id="{BC8F0DB5-D81B-465C-B4F3-82B900CC331D}" type="slidenum">
              <a:rPr lang="en-US"/>
              <a:pPr>
                <a:defRPr/>
              </a:pPr>
              <a:t>‹#›</a:t>
            </a:fld>
            <a:endParaRPr lang="en-US"/>
          </a:p>
        </p:txBody>
      </p:sp>
    </p:spTree>
    <p:extLst>
      <p:ext uri="{BB962C8B-B14F-4D97-AF65-F5344CB8AC3E}">
        <p14:creationId xmlns:p14="http://schemas.microsoft.com/office/powerpoint/2010/main" val="123800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Introduction to Engineering – E10</a:t>
            </a:r>
          </a:p>
        </p:txBody>
      </p:sp>
      <p:sp>
        <p:nvSpPr>
          <p:cNvPr id="9" name="Rectangle 6"/>
          <p:cNvSpPr>
            <a:spLocks noGrp="1" noChangeArrowheads="1"/>
          </p:cNvSpPr>
          <p:nvPr>
            <p:ph type="sldNum" sz="quarter" idx="12"/>
          </p:nvPr>
        </p:nvSpPr>
        <p:spPr>
          <a:ln/>
        </p:spPr>
        <p:txBody>
          <a:bodyPr/>
          <a:lstStyle>
            <a:lvl1pPr>
              <a:defRPr/>
            </a:lvl1pPr>
          </a:lstStyle>
          <a:p>
            <a:pPr>
              <a:defRPr/>
            </a:pPr>
            <a:fld id="{2D1FEEA3-13C5-425C-BCDF-A2CB40E4EEE3}" type="slidenum">
              <a:rPr lang="en-US"/>
              <a:pPr>
                <a:defRPr/>
              </a:pPr>
              <a:t>‹#›</a:t>
            </a:fld>
            <a:endParaRPr lang="en-US"/>
          </a:p>
        </p:txBody>
      </p:sp>
    </p:spTree>
    <p:extLst>
      <p:ext uri="{BB962C8B-B14F-4D97-AF65-F5344CB8AC3E}">
        <p14:creationId xmlns:p14="http://schemas.microsoft.com/office/powerpoint/2010/main" val="29963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Introduction to Engineering – E10</a:t>
            </a:r>
          </a:p>
        </p:txBody>
      </p:sp>
      <p:sp>
        <p:nvSpPr>
          <p:cNvPr id="5" name="Rectangle 6"/>
          <p:cNvSpPr>
            <a:spLocks noGrp="1" noChangeArrowheads="1"/>
          </p:cNvSpPr>
          <p:nvPr>
            <p:ph type="sldNum" sz="quarter" idx="12"/>
          </p:nvPr>
        </p:nvSpPr>
        <p:spPr>
          <a:ln/>
        </p:spPr>
        <p:txBody>
          <a:bodyPr/>
          <a:lstStyle>
            <a:lvl1pPr>
              <a:defRPr/>
            </a:lvl1pPr>
          </a:lstStyle>
          <a:p>
            <a:pPr>
              <a:defRPr/>
            </a:pPr>
            <a:fld id="{2441A271-2780-4B37-9403-87B8A8E81BFA}" type="slidenum">
              <a:rPr lang="en-US"/>
              <a:pPr>
                <a:defRPr/>
              </a:pPr>
              <a:t>‹#›</a:t>
            </a:fld>
            <a:endParaRPr lang="en-US"/>
          </a:p>
        </p:txBody>
      </p:sp>
    </p:spTree>
    <p:extLst>
      <p:ext uri="{BB962C8B-B14F-4D97-AF65-F5344CB8AC3E}">
        <p14:creationId xmlns:p14="http://schemas.microsoft.com/office/powerpoint/2010/main" val="95857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Introduction to Engineering – E10</a:t>
            </a:r>
          </a:p>
        </p:txBody>
      </p:sp>
      <p:sp>
        <p:nvSpPr>
          <p:cNvPr id="4" name="Rectangle 6"/>
          <p:cNvSpPr>
            <a:spLocks noGrp="1" noChangeArrowheads="1"/>
          </p:cNvSpPr>
          <p:nvPr>
            <p:ph type="sldNum" sz="quarter" idx="12"/>
          </p:nvPr>
        </p:nvSpPr>
        <p:spPr>
          <a:ln/>
        </p:spPr>
        <p:txBody>
          <a:bodyPr/>
          <a:lstStyle>
            <a:lvl1pPr>
              <a:defRPr/>
            </a:lvl1pPr>
          </a:lstStyle>
          <a:p>
            <a:pPr>
              <a:defRPr/>
            </a:pPr>
            <a:fld id="{C0B1A018-6315-431D-8C6F-2D741C9B3694}" type="slidenum">
              <a:rPr lang="en-US"/>
              <a:pPr>
                <a:defRPr/>
              </a:pPr>
              <a:t>‹#›</a:t>
            </a:fld>
            <a:endParaRPr lang="en-US"/>
          </a:p>
        </p:txBody>
      </p:sp>
    </p:spTree>
    <p:extLst>
      <p:ext uri="{BB962C8B-B14F-4D97-AF65-F5344CB8AC3E}">
        <p14:creationId xmlns:p14="http://schemas.microsoft.com/office/powerpoint/2010/main" val="363996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Introduction to Engineering – E10</a:t>
            </a:r>
          </a:p>
        </p:txBody>
      </p:sp>
      <p:sp>
        <p:nvSpPr>
          <p:cNvPr id="7" name="Rectangle 6"/>
          <p:cNvSpPr>
            <a:spLocks noGrp="1" noChangeArrowheads="1"/>
          </p:cNvSpPr>
          <p:nvPr>
            <p:ph type="sldNum" sz="quarter" idx="12"/>
          </p:nvPr>
        </p:nvSpPr>
        <p:spPr>
          <a:ln/>
        </p:spPr>
        <p:txBody>
          <a:bodyPr/>
          <a:lstStyle>
            <a:lvl1pPr>
              <a:defRPr/>
            </a:lvl1pPr>
          </a:lstStyle>
          <a:p>
            <a:pPr>
              <a:defRPr/>
            </a:pPr>
            <a:fld id="{478640AB-A174-46A6-87B9-7D6E319BB5AA}" type="slidenum">
              <a:rPr lang="en-US"/>
              <a:pPr>
                <a:defRPr/>
              </a:pPr>
              <a:t>‹#›</a:t>
            </a:fld>
            <a:endParaRPr lang="en-US"/>
          </a:p>
        </p:txBody>
      </p:sp>
    </p:spTree>
    <p:extLst>
      <p:ext uri="{BB962C8B-B14F-4D97-AF65-F5344CB8AC3E}">
        <p14:creationId xmlns:p14="http://schemas.microsoft.com/office/powerpoint/2010/main" val="59764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Ken Youssefi</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Introduction to Engineering – E10</a:t>
            </a:r>
          </a:p>
        </p:txBody>
      </p:sp>
      <p:sp>
        <p:nvSpPr>
          <p:cNvPr id="7" name="Rectangle 6"/>
          <p:cNvSpPr>
            <a:spLocks noGrp="1" noChangeArrowheads="1"/>
          </p:cNvSpPr>
          <p:nvPr>
            <p:ph type="sldNum" sz="quarter" idx="12"/>
          </p:nvPr>
        </p:nvSpPr>
        <p:spPr>
          <a:ln/>
        </p:spPr>
        <p:txBody>
          <a:bodyPr/>
          <a:lstStyle>
            <a:lvl1pPr>
              <a:defRPr/>
            </a:lvl1pPr>
          </a:lstStyle>
          <a:p>
            <a:pPr>
              <a:defRPr/>
            </a:pPr>
            <a:fld id="{0235C7BA-AAFA-49A2-BECA-B2CA0CD8F58B}" type="slidenum">
              <a:rPr lang="en-US"/>
              <a:pPr>
                <a:defRPr/>
              </a:pPr>
              <a:t>‹#›</a:t>
            </a:fld>
            <a:endParaRPr lang="en-US"/>
          </a:p>
        </p:txBody>
      </p:sp>
    </p:spTree>
    <p:extLst>
      <p:ext uri="{BB962C8B-B14F-4D97-AF65-F5344CB8AC3E}">
        <p14:creationId xmlns:p14="http://schemas.microsoft.com/office/powerpoint/2010/main" val="83032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403975"/>
            <a:ext cx="19050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latin typeface="Times New Roman" charset="0"/>
              </a:defRPr>
            </a:lvl1pPr>
          </a:lstStyle>
          <a:p>
            <a:pPr>
              <a:defRPr/>
            </a:pPr>
            <a:r>
              <a:rPr lang="en-US"/>
              <a:t>Ken Youssefi</a:t>
            </a:r>
          </a:p>
        </p:txBody>
      </p:sp>
      <p:sp>
        <p:nvSpPr>
          <p:cNvPr id="1029" name="Rectangle 5"/>
          <p:cNvSpPr>
            <a:spLocks noGrp="1" noChangeArrowheads="1"/>
          </p:cNvSpPr>
          <p:nvPr>
            <p:ph type="ftr" sz="quarter" idx="3"/>
          </p:nvPr>
        </p:nvSpPr>
        <p:spPr bwMode="auto">
          <a:xfrm>
            <a:off x="3124200" y="6405563"/>
            <a:ext cx="2895600"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Times New Roman" charset="0"/>
              </a:defRPr>
            </a:lvl1pPr>
          </a:lstStyle>
          <a:p>
            <a:pPr>
              <a:defRPr/>
            </a:pPr>
            <a:r>
              <a:rPr lang="en-US"/>
              <a:t>Introduction to Engineering – E10</a:t>
            </a:r>
          </a:p>
        </p:txBody>
      </p:sp>
      <p:sp>
        <p:nvSpPr>
          <p:cNvPr id="1030" name="Rectangle 6"/>
          <p:cNvSpPr>
            <a:spLocks noGrp="1" noChangeArrowheads="1"/>
          </p:cNvSpPr>
          <p:nvPr>
            <p:ph type="sldNum" sz="quarter" idx="4"/>
          </p:nvPr>
        </p:nvSpPr>
        <p:spPr bwMode="auto">
          <a:xfrm>
            <a:off x="6553200" y="6392863"/>
            <a:ext cx="1905000"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E0120570-D764-4D40-BC7F-D1DBE67610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charset="0"/>
        </a:defRPr>
      </a:lvl2pPr>
      <a:lvl3pPr algn="ctr" rtl="0" eaLnBrk="0" fontAlgn="base" hangingPunct="0">
        <a:spcBef>
          <a:spcPct val="0"/>
        </a:spcBef>
        <a:spcAft>
          <a:spcPct val="0"/>
        </a:spcAft>
        <a:defRPr sz="3600">
          <a:solidFill>
            <a:schemeClr val="tx2"/>
          </a:solidFill>
          <a:latin typeface="Times New Roman" charset="0"/>
        </a:defRPr>
      </a:lvl3pPr>
      <a:lvl4pPr algn="ctr" rtl="0" eaLnBrk="0" fontAlgn="base" hangingPunct="0">
        <a:spcBef>
          <a:spcPct val="0"/>
        </a:spcBef>
        <a:spcAft>
          <a:spcPct val="0"/>
        </a:spcAft>
        <a:defRPr sz="3600">
          <a:solidFill>
            <a:schemeClr val="tx2"/>
          </a:solidFill>
          <a:latin typeface="Times New Roman" charset="0"/>
        </a:defRPr>
      </a:lvl4pPr>
      <a:lvl5pPr algn="ctr" rtl="0" eaLnBrk="0" fontAlgn="base" hangingPunct="0">
        <a:spcBef>
          <a:spcPct val="0"/>
        </a:spcBef>
        <a:spcAft>
          <a:spcPct val="0"/>
        </a:spcAft>
        <a:defRPr sz="3600">
          <a:solidFill>
            <a:schemeClr val="tx2"/>
          </a:solidFill>
          <a:latin typeface="Times New Roman" charset="0"/>
        </a:defRPr>
      </a:lvl5pPr>
      <a:lvl6pPr marL="457200" algn="ctr" rtl="0" fontAlgn="base">
        <a:spcBef>
          <a:spcPct val="0"/>
        </a:spcBef>
        <a:spcAft>
          <a:spcPct val="0"/>
        </a:spcAft>
        <a:defRPr sz="3600">
          <a:solidFill>
            <a:schemeClr val="tx2"/>
          </a:solidFill>
          <a:latin typeface="Times New Roman" charset="0"/>
        </a:defRPr>
      </a:lvl6pPr>
      <a:lvl7pPr marL="914400" algn="ctr" rtl="0" fontAlgn="base">
        <a:spcBef>
          <a:spcPct val="0"/>
        </a:spcBef>
        <a:spcAft>
          <a:spcPct val="0"/>
        </a:spcAft>
        <a:defRPr sz="3600">
          <a:solidFill>
            <a:schemeClr val="tx2"/>
          </a:solidFill>
          <a:latin typeface="Times New Roman" charset="0"/>
        </a:defRPr>
      </a:lvl7pPr>
      <a:lvl8pPr marL="1371600" algn="ctr" rtl="0" fontAlgn="base">
        <a:spcBef>
          <a:spcPct val="0"/>
        </a:spcBef>
        <a:spcAft>
          <a:spcPct val="0"/>
        </a:spcAft>
        <a:defRPr sz="3600">
          <a:solidFill>
            <a:schemeClr val="tx2"/>
          </a:solidFill>
          <a:latin typeface="Times New Roman" charset="0"/>
        </a:defRPr>
      </a:lvl8pPr>
      <a:lvl9pPr marL="1828800" algn="ctr" rtl="0" fontAlgn="base">
        <a:spcBef>
          <a:spcPct val="0"/>
        </a:spcBef>
        <a:spcAft>
          <a:spcPct val="0"/>
        </a:spcAft>
        <a:defRPr sz="36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6.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t>Ken Youssefi</a:t>
            </a:r>
          </a:p>
        </p:txBody>
      </p:sp>
      <p:sp>
        <p:nvSpPr>
          <p:cNvPr id="2051" name="Footer Placeholder 4"/>
          <p:cNvSpPr>
            <a:spLocks noGrp="1"/>
          </p:cNvSpPr>
          <p:nvPr>
            <p:ph type="ftr" sz="quarter" idx="11"/>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smtClean="0"/>
              <a:t>Introduction to Engineering – E10</a:t>
            </a:r>
          </a:p>
        </p:txBody>
      </p:sp>
      <p:sp>
        <p:nvSpPr>
          <p:cNvPr id="2052" name="Slide Number Placeholder 5"/>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400C5C80-2936-4975-ADDF-388E5AE727B2}" type="slidenum">
              <a:rPr lang="en-US" altLang="en-US" sz="1400" smtClean="0"/>
              <a:pPr algn="r" eaLnBrk="1" hangingPunct="1">
                <a:spcBef>
                  <a:spcPct val="0"/>
                </a:spcBef>
                <a:buFontTx/>
                <a:buNone/>
              </a:pPr>
              <a:t>1</a:t>
            </a:fld>
            <a:endParaRPr lang="en-US" altLang="en-US" sz="1400" smtClean="0"/>
          </a:p>
        </p:txBody>
      </p:sp>
      <p:sp>
        <p:nvSpPr>
          <p:cNvPr id="2053" name="Rectangle 2"/>
          <p:cNvSpPr>
            <a:spLocks noGrp="1" noChangeArrowheads="1"/>
          </p:cNvSpPr>
          <p:nvPr>
            <p:ph type="ctrTitle"/>
          </p:nvPr>
        </p:nvSpPr>
        <p:spPr>
          <a:xfrm>
            <a:off x="685800" y="2286000"/>
            <a:ext cx="7772400" cy="1143000"/>
          </a:xfrm>
        </p:spPr>
        <p:txBody>
          <a:bodyPr/>
          <a:lstStyle/>
          <a:p>
            <a:pPr eaLnBrk="1" hangingPunct="1"/>
            <a:r>
              <a:rPr lang="en-US" altLang="en-US" b="1" i="1" smtClean="0"/>
              <a:t>Design Process</a:t>
            </a:r>
            <a:br>
              <a:rPr lang="en-US" altLang="en-US" b="1" i="1" smtClean="0"/>
            </a:br>
            <a:r>
              <a:rPr lang="en-US" altLang="en-US" b="1" i="1" smtClean="0"/>
              <a:t> Concurrent Engineering</a:t>
            </a:r>
          </a:p>
        </p:txBody>
      </p:sp>
      <p:grpSp>
        <p:nvGrpSpPr>
          <p:cNvPr id="2054" name="Group 11"/>
          <p:cNvGrpSpPr>
            <a:grpSpLocks/>
          </p:cNvGrpSpPr>
          <p:nvPr/>
        </p:nvGrpSpPr>
        <p:grpSpPr bwMode="auto">
          <a:xfrm>
            <a:off x="214313" y="3349625"/>
            <a:ext cx="8153400" cy="828675"/>
            <a:chOff x="288" y="625"/>
            <a:chExt cx="5136" cy="1008"/>
          </a:xfrm>
        </p:grpSpPr>
        <p:sp>
          <p:nvSpPr>
            <p:cNvPr id="2055" name="Arc 12"/>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Arc 13"/>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7" name="Arc 14"/>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AutoShape 15"/>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000"/>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104775"/>
            <a:ext cx="7772400" cy="809625"/>
          </a:xfrm>
        </p:spPr>
        <p:txBody>
          <a:bodyPr/>
          <a:lstStyle/>
          <a:p>
            <a:r>
              <a:rPr lang="en-US" altLang="en-US" smtClean="0">
                <a:solidFill>
                  <a:srgbClr val="FFFF00"/>
                </a:solidFill>
              </a:rPr>
              <a:t>3 - Clicker Question</a:t>
            </a:r>
          </a:p>
        </p:txBody>
      </p:sp>
      <p:sp>
        <p:nvSpPr>
          <p:cNvPr id="16387" name="Date Placeholder 2"/>
          <p:cNvSpPr>
            <a:spLocks noGrp="1"/>
          </p:cNvSpPr>
          <p:nvPr>
            <p:ph type="dt" sz="quarter" idx="10"/>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t>Ken Youssefi</a:t>
            </a:r>
          </a:p>
        </p:txBody>
      </p:sp>
      <p:sp>
        <p:nvSpPr>
          <p:cNvPr id="16388" name="Footer Placeholder 3"/>
          <p:cNvSpPr>
            <a:spLocks noGrp="1"/>
          </p:cNvSpPr>
          <p:nvPr>
            <p:ph type="ftr" sz="quarter" idx="11"/>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smtClean="0"/>
              <a:t>Introduction to Engineering – E10</a:t>
            </a:r>
          </a:p>
        </p:txBody>
      </p:sp>
      <p:sp>
        <p:nvSpPr>
          <p:cNvPr id="16389" name="Slide Number Placeholder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9AA076AF-25F2-4739-8270-BCD3D1375D8B}" type="slidenum">
              <a:rPr lang="en-US" altLang="en-US" sz="1400" smtClean="0"/>
              <a:pPr algn="r" eaLnBrk="1" hangingPunct="1">
                <a:spcBef>
                  <a:spcPct val="0"/>
                </a:spcBef>
                <a:buFontTx/>
                <a:buNone/>
              </a:pPr>
              <a:t>10</a:t>
            </a:fld>
            <a:endParaRPr lang="en-US" altLang="en-US" sz="1400" smtClean="0"/>
          </a:p>
        </p:txBody>
      </p:sp>
      <p:sp>
        <p:nvSpPr>
          <p:cNvPr id="16390" name="TextBox 5"/>
          <p:cNvSpPr txBox="1">
            <a:spLocks noChangeArrowheads="1"/>
          </p:cNvSpPr>
          <p:nvPr/>
        </p:nvSpPr>
        <p:spPr bwMode="auto">
          <a:xfrm>
            <a:off x="1146175" y="1133475"/>
            <a:ext cx="646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a:solidFill>
                  <a:srgbClr val="FFFF00"/>
                </a:solidFill>
              </a:rPr>
              <a:t>What is concurrent design process ?</a:t>
            </a:r>
          </a:p>
        </p:txBody>
      </p:sp>
      <p:sp>
        <p:nvSpPr>
          <p:cNvPr id="16391" name="TextBox 6"/>
          <p:cNvSpPr txBox="1">
            <a:spLocks noChangeArrowheads="1"/>
          </p:cNvSpPr>
          <p:nvPr/>
        </p:nvSpPr>
        <p:spPr bwMode="auto">
          <a:xfrm>
            <a:off x="1501775" y="1965325"/>
            <a:ext cx="6577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a:solidFill>
                  <a:srgbClr val="FFFF00"/>
                </a:solidFill>
              </a:rPr>
              <a:t>A.  The process includes only engineers</a:t>
            </a:r>
          </a:p>
        </p:txBody>
      </p:sp>
      <p:sp>
        <p:nvSpPr>
          <p:cNvPr id="16392" name="TextBox 7"/>
          <p:cNvSpPr txBox="1">
            <a:spLocks noChangeArrowheads="1"/>
          </p:cNvSpPr>
          <p:nvPr/>
        </p:nvSpPr>
        <p:spPr bwMode="auto">
          <a:xfrm>
            <a:off x="1501775" y="2659063"/>
            <a:ext cx="65770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a:solidFill>
                  <a:srgbClr val="FFFF00"/>
                </a:solidFill>
              </a:rPr>
              <a:t>B.  The process includes only the business 	part of the design</a:t>
            </a:r>
          </a:p>
        </p:txBody>
      </p:sp>
      <p:sp>
        <p:nvSpPr>
          <p:cNvPr id="16393" name="TextBox 8"/>
          <p:cNvSpPr txBox="1">
            <a:spLocks noChangeArrowheads="1"/>
          </p:cNvSpPr>
          <p:nvPr/>
        </p:nvSpPr>
        <p:spPr bwMode="auto">
          <a:xfrm>
            <a:off x="1501775" y="3783013"/>
            <a:ext cx="65770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a:solidFill>
                  <a:srgbClr val="FFFF00"/>
                </a:solidFill>
              </a:rPr>
              <a:t>C.  The process includes all disciplines 	involved in designing a product</a:t>
            </a:r>
          </a:p>
        </p:txBody>
      </p:sp>
      <p:sp>
        <p:nvSpPr>
          <p:cNvPr id="16394" name="TextBox 9"/>
          <p:cNvSpPr txBox="1">
            <a:spLocks noChangeArrowheads="1"/>
          </p:cNvSpPr>
          <p:nvPr/>
        </p:nvSpPr>
        <p:spPr bwMode="auto">
          <a:xfrm>
            <a:off x="1501775" y="4906963"/>
            <a:ext cx="65770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a:solidFill>
                  <a:srgbClr val="FFFF00"/>
                </a:solidFill>
              </a:rPr>
              <a:t>D.  The process includes business and 	science fields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7410" name="Date Placeholder 2"/>
          <p:cNvSpPr>
            <a:spLocks noGrp="1"/>
          </p:cNvSpPr>
          <p:nvPr>
            <p:ph type="dt" sz="quarter" idx="10"/>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t>Ken Youssefi</a:t>
            </a:r>
          </a:p>
        </p:txBody>
      </p:sp>
      <p:sp>
        <p:nvSpPr>
          <p:cNvPr id="17411" name="Footer Placeholder 3"/>
          <p:cNvSpPr>
            <a:spLocks noGrp="1"/>
          </p:cNvSpPr>
          <p:nvPr>
            <p:ph type="ftr" sz="quarter" idx="11"/>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smtClean="0"/>
              <a:t>Introduction to Engineering – E10</a:t>
            </a:r>
          </a:p>
        </p:txBody>
      </p:sp>
      <p:sp>
        <p:nvSpPr>
          <p:cNvPr id="17412" name="Slide Number Placeholder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F2A3C131-AEFE-452A-9CBF-63370C6FA8AA}" type="slidenum">
              <a:rPr lang="en-US" altLang="en-US" sz="1400" smtClean="0"/>
              <a:pPr algn="r" eaLnBrk="1" hangingPunct="1">
                <a:spcBef>
                  <a:spcPct val="0"/>
                </a:spcBef>
                <a:buFontTx/>
                <a:buNone/>
              </a:pPr>
              <a:t>11</a:t>
            </a:fld>
            <a:endParaRPr lang="en-US" altLang="en-US" sz="1400" smtClean="0"/>
          </a:p>
        </p:txBody>
      </p:sp>
      <p:sp>
        <p:nvSpPr>
          <p:cNvPr id="17413" name="Rectangle 2"/>
          <p:cNvSpPr>
            <a:spLocks noGrp="1" noChangeArrowheads="1"/>
          </p:cNvSpPr>
          <p:nvPr>
            <p:ph type="title"/>
          </p:nvPr>
        </p:nvSpPr>
        <p:spPr>
          <a:xfrm>
            <a:off x="609600" y="0"/>
            <a:ext cx="7772400" cy="914400"/>
          </a:xfrm>
        </p:spPr>
        <p:txBody>
          <a:bodyPr/>
          <a:lstStyle/>
          <a:p>
            <a:pPr eaLnBrk="1" hangingPunct="1"/>
            <a:r>
              <a:rPr lang="en-US" altLang="en-US" b="1" i="1" smtClean="0">
                <a:solidFill>
                  <a:schemeClr val="accent2"/>
                </a:solidFill>
                <a:cs typeface="Times New Roman" pitchFamily="18" charset="0"/>
              </a:rPr>
              <a:t>Product life cycle</a:t>
            </a:r>
            <a:r>
              <a:rPr lang="en-US" altLang="en-US" smtClean="0"/>
              <a:t> </a:t>
            </a:r>
          </a:p>
        </p:txBody>
      </p:sp>
      <p:sp>
        <p:nvSpPr>
          <p:cNvPr id="19461" name="Rectangle 5"/>
          <p:cNvSpPr>
            <a:spLocks noChangeArrowheads="1"/>
          </p:cNvSpPr>
          <p:nvPr/>
        </p:nvSpPr>
        <p:spPr bwMode="auto">
          <a:xfrm>
            <a:off x="857250" y="2695575"/>
            <a:ext cx="7924800"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b="1" i="1">
                <a:solidFill>
                  <a:schemeClr val="accent2"/>
                </a:solidFill>
                <a:cs typeface="Times New Roman" pitchFamily="18" charset="0"/>
              </a:rPr>
              <a:t>The design phase is the most critical</a:t>
            </a:r>
          </a:p>
          <a:p>
            <a:pPr>
              <a:spcBef>
                <a:spcPct val="0"/>
              </a:spcBef>
              <a:buFontTx/>
              <a:buNone/>
            </a:pPr>
            <a:endParaRPr lang="en-US" altLang="en-US" sz="2000" i="1">
              <a:solidFill>
                <a:schemeClr val="accent2"/>
              </a:solidFill>
              <a:cs typeface="Times New Roman" pitchFamily="18" charset="0"/>
            </a:endParaRPr>
          </a:p>
          <a:p>
            <a:pPr lvl="1">
              <a:spcBef>
                <a:spcPct val="0"/>
              </a:spcBef>
              <a:buFontTx/>
              <a:buChar char="•"/>
            </a:pPr>
            <a:r>
              <a:rPr lang="en-US" altLang="en-US" sz="2000">
                <a:cs typeface="Times New Roman" pitchFamily="18" charset="0"/>
              </a:rPr>
              <a:t>  </a:t>
            </a:r>
            <a:r>
              <a:rPr lang="en-US" altLang="en-US" sz="1800" b="1">
                <a:cs typeface="Times New Roman" pitchFamily="18" charset="0"/>
              </a:rPr>
              <a:t>Determines the product success or failure in the market place.</a:t>
            </a:r>
            <a:endParaRPr lang="en-US" altLang="en-US" sz="1800">
              <a:cs typeface="Times New Roman" pitchFamily="18" charset="0"/>
            </a:endParaRPr>
          </a:p>
          <a:p>
            <a:pPr>
              <a:spcBef>
                <a:spcPct val="0"/>
              </a:spcBef>
            </a:pPr>
            <a:endParaRPr lang="en-US" altLang="en-US" sz="1200">
              <a:cs typeface="Times New Roman" pitchFamily="18" charset="0"/>
            </a:endParaRPr>
          </a:p>
          <a:p>
            <a:pPr lvl="1">
              <a:spcBef>
                <a:spcPct val="0"/>
              </a:spcBef>
              <a:buFontTx/>
              <a:buChar char="•"/>
            </a:pPr>
            <a:r>
              <a:rPr lang="en-US" altLang="en-US" sz="1600" b="1">
                <a:cs typeface="Times New Roman" pitchFamily="18" charset="0"/>
              </a:rPr>
              <a:t>   </a:t>
            </a:r>
            <a:r>
              <a:rPr lang="en-US" altLang="en-US" sz="1800" b="1">
                <a:cs typeface="Times New Roman" pitchFamily="18" charset="0"/>
              </a:rPr>
              <a:t>Has a direct impact on product cost, quality, manufacturing,      </a:t>
            </a:r>
          </a:p>
          <a:p>
            <a:pPr lvl="1">
              <a:spcBef>
                <a:spcPct val="0"/>
              </a:spcBef>
              <a:buFontTx/>
              <a:buNone/>
            </a:pPr>
            <a:r>
              <a:rPr lang="en-US" altLang="en-US" sz="1800" b="1">
                <a:cs typeface="Times New Roman" pitchFamily="18" charset="0"/>
              </a:rPr>
              <a:t>    maintenance cost, and disposal cost.</a:t>
            </a:r>
          </a:p>
          <a:p>
            <a:pPr>
              <a:spcBef>
                <a:spcPct val="0"/>
              </a:spcBef>
              <a:buFontTx/>
              <a:buNone/>
            </a:pPr>
            <a:endParaRPr lang="en-US" altLang="en-US" sz="1200">
              <a:cs typeface="Times New Roman" pitchFamily="18" charset="0"/>
            </a:endParaRPr>
          </a:p>
          <a:p>
            <a:pPr lvl="1">
              <a:spcBef>
                <a:spcPct val="0"/>
              </a:spcBef>
              <a:buFontTx/>
              <a:buChar char="•"/>
            </a:pPr>
            <a:r>
              <a:rPr lang="en-US" altLang="en-US" sz="1600" b="1">
                <a:cs typeface="Times New Roman" pitchFamily="18" charset="0"/>
              </a:rPr>
              <a:t>   </a:t>
            </a:r>
            <a:r>
              <a:rPr lang="en-US" altLang="en-US" sz="1800" b="1">
                <a:cs typeface="Times New Roman" pitchFamily="18" charset="0"/>
              </a:rPr>
              <a:t>Approximately 80% of the product cost is fixed at the design stage;</a:t>
            </a:r>
          </a:p>
          <a:p>
            <a:pPr lvl="1">
              <a:spcBef>
                <a:spcPct val="0"/>
              </a:spcBef>
              <a:buFontTx/>
              <a:buNone/>
            </a:pPr>
            <a:r>
              <a:rPr lang="en-US" altLang="en-US" sz="1600" b="1">
                <a:cs typeface="Times New Roman" pitchFamily="18" charset="0"/>
              </a:rPr>
              <a:t>     </a:t>
            </a:r>
            <a:r>
              <a:rPr lang="en-US" altLang="en-US" sz="1800" b="1">
                <a:cs typeface="Times New Roman" pitchFamily="18" charset="0"/>
              </a:rPr>
              <a:t>it is easier and less costly to change the design in early phases.</a:t>
            </a:r>
            <a:endParaRPr lang="en-US" altLang="en-US" sz="1600" b="1">
              <a:cs typeface="Times New Roman" pitchFamily="18" charset="0"/>
            </a:endParaRPr>
          </a:p>
          <a:p>
            <a:pPr lvl="1">
              <a:spcBef>
                <a:spcPct val="0"/>
              </a:spcBef>
              <a:buFontTx/>
              <a:buNone/>
            </a:pPr>
            <a:endParaRPr lang="en-US" altLang="en-US" sz="1200">
              <a:cs typeface="Times New Roman" pitchFamily="18" charset="0"/>
            </a:endParaRPr>
          </a:p>
          <a:p>
            <a:pPr>
              <a:spcBef>
                <a:spcPct val="0"/>
              </a:spcBef>
              <a:buFontTx/>
              <a:buNone/>
            </a:pPr>
            <a:r>
              <a:rPr lang="en-US" altLang="en-US" sz="2000" b="1" i="1">
                <a:cs typeface="Times New Roman" pitchFamily="18" charset="0"/>
              </a:rPr>
              <a:t>Reduction in cost and lead time and improvements in product quality must be sought from all areas of a product-life cycle.</a:t>
            </a:r>
          </a:p>
          <a:p>
            <a:pPr>
              <a:spcBef>
                <a:spcPct val="0"/>
              </a:spcBef>
              <a:buFontTx/>
              <a:buNone/>
            </a:pPr>
            <a:endParaRPr lang="en-US" altLang="en-US" sz="2000" b="1" i="1"/>
          </a:p>
        </p:txBody>
      </p:sp>
      <p:sp>
        <p:nvSpPr>
          <p:cNvPr id="17415" name="Rectangle 6"/>
          <p:cNvSpPr>
            <a:spLocks noChangeArrowheads="1"/>
          </p:cNvSpPr>
          <p:nvPr/>
        </p:nvSpPr>
        <p:spPr bwMode="auto">
          <a:xfrm>
            <a:off x="3019425" y="881063"/>
            <a:ext cx="37480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pPr>
            <a:r>
              <a:rPr lang="en-US" altLang="en-US" sz="2400" b="1">
                <a:cs typeface="Times New Roman" pitchFamily="18" charset="0"/>
              </a:rPr>
              <a:t>   Design phase</a:t>
            </a:r>
          </a:p>
          <a:p>
            <a:pPr>
              <a:spcBef>
                <a:spcPct val="0"/>
              </a:spcBef>
            </a:pPr>
            <a:r>
              <a:rPr lang="en-US" altLang="en-US" sz="2400" b="1">
                <a:cs typeface="Times New Roman" pitchFamily="18" charset="0"/>
              </a:rPr>
              <a:t>   Manufacturing phase</a:t>
            </a:r>
          </a:p>
          <a:p>
            <a:pPr>
              <a:spcBef>
                <a:spcPct val="0"/>
              </a:spcBef>
            </a:pPr>
            <a:r>
              <a:rPr lang="en-US" altLang="en-US" sz="2400" b="1">
                <a:cs typeface="Times New Roman" pitchFamily="18" charset="0"/>
              </a:rPr>
              <a:t>   Product usage phase</a:t>
            </a:r>
          </a:p>
          <a:p>
            <a:pPr>
              <a:spcBef>
                <a:spcPct val="0"/>
              </a:spcBef>
            </a:pPr>
            <a:r>
              <a:rPr lang="en-US" altLang="en-US" sz="2400" b="1">
                <a:cs typeface="Times New Roman" pitchFamily="18" charset="0"/>
              </a:rPr>
              <a:t>   Disposal phase</a:t>
            </a:r>
            <a:r>
              <a:rPr lang="en-US" altLang="en-US" sz="2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 calcmode="lin" valueType="num">
                                      <p:cBhvr additive="base">
                                        <p:cTn id="7" dur="500" fill="hold"/>
                                        <p:tgtEl>
                                          <p:spTgt spid="1946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19461">
                                            <p:txEl>
                                              <p:pRg st="2" end="2"/>
                                            </p:txEl>
                                          </p:spTgt>
                                        </p:tgtEl>
                                        <p:attrNameLst>
                                          <p:attrName>style.visibility</p:attrName>
                                        </p:attrNameLst>
                                      </p:cBhvr>
                                      <p:to>
                                        <p:strVal val="visible"/>
                                      </p:to>
                                    </p:set>
                                    <p:anim calcmode="lin" valueType="num">
                                      <p:cBhvr additive="base">
                                        <p:cTn id="11" dur="500" fill="hold"/>
                                        <p:tgtEl>
                                          <p:spTgt spid="1946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46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19461">
                                            <p:txEl>
                                              <p:pRg st="4" end="4"/>
                                            </p:txEl>
                                          </p:spTgt>
                                        </p:tgtEl>
                                        <p:attrNameLst>
                                          <p:attrName>style.visibility</p:attrName>
                                        </p:attrNameLst>
                                      </p:cBhvr>
                                      <p:to>
                                        <p:strVal val="visible"/>
                                      </p:to>
                                    </p:set>
                                    <p:anim calcmode="lin" valueType="num">
                                      <p:cBhvr additive="base">
                                        <p:cTn id="15" dur="500" fill="hold"/>
                                        <p:tgtEl>
                                          <p:spTgt spid="19461">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46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19461">
                                            <p:txEl>
                                              <p:pRg st="5" end="5"/>
                                            </p:txEl>
                                          </p:spTgt>
                                        </p:tgtEl>
                                        <p:attrNameLst>
                                          <p:attrName>style.visibility</p:attrName>
                                        </p:attrNameLst>
                                      </p:cBhvr>
                                      <p:to>
                                        <p:strVal val="visible"/>
                                      </p:to>
                                    </p:set>
                                    <p:anim calcmode="lin" valueType="num">
                                      <p:cBhvr additive="base">
                                        <p:cTn id="19" dur="500" fill="hold"/>
                                        <p:tgtEl>
                                          <p:spTgt spid="19461">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6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19461">
                                            <p:txEl>
                                              <p:pRg st="7" end="7"/>
                                            </p:txEl>
                                          </p:spTgt>
                                        </p:tgtEl>
                                        <p:attrNameLst>
                                          <p:attrName>style.visibility</p:attrName>
                                        </p:attrNameLst>
                                      </p:cBhvr>
                                      <p:to>
                                        <p:strVal val="visible"/>
                                      </p:to>
                                    </p:set>
                                    <p:anim calcmode="lin" valueType="num">
                                      <p:cBhvr additive="base">
                                        <p:cTn id="23" dur="500" fill="hold"/>
                                        <p:tgtEl>
                                          <p:spTgt spid="19461">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946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par>
                                <p:cTn id="25" presetID="2" presetClass="entr" presetSubtype="8" fill="hold" grpId="0" nodeType="withEffect">
                                  <p:stCondLst>
                                    <p:cond delay="0"/>
                                  </p:stCondLst>
                                  <p:childTnLst>
                                    <p:set>
                                      <p:cBhvr>
                                        <p:cTn id="26" dur="1" fill="hold">
                                          <p:stCondLst>
                                            <p:cond delay="0"/>
                                          </p:stCondLst>
                                        </p:cTn>
                                        <p:tgtEl>
                                          <p:spTgt spid="19461">
                                            <p:txEl>
                                              <p:pRg st="8" end="8"/>
                                            </p:txEl>
                                          </p:spTgt>
                                        </p:tgtEl>
                                        <p:attrNameLst>
                                          <p:attrName>style.visibility</p:attrName>
                                        </p:attrNameLst>
                                      </p:cBhvr>
                                      <p:to>
                                        <p:strVal val="visible"/>
                                      </p:to>
                                    </p:set>
                                    <p:anim calcmode="lin" valueType="num">
                                      <p:cBhvr additive="base">
                                        <p:cTn id="27" dur="500" fill="hold"/>
                                        <p:tgtEl>
                                          <p:spTgt spid="19461">
                                            <p:txEl>
                                              <p:pRg st="8" end="8"/>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46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9461">
                                            <p:txEl>
                                              <p:pRg st="10" end="10"/>
                                            </p:txEl>
                                          </p:spTgt>
                                        </p:tgtEl>
                                        <p:attrNameLst>
                                          <p:attrName>style.visibility</p:attrName>
                                        </p:attrNameLst>
                                      </p:cBhvr>
                                      <p:to>
                                        <p:strVal val="visible"/>
                                      </p:to>
                                    </p:set>
                                    <p:anim calcmode="lin" valueType="num">
                                      <p:cBhvr additive="base">
                                        <p:cTn id="33" dur="500" fill="hold"/>
                                        <p:tgtEl>
                                          <p:spTgt spid="19461">
                                            <p:txEl>
                                              <p:pRg st="10" end="1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9461">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t>Ken Youssefi</a:t>
            </a:r>
          </a:p>
        </p:txBody>
      </p:sp>
      <p:sp>
        <p:nvSpPr>
          <p:cNvPr id="18435" name="Footer Placeholder 3"/>
          <p:cNvSpPr>
            <a:spLocks noGrp="1"/>
          </p:cNvSpPr>
          <p:nvPr>
            <p:ph type="ftr" sz="quarter" idx="11"/>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smtClean="0"/>
              <a:t>Introduction to Engineering – E10</a:t>
            </a:r>
          </a:p>
        </p:txBody>
      </p:sp>
      <p:sp>
        <p:nvSpPr>
          <p:cNvPr id="18436" name="Slide Number Placeholder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B363AB9F-8EDE-45FA-9B3E-C3585D53288F}" type="slidenum">
              <a:rPr lang="en-US" altLang="en-US" sz="1400" smtClean="0"/>
              <a:pPr algn="r" eaLnBrk="1" hangingPunct="1">
                <a:spcBef>
                  <a:spcPct val="0"/>
                </a:spcBef>
                <a:buFontTx/>
                <a:buNone/>
              </a:pPr>
              <a:t>12</a:t>
            </a:fld>
            <a:endParaRPr lang="en-US" altLang="en-US" sz="1400" smtClean="0"/>
          </a:p>
        </p:txBody>
      </p:sp>
      <p:sp>
        <p:nvSpPr>
          <p:cNvPr id="18437" name="Rectangle 1026"/>
          <p:cNvSpPr>
            <a:spLocks noGrp="1" noChangeArrowheads="1"/>
          </p:cNvSpPr>
          <p:nvPr>
            <p:ph type="title"/>
          </p:nvPr>
        </p:nvSpPr>
        <p:spPr>
          <a:xfrm>
            <a:off x="671513" y="242888"/>
            <a:ext cx="7772400" cy="1143000"/>
          </a:xfrm>
        </p:spPr>
        <p:txBody>
          <a:bodyPr/>
          <a:lstStyle/>
          <a:p>
            <a:pPr eaLnBrk="1" hangingPunct="1"/>
            <a:r>
              <a:rPr lang="en-US" altLang="en-US" sz="3200" b="1" i="1" smtClean="0">
                <a:cs typeface="Times New Roman" pitchFamily="18" charset="0"/>
              </a:rPr>
              <a:t>Computer Integrated Design and    </a:t>
            </a:r>
            <a:br>
              <a:rPr lang="en-US" altLang="en-US" sz="3200" b="1" i="1" smtClean="0">
                <a:cs typeface="Times New Roman" pitchFamily="18" charset="0"/>
              </a:rPr>
            </a:br>
            <a:r>
              <a:rPr lang="en-US" altLang="en-US" sz="3200" b="1" i="1" smtClean="0">
                <a:cs typeface="Times New Roman" pitchFamily="18" charset="0"/>
              </a:rPr>
              <a:t>Manufacturing</a:t>
            </a:r>
            <a:r>
              <a:rPr lang="en-US" altLang="en-US" b="1" smtClean="0">
                <a:cs typeface="Times New Roman" pitchFamily="18" charset="0"/>
              </a:rPr>
              <a:t/>
            </a:r>
            <a:br>
              <a:rPr lang="en-US" altLang="en-US" b="1" smtClean="0">
                <a:cs typeface="Times New Roman" pitchFamily="18" charset="0"/>
              </a:rPr>
            </a:br>
            <a:endParaRPr lang="en-US" altLang="en-US" b="1" smtClean="0">
              <a:cs typeface="Times New Roman" pitchFamily="18" charset="0"/>
            </a:endParaRPr>
          </a:p>
        </p:txBody>
      </p:sp>
      <p:sp>
        <p:nvSpPr>
          <p:cNvPr id="18438" name="Rectangle 1031"/>
          <p:cNvSpPr>
            <a:spLocks noChangeArrowheads="1"/>
          </p:cNvSpPr>
          <p:nvPr/>
        </p:nvSpPr>
        <p:spPr bwMode="auto">
          <a:xfrm>
            <a:off x="804863" y="1281113"/>
            <a:ext cx="8153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cs typeface="Times New Roman" pitchFamily="18" charset="0"/>
              </a:rPr>
              <a:t>Companies must deliver products to customers at the</a:t>
            </a:r>
            <a:r>
              <a:rPr lang="en-US" altLang="en-US" sz="2400" b="1" i="1">
                <a:cs typeface="Times New Roman" pitchFamily="18" charset="0"/>
              </a:rPr>
              <a:t> </a:t>
            </a:r>
            <a:r>
              <a:rPr lang="en-US" altLang="en-US" sz="2400" b="1" i="1">
                <a:solidFill>
                  <a:schemeClr val="accent2"/>
                </a:solidFill>
                <a:cs typeface="Times New Roman" pitchFamily="18" charset="0"/>
              </a:rPr>
              <a:t>minimum possible cost, </a:t>
            </a:r>
            <a:r>
              <a:rPr lang="en-US" altLang="en-US" sz="2400" b="1" i="1">
                <a:solidFill>
                  <a:schemeClr val="accent1"/>
                </a:solidFill>
                <a:cs typeface="Times New Roman" pitchFamily="18" charset="0"/>
              </a:rPr>
              <a:t>the best possible quality</a:t>
            </a:r>
            <a:r>
              <a:rPr lang="en-US" altLang="en-US" sz="2400" b="1" i="1">
                <a:solidFill>
                  <a:schemeClr val="accent2"/>
                </a:solidFill>
                <a:cs typeface="Times New Roman" pitchFamily="18" charset="0"/>
              </a:rPr>
              <a:t>, </a:t>
            </a:r>
            <a:r>
              <a:rPr lang="en-US" altLang="en-US" sz="2400" b="1" i="1">
                <a:solidFill>
                  <a:srgbClr val="FF9900"/>
                </a:solidFill>
                <a:cs typeface="Times New Roman" pitchFamily="18" charset="0"/>
              </a:rPr>
              <a:t>and the minimum lead time</a:t>
            </a:r>
            <a:r>
              <a:rPr lang="en-US" altLang="en-US" sz="2400" b="1" i="1">
                <a:cs typeface="Times New Roman" pitchFamily="18" charset="0"/>
              </a:rPr>
              <a:t> </a:t>
            </a:r>
            <a:r>
              <a:rPr lang="en-US" altLang="en-US" sz="2400" b="1">
                <a:cs typeface="Times New Roman" pitchFamily="18" charset="0"/>
              </a:rPr>
              <a:t>starting from the product conception stage to final delivery, service and disposal.</a:t>
            </a:r>
            <a:endParaRPr lang="en-US" altLang="en-US" sz="2400"/>
          </a:p>
        </p:txBody>
      </p:sp>
      <p:sp>
        <p:nvSpPr>
          <p:cNvPr id="20488" name="Rectangle 1032"/>
          <p:cNvSpPr>
            <a:spLocks noChangeArrowheads="1"/>
          </p:cNvSpPr>
          <p:nvPr/>
        </p:nvSpPr>
        <p:spPr bwMode="auto">
          <a:xfrm>
            <a:off x="814388" y="2962275"/>
            <a:ext cx="7986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cs typeface="Times New Roman" pitchFamily="18" charset="0"/>
              </a:rPr>
              <a:t>The core of computer technology includes:</a:t>
            </a:r>
            <a:endParaRPr lang="en-US" altLang="en-US" sz="2400"/>
          </a:p>
        </p:txBody>
      </p:sp>
      <p:sp>
        <p:nvSpPr>
          <p:cNvPr id="20501" name="Rectangle 1045"/>
          <p:cNvSpPr>
            <a:spLocks noChangeArrowheads="1"/>
          </p:cNvSpPr>
          <p:nvPr/>
        </p:nvSpPr>
        <p:spPr bwMode="auto">
          <a:xfrm>
            <a:off x="2286000" y="3557588"/>
            <a:ext cx="4391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cs typeface="Times New Roman" pitchFamily="18" charset="0"/>
              </a:rPr>
              <a:t>Computer-Aided Design (CAD) </a:t>
            </a:r>
          </a:p>
          <a:p>
            <a:pPr>
              <a:spcBef>
                <a:spcPct val="0"/>
              </a:spcBef>
              <a:buFontTx/>
              <a:buNone/>
            </a:pPr>
            <a:r>
              <a:rPr lang="en-US" altLang="en-US" sz="2400" b="1">
                <a:cs typeface="Times New Roman" pitchFamily="18" charset="0"/>
              </a:rPr>
              <a:t>            </a:t>
            </a:r>
            <a:r>
              <a:rPr lang="en-US" altLang="en-US" sz="2000" b="1">
                <a:solidFill>
                  <a:srgbClr val="FF3300"/>
                </a:solidFill>
                <a:cs typeface="Times New Roman" pitchFamily="18" charset="0"/>
              </a:rPr>
              <a:t>geometric modeling</a:t>
            </a:r>
            <a:endParaRPr lang="en-US" altLang="en-US" sz="2000">
              <a:solidFill>
                <a:srgbClr val="FF3300"/>
              </a:solidFill>
            </a:endParaRPr>
          </a:p>
        </p:txBody>
      </p:sp>
      <p:sp>
        <p:nvSpPr>
          <p:cNvPr id="20502" name="Rectangle 1046"/>
          <p:cNvSpPr>
            <a:spLocks noChangeArrowheads="1"/>
          </p:cNvSpPr>
          <p:nvPr/>
        </p:nvSpPr>
        <p:spPr bwMode="auto">
          <a:xfrm>
            <a:off x="1828800" y="4419600"/>
            <a:ext cx="63769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cs typeface="Times New Roman" pitchFamily="18" charset="0"/>
              </a:rPr>
              <a:t>Computer-Aided Manufacturing (CAM) </a:t>
            </a:r>
          </a:p>
          <a:p>
            <a:pPr>
              <a:spcBef>
                <a:spcPct val="0"/>
              </a:spcBef>
              <a:buFontTx/>
              <a:buNone/>
            </a:pPr>
            <a:r>
              <a:rPr lang="en-US" altLang="en-US" sz="2400" b="1">
                <a:cs typeface="Times New Roman" pitchFamily="18" charset="0"/>
              </a:rPr>
              <a:t>          </a:t>
            </a:r>
            <a:r>
              <a:rPr lang="en-US" altLang="en-US" sz="2000" b="1">
                <a:solidFill>
                  <a:srgbClr val="FF3300"/>
                </a:solidFill>
                <a:cs typeface="Times New Roman" pitchFamily="18" charset="0"/>
              </a:rPr>
              <a:t>Computer Numeric Control (CNC)</a:t>
            </a:r>
            <a:endParaRPr lang="en-US" altLang="en-US" sz="2000" b="1">
              <a:solidFill>
                <a:srgbClr val="FF3300"/>
              </a:solidFill>
            </a:endParaRPr>
          </a:p>
        </p:txBody>
      </p:sp>
      <p:sp>
        <p:nvSpPr>
          <p:cNvPr id="20503" name="Rectangle 1047"/>
          <p:cNvSpPr>
            <a:spLocks noChangeArrowheads="1"/>
          </p:cNvSpPr>
          <p:nvPr/>
        </p:nvSpPr>
        <p:spPr bwMode="auto">
          <a:xfrm>
            <a:off x="1524000" y="5372100"/>
            <a:ext cx="68532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cs typeface="Times New Roman" pitchFamily="18" charset="0"/>
              </a:rPr>
              <a:t>Computer-Aided  Engineering (CAE) Analysis </a:t>
            </a:r>
          </a:p>
          <a:p>
            <a:pPr>
              <a:spcBef>
                <a:spcPct val="0"/>
              </a:spcBef>
              <a:buFontTx/>
              <a:buNone/>
            </a:pPr>
            <a:r>
              <a:rPr lang="en-US" altLang="en-US" sz="2400" b="1">
                <a:cs typeface="Times New Roman" pitchFamily="18" charset="0"/>
              </a:rPr>
              <a:t>                   </a:t>
            </a:r>
            <a:r>
              <a:rPr lang="en-US" altLang="en-US" sz="2000" b="1">
                <a:solidFill>
                  <a:srgbClr val="FF3300"/>
                </a:solidFill>
                <a:cs typeface="Times New Roman" pitchFamily="18" charset="0"/>
              </a:rPr>
              <a:t>Finite Element Analysis (FEA)</a:t>
            </a:r>
            <a:endParaRPr lang="en-US" altLang="en-US" sz="2000" b="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8">
                                            <p:txEl>
                                              <p:pRg st="0" end="0"/>
                                            </p:txEl>
                                          </p:spTgt>
                                        </p:tgtEl>
                                        <p:attrNameLst>
                                          <p:attrName>style.visibility</p:attrName>
                                        </p:attrNameLst>
                                      </p:cBhvr>
                                      <p:to>
                                        <p:strVal val="visible"/>
                                      </p:to>
                                    </p:set>
                                    <p:anim calcmode="lin" valueType="num">
                                      <p:cBhvr additive="base">
                                        <p:cTn id="7" dur="500" fill="hold"/>
                                        <p:tgtEl>
                                          <p:spTgt spid="2048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501"/>
                                        </p:tgtEl>
                                        <p:attrNameLst>
                                          <p:attrName>style.visibility</p:attrName>
                                        </p:attrNameLst>
                                      </p:cBhvr>
                                      <p:to>
                                        <p:strVal val="visible"/>
                                      </p:to>
                                    </p:set>
                                    <p:anim calcmode="lin" valueType="num">
                                      <p:cBhvr additive="base">
                                        <p:cTn id="13" dur="500" fill="hold"/>
                                        <p:tgtEl>
                                          <p:spTgt spid="20501"/>
                                        </p:tgtEl>
                                        <p:attrNameLst>
                                          <p:attrName>ppt_x</p:attrName>
                                        </p:attrNameLst>
                                      </p:cBhvr>
                                      <p:tavLst>
                                        <p:tav tm="0">
                                          <p:val>
                                            <p:strVal val="0-#ppt_w/2"/>
                                          </p:val>
                                        </p:tav>
                                        <p:tav tm="100000">
                                          <p:val>
                                            <p:strVal val="#ppt_x"/>
                                          </p:val>
                                        </p:tav>
                                      </p:tavLst>
                                    </p:anim>
                                    <p:anim calcmode="lin" valueType="num">
                                      <p:cBhvr additive="base">
                                        <p:cTn id="14" dur="500" fill="hold"/>
                                        <p:tgtEl>
                                          <p:spTgt spid="205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02"/>
                                        </p:tgtEl>
                                        <p:attrNameLst>
                                          <p:attrName>style.visibility</p:attrName>
                                        </p:attrNameLst>
                                      </p:cBhvr>
                                      <p:to>
                                        <p:strVal val="visible"/>
                                      </p:to>
                                    </p:set>
                                    <p:anim calcmode="lin" valueType="num">
                                      <p:cBhvr additive="base">
                                        <p:cTn id="19" dur="500" fill="hold"/>
                                        <p:tgtEl>
                                          <p:spTgt spid="20502"/>
                                        </p:tgtEl>
                                        <p:attrNameLst>
                                          <p:attrName>ppt_x</p:attrName>
                                        </p:attrNameLst>
                                      </p:cBhvr>
                                      <p:tavLst>
                                        <p:tav tm="0">
                                          <p:val>
                                            <p:strVal val="0-#ppt_w/2"/>
                                          </p:val>
                                        </p:tav>
                                        <p:tav tm="100000">
                                          <p:val>
                                            <p:strVal val="#ppt_x"/>
                                          </p:val>
                                        </p:tav>
                                      </p:tavLst>
                                    </p:anim>
                                    <p:anim calcmode="lin" valueType="num">
                                      <p:cBhvr additive="base">
                                        <p:cTn id="20" dur="500" fill="hold"/>
                                        <p:tgtEl>
                                          <p:spTgt spid="205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503"/>
                                        </p:tgtEl>
                                        <p:attrNameLst>
                                          <p:attrName>style.visibility</p:attrName>
                                        </p:attrNameLst>
                                      </p:cBhvr>
                                      <p:to>
                                        <p:strVal val="visible"/>
                                      </p:to>
                                    </p:set>
                                    <p:anim calcmode="lin" valueType="num">
                                      <p:cBhvr additive="base">
                                        <p:cTn id="25" dur="500" fill="hold"/>
                                        <p:tgtEl>
                                          <p:spTgt spid="20503"/>
                                        </p:tgtEl>
                                        <p:attrNameLst>
                                          <p:attrName>ppt_x</p:attrName>
                                        </p:attrNameLst>
                                      </p:cBhvr>
                                      <p:tavLst>
                                        <p:tav tm="0">
                                          <p:val>
                                            <p:strVal val="0-#ppt_w/2"/>
                                          </p:val>
                                        </p:tav>
                                        <p:tav tm="100000">
                                          <p:val>
                                            <p:strVal val="#ppt_x"/>
                                          </p:val>
                                        </p:tav>
                                      </p:tavLst>
                                    </p:anim>
                                    <p:anim calcmode="lin" valueType="num">
                                      <p:cBhvr additive="base">
                                        <p:cTn id="26" dur="500" fill="hold"/>
                                        <p:tgtEl>
                                          <p:spTgt spid="205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build="p" autoUpdateAnimBg="0"/>
      <p:bldP spid="20501" grpId="0" autoUpdateAnimBg="0"/>
      <p:bldP spid="20502" grpId="0" autoUpdateAnimBg="0"/>
      <p:bldP spid="2050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6D6F5"/>
        </a:solidFill>
        <a:effectLst/>
      </p:bgPr>
    </p:bg>
    <p:spTree>
      <p:nvGrpSpPr>
        <p:cNvPr id="1" name=""/>
        <p:cNvGrpSpPr/>
        <p:nvPr/>
      </p:nvGrpSpPr>
      <p:grpSpPr>
        <a:xfrm>
          <a:off x="0" y="0"/>
          <a:ext cx="0" cy="0"/>
          <a:chOff x="0" y="0"/>
          <a:chExt cx="0" cy="0"/>
        </a:xfrm>
      </p:grpSpPr>
      <p:sp>
        <p:nvSpPr>
          <p:cNvPr id="5122" name="Date Placeholder 1"/>
          <p:cNvSpPr>
            <a:spLocks noGrp="1"/>
          </p:cNvSpPr>
          <p:nvPr>
            <p:ph type="dt" sz="quarter" idx="10"/>
          </p:nvPr>
        </p:nvSpPr>
        <p:spPr>
          <a:xfrm>
            <a:off x="685800" y="6486525"/>
            <a:ext cx="1905000" cy="301625"/>
          </a:xfrm>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800" smtClean="0"/>
              <a:t>Ken Youssefi</a:t>
            </a:r>
          </a:p>
        </p:txBody>
      </p:sp>
      <p:sp>
        <p:nvSpPr>
          <p:cNvPr id="5123" name="Footer Placeholder 2"/>
          <p:cNvSpPr>
            <a:spLocks noGrp="1"/>
          </p:cNvSpPr>
          <p:nvPr>
            <p:ph type="ftr" sz="quarter" idx="11"/>
          </p:nvPr>
        </p:nvSpPr>
        <p:spPr>
          <a:xfrm>
            <a:off x="3124200" y="6488113"/>
            <a:ext cx="2895600" cy="300037"/>
          </a:xfrm>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800" smtClean="0"/>
              <a:t>Introduction to Engineering – E10</a:t>
            </a:r>
          </a:p>
        </p:txBody>
      </p:sp>
      <p:sp>
        <p:nvSpPr>
          <p:cNvPr id="5124" name="Slide Number Placeholder 3"/>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1BB0267B-F809-4E23-BE25-B03DEA686EAF}" type="slidenum">
              <a:rPr lang="en-US" altLang="en-US" sz="1400" smtClean="0"/>
              <a:pPr algn="r" eaLnBrk="1" hangingPunct="1">
                <a:spcBef>
                  <a:spcPct val="0"/>
                </a:spcBef>
                <a:buFontTx/>
                <a:buNone/>
              </a:pPr>
              <a:t>2</a:t>
            </a:fld>
            <a:endParaRPr lang="en-US" altLang="en-US" sz="1400" smtClean="0"/>
          </a:p>
        </p:txBody>
      </p:sp>
      <p:sp>
        <p:nvSpPr>
          <p:cNvPr id="5" name="Flowchart: Alternate Process 4"/>
          <p:cNvSpPr/>
          <p:nvPr/>
        </p:nvSpPr>
        <p:spPr bwMode="auto">
          <a:xfrm>
            <a:off x="3152626" y="204713"/>
            <a:ext cx="2483896" cy="777925"/>
          </a:xfrm>
          <a:prstGeom prst="flowChartAlternateProcess">
            <a:avLst/>
          </a:prstGeom>
          <a:solidFill>
            <a:schemeClr val="accent2">
              <a:lumMod val="40000"/>
              <a:lumOff val="60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5"/>
          </a:lnRef>
          <a:fillRef idx="3">
            <a:schemeClr val="accent5"/>
          </a:fillRef>
          <a:effectRef idx="3">
            <a:schemeClr val="accent5"/>
          </a:effectRef>
          <a:fontRef idx="minor">
            <a:schemeClr val="lt1"/>
          </a:fontRef>
        </p:style>
        <p:txBody>
          <a:bodyPr wrap="none" anchor="ctr"/>
          <a:lstStyle/>
          <a:p>
            <a:pPr>
              <a:defRPr/>
            </a:pPr>
            <a:r>
              <a:rPr lang="en-US" sz="3600" dirty="0">
                <a:solidFill>
                  <a:schemeClr val="tx1"/>
                </a:solidFill>
                <a:latin typeface="Brush Script MT" pitchFamily="66" charset="0"/>
              </a:rPr>
              <a:t>Design</a:t>
            </a:r>
          </a:p>
        </p:txBody>
      </p:sp>
      <p:grpSp>
        <p:nvGrpSpPr>
          <p:cNvPr id="77" name="Group 76"/>
          <p:cNvGrpSpPr>
            <a:grpSpLocks/>
          </p:cNvGrpSpPr>
          <p:nvPr/>
        </p:nvGrpSpPr>
        <p:grpSpPr bwMode="auto">
          <a:xfrm>
            <a:off x="862013" y="996950"/>
            <a:ext cx="7096125" cy="1284288"/>
            <a:chOff x="862075" y="996287"/>
            <a:chExt cx="7096833" cy="1285160"/>
          </a:xfrm>
        </p:grpSpPr>
        <p:sp>
          <p:nvSpPr>
            <p:cNvPr id="7" name="Flowchart: Alternate Process 6"/>
            <p:cNvSpPr/>
            <p:nvPr/>
          </p:nvSpPr>
          <p:spPr bwMode="auto">
            <a:xfrm>
              <a:off x="862075" y="1478504"/>
              <a:ext cx="2604455" cy="802943"/>
            </a:xfrm>
            <a:prstGeom prst="flowChartAlternateProcess">
              <a:avLst/>
            </a:prstGeom>
            <a:solidFill>
              <a:srgbClr val="FF9900"/>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5"/>
            </a:lnRef>
            <a:fillRef idx="3">
              <a:schemeClr val="accent5"/>
            </a:fillRef>
            <a:effectRef idx="3">
              <a:schemeClr val="accent5"/>
            </a:effectRef>
            <a:fontRef idx="minor">
              <a:schemeClr val="lt1"/>
            </a:fontRef>
          </p:style>
          <p:txBody>
            <a:bodyPr wrap="none" anchor="ctr"/>
            <a:lstStyle/>
            <a:p>
              <a:pPr>
                <a:defRPr/>
              </a:pPr>
              <a:r>
                <a:rPr lang="en-US" sz="1800" dirty="0">
                  <a:solidFill>
                    <a:schemeClr val="tx1"/>
                  </a:solidFill>
                  <a:latin typeface="Arial Rounded MT Bold" pitchFamily="34" charset="0"/>
                </a:rPr>
                <a:t>Personal Expression</a:t>
              </a:r>
            </a:p>
            <a:p>
              <a:pPr>
                <a:defRPr/>
              </a:pPr>
              <a:r>
                <a:rPr lang="en-US" sz="1800" dirty="0">
                  <a:solidFill>
                    <a:schemeClr val="tx1"/>
                  </a:solidFill>
                  <a:latin typeface="Arial Rounded MT Bold" pitchFamily="34" charset="0"/>
                </a:rPr>
                <a:t>(Artistic)</a:t>
              </a:r>
            </a:p>
          </p:txBody>
        </p:sp>
        <p:sp>
          <p:nvSpPr>
            <p:cNvPr id="12" name="Flowchart: Alternate Process 11"/>
            <p:cNvSpPr/>
            <p:nvPr/>
          </p:nvSpPr>
          <p:spPr bwMode="auto">
            <a:xfrm>
              <a:off x="5254388" y="1478504"/>
              <a:ext cx="2704520" cy="800672"/>
            </a:xfrm>
            <a:prstGeom prst="flowChartAlternateProcess">
              <a:avLst/>
            </a:prstGeom>
            <a:solidFill>
              <a:schemeClr val="accent1">
                <a:lumMod val="60000"/>
                <a:lumOff val="40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5"/>
            </a:lnRef>
            <a:fillRef idx="3">
              <a:schemeClr val="accent5"/>
            </a:fillRef>
            <a:effectRef idx="3">
              <a:schemeClr val="accent5"/>
            </a:effectRef>
            <a:fontRef idx="minor">
              <a:schemeClr val="lt1"/>
            </a:fontRef>
          </p:style>
          <p:txBody>
            <a:bodyPr wrap="none" anchor="ctr"/>
            <a:lstStyle/>
            <a:p>
              <a:pPr>
                <a:defRPr/>
              </a:pPr>
              <a:r>
                <a:rPr lang="en-US" sz="1800" dirty="0">
                  <a:solidFill>
                    <a:schemeClr val="tx1"/>
                  </a:solidFill>
                  <a:latin typeface="Arial Rounded MT Bold" pitchFamily="34" charset="0"/>
                </a:rPr>
                <a:t>Product/Process</a:t>
              </a:r>
            </a:p>
            <a:p>
              <a:pPr>
                <a:defRPr/>
              </a:pPr>
              <a:r>
                <a:rPr lang="en-US" sz="1800" dirty="0">
                  <a:solidFill>
                    <a:schemeClr val="tx1"/>
                  </a:solidFill>
                  <a:latin typeface="Arial Rounded MT Bold" pitchFamily="34" charset="0"/>
                </a:rPr>
                <a:t>(Technical)</a:t>
              </a:r>
            </a:p>
          </p:txBody>
        </p:sp>
        <p:cxnSp>
          <p:nvCxnSpPr>
            <p:cNvPr id="5176" name="Straight Connector 40"/>
            <p:cNvCxnSpPr>
              <a:cxnSpLocks noChangeShapeType="1"/>
            </p:cNvCxnSpPr>
            <p:nvPr/>
          </p:nvCxnSpPr>
          <p:spPr bwMode="auto">
            <a:xfrm>
              <a:off x="4408227" y="996287"/>
              <a:ext cx="0" cy="300250"/>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7" name="Straight Connector 42"/>
            <p:cNvCxnSpPr>
              <a:cxnSpLocks noChangeShapeType="1"/>
            </p:cNvCxnSpPr>
            <p:nvPr/>
          </p:nvCxnSpPr>
          <p:spPr bwMode="auto">
            <a:xfrm>
              <a:off x="4408227" y="1292416"/>
              <a:ext cx="2142698" cy="0"/>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8" name="Straight Arrow Connector 44"/>
            <p:cNvCxnSpPr>
              <a:cxnSpLocks noChangeShapeType="1"/>
            </p:cNvCxnSpPr>
            <p:nvPr/>
          </p:nvCxnSpPr>
          <p:spPr bwMode="auto">
            <a:xfrm flipH="1">
              <a:off x="6564574" y="1285875"/>
              <a:ext cx="2914" cy="194129"/>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9" name="Straight Connector 49"/>
            <p:cNvCxnSpPr>
              <a:cxnSpLocks noChangeShapeType="1"/>
            </p:cNvCxnSpPr>
            <p:nvPr/>
          </p:nvCxnSpPr>
          <p:spPr bwMode="auto">
            <a:xfrm>
              <a:off x="2260342" y="1292415"/>
              <a:ext cx="2142698" cy="0"/>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80" name="Straight Arrow Connector 50"/>
            <p:cNvCxnSpPr>
              <a:cxnSpLocks noChangeShapeType="1"/>
            </p:cNvCxnSpPr>
            <p:nvPr/>
          </p:nvCxnSpPr>
          <p:spPr bwMode="auto">
            <a:xfrm flipH="1">
              <a:off x="2259274" y="1285876"/>
              <a:ext cx="2914" cy="194129"/>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8" name="Group 77"/>
          <p:cNvGrpSpPr>
            <a:grpSpLocks/>
          </p:cNvGrpSpPr>
          <p:nvPr/>
        </p:nvGrpSpPr>
        <p:grpSpPr bwMode="auto">
          <a:xfrm>
            <a:off x="287338" y="2290763"/>
            <a:ext cx="3670300" cy="1352550"/>
            <a:chOff x="286603" y="2290756"/>
            <a:chExt cx="3671247" cy="1353197"/>
          </a:xfrm>
        </p:grpSpPr>
        <p:sp>
          <p:nvSpPr>
            <p:cNvPr id="9" name="Flowchart: Alternate Process 8"/>
            <p:cNvSpPr/>
            <p:nvPr/>
          </p:nvSpPr>
          <p:spPr bwMode="auto">
            <a:xfrm>
              <a:off x="286603" y="2913795"/>
              <a:ext cx="1733266" cy="730158"/>
            </a:xfrm>
            <a:prstGeom prst="flowChartAlternateProcess">
              <a:avLst/>
            </a:prstGeom>
            <a:solidFill>
              <a:srgbClr val="FF9900"/>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5"/>
            </a:lnRef>
            <a:fillRef idx="3">
              <a:schemeClr val="accent5"/>
            </a:fillRef>
            <a:effectRef idx="3">
              <a:schemeClr val="accent5"/>
            </a:effectRef>
            <a:fontRef idx="minor">
              <a:schemeClr val="lt1"/>
            </a:fontRef>
          </p:style>
          <p:txBody>
            <a:bodyPr wrap="none" anchor="ctr"/>
            <a:lstStyle/>
            <a:p>
              <a:pPr>
                <a:defRPr/>
              </a:pPr>
              <a:r>
                <a:rPr lang="en-US" sz="1600" dirty="0">
                  <a:solidFill>
                    <a:schemeClr val="tx1"/>
                  </a:solidFill>
                  <a:latin typeface="Arial Rounded MT Bold" pitchFamily="34" charset="0"/>
                </a:rPr>
                <a:t>Concrete</a:t>
              </a:r>
            </a:p>
            <a:p>
              <a:pPr>
                <a:defRPr/>
              </a:pPr>
              <a:r>
                <a:rPr lang="en-US" sz="1600" dirty="0">
                  <a:solidFill>
                    <a:schemeClr val="tx1"/>
                  </a:solidFill>
                  <a:latin typeface="Arial Rounded MT Bold" pitchFamily="34" charset="0"/>
                </a:rPr>
                <a:t>(realism)</a:t>
              </a:r>
            </a:p>
          </p:txBody>
        </p:sp>
        <p:sp>
          <p:nvSpPr>
            <p:cNvPr id="11" name="Flowchart: Alternate Process 10"/>
            <p:cNvSpPr/>
            <p:nvPr/>
          </p:nvSpPr>
          <p:spPr bwMode="auto">
            <a:xfrm>
              <a:off x="2210937" y="2913794"/>
              <a:ext cx="1746913" cy="730158"/>
            </a:xfrm>
            <a:prstGeom prst="flowChartAlternateProcess">
              <a:avLst/>
            </a:prstGeom>
            <a:solidFill>
              <a:srgbClr val="FF9900"/>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5"/>
            </a:lnRef>
            <a:fillRef idx="3">
              <a:schemeClr val="accent5"/>
            </a:fillRef>
            <a:effectRef idx="3">
              <a:schemeClr val="accent5"/>
            </a:effectRef>
            <a:fontRef idx="minor">
              <a:schemeClr val="lt1"/>
            </a:fontRef>
          </p:style>
          <p:txBody>
            <a:bodyPr wrap="none" anchor="ctr"/>
            <a:lstStyle/>
            <a:p>
              <a:pPr>
                <a:defRPr/>
              </a:pPr>
              <a:r>
                <a:rPr lang="en-US" sz="1600" dirty="0">
                  <a:solidFill>
                    <a:schemeClr val="tx1"/>
                  </a:solidFill>
                  <a:latin typeface="Arial Rounded MT Bold" pitchFamily="34" charset="0"/>
                </a:rPr>
                <a:t>Abstract</a:t>
              </a:r>
            </a:p>
          </p:txBody>
        </p:sp>
        <p:cxnSp>
          <p:nvCxnSpPr>
            <p:cNvPr id="5166" name="Straight Connector 51"/>
            <p:cNvCxnSpPr>
              <a:cxnSpLocks noChangeShapeType="1"/>
            </p:cNvCxnSpPr>
            <p:nvPr/>
          </p:nvCxnSpPr>
          <p:spPr bwMode="auto">
            <a:xfrm>
              <a:off x="1075261" y="2641055"/>
              <a:ext cx="1982264" cy="2132"/>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7" name="Straight Arrow Connector 52"/>
            <p:cNvCxnSpPr>
              <a:cxnSpLocks noChangeShapeType="1"/>
            </p:cNvCxnSpPr>
            <p:nvPr/>
          </p:nvCxnSpPr>
          <p:spPr bwMode="auto">
            <a:xfrm>
              <a:off x="1085850" y="2643189"/>
              <a:ext cx="1983" cy="272748"/>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8" name="Straight Arrow Connector 55"/>
            <p:cNvCxnSpPr>
              <a:cxnSpLocks noChangeShapeType="1"/>
            </p:cNvCxnSpPr>
            <p:nvPr/>
          </p:nvCxnSpPr>
          <p:spPr bwMode="auto">
            <a:xfrm>
              <a:off x="3048190" y="2652699"/>
              <a:ext cx="1983" cy="272748"/>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9" name="Straight Arrow Connector 57"/>
            <p:cNvCxnSpPr>
              <a:cxnSpLocks noChangeShapeType="1"/>
            </p:cNvCxnSpPr>
            <p:nvPr/>
          </p:nvCxnSpPr>
          <p:spPr bwMode="auto">
            <a:xfrm>
              <a:off x="2081213" y="2290756"/>
              <a:ext cx="0" cy="338144"/>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9" name="Group 78"/>
          <p:cNvGrpSpPr>
            <a:grpSpLocks/>
          </p:cNvGrpSpPr>
          <p:nvPr/>
        </p:nvGrpSpPr>
        <p:grpSpPr bwMode="auto">
          <a:xfrm>
            <a:off x="4135438" y="2306638"/>
            <a:ext cx="4913312" cy="1362075"/>
            <a:chOff x="4135272" y="2306677"/>
            <a:chExt cx="4913187" cy="1361699"/>
          </a:xfrm>
        </p:grpSpPr>
        <p:sp>
          <p:nvSpPr>
            <p:cNvPr id="13" name="Flowchart: Alternate Process 12"/>
            <p:cNvSpPr/>
            <p:nvPr/>
          </p:nvSpPr>
          <p:spPr bwMode="auto">
            <a:xfrm>
              <a:off x="4135272" y="2913794"/>
              <a:ext cx="2292824" cy="736979"/>
            </a:xfrm>
            <a:prstGeom prst="flowChartAlternateProcess">
              <a:avLst/>
            </a:prstGeom>
            <a:solidFill>
              <a:schemeClr val="accent1">
                <a:lumMod val="60000"/>
                <a:lumOff val="40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5"/>
            </a:lnRef>
            <a:fillRef idx="3">
              <a:schemeClr val="accent5"/>
            </a:fillRef>
            <a:effectRef idx="3">
              <a:schemeClr val="accent5"/>
            </a:effectRef>
            <a:fontRef idx="minor">
              <a:schemeClr val="lt1"/>
            </a:fontRef>
          </p:style>
          <p:txBody>
            <a:bodyPr wrap="none" anchor="ctr"/>
            <a:lstStyle/>
            <a:p>
              <a:pPr>
                <a:defRPr/>
              </a:pPr>
              <a:r>
                <a:rPr lang="en-US" sz="1600" dirty="0">
                  <a:solidFill>
                    <a:schemeClr val="tx1"/>
                  </a:solidFill>
                  <a:latin typeface="Arial Rounded MT Bold" pitchFamily="34" charset="0"/>
                </a:rPr>
                <a:t>Aesthetic</a:t>
              </a:r>
            </a:p>
            <a:p>
              <a:pPr>
                <a:defRPr/>
              </a:pPr>
              <a:r>
                <a:rPr lang="en-US" sz="1600" dirty="0">
                  <a:solidFill>
                    <a:schemeClr val="tx1"/>
                  </a:solidFill>
                  <a:latin typeface="Arial Rounded MT Bold" pitchFamily="34" charset="0"/>
                </a:rPr>
                <a:t>(Industrial Design)</a:t>
              </a:r>
            </a:p>
          </p:txBody>
        </p:sp>
        <p:sp>
          <p:nvSpPr>
            <p:cNvPr id="14" name="Flowchart: Alternate Process 13"/>
            <p:cNvSpPr/>
            <p:nvPr/>
          </p:nvSpPr>
          <p:spPr bwMode="auto">
            <a:xfrm>
              <a:off x="6610003" y="2913794"/>
              <a:ext cx="2438456" cy="754582"/>
            </a:xfrm>
            <a:prstGeom prst="flowChartAlternateProcess">
              <a:avLst/>
            </a:prstGeom>
            <a:solidFill>
              <a:schemeClr val="accent1">
                <a:lumMod val="60000"/>
                <a:lumOff val="40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5"/>
            </a:lnRef>
            <a:fillRef idx="3">
              <a:schemeClr val="accent5"/>
            </a:fillRef>
            <a:effectRef idx="3">
              <a:schemeClr val="accent5"/>
            </a:effectRef>
            <a:fontRef idx="minor">
              <a:schemeClr val="lt1"/>
            </a:fontRef>
          </p:style>
          <p:txBody>
            <a:bodyPr wrap="none" anchor="ctr"/>
            <a:lstStyle/>
            <a:p>
              <a:pPr>
                <a:defRPr/>
              </a:pPr>
              <a:r>
                <a:rPr lang="en-US" sz="1600" dirty="0">
                  <a:solidFill>
                    <a:schemeClr val="tx1"/>
                  </a:solidFill>
                  <a:latin typeface="Arial Rounded MT Bold" pitchFamily="34" charset="0"/>
                </a:rPr>
                <a:t>Functional</a:t>
              </a:r>
            </a:p>
            <a:p>
              <a:pPr>
                <a:defRPr/>
              </a:pPr>
              <a:r>
                <a:rPr lang="en-US" sz="1600" dirty="0">
                  <a:solidFill>
                    <a:schemeClr val="tx1"/>
                  </a:solidFill>
                  <a:latin typeface="Arial Rounded MT Bold" pitchFamily="34" charset="0"/>
                </a:rPr>
                <a:t>(Engineering Design)</a:t>
              </a:r>
            </a:p>
          </p:txBody>
        </p:sp>
        <p:cxnSp>
          <p:nvCxnSpPr>
            <p:cNvPr id="5156" name="Straight Connector 62"/>
            <p:cNvCxnSpPr>
              <a:cxnSpLocks noChangeShapeType="1"/>
            </p:cNvCxnSpPr>
            <p:nvPr/>
          </p:nvCxnSpPr>
          <p:spPr bwMode="auto">
            <a:xfrm>
              <a:off x="5227093" y="2647664"/>
              <a:ext cx="2634017" cy="0"/>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7" name="Straight Arrow Connector 63"/>
            <p:cNvCxnSpPr>
              <a:cxnSpLocks noChangeShapeType="1"/>
            </p:cNvCxnSpPr>
            <p:nvPr/>
          </p:nvCxnSpPr>
          <p:spPr bwMode="auto">
            <a:xfrm>
              <a:off x="5237038" y="2645462"/>
              <a:ext cx="1983" cy="272748"/>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8" name="Straight Arrow Connector 64"/>
            <p:cNvCxnSpPr>
              <a:cxnSpLocks noChangeShapeType="1"/>
            </p:cNvCxnSpPr>
            <p:nvPr/>
          </p:nvCxnSpPr>
          <p:spPr bwMode="auto">
            <a:xfrm>
              <a:off x="7840834" y="2654972"/>
              <a:ext cx="1983" cy="272748"/>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9" name="Straight Arrow Connector 65"/>
            <p:cNvCxnSpPr>
              <a:cxnSpLocks noChangeShapeType="1"/>
            </p:cNvCxnSpPr>
            <p:nvPr/>
          </p:nvCxnSpPr>
          <p:spPr bwMode="auto">
            <a:xfrm>
              <a:off x="6546305" y="2306677"/>
              <a:ext cx="0" cy="338144"/>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oup 80"/>
          <p:cNvGrpSpPr>
            <a:grpSpLocks/>
          </p:cNvGrpSpPr>
          <p:nvPr/>
        </p:nvGrpSpPr>
        <p:grpSpPr bwMode="auto">
          <a:xfrm>
            <a:off x="4110038" y="5021263"/>
            <a:ext cx="4872037" cy="1258887"/>
            <a:chOff x="4110250" y="5020620"/>
            <a:chExt cx="4872250" cy="1259634"/>
          </a:xfrm>
        </p:grpSpPr>
        <p:sp>
          <p:nvSpPr>
            <p:cNvPr id="16" name="Flowchart: Alternate Process 15"/>
            <p:cNvSpPr/>
            <p:nvPr/>
          </p:nvSpPr>
          <p:spPr bwMode="auto">
            <a:xfrm>
              <a:off x="4110250" y="5529627"/>
              <a:ext cx="2292824" cy="736979"/>
            </a:xfrm>
            <a:prstGeom prst="flowChartAlternateProcess">
              <a:avLst/>
            </a:prstGeom>
            <a:solidFill>
              <a:schemeClr val="accent1">
                <a:lumMod val="60000"/>
                <a:lumOff val="40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5"/>
            </a:lnRef>
            <a:fillRef idx="3">
              <a:schemeClr val="accent5"/>
            </a:fillRef>
            <a:effectRef idx="3">
              <a:schemeClr val="accent5"/>
            </a:effectRef>
            <a:fontRef idx="minor">
              <a:schemeClr val="lt1"/>
            </a:fontRef>
          </p:style>
          <p:txBody>
            <a:bodyPr wrap="none" anchor="ctr"/>
            <a:lstStyle/>
            <a:p>
              <a:pPr>
                <a:defRPr/>
              </a:pPr>
              <a:r>
                <a:rPr lang="en-US" sz="1600" dirty="0">
                  <a:solidFill>
                    <a:schemeClr val="tx1"/>
                  </a:solidFill>
                  <a:latin typeface="Arial Rounded MT Bold" pitchFamily="34" charset="0"/>
                </a:rPr>
                <a:t>Product</a:t>
              </a:r>
            </a:p>
          </p:txBody>
        </p:sp>
        <p:sp>
          <p:nvSpPr>
            <p:cNvPr id="17" name="Flowchart: Alternate Process 16"/>
            <p:cNvSpPr/>
            <p:nvPr/>
          </p:nvSpPr>
          <p:spPr bwMode="auto">
            <a:xfrm>
              <a:off x="6689676" y="5543275"/>
              <a:ext cx="2292824" cy="736979"/>
            </a:xfrm>
            <a:prstGeom prst="flowChartAlternateProcess">
              <a:avLst/>
            </a:prstGeom>
            <a:solidFill>
              <a:schemeClr val="accent1">
                <a:lumMod val="60000"/>
                <a:lumOff val="40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5"/>
            </a:lnRef>
            <a:fillRef idx="3">
              <a:schemeClr val="accent5"/>
            </a:fillRef>
            <a:effectRef idx="3">
              <a:schemeClr val="accent5"/>
            </a:effectRef>
            <a:fontRef idx="minor">
              <a:schemeClr val="lt1"/>
            </a:fontRef>
          </p:style>
          <p:txBody>
            <a:bodyPr wrap="none" anchor="ctr"/>
            <a:lstStyle/>
            <a:p>
              <a:pPr>
                <a:defRPr/>
              </a:pPr>
              <a:r>
                <a:rPr lang="en-US" sz="1600" dirty="0">
                  <a:solidFill>
                    <a:schemeClr val="tx1"/>
                  </a:solidFill>
                  <a:latin typeface="Arial Rounded MT Bold" pitchFamily="34" charset="0"/>
                </a:rPr>
                <a:t>Process</a:t>
              </a:r>
            </a:p>
          </p:txBody>
        </p:sp>
        <p:cxnSp>
          <p:nvCxnSpPr>
            <p:cNvPr id="5146" name="Straight Connector 70"/>
            <p:cNvCxnSpPr>
              <a:cxnSpLocks noChangeShapeType="1"/>
            </p:cNvCxnSpPr>
            <p:nvPr/>
          </p:nvCxnSpPr>
          <p:spPr bwMode="auto">
            <a:xfrm>
              <a:off x="5231637" y="5299920"/>
              <a:ext cx="2634017" cy="0"/>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7" name="Straight Arrow Connector 71"/>
            <p:cNvCxnSpPr>
              <a:cxnSpLocks noChangeShapeType="1"/>
            </p:cNvCxnSpPr>
            <p:nvPr/>
          </p:nvCxnSpPr>
          <p:spPr bwMode="auto">
            <a:xfrm>
              <a:off x="5224993" y="5279914"/>
              <a:ext cx="1983" cy="272748"/>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8" name="Straight Arrow Connector 72"/>
            <p:cNvCxnSpPr>
              <a:cxnSpLocks noChangeShapeType="1"/>
            </p:cNvCxnSpPr>
            <p:nvPr/>
          </p:nvCxnSpPr>
          <p:spPr bwMode="auto">
            <a:xfrm>
              <a:off x="7847650" y="5282204"/>
              <a:ext cx="1983" cy="272748"/>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9" name="Straight Arrow Connector 73"/>
            <p:cNvCxnSpPr>
              <a:cxnSpLocks noChangeShapeType="1"/>
            </p:cNvCxnSpPr>
            <p:nvPr/>
          </p:nvCxnSpPr>
          <p:spPr bwMode="auto">
            <a:xfrm>
              <a:off x="6535170" y="5020620"/>
              <a:ext cx="1983" cy="272748"/>
            </a:xfrm>
            <a:prstGeom prst="straightConnector1">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0" name="Group 79"/>
          <p:cNvGrpSpPr>
            <a:grpSpLocks/>
          </p:cNvGrpSpPr>
          <p:nvPr/>
        </p:nvGrpSpPr>
        <p:grpSpPr bwMode="auto">
          <a:xfrm>
            <a:off x="5229225" y="3697288"/>
            <a:ext cx="2633663" cy="1300162"/>
            <a:chOff x="5229365" y="3696766"/>
            <a:chExt cx="2634017" cy="1300594"/>
          </a:xfrm>
        </p:grpSpPr>
        <p:sp>
          <p:nvSpPr>
            <p:cNvPr id="15" name="Flowchart: Alternate Process 14"/>
            <p:cNvSpPr/>
            <p:nvPr/>
          </p:nvSpPr>
          <p:spPr bwMode="auto">
            <a:xfrm>
              <a:off x="5393140" y="4260381"/>
              <a:ext cx="2292824" cy="736979"/>
            </a:xfrm>
            <a:prstGeom prst="flowChartAlternateProcess">
              <a:avLst/>
            </a:prstGeom>
            <a:solidFill>
              <a:schemeClr val="accent1">
                <a:lumMod val="60000"/>
                <a:lumOff val="40000"/>
              </a:schemeClr>
            </a:solidFill>
            <a:ln>
              <a:noFill/>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hemeClr val="accent5"/>
            </a:lnRef>
            <a:fillRef idx="3">
              <a:schemeClr val="accent5"/>
            </a:fillRef>
            <a:effectRef idx="3">
              <a:schemeClr val="accent5"/>
            </a:effectRef>
            <a:fontRef idx="minor">
              <a:schemeClr val="lt1"/>
            </a:fontRef>
          </p:style>
          <p:txBody>
            <a:bodyPr wrap="none" anchor="ctr"/>
            <a:lstStyle/>
            <a:p>
              <a:pPr>
                <a:defRPr/>
              </a:pPr>
              <a:r>
                <a:rPr lang="en-US" sz="1600" dirty="0">
                  <a:solidFill>
                    <a:schemeClr val="tx1"/>
                  </a:solidFill>
                  <a:latin typeface="Arial Rounded MT Bold" pitchFamily="34" charset="0"/>
                </a:rPr>
                <a:t>Engineering</a:t>
              </a:r>
            </a:p>
            <a:p>
              <a:pPr>
                <a:defRPr/>
              </a:pPr>
              <a:r>
                <a:rPr lang="en-US" sz="1600" dirty="0">
                  <a:solidFill>
                    <a:schemeClr val="tx1"/>
                  </a:solidFill>
                  <a:latin typeface="Arial Rounded MT Bold" pitchFamily="34" charset="0"/>
                </a:rPr>
                <a:t>Design Cycle</a:t>
              </a:r>
            </a:p>
          </p:txBody>
        </p:sp>
        <p:cxnSp>
          <p:nvCxnSpPr>
            <p:cNvPr id="5136" name="Straight Connector 68"/>
            <p:cNvCxnSpPr>
              <a:cxnSpLocks noChangeShapeType="1"/>
            </p:cNvCxnSpPr>
            <p:nvPr/>
          </p:nvCxnSpPr>
          <p:spPr bwMode="auto">
            <a:xfrm>
              <a:off x="5229365" y="3987440"/>
              <a:ext cx="2634017" cy="0"/>
            </a:xfrm>
            <a:prstGeom prst="line">
              <a:avLst/>
            </a:prstGeom>
            <a:noFill/>
            <a:ln w="28575"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7" name="Straight Arrow Connector 69"/>
            <p:cNvCxnSpPr>
              <a:cxnSpLocks noChangeShapeType="1"/>
            </p:cNvCxnSpPr>
            <p:nvPr/>
          </p:nvCxnSpPr>
          <p:spPr bwMode="auto">
            <a:xfrm>
              <a:off x="6532898" y="3994748"/>
              <a:ext cx="1983" cy="272748"/>
            </a:xfrm>
            <a:prstGeom prst="straightConnector1">
              <a:avLst/>
            </a:prstGeom>
            <a:noFill/>
            <a:ln w="2857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8" name="Straight Arrow Connector 74"/>
            <p:cNvCxnSpPr>
              <a:cxnSpLocks noChangeShapeType="1"/>
            </p:cNvCxnSpPr>
            <p:nvPr/>
          </p:nvCxnSpPr>
          <p:spPr bwMode="auto">
            <a:xfrm>
              <a:off x="7856754" y="3708140"/>
              <a:ext cx="1983" cy="272748"/>
            </a:xfrm>
            <a:prstGeom prst="straightConnector1">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9" name="Straight Arrow Connector 75"/>
            <p:cNvCxnSpPr>
              <a:cxnSpLocks noChangeShapeType="1"/>
            </p:cNvCxnSpPr>
            <p:nvPr/>
          </p:nvCxnSpPr>
          <p:spPr bwMode="auto">
            <a:xfrm>
              <a:off x="5238655" y="3696766"/>
              <a:ext cx="1983" cy="272748"/>
            </a:xfrm>
            <a:prstGeom prst="straightConnector1">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1000"/>
                                        <p:tgtEl>
                                          <p:spTgt spid="79"/>
                                        </p:tgtEl>
                                      </p:cBhvr>
                                    </p:animEffect>
                                    <p:anim calcmode="lin" valueType="num">
                                      <p:cBhvr>
                                        <p:cTn id="22" dur="1000" fill="hold"/>
                                        <p:tgtEl>
                                          <p:spTgt spid="79"/>
                                        </p:tgtEl>
                                        <p:attrNameLst>
                                          <p:attrName>ppt_x</p:attrName>
                                        </p:attrNameLst>
                                      </p:cBhvr>
                                      <p:tavLst>
                                        <p:tav tm="0">
                                          <p:val>
                                            <p:strVal val="#ppt_x"/>
                                          </p:val>
                                        </p:tav>
                                        <p:tav tm="100000">
                                          <p:val>
                                            <p:strVal val="#ppt_x"/>
                                          </p:val>
                                        </p:tav>
                                      </p:tavLst>
                                    </p:anim>
                                    <p:anim calcmode="lin" valueType="num">
                                      <p:cBhvr>
                                        <p:cTn id="2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1000"/>
                                        <p:tgtEl>
                                          <p:spTgt spid="80"/>
                                        </p:tgtEl>
                                      </p:cBhvr>
                                    </p:animEffect>
                                    <p:anim calcmode="lin" valueType="num">
                                      <p:cBhvr>
                                        <p:cTn id="29" dur="1000" fill="hold"/>
                                        <p:tgtEl>
                                          <p:spTgt spid="80"/>
                                        </p:tgtEl>
                                        <p:attrNameLst>
                                          <p:attrName>ppt_x</p:attrName>
                                        </p:attrNameLst>
                                      </p:cBhvr>
                                      <p:tavLst>
                                        <p:tav tm="0">
                                          <p:val>
                                            <p:strVal val="#ppt_x"/>
                                          </p:val>
                                        </p:tav>
                                        <p:tav tm="100000">
                                          <p:val>
                                            <p:strVal val="#ppt_x"/>
                                          </p:val>
                                        </p:tav>
                                      </p:tavLst>
                                    </p:anim>
                                    <p:anim calcmode="lin" valueType="num">
                                      <p:cBhvr>
                                        <p:cTn id="30"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1000"/>
                                        <p:tgtEl>
                                          <p:spTgt spid="81"/>
                                        </p:tgtEl>
                                      </p:cBhvr>
                                    </p:animEffect>
                                    <p:anim calcmode="lin" valueType="num">
                                      <p:cBhvr>
                                        <p:cTn id="36" dur="1000" fill="hold"/>
                                        <p:tgtEl>
                                          <p:spTgt spid="81"/>
                                        </p:tgtEl>
                                        <p:attrNameLst>
                                          <p:attrName>ppt_x</p:attrName>
                                        </p:attrNameLst>
                                      </p:cBhvr>
                                      <p:tavLst>
                                        <p:tav tm="0">
                                          <p:val>
                                            <p:strVal val="#ppt_x"/>
                                          </p:val>
                                        </p:tav>
                                        <p:tav tm="100000">
                                          <p:val>
                                            <p:strVal val="#ppt_x"/>
                                          </p:val>
                                        </p:tav>
                                      </p:tavLst>
                                    </p:anim>
                                    <p:anim calcmode="lin" valueType="num">
                                      <p:cBhvr>
                                        <p:cTn id="37"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2"/>
          <p:cNvSpPr>
            <a:spLocks noGrp="1"/>
          </p:cNvSpPr>
          <p:nvPr>
            <p:ph type="dt" sz="quarter" idx="10"/>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800" smtClean="0"/>
              <a:t>Ken Youssefi</a:t>
            </a:r>
          </a:p>
        </p:txBody>
      </p:sp>
      <p:sp>
        <p:nvSpPr>
          <p:cNvPr id="8195" name="Footer Placeholder 3"/>
          <p:cNvSpPr>
            <a:spLocks noGrp="1"/>
          </p:cNvSpPr>
          <p:nvPr>
            <p:ph type="ftr" sz="quarter" idx="11"/>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800" smtClean="0"/>
              <a:t>Introduction to Engineering – E10</a:t>
            </a:r>
          </a:p>
        </p:txBody>
      </p:sp>
      <p:sp>
        <p:nvSpPr>
          <p:cNvPr id="8196" name="Slide Number Placeholder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B6797068-2041-4C09-BBE6-EA9E0EAB058C}" type="slidenum">
              <a:rPr lang="en-US" altLang="en-US" sz="1400" smtClean="0"/>
              <a:pPr algn="r" eaLnBrk="1" hangingPunct="1">
                <a:spcBef>
                  <a:spcPct val="0"/>
                </a:spcBef>
                <a:buFontTx/>
                <a:buNone/>
              </a:pPr>
              <a:t>3</a:t>
            </a:fld>
            <a:endParaRPr lang="en-US" altLang="en-US" sz="1400" smtClean="0"/>
          </a:p>
        </p:txBody>
      </p:sp>
      <p:sp>
        <p:nvSpPr>
          <p:cNvPr id="8197" name="Rectangle 2"/>
          <p:cNvSpPr>
            <a:spLocks noGrp="1" noChangeArrowheads="1"/>
          </p:cNvSpPr>
          <p:nvPr>
            <p:ph type="title"/>
          </p:nvPr>
        </p:nvSpPr>
        <p:spPr>
          <a:xfrm>
            <a:off x="700088" y="0"/>
            <a:ext cx="7772400" cy="771525"/>
          </a:xfrm>
        </p:spPr>
        <p:txBody>
          <a:bodyPr/>
          <a:lstStyle/>
          <a:p>
            <a:pPr eaLnBrk="1" hangingPunct="1"/>
            <a:r>
              <a:rPr lang="en-US" altLang="en-US" b="1" i="1" smtClean="0">
                <a:solidFill>
                  <a:schemeClr val="accent2"/>
                </a:solidFill>
                <a:cs typeface="Times New Roman" pitchFamily="18" charset="0"/>
              </a:rPr>
              <a:t>Ideation Process</a:t>
            </a:r>
          </a:p>
        </p:txBody>
      </p:sp>
      <p:sp>
        <p:nvSpPr>
          <p:cNvPr id="8198" name="Text Box 5"/>
          <p:cNvSpPr txBox="1">
            <a:spLocks noChangeArrowheads="1"/>
          </p:cNvSpPr>
          <p:nvPr/>
        </p:nvSpPr>
        <p:spPr bwMode="auto">
          <a:xfrm>
            <a:off x="3729038" y="2128838"/>
            <a:ext cx="4086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2000"/>
          </a:p>
        </p:txBody>
      </p:sp>
      <p:grpSp>
        <p:nvGrpSpPr>
          <p:cNvPr id="8199" name="Group 9"/>
          <p:cNvGrpSpPr>
            <a:grpSpLocks/>
          </p:cNvGrpSpPr>
          <p:nvPr/>
        </p:nvGrpSpPr>
        <p:grpSpPr bwMode="auto">
          <a:xfrm>
            <a:off x="1104900" y="828675"/>
            <a:ext cx="7653338" cy="4822825"/>
            <a:chOff x="750" y="1044"/>
            <a:chExt cx="4821" cy="3038"/>
          </a:xfrm>
        </p:grpSpPr>
        <p:pic>
          <p:nvPicPr>
            <p:cNvPr id="8203" name="Picture 3"/>
            <p:cNvPicPr>
              <a:picLocks noChangeAspect="1" noChangeArrowheads="1"/>
            </p:cNvPicPr>
            <p:nvPr/>
          </p:nvPicPr>
          <p:blipFill>
            <a:blip r:embed="rId2">
              <a:lum contrast="50000"/>
              <a:extLst>
                <a:ext uri="{28A0092B-C50C-407E-A947-70E740481C1C}">
                  <a14:useLocalDpi xmlns:a14="http://schemas.microsoft.com/office/drawing/2010/main" val="0"/>
                </a:ext>
              </a:extLst>
            </a:blip>
            <a:srcRect/>
            <a:stretch>
              <a:fillRect/>
            </a:stretch>
          </p:blipFill>
          <p:spPr bwMode="auto">
            <a:xfrm>
              <a:off x="750" y="1059"/>
              <a:ext cx="4341" cy="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7"/>
            <p:cNvSpPr txBox="1">
              <a:spLocks noChangeArrowheads="1"/>
            </p:cNvSpPr>
            <p:nvPr/>
          </p:nvSpPr>
          <p:spPr bwMode="auto">
            <a:xfrm>
              <a:off x="2169" y="1044"/>
              <a:ext cx="3402" cy="169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2000"/>
            </a:p>
            <a:p>
              <a:pPr eaLnBrk="1" hangingPunct="1">
                <a:spcBef>
                  <a:spcPct val="50000"/>
                </a:spcBef>
                <a:buFontTx/>
                <a:buNone/>
              </a:pPr>
              <a:endParaRPr lang="en-US" altLang="en-US" sz="2000"/>
            </a:p>
            <a:p>
              <a:pPr eaLnBrk="1" hangingPunct="1">
                <a:spcBef>
                  <a:spcPct val="50000"/>
                </a:spcBef>
                <a:buFontTx/>
                <a:buNone/>
              </a:pPr>
              <a:endParaRPr lang="en-US" altLang="en-US" sz="2000"/>
            </a:p>
            <a:p>
              <a:pPr eaLnBrk="1" hangingPunct="1">
                <a:spcBef>
                  <a:spcPct val="50000"/>
                </a:spcBef>
                <a:buFontTx/>
                <a:buNone/>
              </a:pPr>
              <a:endParaRPr lang="en-US" altLang="en-US" sz="2000"/>
            </a:p>
            <a:p>
              <a:pPr eaLnBrk="1" hangingPunct="1">
                <a:spcBef>
                  <a:spcPct val="50000"/>
                </a:spcBef>
                <a:buFontTx/>
                <a:buNone/>
              </a:pPr>
              <a:endParaRPr lang="en-US" altLang="en-US" sz="2000"/>
            </a:p>
            <a:p>
              <a:pPr eaLnBrk="1" hangingPunct="1">
                <a:spcBef>
                  <a:spcPct val="50000"/>
                </a:spcBef>
                <a:buFontTx/>
                <a:buNone/>
              </a:pPr>
              <a:endParaRPr lang="en-US" altLang="en-US" sz="2000"/>
            </a:p>
          </p:txBody>
        </p:sp>
        <p:sp>
          <p:nvSpPr>
            <p:cNvPr id="8205" name="Text Box 8"/>
            <p:cNvSpPr txBox="1">
              <a:spLocks noChangeArrowheads="1"/>
            </p:cNvSpPr>
            <p:nvPr/>
          </p:nvSpPr>
          <p:spPr bwMode="auto">
            <a:xfrm>
              <a:off x="3456" y="2682"/>
              <a:ext cx="1233" cy="5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2000"/>
            </a:p>
            <a:p>
              <a:pPr eaLnBrk="1" hangingPunct="1">
                <a:spcBef>
                  <a:spcPct val="50000"/>
                </a:spcBef>
                <a:buFontTx/>
                <a:buNone/>
              </a:pPr>
              <a:endParaRPr lang="en-US" altLang="en-US" sz="2000"/>
            </a:p>
          </p:txBody>
        </p:sp>
      </p:grpSp>
      <p:pic>
        <p:nvPicPr>
          <p:cNvPr id="23562" name="Picture 10"/>
          <p:cNvPicPr>
            <a:picLocks noChangeAspect="1" noChangeArrowheads="1"/>
          </p:cNvPicPr>
          <p:nvPr/>
        </p:nvPicPr>
        <p:blipFill>
          <a:blip r:embed="rId3">
            <a:lum contrast="50000"/>
            <a:extLst>
              <a:ext uri="{28A0092B-C50C-407E-A947-70E740481C1C}">
                <a14:useLocalDpi xmlns:a14="http://schemas.microsoft.com/office/drawing/2010/main" val="0"/>
              </a:ext>
            </a:extLst>
          </a:blip>
          <a:srcRect/>
          <a:stretch>
            <a:fillRect/>
          </a:stretch>
        </p:blipFill>
        <p:spPr bwMode="auto">
          <a:xfrm>
            <a:off x="3251200" y="881063"/>
            <a:ext cx="2684463"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1"/>
          <p:cNvPicPr>
            <a:picLocks noChangeAspect="1" noChangeArrowheads="1"/>
          </p:cNvPicPr>
          <p:nvPr/>
        </p:nvPicPr>
        <p:blipFill>
          <a:blip r:embed="rId4">
            <a:lum contrast="50000"/>
            <a:extLst>
              <a:ext uri="{28A0092B-C50C-407E-A947-70E740481C1C}">
                <a14:useLocalDpi xmlns:a14="http://schemas.microsoft.com/office/drawing/2010/main" val="0"/>
              </a:ext>
            </a:extLst>
          </a:blip>
          <a:srcRect/>
          <a:stretch>
            <a:fillRect/>
          </a:stretch>
        </p:blipFill>
        <p:spPr bwMode="auto">
          <a:xfrm>
            <a:off x="5426075" y="952500"/>
            <a:ext cx="2484438"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box(out)">
                                      <p:cBhvr>
                                        <p:cTn id="7" dur="500"/>
                                        <p:tgtEl>
                                          <p:spTgt spid="23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3563"/>
                                        </p:tgtEl>
                                        <p:attrNameLst>
                                          <p:attrName>style.visibility</p:attrName>
                                        </p:attrNameLst>
                                      </p:cBhvr>
                                      <p:to>
                                        <p:strVal val="visible"/>
                                      </p:to>
                                    </p:set>
                                    <p:animEffect transition="in" filter="box(out)">
                                      <p:cBhvr>
                                        <p:cTn id="12" dur="5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2"/>
          <p:cNvSpPr>
            <a:spLocks noGrp="1"/>
          </p:cNvSpPr>
          <p:nvPr>
            <p:ph type="dt" sz="quarter" idx="10"/>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t>Ken Youssefi</a:t>
            </a:r>
          </a:p>
        </p:txBody>
      </p:sp>
      <p:sp>
        <p:nvSpPr>
          <p:cNvPr id="9219" name="Footer Placeholder 3"/>
          <p:cNvSpPr>
            <a:spLocks noGrp="1"/>
          </p:cNvSpPr>
          <p:nvPr>
            <p:ph type="ftr" sz="quarter" idx="11"/>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smtClean="0"/>
              <a:t>Introduction to Engineering – E10</a:t>
            </a:r>
          </a:p>
        </p:txBody>
      </p:sp>
      <p:sp>
        <p:nvSpPr>
          <p:cNvPr id="9220" name="Slide Number Placeholder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D9D77E33-1E65-46EB-835B-9C3F567D80FA}" type="slidenum">
              <a:rPr lang="en-US" altLang="en-US" sz="1400" smtClean="0"/>
              <a:pPr algn="r" eaLnBrk="1" hangingPunct="1">
                <a:spcBef>
                  <a:spcPct val="0"/>
                </a:spcBef>
                <a:buFontTx/>
                <a:buNone/>
              </a:pPr>
              <a:t>4</a:t>
            </a:fld>
            <a:endParaRPr lang="en-US" altLang="en-US" sz="1400" smtClean="0"/>
          </a:p>
        </p:txBody>
      </p:sp>
      <p:sp>
        <p:nvSpPr>
          <p:cNvPr id="9221" name="Rectangle 2"/>
          <p:cNvSpPr>
            <a:spLocks noGrp="1" noChangeArrowheads="1"/>
          </p:cNvSpPr>
          <p:nvPr>
            <p:ph type="title"/>
          </p:nvPr>
        </p:nvSpPr>
        <p:spPr>
          <a:xfrm>
            <a:off x="657225" y="700088"/>
            <a:ext cx="7772400" cy="771525"/>
          </a:xfrm>
        </p:spPr>
        <p:txBody>
          <a:bodyPr/>
          <a:lstStyle/>
          <a:p>
            <a:pPr eaLnBrk="1" hangingPunct="1"/>
            <a:r>
              <a:rPr lang="en-US" altLang="en-US" b="1" i="1" smtClean="0">
                <a:solidFill>
                  <a:schemeClr val="accent2"/>
                </a:solidFill>
                <a:cs typeface="Times New Roman" pitchFamily="18" charset="0"/>
              </a:rPr>
              <a:t>Refinement Process</a:t>
            </a:r>
          </a:p>
        </p:txBody>
      </p:sp>
      <p:sp>
        <p:nvSpPr>
          <p:cNvPr id="9222" name="Text Box 4"/>
          <p:cNvSpPr txBox="1">
            <a:spLocks noChangeArrowheads="1"/>
          </p:cNvSpPr>
          <p:nvPr/>
        </p:nvSpPr>
        <p:spPr bwMode="auto">
          <a:xfrm>
            <a:off x="1785938" y="4000500"/>
            <a:ext cx="2157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2000"/>
          </a:p>
        </p:txBody>
      </p:sp>
      <p:grpSp>
        <p:nvGrpSpPr>
          <p:cNvPr id="9223" name="Group 17"/>
          <p:cNvGrpSpPr>
            <a:grpSpLocks/>
          </p:cNvGrpSpPr>
          <p:nvPr/>
        </p:nvGrpSpPr>
        <p:grpSpPr bwMode="auto">
          <a:xfrm>
            <a:off x="1271588" y="700088"/>
            <a:ext cx="6543675" cy="4249737"/>
            <a:chOff x="783" y="450"/>
            <a:chExt cx="4122" cy="2677"/>
          </a:xfrm>
        </p:grpSpPr>
        <p:pic>
          <p:nvPicPr>
            <p:cNvPr id="92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 y="450"/>
              <a:ext cx="4122" cy="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Text Box 5"/>
            <p:cNvSpPr txBox="1">
              <a:spLocks noChangeArrowheads="1"/>
            </p:cNvSpPr>
            <p:nvPr/>
          </p:nvSpPr>
          <p:spPr bwMode="auto">
            <a:xfrm>
              <a:off x="1062" y="2484"/>
              <a:ext cx="1602" cy="5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2000"/>
            </a:p>
            <a:p>
              <a:pPr eaLnBrk="1" hangingPunct="1">
                <a:spcBef>
                  <a:spcPct val="50000"/>
                </a:spcBef>
                <a:buFontTx/>
                <a:buNone/>
              </a:pPr>
              <a:endParaRPr lang="en-US" altLang="en-US" sz="2000"/>
            </a:p>
          </p:txBody>
        </p:sp>
        <p:sp>
          <p:nvSpPr>
            <p:cNvPr id="9233" name="AutoShape 13"/>
            <p:cNvSpPr>
              <a:spLocks noChangeArrowheads="1"/>
            </p:cNvSpPr>
            <p:nvPr/>
          </p:nvSpPr>
          <p:spPr bwMode="auto">
            <a:xfrm rot="-2215239">
              <a:off x="2423" y="2563"/>
              <a:ext cx="468" cy="527"/>
            </a:xfrm>
            <a:prstGeom prst="flowChartOnlineStorag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000"/>
            </a:p>
          </p:txBody>
        </p:sp>
        <p:sp>
          <p:nvSpPr>
            <p:cNvPr id="9234" name="Text Box 14"/>
            <p:cNvSpPr txBox="1">
              <a:spLocks noChangeArrowheads="1"/>
            </p:cNvSpPr>
            <p:nvPr/>
          </p:nvSpPr>
          <p:spPr bwMode="auto">
            <a:xfrm>
              <a:off x="2832" y="2877"/>
              <a:ext cx="1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2000"/>
            </a:p>
          </p:txBody>
        </p:sp>
        <p:sp>
          <p:nvSpPr>
            <p:cNvPr id="9235" name="Text Box 15"/>
            <p:cNvSpPr txBox="1">
              <a:spLocks noChangeArrowheads="1"/>
            </p:cNvSpPr>
            <p:nvPr/>
          </p:nvSpPr>
          <p:spPr bwMode="auto">
            <a:xfrm>
              <a:off x="2706" y="2877"/>
              <a:ext cx="252"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2000"/>
            </a:p>
          </p:txBody>
        </p:sp>
        <p:sp>
          <p:nvSpPr>
            <p:cNvPr id="9236" name="Text Box 16"/>
            <p:cNvSpPr txBox="1">
              <a:spLocks noChangeArrowheads="1"/>
            </p:cNvSpPr>
            <p:nvPr/>
          </p:nvSpPr>
          <p:spPr bwMode="auto">
            <a:xfrm>
              <a:off x="2514" y="2550"/>
              <a:ext cx="183"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2000"/>
            </a:p>
          </p:txBody>
        </p:sp>
      </p:grpSp>
      <p:pic>
        <p:nvPicPr>
          <p:cNvPr id="25622" name="Picture 22"/>
          <p:cNvPicPr>
            <a:picLocks noChangeAspect="1" noChangeArrowheads="1"/>
          </p:cNvPicPr>
          <p:nvPr/>
        </p:nvPicPr>
        <p:blipFill>
          <a:blip r:embed="rId3">
            <a:lum bright="-6000" contrast="40000"/>
            <a:extLst>
              <a:ext uri="{28A0092B-C50C-407E-A947-70E740481C1C}">
                <a14:useLocalDpi xmlns:a14="http://schemas.microsoft.com/office/drawing/2010/main" val="0"/>
              </a:ext>
            </a:extLst>
          </a:blip>
          <a:srcRect/>
          <a:stretch>
            <a:fillRect/>
          </a:stretch>
        </p:blipFill>
        <p:spPr bwMode="auto">
          <a:xfrm>
            <a:off x="1268413" y="3914775"/>
            <a:ext cx="35083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AutoShape 24"/>
          <p:cNvSpPr>
            <a:spLocks noChangeArrowheads="1"/>
          </p:cNvSpPr>
          <p:nvPr/>
        </p:nvSpPr>
        <p:spPr bwMode="auto">
          <a:xfrm rot="-3690656">
            <a:off x="4531518" y="4380707"/>
            <a:ext cx="271463" cy="514350"/>
          </a:xfrm>
          <a:prstGeom prst="flowChartOnlineStorag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000"/>
          </a:p>
        </p:txBody>
      </p:sp>
      <p:sp>
        <p:nvSpPr>
          <p:cNvPr id="9226" name="AutoShape 28"/>
          <p:cNvSpPr>
            <a:spLocks noChangeArrowheads="1"/>
          </p:cNvSpPr>
          <p:nvPr/>
        </p:nvSpPr>
        <p:spPr bwMode="auto">
          <a:xfrm rot="2806897">
            <a:off x="4013994" y="4514057"/>
            <a:ext cx="536575" cy="890587"/>
          </a:xfrm>
          <a:prstGeom prst="flowChartOnlineStorag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000"/>
          </a:p>
        </p:txBody>
      </p:sp>
      <p:pic>
        <p:nvPicPr>
          <p:cNvPr id="25631" name="Picture 31"/>
          <p:cNvPicPr>
            <a:picLocks noChangeAspect="1" noChangeArrowheads="1"/>
          </p:cNvPicPr>
          <p:nvPr/>
        </p:nvPicPr>
        <p:blipFill>
          <a:blip r:embed="rId4">
            <a:lum bright="-6000" contrast="40000"/>
            <a:extLst>
              <a:ext uri="{28A0092B-C50C-407E-A947-70E740481C1C}">
                <a14:useLocalDpi xmlns:a14="http://schemas.microsoft.com/office/drawing/2010/main" val="0"/>
              </a:ext>
            </a:extLst>
          </a:blip>
          <a:srcRect/>
          <a:stretch>
            <a:fillRect/>
          </a:stretch>
        </p:blipFill>
        <p:spPr bwMode="auto">
          <a:xfrm>
            <a:off x="1262063" y="4356100"/>
            <a:ext cx="37115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AutoShape 32"/>
          <p:cNvSpPr>
            <a:spLocks noChangeArrowheads="1"/>
          </p:cNvSpPr>
          <p:nvPr/>
        </p:nvSpPr>
        <p:spPr bwMode="auto">
          <a:xfrm rot="-3862628">
            <a:off x="7716044" y="4633119"/>
            <a:ext cx="500063" cy="771525"/>
          </a:xfrm>
          <a:prstGeom prst="flowChartOnlineStorag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000"/>
          </a:p>
        </p:txBody>
      </p:sp>
      <p:sp>
        <p:nvSpPr>
          <p:cNvPr id="9229" name="AutoShape 34"/>
          <p:cNvSpPr>
            <a:spLocks noChangeArrowheads="1"/>
          </p:cNvSpPr>
          <p:nvPr/>
        </p:nvSpPr>
        <p:spPr bwMode="auto">
          <a:xfrm rot="-7826102">
            <a:off x="6753225" y="4621213"/>
            <a:ext cx="600075" cy="1152525"/>
          </a:xfrm>
          <a:prstGeom prst="flowChartOnlineStorag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000"/>
          </a:p>
        </p:txBody>
      </p:sp>
      <p:sp>
        <p:nvSpPr>
          <p:cNvPr id="9230" name="Rectangle 35"/>
          <p:cNvSpPr>
            <a:spLocks noChangeArrowheads="1"/>
          </p:cNvSpPr>
          <p:nvPr/>
        </p:nvSpPr>
        <p:spPr bwMode="auto">
          <a:xfrm>
            <a:off x="2406650" y="179388"/>
            <a:ext cx="3930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600" b="1" i="1">
                <a:solidFill>
                  <a:schemeClr val="accent2"/>
                </a:solidFill>
                <a:cs typeface="Times New Roman" pitchFamily="18" charset="0"/>
              </a:rPr>
              <a:t>Refinement 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5622"/>
                                        </p:tgtEl>
                                        <p:attrNameLst>
                                          <p:attrName>style.visibility</p:attrName>
                                        </p:attrNameLst>
                                      </p:cBhvr>
                                      <p:to>
                                        <p:strVal val="visible"/>
                                      </p:to>
                                    </p:set>
                                    <p:animEffect transition="in" filter="box(out)">
                                      <p:cBhvr>
                                        <p:cTn id="7" dur="500"/>
                                        <p:tgtEl>
                                          <p:spTgt spid="25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5631"/>
                                        </p:tgtEl>
                                        <p:attrNameLst>
                                          <p:attrName>style.visibility</p:attrName>
                                        </p:attrNameLst>
                                      </p:cBhvr>
                                      <p:to>
                                        <p:strVal val="visible"/>
                                      </p:to>
                                    </p:set>
                                    <p:animEffect transition="in" filter="box(out)">
                                      <p:cBhvr>
                                        <p:cTn id="12" dur="500"/>
                                        <p:tgtEl>
                                          <p:spTgt spid="25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42" name="Date Placeholder 2"/>
          <p:cNvSpPr>
            <a:spLocks noGrp="1"/>
          </p:cNvSpPr>
          <p:nvPr>
            <p:ph type="dt" sz="quarter" idx="10"/>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t>Ken Youssefi</a:t>
            </a:r>
          </a:p>
        </p:txBody>
      </p:sp>
      <p:sp>
        <p:nvSpPr>
          <p:cNvPr id="10243" name="Footer Placeholder 3"/>
          <p:cNvSpPr>
            <a:spLocks noGrp="1"/>
          </p:cNvSpPr>
          <p:nvPr>
            <p:ph type="ftr" sz="quarter" idx="11"/>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smtClean="0"/>
              <a:t>Introduction to Engineering – E10</a:t>
            </a:r>
          </a:p>
        </p:txBody>
      </p:sp>
      <p:sp>
        <p:nvSpPr>
          <p:cNvPr id="10244" name="Slide Number Placeholder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3637671F-F5D2-49DB-B58C-01E56F7298FA}" type="slidenum">
              <a:rPr lang="en-US" altLang="en-US" sz="1400" smtClean="0"/>
              <a:pPr algn="r" eaLnBrk="1" hangingPunct="1">
                <a:spcBef>
                  <a:spcPct val="0"/>
                </a:spcBef>
                <a:buFontTx/>
                <a:buNone/>
              </a:pPr>
              <a:t>5</a:t>
            </a:fld>
            <a:endParaRPr lang="en-US" altLang="en-US" sz="1400" smtClean="0"/>
          </a:p>
        </p:txBody>
      </p:sp>
      <p:sp>
        <p:nvSpPr>
          <p:cNvPr id="10245" name="Rectangle 2"/>
          <p:cNvSpPr>
            <a:spLocks noGrp="1" noChangeArrowheads="1"/>
          </p:cNvSpPr>
          <p:nvPr>
            <p:ph type="title"/>
          </p:nvPr>
        </p:nvSpPr>
        <p:spPr>
          <a:xfrm>
            <a:off x="685800" y="-304800"/>
            <a:ext cx="7772400" cy="1143000"/>
          </a:xfrm>
        </p:spPr>
        <p:txBody>
          <a:bodyPr/>
          <a:lstStyle/>
          <a:p>
            <a:pPr eaLnBrk="1" hangingPunct="1"/>
            <a:r>
              <a:rPr lang="en-US" altLang="en-US" b="1" i="1" smtClean="0">
                <a:solidFill>
                  <a:schemeClr val="accent2"/>
                </a:solidFill>
                <a:cs typeface="Times New Roman" pitchFamily="18" charset="0"/>
              </a:rPr>
              <a:t>Implementation</a:t>
            </a:r>
          </a:p>
        </p:txBody>
      </p:sp>
      <p:grpSp>
        <p:nvGrpSpPr>
          <p:cNvPr id="10246" name="Group 14"/>
          <p:cNvGrpSpPr>
            <a:grpSpLocks/>
          </p:cNvGrpSpPr>
          <p:nvPr/>
        </p:nvGrpSpPr>
        <p:grpSpPr bwMode="auto">
          <a:xfrm>
            <a:off x="357188" y="565150"/>
            <a:ext cx="8610600" cy="1438275"/>
            <a:chOff x="153" y="1760"/>
            <a:chExt cx="5424" cy="906"/>
          </a:xfrm>
        </p:grpSpPr>
        <p:sp>
          <p:nvSpPr>
            <p:cNvPr id="10253" name="Rectangle 4"/>
            <p:cNvSpPr>
              <a:spLocks noChangeArrowheads="1"/>
            </p:cNvSpPr>
            <p:nvPr/>
          </p:nvSpPr>
          <p:spPr bwMode="auto">
            <a:xfrm>
              <a:off x="153" y="2070"/>
              <a:ext cx="5424"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b="1">
                  <a:cs typeface="Times New Roman" pitchFamily="18" charset="0"/>
                </a:rPr>
                <a:t>Finance</a:t>
              </a:r>
              <a:endParaRPr lang="en-US" altLang="en-US" sz="2000">
                <a:cs typeface="Times New Roman" pitchFamily="18" charset="0"/>
              </a:endParaRPr>
            </a:p>
            <a:p>
              <a:pPr lvl="1">
                <a:spcBef>
                  <a:spcPct val="0"/>
                </a:spcBef>
                <a:buFontTx/>
                <a:buNone/>
              </a:pPr>
              <a:r>
                <a:rPr lang="en-US" altLang="en-US" sz="1800">
                  <a:cs typeface="Times New Roman" pitchFamily="18" charset="0"/>
                </a:rPr>
                <a:t>Analyzes the feasibility of producing a product, relative to capital requirements and return on investment (management of cash flow).</a:t>
              </a:r>
              <a:endParaRPr lang="en-US" altLang="en-US" sz="1800"/>
            </a:p>
          </p:txBody>
        </p:sp>
        <p:pic>
          <p:nvPicPr>
            <p:cNvPr id="10254" name="Picture 9" descr="bs0050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 y="1760"/>
              <a:ext cx="642"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7" name="Group 15"/>
          <p:cNvGrpSpPr>
            <a:grpSpLocks/>
          </p:cNvGrpSpPr>
          <p:nvPr/>
        </p:nvGrpSpPr>
        <p:grpSpPr bwMode="auto">
          <a:xfrm>
            <a:off x="485775" y="4586288"/>
            <a:ext cx="8534400" cy="1849437"/>
            <a:chOff x="234" y="2754"/>
            <a:chExt cx="5376" cy="1165"/>
          </a:xfrm>
        </p:grpSpPr>
        <p:sp>
          <p:nvSpPr>
            <p:cNvPr id="10251" name="Rectangle 5"/>
            <p:cNvSpPr>
              <a:spLocks noChangeArrowheads="1"/>
            </p:cNvSpPr>
            <p:nvPr/>
          </p:nvSpPr>
          <p:spPr bwMode="auto">
            <a:xfrm>
              <a:off x="234" y="3150"/>
              <a:ext cx="5376" cy="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b="1">
                  <a:cs typeface="Times New Roman" pitchFamily="18" charset="0"/>
                </a:rPr>
                <a:t>Marketing</a:t>
              </a:r>
              <a:endParaRPr lang="en-US" altLang="en-US" sz="2000">
                <a:cs typeface="Times New Roman" pitchFamily="18" charset="0"/>
              </a:endParaRPr>
            </a:p>
            <a:p>
              <a:pPr lvl="1">
                <a:spcBef>
                  <a:spcPct val="0"/>
                </a:spcBef>
                <a:buFontTx/>
                <a:buNone/>
              </a:pPr>
              <a:r>
                <a:rPr lang="en-US" altLang="en-US" sz="1800">
                  <a:cs typeface="Times New Roman" pitchFamily="18" charset="0"/>
                </a:rPr>
                <a:t>Anticipates customer needs and directs the flow of goods from the producer to the consumer – much more than just selling and advertising. Satisfy the customer at a profit.</a:t>
              </a:r>
              <a:endParaRPr lang="en-US" altLang="en-US" sz="2400"/>
            </a:p>
          </p:txBody>
        </p:sp>
        <p:pic>
          <p:nvPicPr>
            <p:cNvPr id="10252" name="Picture 12" descr="j02354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2" y="2754"/>
              <a:ext cx="710"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8" name="Group 16"/>
          <p:cNvGrpSpPr>
            <a:grpSpLocks/>
          </p:cNvGrpSpPr>
          <p:nvPr/>
        </p:nvGrpSpPr>
        <p:grpSpPr bwMode="auto">
          <a:xfrm>
            <a:off x="476250" y="2116138"/>
            <a:ext cx="8534400" cy="2260600"/>
            <a:chOff x="165" y="361"/>
            <a:chExt cx="5376" cy="1424"/>
          </a:xfrm>
        </p:grpSpPr>
        <p:sp>
          <p:nvSpPr>
            <p:cNvPr id="10249" name="Rectangle 17"/>
            <p:cNvSpPr>
              <a:spLocks noChangeArrowheads="1"/>
            </p:cNvSpPr>
            <p:nvPr/>
          </p:nvSpPr>
          <p:spPr bwMode="auto">
            <a:xfrm>
              <a:off x="165" y="1074"/>
              <a:ext cx="5376" cy="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b="1">
                  <a:cs typeface="Times New Roman" pitchFamily="18" charset="0"/>
                </a:rPr>
                <a:t>Production</a:t>
              </a:r>
            </a:p>
            <a:p>
              <a:pPr lvl="1">
                <a:spcBef>
                  <a:spcPct val="0"/>
                </a:spcBef>
                <a:buFontTx/>
                <a:buNone/>
              </a:pPr>
              <a:r>
                <a:rPr lang="en-US" altLang="en-US" sz="1800">
                  <a:cs typeface="Times New Roman" pitchFamily="18" charset="0"/>
                </a:rPr>
                <a:t>Production is a process used to transform raw materials into finish products, using labor, equipment, capital, and facilities. It requires engineering drawings, technical specifications, bill of materials, ……..</a:t>
              </a:r>
              <a:r>
                <a:rPr lang="en-US" altLang="en-US" sz="1400"/>
                <a:t> </a:t>
              </a:r>
              <a:endParaRPr lang="en-US" altLang="en-US" sz="2400"/>
            </a:p>
          </p:txBody>
        </p:sp>
        <p:pic>
          <p:nvPicPr>
            <p:cNvPr id="10250" name="Picture 18" descr="BD0768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 y="361"/>
              <a:ext cx="704" cy="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28"/>
                                        </p:tgtEl>
                                        <p:attrNameLst>
                                          <p:attrName>style.visibility</p:attrName>
                                        </p:attrNameLst>
                                      </p:cBhvr>
                                      <p:to>
                                        <p:strVal val="visible"/>
                                      </p:to>
                                    </p:set>
                                    <p:anim calcmode="lin" valueType="num">
                                      <p:cBhvr additive="base">
                                        <p:cTn id="7" dur="500" fill="hold"/>
                                        <p:tgtEl>
                                          <p:spTgt spid="13328"/>
                                        </p:tgtEl>
                                        <p:attrNameLst>
                                          <p:attrName>ppt_x</p:attrName>
                                        </p:attrNameLst>
                                      </p:cBhvr>
                                      <p:tavLst>
                                        <p:tav tm="0">
                                          <p:val>
                                            <p:strVal val="0-#ppt_w/2"/>
                                          </p:val>
                                        </p:tav>
                                        <p:tav tm="100000">
                                          <p:val>
                                            <p:strVal val="#ppt_x"/>
                                          </p:val>
                                        </p:tav>
                                      </p:tavLst>
                                    </p:anim>
                                    <p:anim calcmode="lin" valueType="num">
                                      <p:cBhvr additive="base">
                                        <p:cTn id="8" dur="500" fill="hold"/>
                                        <p:tgtEl>
                                          <p:spTgt spid="133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27"/>
                                        </p:tgtEl>
                                        <p:attrNameLst>
                                          <p:attrName>style.visibility</p:attrName>
                                        </p:attrNameLst>
                                      </p:cBhvr>
                                      <p:to>
                                        <p:strVal val="visible"/>
                                      </p:to>
                                    </p:set>
                                    <p:anim calcmode="lin" valueType="num">
                                      <p:cBhvr additive="base">
                                        <p:cTn id="13" dur="500" fill="hold"/>
                                        <p:tgtEl>
                                          <p:spTgt spid="13327"/>
                                        </p:tgtEl>
                                        <p:attrNameLst>
                                          <p:attrName>ppt_x</p:attrName>
                                        </p:attrNameLst>
                                      </p:cBhvr>
                                      <p:tavLst>
                                        <p:tav tm="0">
                                          <p:val>
                                            <p:strVal val="0-#ppt_w/2"/>
                                          </p:val>
                                        </p:tav>
                                        <p:tav tm="100000">
                                          <p:val>
                                            <p:strVal val="#ppt_x"/>
                                          </p:val>
                                        </p:tav>
                                      </p:tavLst>
                                    </p:anim>
                                    <p:anim calcmode="lin" valueType="num">
                                      <p:cBhvr additive="base">
                                        <p:cTn id="14" dur="500" fill="hold"/>
                                        <p:tgtEl>
                                          <p:spTgt spid="13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1266" name="Date Placeholder 2"/>
          <p:cNvSpPr>
            <a:spLocks noGrp="1"/>
          </p:cNvSpPr>
          <p:nvPr>
            <p:ph type="dt" sz="quarter" idx="10"/>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t>Ken Youssefi</a:t>
            </a:r>
          </a:p>
        </p:txBody>
      </p:sp>
      <p:sp>
        <p:nvSpPr>
          <p:cNvPr id="11267" name="Footer Placeholder 3"/>
          <p:cNvSpPr>
            <a:spLocks noGrp="1"/>
          </p:cNvSpPr>
          <p:nvPr>
            <p:ph type="ftr" sz="quarter" idx="11"/>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smtClean="0"/>
              <a:t>Introduction to Engineering – E10</a:t>
            </a:r>
          </a:p>
        </p:txBody>
      </p:sp>
      <p:sp>
        <p:nvSpPr>
          <p:cNvPr id="11268" name="Slide Number Placeholder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4D56730F-7DF1-41DE-A10B-F25DDA51E905}" type="slidenum">
              <a:rPr lang="en-US" altLang="en-US" sz="1400" smtClean="0"/>
              <a:pPr algn="r" eaLnBrk="1" hangingPunct="1">
                <a:spcBef>
                  <a:spcPct val="0"/>
                </a:spcBef>
                <a:buFontTx/>
                <a:buNone/>
              </a:pPr>
              <a:t>6</a:t>
            </a:fld>
            <a:endParaRPr lang="en-US" altLang="en-US" sz="1400" smtClean="0"/>
          </a:p>
        </p:txBody>
      </p:sp>
      <p:sp>
        <p:nvSpPr>
          <p:cNvPr id="11269" name="Rectangle 2"/>
          <p:cNvSpPr>
            <a:spLocks noGrp="1" noChangeArrowheads="1"/>
          </p:cNvSpPr>
          <p:nvPr>
            <p:ph type="title"/>
          </p:nvPr>
        </p:nvSpPr>
        <p:spPr>
          <a:xfrm>
            <a:off x="685800" y="157163"/>
            <a:ext cx="7772400" cy="838200"/>
          </a:xfrm>
        </p:spPr>
        <p:txBody>
          <a:bodyPr/>
          <a:lstStyle/>
          <a:p>
            <a:pPr eaLnBrk="1" hangingPunct="1"/>
            <a:r>
              <a:rPr lang="en-US" altLang="en-US" b="1" i="1" smtClean="0">
                <a:solidFill>
                  <a:schemeClr val="accent2"/>
                </a:solidFill>
                <a:cs typeface="Times New Roman" pitchFamily="18" charset="0"/>
              </a:rPr>
              <a:t>Implementation</a:t>
            </a:r>
          </a:p>
        </p:txBody>
      </p:sp>
      <p:grpSp>
        <p:nvGrpSpPr>
          <p:cNvPr id="37902" name="Group 14"/>
          <p:cNvGrpSpPr>
            <a:grpSpLocks/>
          </p:cNvGrpSpPr>
          <p:nvPr/>
        </p:nvGrpSpPr>
        <p:grpSpPr bwMode="auto">
          <a:xfrm>
            <a:off x="400050" y="3054350"/>
            <a:ext cx="8382000" cy="2843213"/>
            <a:chOff x="144" y="1924"/>
            <a:chExt cx="5280" cy="1791"/>
          </a:xfrm>
        </p:grpSpPr>
        <p:sp>
          <p:nvSpPr>
            <p:cNvPr id="11274" name="Rectangle 7"/>
            <p:cNvSpPr>
              <a:spLocks noChangeArrowheads="1"/>
            </p:cNvSpPr>
            <p:nvPr/>
          </p:nvSpPr>
          <p:spPr bwMode="auto">
            <a:xfrm>
              <a:off x="144" y="2658"/>
              <a:ext cx="5280" cy="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b="1">
                  <a:cs typeface="Times New Roman" pitchFamily="18" charset="0"/>
                </a:rPr>
                <a:t>Documentation</a:t>
              </a:r>
            </a:p>
            <a:p>
              <a:pPr lvl="1">
                <a:spcBef>
                  <a:spcPct val="0"/>
                </a:spcBef>
                <a:buFontTx/>
                <a:buNone/>
              </a:pPr>
              <a:r>
                <a:rPr lang="en-US" altLang="en-US" sz="1800">
                  <a:cs typeface="Times New Roman" pitchFamily="18" charset="0"/>
                </a:rPr>
                <a:t>Documentation is a process used to formally record and communicate the final design solution. 3D models are used as inputs to the documentation stage to create engineering drawings, technical illustration, animation, and patent drawings. Documentation thus becomes a concurrent activity throughout the design process, instead of something that occurs only at the end. </a:t>
              </a:r>
              <a:endParaRPr lang="en-US" altLang="en-US" sz="1800"/>
            </a:p>
          </p:txBody>
        </p:sp>
        <p:pic>
          <p:nvPicPr>
            <p:cNvPr id="11275" name="Picture 10" descr="bs0158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4" y="1924"/>
              <a:ext cx="1019"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71" name="Group 15"/>
          <p:cNvGrpSpPr>
            <a:grpSpLocks/>
          </p:cNvGrpSpPr>
          <p:nvPr/>
        </p:nvGrpSpPr>
        <p:grpSpPr bwMode="auto">
          <a:xfrm>
            <a:off x="476250" y="1114425"/>
            <a:ext cx="7772400" cy="1654175"/>
            <a:chOff x="210" y="426"/>
            <a:chExt cx="4896" cy="1042"/>
          </a:xfrm>
        </p:grpSpPr>
        <p:sp>
          <p:nvSpPr>
            <p:cNvPr id="11272" name="Rectangle 16"/>
            <p:cNvSpPr>
              <a:spLocks noChangeArrowheads="1"/>
            </p:cNvSpPr>
            <p:nvPr/>
          </p:nvSpPr>
          <p:spPr bwMode="auto">
            <a:xfrm>
              <a:off x="210" y="930"/>
              <a:ext cx="4896"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b="1">
                  <a:cs typeface="Times New Roman" pitchFamily="18" charset="0"/>
                </a:rPr>
                <a:t>Service</a:t>
              </a:r>
            </a:p>
            <a:p>
              <a:pPr lvl="1">
                <a:spcBef>
                  <a:spcPct val="0"/>
                </a:spcBef>
                <a:buFont typeface="Wingdings" pitchFamily="2" charset="2"/>
                <a:buNone/>
              </a:pPr>
              <a:r>
                <a:rPr lang="en-US" altLang="en-US" sz="1800">
                  <a:cs typeface="Times New Roman" pitchFamily="18" charset="0"/>
                </a:rPr>
                <a:t>An activity that supports the installation, training, maintenance, and repair of a product or structure for the consumer.</a:t>
              </a:r>
              <a:endParaRPr lang="en-US" altLang="en-US" sz="2000"/>
            </a:p>
          </p:txBody>
        </p:sp>
        <p:pic>
          <p:nvPicPr>
            <p:cNvPr id="11273" name="Picture 17" descr="bd0715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 y="426"/>
              <a:ext cx="581"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7902"/>
                                        </p:tgtEl>
                                        <p:attrNameLst>
                                          <p:attrName>style.visibility</p:attrName>
                                        </p:attrNameLst>
                                      </p:cBhvr>
                                      <p:to>
                                        <p:strVal val="visible"/>
                                      </p:to>
                                    </p:set>
                                    <p:anim calcmode="lin" valueType="num">
                                      <p:cBhvr additive="base">
                                        <p:cTn id="7" dur="500" fill="hold"/>
                                        <p:tgtEl>
                                          <p:spTgt spid="37902"/>
                                        </p:tgtEl>
                                        <p:attrNameLst>
                                          <p:attrName>ppt_x</p:attrName>
                                        </p:attrNameLst>
                                      </p:cBhvr>
                                      <p:tavLst>
                                        <p:tav tm="0">
                                          <p:val>
                                            <p:strVal val="0-#ppt_w/2"/>
                                          </p:val>
                                        </p:tav>
                                        <p:tav tm="100000">
                                          <p:val>
                                            <p:strVal val="#ppt_x"/>
                                          </p:val>
                                        </p:tav>
                                      </p:tavLst>
                                    </p:anim>
                                    <p:anim calcmode="lin" valueType="num">
                                      <p:cBhvr additive="base">
                                        <p:cTn id="8" dur="500" fill="hold"/>
                                        <p:tgtEl>
                                          <p:spTgt spid="379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2"/>
          <p:cNvSpPr>
            <a:spLocks noGrp="1"/>
          </p:cNvSpPr>
          <p:nvPr>
            <p:ph type="dt" sz="quarter" idx="10"/>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t>Ken Youssefi</a:t>
            </a:r>
          </a:p>
        </p:txBody>
      </p:sp>
      <p:sp>
        <p:nvSpPr>
          <p:cNvPr id="12291" name="Footer Placeholder 3"/>
          <p:cNvSpPr>
            <a:spLocks noGrp="1"/>
          </p:cNvSpPr>
          <p:nvPr>
            <p:ph type="ftr" sz="quarter" idx="11"/>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smtClean="0"/>
              <a:t>Introduction to Engineering – E10</a:t>
            </a:r>
          </a:p>
        </p:txBody>
      </p:sp>
      <p:sp>
        <p:nvSpPr>
          <p:cNvPr id="12292" name="Slide Number Placeholder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A58C5DED-D9A9-4FB1-8F5A-20812E2DC4A1}" type="slidenum">
              <a:rPr lang="en-US" altLang="en-US" sz="1400" smtClean="0"/>
              <a:pPr algn="r" eaLnBrk="1" hangingPunct="1">
                <a:spcBef>
                  <a:spcPct val="0"/>
                </a:spcBef>
                <a:buFontTx/>
                <a:buNone/>
              </a:pPr>
              <a:t>7</a:t>
            </a:fld>
            <a:endParaRPr lang="en-US" altLang="en-US" sz="1400" smtClean="0"/>
          </a:p>
        </p:txBody>
      </p:sp>
      <p:sp>
        <p:nvSpPr>
          <p:cNvPr id="12293" name="Rectangle 2"/>
          <p:cNvSpPr>
            <a:spLocks noGrp="1" noChangeArrowheads="1"/>
          </p:cNvSpPr>
          <p:nvPr>
            <p:ph type="title"/>
          </p:nvPr>
        </p:nvSpPr>
        <p:spPr>
          <a:xfrm>
            <a:off x="657225" y="180975"/>
            <a:ext cx="7772400" cy="657225"/>
          </a:xfrm>
        </p:spPr>
        <p:txBody>
          <a:bodyPr/>
          <a:lstStyle/>
          <a:p>
            <a:pPr eaLnBrk="1" hangingPunct="1"/>
            <a:r>
              <a:rPr lang="en-US" altLang="en-US" b="1" i="1" smtClean="0">
                <a:solidFill>
                  <a:schemeClr val="accent2"/>
                </a:solidFill>
                <a:cs typeface="Times New Roman" pitchFamily="18" charset="0"/>
              </a:rPr>
              <a:t>Concurrent Design Process</a:t>
            </a:r>
          </a:p>
        </p:txBody>
      </p:sp>
      <p:pic>
        <p:nvPicPr>
          <p:cNvPr id="12294" name="Picture 3"/>
          <p:cNvPicPr>
            <a:picLocks noChangeAspect="1" noChangeArrowheads="1"/>
          </p:cNvPicPr>
          <p:nvPr/>
        </p:nvPicPr>
        <p:blipFill>
          <a:blip r:embed="rId2">
            <a:lum bright="-10000" contrast="40000"/>
            <a:extLst>
              <a:ext uri="{28A0092B-C50C-407E-A947-70E740481C1C}">
                <a14:useLocalDpi xmlns:a14="http://schemas.microsoft.com/office/drawing/2010/main" val="0"/>
              </a:ext>
            </a:extLst>
          </a:blip>
          <a:srcRect/>
          <a:stretch>
            <a:fillRect/>
          </a:stretch>
        </p:blipFill>
        <p:spPr bwMode="auto">
          <a:xfrm>
            <a:off x="966788" y="1619250"/>
            <a:ext cx="7243762"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4"/>
          <p:cNvSpPr>
            <a:spLocks noChangeArrowheads="1"/>
          </p:cNvSpPr>
          <p:nvPr/>
        </p:nvSpPr>
        <p:spPr bwMode="auto">
          <a:xfrm>
            <a:off x="547688" y="795338"/>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b="1">
                <a:cs typeface="Times New Roman" pitchFamily="18" charset="0"/>
              </a:rPr>
              <a:t>Involves coordination of the technical and non-technical functions of design and manufacturing within a business.</a:t>
            </a:r>
            <a:endParaRPr lang="en-US" altLang="en-US" sz="2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2"/>
          <p:cNvSpPr>
            <a:spLocks noGrp="1"/>
          </p:cNvSpPr>
          <p:nvPr>
            <p:ph type="dt" sz="quarter" idx="10"/>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t>Ken Youssefi</a:t>
            </a:r>
          </a:p>
        </p:txBody>
      </p:sp>
      <p:sp>
        <p:nvSpPr>
          <p:cNvPr id="13315" name="Footer Placeholder 3"/>
          <p:cNvSpPr>
            <a:spLocks noGrp="1"/>
          </p:cNvSpPr>
          <p:nvPr>
            <p:ph type="ftr" sz="quarter" idx="11"/>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smtClean="0"/>
              <a:t>Introduction to Engineering – E10</a:t>
            </a:r>
          </a:p>
        </p:txBody>
      </p:sp>
      <p:sp>
        <p:nvSpPr>
          <p:cNvPr id="13316" name="Slide Number Placeholder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48604EC4-7F37-47D2-9156-958627F02867}" type="slidenum">
              <a:rPr lang="en-US" altLang="en-US" sz="1400" smtClean="0"/>
              <a:pPr algn="r" eaLnBrk="1" hangingPunct="1">
                <a:spcBef>
                  <a:spcPct val="0"/>
                </a:spcBef>
                <a:buFontTx/>
                <a:buNone/>
              </a:pPr>
              <a:t>8</a:t>
            </a:fld>
            <a:endParaRPr lang="en-US" altLang="en-US" sz="1400" smtClean="0"/>
          </a:p>
        </p:txBody>
      </p:sp>
      <p:sp>
        <p:nvSpPr>
          <p:cNvPr id="13317" name="Rectangle 2"/>
          <p:cNvSpPr>
            <a:spLocks noGrp="1" noChangeArrowheads="1"/>
          </p:cNvSpPr>
          <p:nvPr>
            <p:ph type="title"/>
          </p:nvPr>
        </p:nvSpPr>
        <p:spPr>
          <a:xfrm>
            <a:off x="685800" y="0"/>
            <a:ext cx="7772400" cy="1143000"/>
          </a:xfrm>
        </p:spPr>
        <p:txBody>
          <a:bodyPr/>
          <a:lstStyle/>
          <a:p>
            <a:pPr eaLnBrk="1" hangingPunct="1"/>
            <a:r>
              <a:rPr lang="en-US" altLang="en-US" b="1" i="1" smtClean="0">
                <a:solidFill>
                  <a:schemeClr val="accent2"/>
                </a:solidFill>
                <a:cs typeface="Times New Roman" pitchFamily="18" charset="0"/>
              </a:rPr>
              <a:t>Sharing the CAD Database</a:t>
            </a:r>
          </a:p>
        </p:txBody>
      </p:sp>
      <p:sp>
        <p:nvSpPr>
          <p:cNvPr id="13318" name="Rectangle 5"/>
          <p:cNvSpPr>
            <a:spLocks noChangeArrowheads="1"/>
          </p:cNvSpPr>
          <p:nvPr/>
        </p:nvSpPr>
        <p:spPr bwMode="auto">
          <a:xfrm>
            <a:off x="1023938"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000"/>
          </a:p>
        </p:txBody>
      </p:sp>
      <p:pic>
        <p:nvPicPr>
          <p:cNvPr id="13319" name="Picture 4"/>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023938" y="895350"/>
            <a:ext cx="709612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2"/>
          <p:cNvSpPr>
            <a:spLocks noGrp="1"/>
          </p:cNvSpPr>
          <p:nvPr>
            <p:ph type="dt" sz="quarter" idx="10"/>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000" smtClean="0"/>
              <a:t>Ken Youssefi</a:t>
            </a:r>
          </a:p>
        </p:txBody>
      </p:sp>
      <p:sp>
        <p:nvSpPr>
          <p:cNvPr id="15363" name="Footer Placeholder 3"/>
          <p:cNvSpPr>
            <a:spLocks noGrp="1"/>
          </p:cNvSpPr>
          <p:nvPr>
            <p:ph type="ftr" sz="quarter" idx="11"/>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smtClean="0"/>
              <a:t>Introduction to Engineering – E10</a:t>
            </a:r>
          </a:p>
        </p:txBody>
      </p:sp>
      <p:sp>
        <p:nvSpPr>
          <p:cNvPr id="15364" name="Slide Number Placeholder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2FA5BDD8-B94D-4600-84F8-98DF475DACF8}" type="slidenum">
              <a:rPr lang="en-US" altLang="en-US" sz="1400" smtClean="0"/>
              <a:pPr algn="r" eaLnBrk="1" hangingPunct="1">
                <a:spcBef>
                  <a:spcPct val="0"/>
                </a:spcBef>
                <a:buFontTx/>
                <a:buNone/>
              </a:pPr>
              <a:t>9</a:t>
            </a:fld>
            <a:endParaRPr lang="en-US" altLang="en-US" sz="1400" smtClean="0"/>
          </a:p>
        </p:txBody>
      </p:sp>
      <p:sp>
        <p:nvSpPr>
          <p:cNvPr id="15365" name="Rectangle 2"/>
          <p:cNvSpPr>
            <a:spLocks noGrp="1" noChangeArrowheads="1"/>
          </p:cNvSpPr>
          <p:nvPr>
            <p:ph type="title"/>
          </p:nvPr>
        </p:nvSpPr>
        <p:spPr>
          <a:xfrm>
            <a:off x="762000" y="0"/>
            <a:ext cx="7772400" cy="685800"/>
          </a:xfrm>
        </p:spPr>
        <p:txBody>
          <a:bodyPr/>
          <a:lstStyle/>
          <a:p>
            <a:pPr eaLnBrk="1" hangingPunct="1"/>
            <a:r>
              <a:rPr lang="en-US" altLang="en-US" sz="3200" b="1" i="1" smtClean="0">
                <a:cs typeface="Times New Roman" pitchFamily="18" charset="0"/>
              </a:rPr>
              <a:t>The Digital Enterprise</a:t>
            </a:r>
            <a:endParaRPr lang="en-US" altLang="en-US" sz="3200" i="1" smtClean="0">
              <a:cs typeface="Times New Roman" pitchFamily="18" charset="0"/>
            </a:endParaRPr>
          </a:p>
        </p:txBody>
      </p:sp>
      <p:sp>
        <p:nvSpPr>
          <p:cNvPr id="15366" name="Rectangle 4"/>
          <p:cNvSpPr>
            <a:spLocks noChangeArrowheads="1"/>
          </p:cNvSpPr>
          <p:nvPr/>
        </p:nvSpPr>
        <p:spPr bwMode="auto">
          <a:xfrm>
            <a:off x="700088" y="395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2000"/>
          </a:p>
        </p:txBody>
      </p:sp>
      <p:pic>
        <p:nvPicPr>
          <p:cNvPr id="15367" name="Picture 3"/>
          <p:cNvPicPr>
            <a:picLocks noChangeAspect="1" noChangeArrowheads="1"/>
          </p:cNvPicPr>
          <p:nvPr/>
        </p:nvPicPr>
        <p:blipFill>
          <a:blip r:embed="rId2">
            <a:lum bright="6000" contrast="20000"/>
            <a:extLst>
              <a:ext uri="{28A0092B-C50C-407E-A947-70E740481C1C}">
                <a14:useLocalDpi xmlns:a14="http://schemas.microsoft.com/office/drawing/2010/main" val="0"/>
              </a:ext>
            </a:extLst>
          </a:blip>
          <a:srcRect/>
          <a:stretch>
            <a:fillRect/>
          </a:stretch>
        </p:blipFill>
        <p:spPr bwMode="auto">
          <a:xfrm>
            <a:off x="1143000" y="571500"/>
            <a:ext cx="7391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000000"/>
    </a:lt1>
    <a:dk2>
      <a:srgbClr val="FFCC00"/>
    </a:dk2>
    <a:lt2>
      <a:srgbClr val="808080"/>
    </a:lt2>
    <a:accent1>
      <a:srgbClr val="00CC99"/>
    </a:accent1>
    <a:accent2>
      <a:srgbClr val="3333CC"/>
    </a:accent2>
    <a:accent3>
      <a:srgbClr val="AAAAAA"/>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2783</TotalTime>
  <Words>565</Words>
  <Application>Microsoft Office PowerPoint</Application>
  <PresentationFormat>On-screen Show (4:3)</PresentationFormat>
  <Paragraphs>107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Design Process  Concurrent Engineering</vt:lpstr>
      <vt:lpstr>PowerPoint Presentation</vt:lpstr>
      <vt:lpstr>Ideation Process</vt:lpstr>
      <vt:lpstr>Refinement Process</vt:lpstr>
      <vt:lpstr>Implementation</vt:lpstr>
      <vt:lpstr>Implementation</vt:lpstr>
      <vt:lpstr>Concurrent Design Process</vt:lpstr>
      <vt:lpstr>Sharing the CAD Database</vt:lpstr>
      <vt:lpstr>The Digital Enterprise</vt:lpstr>
      <vt:lpstr>3 - Clicker Question</vt:lpstr>
      <vt:lpstr>Product life cycle </vt:lpstr>
      <vt:lpstr>Computer Integrated Design and     Manufacturing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kyoussefi</dc:creator>
  <cp:lastModifiedBy>kyoussefi</cp:lastModifiedBy>
  <cp:revision>65</cp:revision>
  <dcterms:created xsi:type="dcterms:W3CDTF">1601-01-01T00:00:00Z</dcterms:created>
  <dcterms:modified xsi:type="dcterms:W3CDTF">2016-09-27T02:30:38Z</dcterms:modified>
</cp:coreProperties>
</file>