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video/unknow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9.gif" ContentType="image/gif"/>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42.gif" ContentType="image/gif"/>
  <Override PartName="/ppt/notesSlides/notesSlide10.xml" ContentType="application/vnd.openxmlformats-officedocument.presentationml.notesSlide+xml"/>
  <Override PartName="/ppt/media/image51.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73.gif" ContentType="image/gif"/>
  <Override PartName="/ppt/media/image74.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5"/>
  </p:notesMasterIdLst>
  <p:sldIdLst>
    <p:sldId id="380" r:id="rId3"/>
    <p:sldId id="381" r:id="rId4"/>
    <p:sldId id="256" r:id="rId5"/>
    <p:sldId id="294" r:id="rId6"/>
    <p:sldId id="259" r:id="rId7"/>
    <p:sldId id="318" r:id="rId8"/>
    <p:sldId id="308" r:id="rId9"/>
    <p:sldId id="304" r:id="rId10"/>
    <p:sldId id="316" r:id="rId11"/>
    <p:sldId id="366" r:id="rId12"/>
    <p:sldId id="371" r:id="rId13"/>
    <p:sldId id="372" r:id="rId14"/>
    <p:sldId id="373" r:id="rId15"/>
    <p:sldId id="374" r:id="rId16"/>
    <p:sldId id="375" r:id="rId17"/>
    <p:sldId id="332" r:id="rId18"/>
    <p:sldId id="335" r:id="rId19"/>
    <p:sldId id="383" r:id="rId20"/>
    <p:sldId id="334" r:id="rId21"/>
    <p:sldId id="307" r:id="rId22"/>
    <p:sldId id="267" r:id="rId23"/>
    <p:sldId id="364" r:id="rId24"/>
    <p:sldId id="319" r:id="rId25"/>
    <p:sldId id="382" r:id="rId26"/>
    <p:sldId id="379" r:id="rId27"/>
    <p:sldId id="321" r:id="rId28"/>
    <p:sldId id="376" r:id="rId29"/>
    <p:sldId id="331" r:id="rId30"/>
    <p:sldId id="269" r:id="rId31"/>
    <p:sldId id="315" r:id="rId32"/>
    <p:sldId id="262" r:id="rId33"/>
    <p:sldId id="271" r:id="rId34"/>
    <p:sldId id="270" r:id="rId35"/>
    <p:sldId id="258" r:id="rId36"/>
    <p:sldId id="326" r:id="rId37"/>
    <p:sldId id="261" r:id="rId38"/>
    <p:sldId id="264" r:id="rId39"/>
    <p:sldId id="275" r:id="rId40"/>
    <p:sldId id="273" r:id="rId41"/>
    <p:sldId id="260" r:id="rId42"/>
    <p:sldId id="365" r:id="rId43"/>
    <p:sldId id="263" r:id="rId44"/>
    <p:sldId id="314" r:id="rId45"/>
    <p:sldId id="322" r:id="rId46"/>
    <p:sldId id="323" r:id="rId47"/>
    <p:sldId id="325" r:id="rId48"/>
    <p:sldId id="336" r:id="rId49"/>
    <p:sldId id="337" r:id="rId50"/>
    <p:sldId id="338" r:id="rId51"/>
    <p:sldId id="317" r:id="rId52"/>
    <p:sldId id="274" r:id="rId53"/>
    <p:sldId id="363"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1219" autoAdjust="0"/>
  </p:normalViewPr>
  <p:slideViewPr>
    <p:cSldViewPr>
      <p:cViewPr varScale="1">
        <p:scale>
          <a:sx n="102" d="100"/>
          <a:sy n="102" d="100"/>
        </p:scale>
        <p:origin x="180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8F95B15-AFBF-4E27-BACD-E881A07EC1EF}" type="datetimeFigureOut">
              <a:rPr lang="en-US" smtClean="0"/>
              <a:pPr/>
              <a:t>3/18/2020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5DBEACD-8102-48AA-A2EC-43EF0D10A617}" type="slidenum">
              <a:rPr lang="en-US" smtClean="0"/>
              <a:pPr/>
              <a:t>‹#›</a:t>
            </a:fld>
            <a:endParaRPr lang="en-US"/>
          </a:p>
        </p:txBody>
      </p:sp>
    </p:spTree>
    <p:extLst>
      <p:ext uri="{BB962C8B-B14F-4D97-AF65-F5344CB8AC3E}">
        <p14:creationId xmlns:p14="http://schemas.microsoft.com/office/powerpoint/2010/main" val="162039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Usability</a:t>
            </a:r>
            <a:r>
              <a:rPr lang="en-US" baseline="0" dirty="0"/>
              <a:t> Engineering </a:t>
            </a:r>
            <a:r>
              <a:rPr lang="en-US" baseline="0"/>
              <a:t>or Ergonomics </a:t>
            </a:r>
            <a:r>
              <a:rPr lang="en-US" baseline="0" dirty="0"/>
              <a:t>Engineering or Human Factor Engineering:  </a:t>
            </a:r>
            <a:r>
              <a:rPr lang="en-US" baseline="0"/>
              <a:t>All equivalent</a:t>
            </a:r>
            <a:endParaRPr lang="en-US" baseline="0" dirty="0"/>
          </a:p>
          <a:p>
            <a:endParaRPr lang="en-US" baseline="0" dirty="0"/>
          </a:p>
          <a:p>
            <a:r>
              <a:rPr lang="en-US" dirty="0"/>
              <a:t>From Wikipedia (http://en.wikipedia.org/wiki/Human_factors_and_ergonomics):</a:t>
            </a:r>
          </a:p>
          <a:p>
            <a:r>
              <a:rPr lang="en-US" dirty="0"/>
              <a:t>the practice of designing products, systems or processes to take proper account of the interaction between them and the people that use them.</a:t>
            </a:r>
          </a:p>
        </p:txBody>
      </p:sp>
      <p:sp>
        <p:nvSpPr>
          <p:cNvPr id="4" name="Slide Number Placeholder 3"/>
          <p:cNvSpPr>
            <a:spLocks noGrp="1"/>
          </p:cNvSpPr>
          <p:nvPr>
            <p:ph type="sldNum" sz="quarter" idx="10"/>
          </p:nvPr>
        </p:nvSpPr>
        <p:spPr/>
        <p:txBody>
          <a:bodyPr/>
          <a:lstStyle/>
          <a:p>
            <a:fld id="{F5DBEACD-8102-48AA-A2EC-43EF0D10A617}" type="slidenum">
              <a:rPr lang="en-US" smtClean="0"/>
              <a:pPr/>
              <a:t>5</a:t>
            </a:fld>
            <a:endParaRPr lang="en-US"/>
          </a:p>
        </p:txBody>
      </p:sp>
    </p:spTree>
    <p:extLst>
      <p:ext uri="{BB962C8B-B14F-4D97-AF65-F5344CB8AC3E}">
        <p14:creationId xmlns:p14="http://schemas.microsoft.com/office/powerpoint/2010/main" val="213110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8F6782DA-06AF-49DA-9E74-42CB2F60F616}" type="slidenum">
              <a:rPr lang="en-US" altLang="en-US"/>
              <a:pPr/>
              <a:t>35</a:t>
            </a:fld>
            <a:endParaRPr lang="en-US" alt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934720" y="4416425"/>
            <a:ext cx="5140960" cy="4183063"/>
          </a:xfrm>
          <a:solidFill>
            <a:srgbClr val="FFFFFF"/>
          </a:solidFill>
          <a:ln>
            <a:solidFill>
              <a:srgbClr val="000000"/>
            </a:solidFill>
            <a:miter lim="800000"/>
            <a:headEnd/>
            <a:tailEnd/>
          </a:ln>
        </p:spPr>
        <p:txBody>
          <a:bodyPr/>
          <a:lstStyle/>
          <a:p>
            <a:pPr eaLnBrk="1" hangingPunct="1"/>
            <a:r>
              <a:rPr lang="en-GB" altLang="en-US" dirty="0"/>
              <a:t>The optimum level of performance is reached when the level of arousal is neither too high or too low.</a:t>
            </a:r>
          </a:p>
          <a:p>
            <a:pPr eaLnBrk="1" hangingPunct="1"/>
            <a:endParaRPr lang="en-GB" altLang="en-US" dirty="0"/>
          </a:p>
          <a:p>
            <a:pPr eaLnBrk="1" hangingPunct="1"/>
            <a:r>
              <a:rPr lang="en-US" altLang="en-US" dirty="0"/>
              <a:t>Boredom is a problem if we are doing a highly automated and repetitive task,  e.g. transcribing medication charts:</a:t>
            </a:r>
          </a:p>
          <a:p>
            <a:pPr eaLnBrk="1" hangingPunct="1">
              <a:buFontTx/>
              <a:buChar char="-"/>
            </a:pPr>
            <a:r>
              <a:rPr lang="en-US" altLang="en-US" dirty="0"/>
              <a:t>may be easy to commit a transcribing error</a:t>
            </a:r>
            <a:endParaRPr lang="en-GB" altLang="en-US" dirty="0"/>
          </a:p>
          <a:p>
            <a:pPr eaLnBrk="1" hangingPunct="1"/>
            <a:endParaRPr lang="en-US" altLang="en-US" dirty="0"/>
          </a:p>
        </p:txBody>
      </p:sp>
    </p:spTree>
    <p:extLst>
      <p:ext uri="{BB962C8B-B14F-4D97-AF65-F5344CB8AC3E}">
        <p14:creationId xmlns:p14="http://schemas.microsoft.com/office/powerpoint/2010/main" val="1318475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40</a:t>
            </a:fld>
            <a:endParaRPr lang="en-US"/>
          </a:p>
        </p:txBody>
      </p:sp>
    </p:spTree>
    <p:extLst>
      <p:ext uri="{BB962C8B-B14F-4D97-AF65-F5344CB8AC3E}">
        <p14:creationId xmlns:p14="http://schemas.microsoft.com/office/powerpoint/2010/main" val="418344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these</a:t>
            </a:r>
            <a:r>
              <a:rPr lang="en-US" baseline="0" dirty="0"/>
              <a:t> are representations of </a:t>
            </a:r>
            <a:r>
              <a:rPr lang="en-US" baseline="0"/>
              <a:t>human-machine interfaces.  </a:t>
            </a:r>
            <a:r>
              <a:rPr lang="en-US"/>
              <a:t>Does </a:t>
            </a:r>
            <a:r>
              <a:rPr lang="en-US" dirty="0"/>
              <a:t>it work</a:t>
            </a:r>
            <a:r>
              <a:rPr lang="en-US" baseline="0" dirty="0"/>
              <a:t> the way you expect it to work</a:t>
            </a:r>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42</a:t>
            </a:fld>
            <a:endParaRPr lang="en-US"/>
          </a:p>
        </p:txBody>
      </p:sp>
    </p:spTree>
    <p:extLst>
      <p:ext uri="{BB962C8B-B14F-4D97-AF65-F5344CB8AC3E}">
        <p14:creationId xmlns:p14="http://schemas.microsoft.com/office/powerpoint/2010/main" val="212187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eaLnBrk="1" hangingPunct="1">
              <a:buFont typeface="Wingdings" pitchFamily="2" charset="2"/>
              <a:buNone/>
            </a:pPr>
            <a:r>
              <a:rPr lang="en-GB" altLang="en-US"/>
              <a:t>Misperceiving </a:t>
            </a:r>
            <a:r>
              <a:rPr lang="en-GB" altLang="en-US" dirty="0"/>
              <a:t>situations is one of the main reasons that our decisions and actions can be incorrect</a:t>
            </a:r>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43</a:t>
            </a:fld>
            <a:endParaRPr lang="en-US"/>
          </a:p>
        </p:txBody>
      </p:sp>
    </p:spTree>
    <p:extLst>
      <p:ext uri="{BB962C8B-B14F-4D97-AF65-F5344CB8AC3E}">
        <p14:creationId xmlns:p14="http://schemas.microsoft.com/office/powerpoint/2010/main" val="214678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2C484CDE-5E32-4252-A8CA-D838BA138DC8}" type="slidenum">
              <a:rPr lang="en-US" altLang="en-US"/>
              <a:pPr/>
              <a:t>7</a:t>
            </a:fld>
            <a:endParaRPr lang="en-US" altLang="en-US"/>
          </a:p>
        </p:txBody>
      </p:sp>
      <p:sp>
        <p:nvSpPr>
          <p:cNvPr id="51203"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51204" name="Rectangle 3"/>
          <p:cNvSpPr>
            <a:spLocks noGrp="1" noChangeArrowheads="1"/>
          </p:cNvSpPr>
          <p:nvPr>
            <p:ph type="body" idx="1"/>
          </p:nvPr>
        </p:nvSpPr>
        <p:spPr>
          <a:xfrm>
            <a:off x="934720" y="4416425"/>
            <a:ext cx="5140960" cy="4183063"/>
          </a:xfrm>
          <a:noFill/>
        </p:spPr>
        <p:txBody>
          <a:bodyPr lIns="90781" tIns="44594" rIns="90781" bIns="44594"/>
          <a:lstStyle/>
          <a:p>
            <a:pPr eaLnBrk="1" hangingPunct="1"/>
            <a:r>
              <a:rPr lang="en-US" altLang="ja-JP" dirty="0"/>
              <a:t>Human factors is in part the study of the human machine interaction.</a:t>
            </a:r>
            <a:endParaRPr lang="en-US" altLang="en-US" dirty="0"/>
          </a:p>
          <a:p>
            <a:pPr eaLnBrk="1" hangingPunct="1"/>
            <a:endParaRPr lang="en-US" altLang="en-US" dirty="0"/>
          </a:p>
          <a:p>
            <a:pPr eaLnBrk="1" hangingPunct="1"/>
            <a:r>
              <a:rPr lang="en-US" altLang="en-US" dirty="0"/>
              <a:t>But actually this slide represents how we interact with everything - using our eyes, ears, fingers, hands …</a:t>
            </a:r>
          </a:p>
          <a:p>
            <a:pPr eaLnBrk="1" hangingPunct="1"/>
            <a:r>
              <a:rPr lang="en-US" altLang="en-US" dirty="0"/>
              <a:t>Our senses take in inputs, then we </a:t>
            </a:r>
            <a:r>
              <a:rPr lang="en-US" altLang="ja-JP" dirty="0"/>
              <a:t>rely on our memory and knowledge to process the </a:t>
            </a:r>
            <a:r>
              <a:rPr lang="en-US" altLang="en-US" dirty="0"/>
              <a:t>information</a:t>
            </a:r>
            <a:r>
              <a:rPr lang="en-US" altLang="ja-JP" dirty="0"/>
              <a:t> and then make decisions</a:t>
            </a:r>
            <a:r>
              <a:rPr lang="en-US" altLang="en-US" dirty="0"/>
              <a:t> and formulate a response </a:t>
            </a:r>
          </a:p>
          <a:p>
            <a:pPr eaLnBrk="1" hangingPunct="1"/>
            <a:endParaRPr lang="en-US" altLang="en-US" dirty="0"/>
          </a:p>
          <a:p>
            <a:pPr eaLnBrk="1" hangingPunct="1"/>
            <a:r>
              <a:rPr lang="en-US" altLang="ja-JP" dirty="0"/>
              <a:t>HFE recognizes that we can make errors at each step of this process </a:t>
            </a:r>
            <a:r>
              <a:rPr lang="en-US" altLang="ja-JP" dirty="0">
                <a:latin typeface="Times New Roman" pitchFamily="18" charset="0"/>
              </a:rPr>
              <a:t>…</a:t>
            </a:r>
            <a:endParaRPr lang="en-US" altLang="en-US" dirty="0"/>
          </a:p>
          <a:p>
            <a:pPr eaLnBrk="1" hangingPunct="1"/>
            <a:endParaRPr lang="en-US" altLang="ja-JP" dirty="0"/>
          </a:p>
          <a:p>
            <a:pPr eaLnBrk="1" hangingPunct="1"/>
            <a:endParaRPr lang="en-US" altLang="ja-JP" dirty="0"/>
          </a:p>
          <a:p>
            <a:pPr eaLnBrk="1" hangingPunct="1"/>
            <a:endParaRPr lang="en-US" altLang="ja-JP" dirty="0"/>
          </a:p>
        </p:txBody>
      </p:sp>
    </p:spTree>
    <p:extLst>
      <p:ext uri="{BB962C8B-B14F-4D97-AF65-F5344CB8AC3E}">
        <p14:creationId xmlns:p14="http://schemas.microsoft.com/office/powerpoint/2010/main" val="199610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8</a:t>
            </a:fld>
            <a:endParaRPr lang="en-US"/>
          </a:p>
        </p:txBody>
      </p:sp>
    </p:spTree>
    <p:extLst>
      <p:ext uri="{BB962C8B-B14F-4D97-AF65-F5344CB8AC3E}">
        <p14:creationId xmlns:p14="http://schemas.microsoft.com/office/powerpoint/2010/main" val="236520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a:solidFill>
                  <a:schemeClr val="tx1"/>
                </a:solidFill>
                <a:effectLst/>
                <a:latin typeface="+mn-lt"/>
                <a:ea typeface="+mn-ea"/>
                <a:cs typeface="+mn-cs"/>
              </a:rPr>
              <a:t>Pressurized Spheres</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A fundamental component of the Citroën hydraulic system is the pressurized sphere. There are six such units in the average DS19. They are used for a variety of purposes, but each one functions in exactly the same way.</a:t>
            </a:r>
          </a:p>
          <a:p>
            <a:pPr rtl="0" eaLnBrk="1" fontAlgn="ctr" latinLnBrk="0" hangingPunct="1"/>
            <a:r>
              <a:rPr lang="en-US" sz="1200" b="0" i="0" u="none" strike="noStrike" kern="1200" dirty="0">
                <a:solidFill>
                  <a:schemeClr val="tx1"/>
                </a:solidFill>
                <a:effectLst/>
                <a:latin typeface="+mn-lt"/>
                <a:ea typeface="+mn-ea"/>
                <a:cs typeface="+mn-cs"/>
              </a:rPr>
              <a:t>Each unit separates into halves. They screw together to form a solid unit that has a perfectly spherical cavity inside. A hemispherical rubber bladder conforms to one half of the cavity, secured in the seam between the two halves. The cavity is then completely charged with compressed nitrogen creating a very stable pressurized environment. (Note: more modern sphere units to not unscrew into halves, but were </a:t>
            </a:r>
            <a:r>
              <a:rPr lang="en-US" sz="1200" b="0" i="0" u="none" strike="noStrike" kern="1200" dirty="0" err="1">
                <a:solidFill>
                  <a:schemeClr val="tx1"/>
                </a:solidFill>
                <a:effectLst/>
                <a:latin typeface="+mn-lt"/>
                <a:ea typeface="+mn-ea"/>
                <a:cs typeface="+mn-cs"/>
              </a:rPr>
              <a:t>maufactured</a:t>
            </a:r>
            <a:r>
              <a:rPr lang="en-US" sz="1200" b="0" i="0" u="none" strike="noStrike" kern="1200" dirty="0">
                <a:solidFill>
                  <a:schemeClr val="tx1"/>
                </a:solidFill>
                <a:effectLst/>
                <a:latin typeface="+mn-lt"/>
                <a:ea typeface="+mn-ea"/>
                <a:cs typeface="+mn-cs"/>
              </a:rPr>
              <a:t> as integrated units).</a:t>
            </a:r>
          </a:p>
          <a:p>
            <a:pPr rtl="0" eaLnBrk="1" fontAlgn="t" latinLnBrk="0" hangingPunct="1"/>
            <a:r>
              <a:rPr lang="en-US" sz="1200" b="0" i="0" u="none" strike="noStrike" kern="1200" dirty="0">
                <a:solidFill>
                  <a:schemeClr val="tx1"/>
                </a:solidFill>
                <a:effectLst/>
                <a:latin typeface="+mn-lt"/>
                <a:ea typeface="+mn-ea"/>
                <a:cs typeface="+mn-cs"/>
              </a:rPr>
              <a:t>Hydraulic fluid can enter the unit through an orifice below the bladder. As a quantity of fluid is pressed into the cavity, the rubber bladder is forced upward further compressing the nitrogen gas. When pressure outside the unit decreases, the quantity of fluid will be forced back out of the cavity as the compressed nitrogen again attains equilibrium.</a:t>
            </a:r>
          </a:p>
          <a:p>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12</a:t>
            </a:fld>
            <a:endParaRPr lang="en-US"/>
          </a:p>
        </p:txBody>
      </p:sp>
    </p:spTree>
    <p:extLst>
      <p:ext uri="{BB962C8B-B14F-4D97-AF65-F5344CB8AC3E}">
        <p14:creationId xmlns:p14="http://schemas.microsoft.com/office/powerpoint/2010/main" val="55415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20</a:t>
            </a:fld>
            <a:endParaRPr lang="en-US"/>
          </a:p>
        </p:txBody>
      </p:sp>
    </p:spTree>
    <p:extLst>
      <p:ext uri="{BB962C8B-B14F-4D97-AF65-F5344CB8AC3E}">
        <p14:creationId xmlns:p14="http://schemas.microsoft.com/office/powerpoint/2010/main" val="23371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 of Brain-Computer Interfaces (BCI) is a driving force for utilizing electroencephalography technology (EEG), which is the process of recording brain activity from the scalp using electrodes (See chapter 3). In the past, the main focus have been about developing applications in a medical context, helping paralyzed or disabled patients to interact with the external world (</a:t>
            </a:r>
            <a:r>
              <a:rPr lang="en-US" dirty="0" err="1"/>
              <a:t>Plass</a:t>
            </a:r>
            <a:r>
              <a:rPr lang="en-US" dirty="0"/>
              <a:t>-Oude </a:t>
            </a:r>
            <a:r>
              <a:rPr lang="en-US" dirty="0" err="1"/>
              <a:t>Bos</a:t>
            </a:r>
            <a:r>
              <a:rPr lang="en-US" dirty="0"/>
              <a:t> et al., 2010), by mapping brain signals to human cognitive and/or </a:t>
            </a:r>
            <a:r>
              <a:rPr lang="en-US" dirty="0" err="1"/>
              <a:t>sensorymotor</a:t>
            </a:r>
            <a:r>
              <a:rPr lang="en-US" dirty="0"/>
              <a:t> functions. </a:t>
            </a:r>
          </a:p>
          <a:p>
            <a:endParaRPr lang="en-US" dirty="0"/>
          </a:p>
          <a:p>
            <a:r>
              <a:rPr lang="en-US" dirty="0"/>
              <a:t>A simple example scenario is as follows: A user is wearing the </a:t>
            </a:r>
            <a:r>
              <a:rPr lang="en-US" dirty="0" err="1"/>
              <a:t>NeuroSky</a:t>
            </a:r>
            <a:r>
              <a:rPr lang="en-US" dirty="0"/>
              <a:t> mindset that forwards brain wave signals to the software application. In order to get general information about the users brain wave pattern, a series of mental task scenarios must be executed by the user. This information will then be used to train a classification system so it can learn to recognize and thus map different brain patterns to actions. The user can then start a game, and the classification system will continuously analyze the incoming brain waves and map them to the appropriate actions and thus control some feature(s) of the running game.</a:t>
            </a:r>
          </a:p>
        </p:txBody>
      </p:sp>
      <p:sp>
        <p:nvSpPr>
          <p:cNvPr id="4" name="Slide Number Placeholder 3"/>
          <p:cNvSpPr>
            <a:spLocks noGrp="1"/>
          </p:cNvSpPr>
          <p:nvPr>
            <p:ph type="sldNum" sz="quarter" idx="10"/>
          </p:nvPr>
        </p:nvSpPr>
        <p:spPr/>
        <p:txBody>
          <a:bodyPr/>
          <a:lstStyle/>
          <a:p>
            <a:fld id="{F5DBEACD-8102-48AA-A2EC-43EF0D10A617}" type="slidenum">
              <a:rPr lang="en-US" smtClean="0"/>
              <a:pPr/>
              <a:t>26</a:t>
            </a:fld>
            <a:endParaRPr lang="en-US"/>
          </a:p>
        </p:txBody>
      </p:sp>
    </p:spTree>
    <p:extLst>
      <p:ext uri="{BB962C8B-B14F-4D97-AF65-F5344CB8AC3E}">
        <p14:creationId xmlns:p14="http://schemas.microsoft.com/office/powerpoint/2010/main" val="393054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Microsoft research</a:t>
            </a:r>
            <a:r>
              <a:rPr lang="en-US" sz="1200" b="1" kern="1200" baseline="0" dirty="0">
                <a:solidFill>
                  <a:schemeClr val="tx1"/>
                </a:solidFill>
                <a:effectLst/>
                <a:latin typeface="+mn-lt"/>
                <a:ea typeface="+mn-ea"/>
                <a:cs typeface="+mn-cs"/>
              </a:rPr>
              <a:t> engineer </a:t>
            </a:r>
            <a:r>
              <a:rPr lang="en-US" sz="1200" b="1" kern="1200" dirty="0">
                <a:solidFill>
                  <a:schemeClr val="tx1"/>
                </a:solidFill>
                <a:effectLst/>
                <a:latin typeface="+mn-lt"/>
                <a:ea typeface="+mn-ea"/>
                <a:cs typeface="+mn-cs"/>
              </a:rPr>
              <a:t>Haiyan Zhang, left, and </a:t>
            </a:r>
            <a:r>
              <a:rPr lang="en-US" sz="1200" b="1" kern="1200">
                <a:solidFill>
                  <a:schemeClr val="tx1"/>
                </a:solidFill>
                <a:effectLst/>
                <a:latin typeface="+mn-lt"/>
                <a:ea typeface="+mn-ea"/>
                <a:cs typeface="+mn-cs"/>
              </a:rPr>
              <a:t>design</a:t>
            </a:r>
            <a:r>
              <a:rPr lang="en-US" sz="1200" b="1" kern="1200" baseline="0">
                <a:solidFill>
                  <a:schemeClr val="tx1"/>
                </a:solidFill>
                <a:effectLst/>
                <a:latin typeface="+mn-lt"/>
                <a:ea typeface="+mn-ea"/>
                <a:cs typeface="+mn-cs"/>
              </a:rPr>
              <a:t> engineer</a:t>
            </a:r>
            <a:r>
              <a:rPr lang="en-US" sz="1200" b="1" kern="1200">
                <a:solidFill>
                  <a:schemeClr val="tx1"/>
                </a:solidFill>
                <a:effectLst/>
                <a:latin typeface="+mn-lt"/>
                <a:ea typeface="+mn-ea"/>
                <a:cs typeface="+mn-cs"/>
              </a:rPr>
              <a:t> </a:t>
            </a:r>
            <a:r>
              <a:rPr lang="en-US" sz="1200" b="1" kern="1200" dirty="0">
                <a:solidFill>
                  <a:schemeClr val="tx1"/>
                </a:solidFill>
                <a:effectLst/>
                <a:latin typeface="+mn-lt"/>
                <a:ea typeface="+mn-ea"/>
                <a:cs typeface="+mn-cs"/>
              </a:rPr>
              <a:t>Emma Lawton</a:t>
            </a:r>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27</a:t>
            </a:fld>
            <a:endParaRPr lang="en-US"/>
          </a:p>
        </p:txBody>
      </p:sp>
    </p:spTree>
    <p:extLst>
      <p:ext uri="{BB962C8B-B14F-4D97-AF65-F5344CB8AC3E}">
        <p14:creationId xmlns:p14="http://schemas.microsoft.com/office/powerpoint/2010/main" val="291577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their concept was all about: safety for kids, modularity while shopping, easy handling and facilitated check-out   </a:t>
            </a:r>
            <a:r>
              <a:rPr lang="en-US" dirty="0"/>
              <a:t>Child safety, human shopping behavior</a:t>
            </a:r>
            <a:r>
              <a:rPr lang="en-US" baseline="0" dirty="0"/>
              <a:t> (shopping practices, theft by homeless people, reduced time in line), maneuverability</a:t>
            </a:r>
          </a:p>
          <a:p>
            <a:endParaRPr lang="en-US" baseline="0" dirty="0"/>
          </a:p>
          <a:p>
            <a:r>
              <a:rPr lang="en-US" dirty="0"/>
              <a:t>The </a:t>
            </a:r>
            <a:r>
              <a:rPr lang="en-US" dirty="0" err="1"/>
              <a:t>nestable</a:t>
            </a:r>
            <a:r>
              <a:rPr lang="en-US" dirty="0"/>
              <a:t> steel frame lacks sides and a bottom to deter theft, and holds removable plastic baskets to increase shopper flexibility, help protect goods and provide a method to promote brand awareness. A dual child seat uses a swing-up tray for a play surface, and a hole provides a secure spot for a cup of coffee or a bunch of carnations. </a:t>
            </a:r>
          </a:p>
          <a:p>
            <a:r>
              <a:rPr lang="en-US" dirty="0"/>
              <a:t>One of the unique—and potentially patentable—features of the cart is the design of its steerable back wheels. Normally fixed straight for stability and familiarity, an easy sideways effort allows the wheels to turn left or right. Pushing the cart forward puts the wheels straight again.</a:t>
            </a:r>
          </a:p>
          <a:p>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29</a:t>
            </a:fld>
            <a:endParaRPr lang="en-US"/>
          </a:p>
        </p:txBody>
      </p:sp>
    </p:spTree>
    <p:extLst>
      <p:ext uri="{BB962C8B-B14F-4D97-AF65-F5344CB8AC3E}">
        <p14:creationId xmlns:p14="http://schemas.microsoft.com/office/powerpoint/2010/main" val="69598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Paris:</a:t>
            </a:r>
            <a:r>
              <a:rPr lang="en-US" baseline="0" dirty="0"/>
              <a:t>  One b</a:t>
            </a:r>
            <a:r>
              <a:rPr lang="en-US" dirty="0"/>
              <a:t>asket</a:t>
            </a:r>
            <a:r>
              <a:rPr lang="en-US" baseline="0" dirty="0"/>
              <a:t> too small to carry a heavy load of wine, cheese, water and, of course, chocolate.  Whole Foods expressed interest given some refinement.</a:t>
            </a:r>
            <a:endParaRPr lang="en-US" dirty="0"/>
          </a:p>
        </p:txBody>
      </p:sp>
      <p:sp>
        <p:nvSpPr>
          <p:cNvPr id="4" name="Slide Number Placeholder 3"/>
          <p:cNvSpPr>
            <a:spLocks noGrp="1"/>
          </p:cNvSpPr>
          <p:nvPr>
            <p:ph type="sldNum" sz="quarter" idx="10"/>
          </p:nvPr>
        </p:nvSpPr>
        <p:spPr/>
        <p:txBody>
          <a:bodyPr/>
          <a:lstStyle/>
          <a:p>
            <a:fld id="{F5DBEACD-8102-48AA-A2EC-43EF0D10A617}" type="slidenum">
              <a:rPr lang="en-US" smtClean="0"/>
              <a:pPr/>
              <a:t>30</a:t>
            </a:fld>
            <a:endParaRPr lang="en-US"/>
          </a:p>
        </p:txBody>
      </p:sp>
    </p:spTree>
    <p:extLst>
      <p:ext uri="{BB962C8B-B14F-4D97-AF65-F5344CB8AC3E}">
        <p14:creationId xmlns:p14="http://schemas.microsoft.com/office/powerpoint/2010/main" val="186737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4F30A77-98EC-4C03-988F-95AE06C16B42}" type="datetimeFigureOut">
              <a:rPr lang="en-US" smtClean="0"/>
              <a:pPr/>
              <a:t>3/18/2020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075CB5B-5743-4D3E-8852-7EA760A9E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F30A77-98EC-4C03-988F-95AE06C16B42}"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CB5B-5743-4D3E-8852-7EA760A9E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F30A77-98EC-4C03-988F-95AE06C16B42}"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CB5B-5743-4D3E-8852-7EA760A9ED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defRPr/>
            </a:pPr>
            <a:endParaRPr lang="en-US" sz="2400"/>
          </a:p>
        </p:txBody>
      </p:sp>
      <p:grpSp>
        <p:nvGrpSpPr>
          <p:cNvPr id="2"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en-US" sz="2400"/>
            </a:p>
          </p:txBody>
        </p:sp>
      </p:grpSp>
      <p:sp>
        <p:nvSpPr>
          <p:cNvPr id="39939"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994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44E0B9B2-7C67-4F1B-974D-A2B03585560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854C35-4808-47AB-BE17-4F66D5E1B63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BC7E49-4A11-4213-AE61-97E1C8FAD03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C76394-511F-4617-83E6-B15B885B823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8DDD35-1679-4D3D-B703-3854B9EF4A0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F20467-6C87-4827-B453-1BF01A62BE9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E5465C-832C-4DF2-9F4D-18904C46890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2A1332-DCC4-4CBB-BAEE-9890910445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F30A77-98EC-4C03-988F-95AE06C16B42}"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CB5B-5743-4D3E-8852-7EA760A9ED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7B3E89-9C50-44CB-9E5D-D45E893E70F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61BE7-2BB9-4E61-956D-EE4EB3C0E8C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06AE6-84E8-425B-A0B4-7565C24D586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25D6C4B-B034-400C-9C12-7E5655E3793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789986-3284-46A8-BE3B-ED29BA132B7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BB767F-350B-4F2D-85E8-2E6F00D42D8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59739D-0479-4684-80B9-ED01FEBF3B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F30A77-98EC-4C03-988F-95AE06C16B42}"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CB5B-5743-4D3E-8852-7EA760A9E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F30A77-98EC-4C03-988F-95AE06C16B42}"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CB5B-5743-4D3E-8852-7EA760A9E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4F30A77-98EC-4C03-988F-95AE06C16B42}" type="datetimeFigureOut">
              <a:rPr lang="en-US" smtClean="0"/>
              <a:pPr/>
              <a:t>3/18/2020</a:t>
            </a:fld>
            <a:endParaRPr lang="en-US"/>
          </a:p>
        </p:txBody>
      </p:sp>
      <p:sp>
        <p:nvSpPr>
          <p:cNvPr id="27" name="Slide Number Placeholder 26"/>
          <p:cNvSpPr>
            <a:spLocks noGrp="1"/>
          </p:cNvSpPr>
          <p:nvPr>
            <p:ph type="sldNum" sz="quarter" idx="11"/>
          </p:nvPr>
        </p:nvSpPr>
        <p:spPr/>
        <p:txBody>
          <a:bodyPr rtlCol="0"/>
          <a:lstStyle/>
          <a:p>
            <a:fld id="{9075CB5B-5743-4D3E-8852-7EA760A9ED96}"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4F30A77-98EC-4C03-988F-95AE06C16B42}" type="datetimeFigureOut">
              <a:rPr lang="en-US" smtClean="0"/>
              <a:pPr/>
              <a:t>3/18/2020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075CB5B-5743-4D3E-8852-7EA760A9E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30A77-98EC-4C03-988F-95AE06C16B42}"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5CB5B-5743-4D3E-8852-7EA760A9E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F30A77-98EC-4C03-988F-95AE06C16B42}"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CB5B-5743-4D3E-8852-7EA760A9E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F30A77-98EC-4C03-988F-95AE06C16B42}"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CB5B-5743-4D3E-8852-7EA760A9E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F30A77-98EC-4C03-988F-95AE06C16B42}" type="datetimeFigureOut">
              <a:rPr lang="en-US" smtClean="0"/>
              <a:pPr/>
              <a:t>3/18/2020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075CB5B-5743-4D3E-8852-7EA760A9ED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p>
        </p:txBody>
      </p:sp>
      <p:sp>
        <p:nvSpPr>
          <p:cNvPr id="3891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BD728ABB-ACD0-47AC-BE59-5C00099AE269}" type="slidenum">
              <a:rPr lang="en-US"/>
              <a:pPr>
                <a:defRPr/>
              </a:pPr>
              <a:t>‹#›</a:t>
            </a:fld>
            <a:endParaRPr lang="en-US"/>
          </a:p>
        </p:txBody>
      </p:sp>
      <p:grpSp>
        <p:nvGrpSpPr>
          <p:cNvPr id="2" name="Group 7"/>
          <p:cNvGrpSpPr>
            <a:grpSpLocks/>
          </p:cNvGrpSpPr>
          <p:nvPr/>
        </p:nvGrpSpPr>
        <p:grpSpPr bwMode="auto">
          <a:xfrm>
            <a:off x="279400" y="152400"/>
            <a:ext cx="8686800" cy="1600200"/>
            <a:chOff x="176" y="96"/>
            <a:chExt cx="5472" cy="1008"/>
          </a:xfrm>
        </p:grpSpPr>
        <p:sp>
          <p:nvSpPr>
            <p:cNvPr id="3892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p>
          </p:txBody>
        </p:sp>
        <p:sp>
          <p:nvSpPr>
            <p:cNvPr id="3892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p>
          </p:txBody>
        </p:sp>
        <p:sp>
          <p:nvSpPr>
            <p:cNvPr id="3892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3892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p>
          </p:txBody>
        </p:sp>
        <p:sp>
          <p:nvSpPr>
            <p:cNvPr id="3892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cs typeface="+mn-cs"/>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cs typeface="+mn-cs"/>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Citro%C3%ABn_Traction_Avan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usatoday.com/staff/1005/marco-della-cava/" TargetMode="Externa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9.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truetest.com/images/physician.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90" y="152400"/>
            <a:ext cx="8229600" cy="1143000"/>
          </a:xfrm>
        </p:spPr>
        <p:txBody>
          <a:bodyPr/>
          <a:lstStyle/>
          <a:p>
            <a:r>
              <a:rPr lang="en-US" dirty="0"/>
              <a:t>Apple </a:t>
            </a:r>
            <a:r>
              <a:rPr lang="en-US" dirty="0" err="1"/>
              <a:t>Ipod</a:t>
            </a:r>
            <a:r>
              <a:rPr lang="en-US" dirty="0"/>
              <a:t> Classic MP3 Player</a:t>
            </a:r>
          </a:p>
        </p:txBody>
      </p:sp>
      <p:pic>
        <p:nvPicPr>
          <p:cNvPr id="166914" name="Picture 2" descr="Apple MC297LL/A iPod Classic MP3/MP4 Player 160GB Black (7th Generation) (Discontinued by Manufactu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2605"/>
            <a:ext cx="3733800" cy="49672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2114" y="2209800"/>
            <a:ext cx="5038302" cy="2554545"/>
          </a:xfrm>
          <a:prstGeom prst="rect">
            <a:avLst/>
          </a:prstGeom>
          <a:noFill/>
        </p:spPr>
        <p:txBody>
          <a:bodyPr wrap="none" rtlCol="0">
            <a:spAutoFit/>
          </a:bodyPr>
          <a:lstStyle/>
          <a:p>
            <a:pPr marL="285750" indent="-285750">
              <a:buFontTx/>
              <a:buChar char="-"/>
            </a:pPr>
            <a:r>
              <a:rPr lang="en-US" sz="3200" dirty="0"/>
              <a:t>Wasn’t the first MP3 Player</a:t>
            </a:r>
          </a:p>
          <a:p>
            <a:pPr marL="285750" indent="-285750">
              <a:buFontTx/>
              <a:buChar char="-"/>
            </a:pPr>
            <a:r>
              <a:rPr lang="en-US" sz="3200" dirty="0"/>
              <a:t>Less storage capacity</a:t>
            </a:r>
          </a:p>
          <a:p>
            <a:pPr marL="285750" indent="-285750">
              <a:buFontTx/>
              <a:buChar char="-"/>
            </a:pPr>
            <a:r>
              <a:rPr lang="en-US" sz="3200" dirty="0"/>
              <a:t>Fewer features and</a:t>
            </a:r>
          </a:p>
          <a:p>
            <a:pPr marL="285750" indent="-285750">
              <a:buFontTx/>
              <a:buChar char="-"/>
            </a:pPr>
            <a:r>
              <a:rPr lang="en-US" sz="3200" dirty="0"/>
              <a:t>Cost more!</a:t>
            </a:r>
          </a:p>
          <a:p>
            <a:pPr marL="285750" indent="-285750">
              <a:buFontTx/>
              <a:buChar char="-"/>
            </a:pPr>
            <a:endParaRPr lang="en-US" sz="3200" dirty="0"/>
          </a:p>
        </p:txBody>
      </p:sp>
      <p:sp>
        <p:nvSpPr>
          <p:cNvPr id="4" name="TextBox 3"/>
          <p:cNvSpPr txBox="1"/>
          <p:nvPr/>
        </p:nvSpPr>
        <p:spPr>
          <a:xfrm>
            <a:off x="3674192" y="4419600"/>
            <a:ext cx="5366149" cy="584775"/>
          </a:xfrm>
          <a:prstGeom prst="rect">
            <a:avLst/>
          </a:prstGeom>
          <a:noFill/>
        </p:spPr>
        <p:txBody>
          <a:bodyPr wrap="none" rtlCol="0">
            <a:spAutoFit/>
          </a:bodyPr>
          <a:lstStyle/>
          <a:p>
            <a:r>
              <a:rPr lang="en-US" sz="3200" b="1" dirty="0">
                <a:solidFill>
                  <a:srgbClr val="008000"/>
                </a:solidFill>
              </a:rPr>
              <a:t>And was extremely successful</a:t>
            </a:r>
          </a:p>
        </p:txBody>
      </p:sp>
      <p:sp>
        <p:nvSpPr>
          <p:cNvPr id="6" name="TextBox 5"/>
          <p:cNvSpPr txBox="1"/>
          <p:nvPr/>
        </p:nvSpPr>
        <p:spPr>
          <a:xfrm>
            <a:off x="4953000" y="5181600"/>
            <a:ext cx="2008883" cy="707886"/>
          </a:xfrm>
          <a:prstGeom prst="rect">
            <a:avLst/>
          </a:prstGeom>
          <a:noFill/>
        </p:spPr>
        <p:txBody>
          <a:bodyPr wrap="none" rtlCol="0">
            <a:spAutoFit/>
          </a:bodyPr>
          <a:lstStyle/>
          <a:p>
            <a:r>
              <a:rPr lang="en-US" sz="4000" b="1" dirty="0">
                <a:solidFill>
                  <a:srgbClr val="FF0000"/>
                </a:solidFill>
              </a:rPr>
              <a:t>Why???</a:t>
            </a:r>
          </a:p>
        </p:txBody>
      </p:sp>
    </p:spTree>
    <p:extLst>
      <p:ext uri="{BB962C8B-B14F-4D97-AF65-F5344CB8AC3E}">
        <p14:creationId xmlns:p14="http://schemas.microsoft.com/office/powerpoint/2010/main" val="33919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26" presetClass="emph" presetSubtype="0" repeatCount="2000" fill="hold" grpId="1" nodeType="withEffect">
                                  <p:stCondLst>
                                    <p:cond delay="0"/>
                                  </p:stCondLst>
                                  <p:childTnLst>
                                    <p:animEffect transition="out" filter="fade">
                                      <p:cBhvr>
                                        <p:cTn id="28" dur="1000" tmFilter="0, 0; .2, .5; .8, .5; 1, 0"/>
                                        <p:tgtEl>
                                          <p:spTgt spid="6"/>
                                        </p:tgtEl>
                                      </p:cBhvr>
                                    </p:animEffect>
                                    <p:animScale>
                                      <p:cBhvr>
                                        <p:cTn id="29"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096000"/>
            <a:ext cx="4572000" cy="646331"/>
          </a:xfrm>
          <a:prstGeom prst="rect">
            <a:avLst/>
          </a:prstGeom>
        </p:spPr>
        <p:txBody>
          <a:bodyPr>
            <a:spAutoFit/>
          </a:bodyPr>
          <a:lstStyle/>
          <a:p>
            <a:r>
              <a:rPr lang="en-US" dirty="0">
                <a:solidFill>
                  <a:srgbClr val="222222"/>
                </a:solidFill>
                <a:latin typeface="Arial" panose="020B0604020202020204" pitchFamily="34" charset="0"/>
              </a:rPr>
              <a:t>1954 </a:t>
            </a:r>
            <a:r>
              <a:rPr lang="en-US" dirty="0">
                <a:solidFill>
                  <a:srgbClr val="0B0080"/>
                </a:solidFill>
                <a:latin typeface="Arial" panose="020B0604020202020204" pitchFamily="34" charset="0"/>
                <a:hlinkClick r:id="rId2" tooltip="Citroën Traction Avant"/>
              </a:rPr>
              <a:t>Citroën Traction Avant</a:t>
            </a:r>
            <a:r>
              <a:rPr lang="en-US" dirty="0">
                <a:solidFill>
                  <a:srgbClr val="222222"/>
                </a:solidFill>
                <a:latin typeface="Arial" panose="020B0604020202020204" pitchFamily="34" charset="0"/>
              </a:rPr>
              <a:t> 15CVH - high position</a:t>
            </a:r>
            <a:endParaRPr lang="en-US" dirty="0"/>
          </a:p>
        </p:txBody>
      </p:sp>
      <p:pic>
        <p:nvPicPr>
          <p:cNvPr id="4" name="Picture 2" descr="https://upload.wikimedia.org/wikipedia/commons/thumb/b/b9/1954_Citroen_15CVH.JPG/230px-1954_Citroen_15CV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629400" cy="498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33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4.bp.blogspot.com/-vuemiJ-ZaqI/T4rILpbbknI/AAAAAAAAAFo/4xkI5jCm66A/s1600/technolk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692041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6093023"/>
            <a:ext cx="7620000" cy="307777"/>
          </a:xfrm>
          <a:prstGeom prst="rect">
            <a:avLst/>
          </a:prstGeom>
        </p:spPr>
        <p:txBody>
          <a:bodyPr wrap="square">
            <a:spAutoFit/>
          </a:bodyPr>
          <a:lstStyle/>
          <a:p>
            <a:r>
              <a:rPr lang="en-US" sz="1400" dirty="0"/>
              <a:t>http://automotiveengineeringfundamental.blogspot.com/2012_04_01_archive.html</a:t>
            </a:r>
          </a:p>
        </p:txBody>
      </p:sp>
    </p:spTree>
    <p:extLst>
      <p:ext uri="{BB962C8B-B14F-4D97-AF65-F5344CB8AC3E}">
        <p14:creationId xmlns:p14="http://schemas.microsoft.com/office/powerpoint/2010/main" val="131185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o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657600" y="1524000"/>
            <a:ext cx="1828800" cy="3742379"/>
          </a:xfrm>
          <a:prstGeom prst="rect">
            <a:avLst/>
          </a:prstGeom>
        </p:spPr>
      </p:pic>
      <p:sp>
        <p:nvSpPr>
          <p:cNvPr id="5" name="Rectangle 4"/>
          <p:cNvSpPr/>
          <p:nvPr/>
        </p:nvSpPr>
        <p:spPr>
          <a:xfrm>
            <a:off x="1600200" y="6183867"/>
            <a:ext cx="8429626" cy="307777"/>
          </a:xfrm>
          <a:prstGeom prst="rect">
            <a:avLst/>
          </a:prstGeom>
        </p:spPr>
        <p:txBody>
          <a:bodyPr wrap="square">
            <a:spAutoFit/>
          </a:bodyPr>
          <a:lstStyle/>
          <a:p>
            <a:r>
              <a:rPr lang="en-US" sz="1400" dirty="0"/>
              <a:t>http://www.citroenet.org.uk/miscellaneous/hydraulics/hydraulics-16.html</a:t>
            </a:r>
          </a:p>
        </p:txBody>
      </p:sp>
      <p:pic>
        <p:nvPicPr>
          <p:cNvPr id="178184" name="Picture 8" descr="http://www.xantiaclub.net/techguide/suspensio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4" y="990600"/>
            <a:ext cx="213808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78186" name="Picture 10" descr="http://www.xantiaclub.net/techguide/suspension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948596"/>
            <a:ext cx="2189431" cy="255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901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Image result for pioneer spirit 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43898"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6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838200"/>
            <a:ext cx="8438255"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8999" y="6096000"/>
            <a:ext cx="2501647" cy="369332"/>
          </a:xfrm>
          <a:prstGeom prst="rect">
            <a:avLst/>
          </a:prstGeom>
        </p:spPr>
        <p:txBody>
          <a:bodyPr wrap="none">
            <a:spAutoFit/>
          </a:bodyPr>
          <a:lstStyle/>
          <a:p>
            <a:r>
              <a:rPr lang="en-US" dirty="0">
                <a:latin typeface="Open Sans"/>
              </a:rPr>
              <a:t>PIONEERING SPIRIT </a:t>
            </a:r>
            <a:endParaRPr lang="en-US" dirty="0"/>
          </a:p>
        </p:txBody>
      </p:sp>
    </p:spTree>
    <p:extLst>
      <p:ext uri="{BB962C8B-B14F-4D97-AF65-F5344CB8AC3E}">
        <p14:creationId xmlns:p14="http://schemas.microsoft.com/office/powerpoint/2010/main" val="334200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15400" cy="501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2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82000" cy="1069848"/>
          </a:xfrm>
        </p:spPr>
        <p:txBody>
          <a:bodyPr>
            <a:normAutofit fontScale="90000"/>
          </a:bodyPr>
          <a:lstStyle/>
          <a:p>
            <a:r>
              <a:rPr lang="en-US" dirty="0"/>
              <a:t>Enter Numbers – Different Interfaces?</a:t>
            </a:r>
          </a:p>
        </p:txBody>
      </p:sp>
      <p:pic>
        <p:nvPicPr>
          <p:cNvPr id="166914" name="Picture 2" descr="http://www.o-digital.com/uploads/2227/2279-6/1_Metal_Mobile_Phone_Keypad_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29908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66916" name="Picture 4" descr="http://www.casio-calculator.com/Museum/Calculator/FX/FX-20/Casio-FX-20-key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14928"/>
            <a:ext cx="3543300"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6172200"/>
            <a:ext cx="2682145" cy="461665"/>
          </a:xfrm>
          <a:prstGeom prst="rect">
            <a:avLst/>
          </a:prstGeom>
          <a:noFill/>
        </p:spPr>
        <p:txBody>
          <a:bodyPr wrap="none" rtlCol="0">
            <a:spAutoFit/>
          </a:bodyPr>
          <a:lstStyle/>
          <a:p>
            <a:r>
              <a:rPr lang="en-US" sz="2400" dirty="0"/>
              <a:t>Cell phone keypad</a:t>
            </a:r>
          </a:p>
        </p:txBody>
      </p:sp>
      <p:sp>
        <p:nvSpPr>
          <p:cNvPr id="6" name="TextBox 5"/>
          <p:cNvSpPr txBox="1"/>
          <p:nvPr/>
        </p:nvSpPr>
        <p:spPr>
          <a:xfrm>
            <a:off x="5334000" y="6172200"/>
            <a:ext cx="2632452" cy="461665"/>
          </a:xfrm>
          <a:prstGeom prst="rect">
            <a:avLst/>
          </a:prstGeom>
          <a:noFill/>
        </p:spPr>
        <p:txBody>
          <a:bodyPr wrap="none" rtlCol="0">
            <a:spAutoFit/>
          </a:bodyPr>
          <a:lstStyle/>
          <a:p>
            <a:r>
              <a:rPr lang="en-US" sz="2400" dirty="0"/>
              <a:t>Calculator keypad</a:t>
            </a:r>
          </a:p>
        </p:txBody>
      </p:sp>
    </p:spTree>
    <p:extLst>
      <p:ext uri="{BB962C8B-B14F-4D97-AF65-F5344CB8AC3E}">
        <p14:creationId xmlns:p14="http://schemas.microsoft.com/office/powerpoint/2010/main" val="23538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www.xnumber.com/xnumber/mechanical/brdir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56601"/>
            <a:ext cx="4648200" cy="4400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19600" y="6352401"/>
            <a:ext cx="4572000" cy="276999"/>
          </a:xfrm>
          <a:prstGeom prst="rect">
            <a:avLst/>
          </a:prstGeom>
        </p:spPr>
        <p:txBody>
          <a:bodyPr>
            <a:spAutoFit/>
          </a:bodyPr>
          <a:lstStyle/>
          <a:p>
            <a:r>
              <a:rPr lang="en-US" sz="1200" dirty="0"/>
              <a:t>http://www.xnumber.com/xnumber/pic_burroughs5.htm</a:t>
            </a:r>
          </a:p>
        </p:txBody>
      </p:sp>
      <p:sp>
        <p:nvSpPr>
          <p:cNvPr id="4" name="TextBox 3"/>
          <p:cNvSpPr txBox="1"/>
          <p:nvPr/>
        </p:nvSpPr>
        <p:spPr>
          <a:xfrm>
            <a:off x="1" y="1524000"/>
            <a:ext cx="4191000" cy="5324535"/>
          </a:xfrm>
          <a:prstGeom prst="rect">
            <a:avLst/>
          </a:prstGeom>
          <a:noFill/>
        </p:spPr>
        <p:txBody>
          <a:bodyPr wrap="square" rtlCol="0">
            <a:spAutoFit/>
          </a:bodyPr>
          <a:lstStyle/>
          <a:p>
            <a:endParaRPr lang="en-US" sz="3200" dirty="0"/>
          </a:p>
          <a:p>
            <a:pPr marL="630238" indent="-630238">
              <a:buFont typeface="Wingdings" panose="05000000000000000000" pitchFamily="2" charset="2"/>
              <a:buChar char="q"/>
            </a:pPr>
            <a:r>
              <a:rPr lang="en-US" sz="2800" dirty="0"/>
              <a:t>Industry standard in     the 1950’s</a:t>
            </a:r>
          </a:p>
          <a:p>
            <a:pPr marL="344488" indent="-344488">
              <a:buFont typeface="Wingdings" panose="05000000000000000000" pitchFamily="2" charset="2"/>
              <a:buChar char="q"/>
            </a:pPr>
            <a:endParaRPr lang="en-US" sz="2800" dirty="0"/>
          </a:p>
          <a:p>
            <a:pPr marL="569913" indent="-569913">
              <a:buFont typeface="Wingdings" panose="05000000000000000000" pitchFamily="2" charset="2"/>
              <a:buChar char="q"/>
              <a:tabLst>
                <a:tab pos="630238" algn="l"/>
              </a:tabLst>
            </a:pPr>
            <a:r>
              <a:rPr lang="en-US" sz="2800" dirty="0"/>
              <a:t>Basically, a mechanical adding machine</a:t>
            </a:r>
          </a:p>
          <a:p>
            <a:pPr marL="569913" indent="-569913">
              <a:buFont typeface="Wingdings" panose="05000000000000000000" pitchFamily="2" charset="2"/>
              <a:buChar char="q"/>
              <a:tabLst>
                <a:tab pos="630238" algn="l"/>
              </a:tabLst>
            </a:pPr>
            <a:endParaRPr lang="en-US" sz="2800" dirty="0"/>
          </a:p>
          <a:p>
            <a:pPr marL="569913" indent="-569913">
              <a:buFont typeface="Wingdings" panose="05000000000000000000" pitchFamily="2" charset="2"/>
              <a:buChar char="q"/>
              <a:tabLst>
                <a:tab pos="630238" algn="l"/>
              </a:tabLst>
            </a:pPr>
            <a:r>
              <a:rPr lang="en-US" sz="2800" dirty="0"/>
              <a:t>Earlier models looked like cash registers</a:t>
            </a:r>
          </a:p>
          <a:p>
            <a:pPr marL="344488" indent="-344488"/>
            <a:endParaRPr lang="en-US" sz="2800" dirty="0"/>
          </a:p>
        </p:txBody>
      </p:sp>
      <p:sp>
        <p:nvSpPr>
          <p:cNvPr id="5" name="Title 1"/>
          <p:cNvSpPr txBox="1">
            <a:spLocks/>
          </p:cNvSpPr>
          <p:nvPr/>
        </p:nvSpPr>
        <p:spPr>
          <a:xfrm>
            <a:off x="228600" y="914400"/>
            <a:ext cx="8229600" cy="1069848"/>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4400" dirty="0"/>
              <a:t>Early Calculator</a:t>
            </a:r>
          </a:p>
        </p:txBody>
      </p:sp>
    </p:spTree>
    <p:extLst>
      <p:ext uri="{BB962C8B-B14F-4D97-AF65-F5344CB8AC3E}">
        <p14:creationId xmlns:p14="http://schemas.microsoft.com/office/powerpoint/2010/main" val="14995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s://www.sparkfun.com/images/tutorials/Port-O-Rotary/Rotary-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0290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67940" name="Picture 4" descr="https://encrypted-tbn1.gstatic.com/images?q=tbn:ANd9GcTqwG_ELP8GcEPouIF48VdGxED7KVjlcTjMNltB5RBUIrizNRi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0199"/>
            <a:ext cx="2495550"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5791200"/>
            <a:ext cx="2045753" cy="461665"/>
          </a:xfrm>
          <a:prstGeom prst="rect">
            <a:avLst/>
          </a:prstGeom>
          <a:noFill/>
        </p:spPr>
        <p:txBody>
          <a:bodyPr wrap="none" rtlCol="0">
            <a:spAutoFit/>
          </a:bodyPr>
          <a:lstStyle/>
          <a:p>
            <a:r>
              <a:rPr lang="en-US" sz="2400" dirty="0"/>
              <a:t>Rotary Phone</a:t>
            </a:r>
          </a:p>
        </p:txBody>
      </p:sp>
      <p:sp>
        <p:nvSpPr>
          <p:cNvPr id="6" name="TextBox 5"/>
          <p:cNvSpPr txBox="1"/>
          <p:nvPr/>
        </p:nvSpPr>
        <p:spPr>
          <a:xfrm>
            <a:off x="5974922" y="5791200"/>
            <a:ext cx="1745991" cy="461665"/>
          </a:xfrm>
          <a:prstGeom prst="rect">
            <a:avLst/>
          </a:prstGeom>
          <a:noFill/>
        </p:spPr>
        <p:txBody>
          <a:bodyPr wrap="none" rtlCol="0">
            <a:spAutoFit/>
          </a:bodyPr>
          <a:lstStyle/>
          <a:p>
            <a:r>
              <a:rPr lang="en-US" sz="2400" dirty="0"/>
              <a:t>Rotary Dial</a:t>
            </a:r>
          </a:p>
        </p:txBody>
      </p:sp>
    </p:spTree>
    <p:extLst>
      <p:ext uri="{BB962C8B-B14F-4D97-AF65-F5344CB8AC3E}">
        <p14:creationId xmlns:p14="http://schemas.microsoft.com/office/powerpoint/2010/main" val="4250215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489"/>
            <a:ext cx="8229600" cy="1069848"/>
          </a:xfrm>
        </p:spPr>
        <p:txBody>
          <a:bodyPr>
            <a:normAutofit/>
          </a:bodyPr>
          <a:lstStyle/>
          <a:p>
            <a:r>
              <a:rPr lang="en-US" sz="4400" dirty="0"/>
              <a:t>Bell Labs Study</a:t>
            </a:r>
          </a:p>
        </p:txBody>
      </p:sp>
      <p:pic>
        <p:nvPicPr>
          <p:cNvPr id="168962" name="Picture 2" descr="Touch Tone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71600"/>
            <a:ext cx="2857500" cy="44005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86400" y="6096000"/>
            <a:ext cx="2688557" cy="276999"/>
          </a:xfrm>
          <a:prstGeom prst="rect">
            <a:avLst/>
          </a:prstGeom>
        </p:spPr>
        <p:txBody>
          <a:bodyPr wrap="none">
            <a:spAutoFit/>
          </a:bodyPr>
          <a:lstStyle/>
          <a:p>
            <a:r>
              <a:rPr lang="en-US" sz="1200" dirty="0"/>
              <a:t>http://www.vcalc.net/Keyboard.htm</a:t>
            </a:r>
          </a:p>
        </p:txBody>
      </p:sp>
      <p:sp>
        <p:nvSpPr>
          <p:cNvPr id="4" name="TextBox 3"/>
          <p:cNvSpPr txBox="1"/>
          <p:nvPr/>
        </p:nvSpPr>
        <p:spPr>
          <a:xfrm>
            <a:off x="244839" y="2136337"/>
            <a:ext cx="4648199" cy="3293209"/>
          </a:xfrm>
          <a:prstGeom prst="rect">
            <a:avLst/>
          </a:prstGeom>
          <a:noFill/>
        </p:spPr>
        <p:txBody>
          <a:bodyPr wrap="square" rtlCol="0">
            <a:spAutoFit/>
          </a:bodyPr>
          <a:lstStyle/>
          <a:p>
            <a:r>
              <a:rPr lang="en-US" sz="3200" dirty="0"/>
              <a:t>Research showed*:</a:t>
            </a:r>
          </a:p>
          <a:p>
            <a:endParaRPr lang="en-US" sz="3200" dirty="0"/>
          </a:p>
          <a:p>
            <a:pPr marL="344488" indent="-344488">
              <a:buFont typeface="Wingdings" panose="05000000000000000000" pitchFamily="2" charset="2"/>
              <a:buChar char="q"/>
            </a:pPr>
            <a:r>
              <a:rPr lang="en-US" sz="2800" dirty="0"/>
              <a:t>   Easiest to master </a:t>
            </a:r>
          </a:p>
          <a:p>
            <a:pPr marL="344488" indent="-344488">
              <a:buFont typeface="Wingdings" panose="05000000000000000000" pitchFamily="2" charset="2"/>
              <a:buChar char="q"/>
            </a:pPr>
            <a:endParaRPr lang="en-US" sz="2800" dirty="0"/>
          </a:p>
          <a:p>
            <a:pPr marL="344488" indent="-344488">
              <a:buFont typeface="Wingdings" panose="05000000000000000000" pitchFamily="2" charset="2"/>
              <a:buChar char="q"/>
              <a:tabLst>
                <a:tab pos="630238" algn="l"/>
              </a:tabLst>
            </a:pPr>
            <a:r>
              <a:rPr lang="en-US" sz="2800" dirty="0"/>
              <a:t>   Natural way to match      	letters with numbers</a:t>
            </a:r>
          </a:p>
          <a:p>
            <a:pPr marL="344488" indent="-344488"/>
            <a:endParaRPr lang="en-US" sz="2800" dirty="0"/>
          </a:p>
        </p:txBody>
      </p:sp>
      <p:sp>
        <p:nvSpPr>
          <p:cNvPr id="5" name="Rectangle 4"/>
          <p:cNvSpPr/>
          <p:nvPr/>
        </p:nvSpPr>
        <p:spPr>
          <a:xfrm>
            <a:off x="178008" y="5352871"/>
            <a:ext cx="4572000" cy="1200329"/>
          </a:xfrm>
          <a:prstGeom prst="rect">
            <a:avLst/>
          </a:prstGeom>
        </p:spPr>
        <p:txBody>
          <a:bodyPr>
            <a:spAutoFit/>
          </a:bodyPr>
          <a:lstStyle/>
          <a:p>
            <a:r>
              <a:rPr lang="en-US" dirty="0"/>
              <a:t>* “Human Factor Engineering Studies of the Design and Use of Pushbutton Telephone Sets.” Published July 1960, Bell System Technical Journal</a:t>
            </a:r>
          </a:p>
        </p:txBody>
      </p:sp>
      <p:pic>
        <p:nvPicPr>
          <p:cNvPr id="8" name="Picture 2" descr="https://thejasfiles.files.wordpress.com/2015/08/2013-01-08_215918_basic_old_style_phone_desktop.png?w=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686" y="2076271"/>
            <a:ext cx="474398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68962"/>
                                        </p:tgtEl>
                                      </p:cBhvr>
                                    </p:animEffect>
                                    <p:set>
                                      <p:cBhvr>
                                        <p:cTn id="7" dur="1" fill="hold">
                                          <p:stCondLst>
                                            <p:cond delay="1999"/>
                                          </p:stCondLst>
                                        </p:cTn>
                                        <p:tgtEl>
                                          <p:spTgt spid="16896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Design and User Error</a:t>
            </a:r>
          </a:p>
        </p:txBody>
      </p:sp>
      <p:sp>
        <p:nvSpPr>
          <p:cNvPr id="3" name="Content Placeholder 1"/>
          <p:cNvSpPr txBox="1">
            <a:spLocks/>
          </p:cNvSpPr>
          <p:nvPr/>
        </p:nvSpPr>
        <p:spPr bwMode="auto">
          <a:xfrm>
            <a:off x="609600" y="2057400"/>
            <a:ext cx="8229600" cy="411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a:lstStyle>
          <a:p>
            <a:pPr marL="457200" indent="-457200">
              <a:buFont typeface="Wingdings" panose="05000000000000000000" pitchFamily="2" charset="2"/>
              <a:buChar char="q"/>
            </a:pPr>
            <a:r>
              <a:rPr lang="en-US" sz="3200" kern="0" dirty="0"/>
              <a:t>FDA receives on average 100,000 medical device incident reports per year</a:t>
            </a:r>
          </a:p>
          <a:p>
            <a:pPr lvl="2" indent="-457200">
              <a:buFont typeface="Wingdings" panose="05000000000000000000" pitchFamily="2" charset="2"/>
              <a:buChar char="q"/>
            </a:pPr>
            <a:r>
              <a:rPr lang="en-US" sz="3200" kern="0" dirty="0"/>
              <a:t>More than 1/3 involve user error</a:t>
            </a:r>
          </a:p>
          <a:p>
            <a:pPr lvl="1" indent="-457200">
              <a:buFont typeface="Wingdings" panose="05000000000000000000" pitchFamily="2" charset="2"/>
              <a:buChar char="q"/>
            </a:pPr>
            <a:endParaRPr lang="en-US" sz="3200" kern="0" dirty="0"/>
          </a:p>
          <a:p>
            <a:pPr marL="457200" indent="-457200">
              <a:buFont typeface="Wingdings" panose="05000000000000000000" pitchFamily="2" charset="2"/>
              <a:buChar char="q"/>
            </a:pPr>
            <a:r>
              <a:rPr lang="en-US" sz="3200" kern="0" dirty="0"/>
              <a:t>In an FDA recall study, almost half of medical device recalls are due to design problems, and user error often correlates with poor product design</a:t>
            </a:r>
          </a:p>
        </p:txBody>
      </p:sp>
    </p:spTree>
    <p:extLst>
      <p:ext uri="{BB962C8B-B14F-4D97-AF65-F5344CB8AC3E}">
        <p14:creationId xmlns:p14="http://schemas.microsoft.com/office/powerpoint/2010/main" val="382805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noAutofit/>
          </a:bodyPr>
          <a:lstStyle/>
          <a:p>
            <a:r>
              <a:rPr lang="en-US" sz="2800" dirty="0"/>
              <a:t/>
            </a:r>
            <a:br>
              <a:rPr lang="en-US" sz="2800" dirty="0"/>
            </a:br>
            <a:endParaRPr lang="en-US" sz="2800" dirty="0"/>
          </a:p>
        </p:txBody>
      </p:sp>
      <p:sp>
        <p:nvSpPr>
          <p:cNvPr id="7" name="TextBox 6"/>
          <p:cNvSpPr txBox="1"/>
          <p:nvPr/>
        </p:nvSpPr>
        <p:spPr>
          <a:xfrm>
            <a:off x="533401" y="685800"/>
            <a:ext cx="7391400" cy="954107"/>
          </a:xfrm>
          <a:prstGeom prst="rect">
            <a:avLst/>
          </a:prstGeom>
          <a:noFill/>
        </p:spPr>
        <p:txBody>
          <a:bodyPr wrap="square" rtlCol="0">
            <a:spAutoFit/>
          </a:bodyPr>
          <a:lstStyle/>
          <a:p>
            <a:r>
              <a:rPr lang="en-US" sz="2800" dirty="0">
                <a:latin typeface="+mj-lt"/>
              </a:rPr>
              <a:t>Example: Healthcare-related technology is rapidly growing</a:t>
            </a:r>
          </a:p>
        </p:txBody>
      </p:sp>
      <p:grpSp>
        <p:nvGrpSpPr>
          <p:cNvPr id="5" name="Group 2"/>
          <p:cNvGrpSpPr>
            <a:grpSpLocks/>
          </p:cNvGrpSpPr>
          <p:nvPr/>
        </p:nvGrpSpPr>
        <p:grpSpPr bwMode="auto">
          <a:xfrm>
            <a:off x="1676400" y="1905000"/>
            <a:ext cx="5257800" cy="3505200"/>
            <a:chOff x="0" y="0"/>
            <a:chExt cx="4560" cy="2784"/>
          </a:xfrm>
        </p:grpSpPr>
        <p:pic>
          <p:nvPicPr>
            <p:cNvPr id="6" name="Picture 3"/>
            <p:cNvPicPr>
              <a:picLocks noChangeAspect="1" noChangeArrowheads="1"/>
            </p:cNvPicPr>
            <p:nvPr/>
          </p:nvPicPr>
          <p:blipFill>
            <a:blip r:embed="rId3"/>
            <a:srcRect/>
            <a:stretch>
              <a:fillRect/>
            </a:stretch>
          </p:blipFill>
          <p:spPr bwMode="auto">
            <a:xfrm>
              <a:off x="0" y="0"/>
              <a:ext cx="4560" cy="2748"/>
            </a:xfrm>
            <a:prstGeom prst="rect">
              <a:avLst/>
            </a:prstGeom>
            <a:noFill/>
            <a:ln w="9525">
              <a:noFill/>
              <a:miter lim="800000"/>
              <a:headEnd/>
              <a:tailEnd/>
            </a:ln>
          </p:spPr>
        </p:pic>
        <p:sp>
          <p:nvSpPr>
            <p:cNvPr id="9" name="Rectangle 4"/>
            <p:cNvSpPr>
              <a:spLocks noChangeArrowheads="1"/>
            </p:cNvSpPr>
            <p:nvPr/>
          </p:nvSpPr>
          <p:spPr bwMode="auto">
            <a:xfrm>
              <a:off x="0" y="0"/>
              <a:ext cx="4560" cy="2784"/>
            </a:xfrm>
            <a:prstGeom prst="rect">
              <a:avLst/>
            </a:prstGeom>
            <a:noFill/>
            <a:ln w="76200" cap="sq">
              <a:solidFill>
                <a:srgbClr val="0000FF"/>
              </a:solidFill>
              <a:miter lim="800000"/>
              <a:headEnd type="none" w="sm" len="sm"/>
              <a:tailEnd type="none" w="sm" len="sm"/>
            </a:ln>
            <a:effectLst/>
          </p:spPr>
          <p:txBody>
            <a:bodyPr wrap="none" anchor="ctr"/>
            <a:lstStyle/>
            <a:p>
              <a:endParaRPr lang="en-US"/>
            </a:p>
          </p:txBody>
        </p:sp>
      </p:grpSp>
      <p:sp>
        <p:nvSpPr>
          <p:cNvPr id="11" name="TextBox 10"/>
          <p:cNvSpPr txBox="1"/>
          <p:nvPr/>
        </p:nvSpPr>
        <p:spPr>
          <a:xfrm>
            <a:off x="609600" y="5638800"/>
            <a:ext cx="7772400" cy="954107"/>
          </a:xfrm>
          <a:prstGeom prst="rect">
            <a:avLst/>
          </a:prstGeom>
          <a:noFill/>
        </p:spPr>
        <p:txBody>
          <a:bodyPr wrap="square" rtlCol="0">
            <a:spAutoFit/>
          </a:bodyPr>
          <a:lstStyle/>
          <a:p>
            <a:r>
              <a:rPr lang="en-US" sz="2800" dirty="0">
                <a:latin typeface="+mj-lt"/>
              </a:rPr>
              <a:t>You hope Human Factors were considered in the design of this equipment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Computer Workstation Variables cleanup.png"/>
          <p:cNvPicPr>
            <a:picLocks noChangeAspect="1" noChangeArrowheads="1"/>
          </p:cNvPicPr>
          <p:nvPr/>
        </p:nvPicPr>
        <p:blipFill>
          <a:blip r:embed="rId2" cstate="print"/>
          <a:srcRect/>
          <a:stretch>
            <a:fillRect/>
          </a:stretch>
        </p:blipFill>
        <p:spPr bwMode="auto">
          <a:xfrm>
            <a:off x="6019800" y="1485041"/>
            <a:ext cx="2940558" cy="4421892"/>
          </a:xfrm>
          <a:prstGeom prst="rect">
            <a:avLst/>
          </a:prstGeom>
          <a:noFill/>
        </p:spPr>
      </p:pic>
      <p:sp>
        <p:nvSpPr>
          <p:cNvPr id="2" name="Title 1"/>
          <p:cNvSpPr>
            <a:spLocks noGrp="1"/>
          </p:cNvSpPr>
          <p:nvPr>
            <p:ph type="title"/>
          </p:nvPr>
        </p:nvSpPr>
        <p:spPr>
          <a:xfrm>
            <a:off x="457200" y="762000"/>
            <a:ext cx="8229600" cy="1066800"/>
          </a:xfrm>
        </p:spPr>
        <p:txBody>
          <a:bodyPr>
            <a:normAutofit/>
          </a:bodyPr>
          <a:lstStyle/>
          <a:p>
            <a:r>
              <a:rPr lang="en-US" sz="3200" dirty="0"/>
              <a:t>Human Factors (ergonomics) integrates knowledge from multiple fields</a:t>
            </a:r>
          </a:p>
        </p:txBody>
      </p:sp>
      <p:sp>
        <p:nvSpPr>
          <p:cNvPr id="3" name="Content Placeholder 2"/>
          <p:cNvSpPr>
            <a:spLocks noGrp="1"/>
          </p:cNvSpPr>
          <p:nvPr>
            <p:ph idx="1"/>
          </p:nvPr>
        </p:nvSpPr>
        <p:spPr>
          <a:xfrm>
            <a:off x="457200" y="2249424"/>
            <a:ext cx="5791200" cy="4325112"/>
          </a:xfrm>
        </p:spPr>
        <p:txBody>
          <a:bodyPr/>
          <a:lstStyle/>
          <a:p>
            <a:r>
              <a:rPr lang="en-US" dirty="0"/>
              <a:t>Engineering</a:t>
            </a:r>
          </a:p>
          <a:p>
            <a:r>
              <a:rPr lang="en-US" dirty="0"/>
              <a:t>Psychology</a:t>
            </a:r>
          </a:p>
          <a:p>
            <a:r>
              <a:rPr lang="en-US" dirty="0"/>
              <a:t>Physiology/Kinesiology</a:t>
            </a:r>
          </a:p>
          <a:p>
            <a:r>
              <a:rPr lang="en-US" dirty="0"/>
              <a:t>Biology</a:t>
            </a:r>
          </a:p>
          <a:p>
            <a:r>
              <a:rPr lang="en-US" dirty="0"/>
              <a:t>Anthropology</a:t>
            </a:r>
          </a:p>
          <a:p>
            <a:endParaRPr lang="en-US" dirty="0"/>
          </a:p>
          <a:p>
            <a:pPr marL="0" indent="0">
              <a:buNone/>
            </a:pPr>
            <a:r>
              <a:rPr lang="en-US" dirty="0">
                <a:solidFill>
                  <a:schemeClr val="accent2"/>
                </a:solidFill>
              </a:rPr>
              <a:t>SJSU has a Human Factors program in the Industrial and Systems Engineering Department</a:t>
            </a:r>
          </a:p>
          <a:p>
            <a:endParaRPr lang="en-US" dirty="0"/>
          </a:p>
        </p:txBody>
      </p:sp>
      <p:sp>
        <p:nvSpPr>
          <p:cNvPr id="5" name="TextBox 4"/>
          <p:cNvSpPr txBox="1"/>
          <p:nvPr/>
        </p:nvSpPr>
        <p:spPr>
          <a:xfrm>
            <a:off x="6198963" y="5867400"/>
            <a:ext cx="2945037" cy="507831"/>
          </a:xfrm>
          <a:prstGeom prst="rect">
            <a:avLst/>
          </a:prstGeom>
          <a:noFill/>
        </p:spPr>
        <p:txBody>
          <a:bodyPr wrap="none" rtlCol="0">
            <a:spAutoFit/>
          </a:bodyPr>
          <a:lstStyle/>
          <a:p>
            <a:pPr marL="687388" indent="-687388"/>
            <a:r>
              <a:rPr lang="en-US" dirty="0"/>
              <a:t> </a:t>
            </a:r>
            <a:r>
              <a:rPr lang="en-US" sz="900" dirty="0"/>
              <a:t>Source: Integrated Safety Management, Berkeley Lab</a:t>
            </a:r>
            <a:br>
              <a:rPr lang="en-US" sz="900" dirty="0"/>
            </a:br>
            <a:r>
              <a:rPr lang="en-US" sz="900" dirty="0" err="1"/>
              <a:t>wikipedia</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Crew resource management has prevented accidents and saved lives in the aviation industry, and may save lives in hospital operating and emergency ro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990600"/>
            <a:ext cx="8440521"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5562600"/>
            <a:ext cx="7543800" cy="830997"/>
          </a:xfrm>
          <a:prstGeom prst="rect">
            <a:avLst/>
          </a:prstGeom>
        </p:spPr>
        <p:txBody>
          <a:bodyPr wrap="square">
            <a:spAutoFit/>
          </a:bodyPr>
          <a:lstStyle/>
          <a:p>
            <a:r>
              <a:rPr lang="en-US" sz="2800" dirty="0"/>
              <a:t>Majority of air crashes involve human error</a:t>
            </a:r>
          </a:p>
          <a:p>
            <a:endParaRPr lang="en-US" sz="2000" dirty="0"/>
          </a:p>
        </p:txBody>
      </p:sp>
      <p:sp>
        <p:nvSpPr>
          <p:cNvPr id="2" name="Rectangle 1"/>
          <p:cNvSpPr/>
          <p:nvPr/>
        </p:nvSpPr>
        <p:spPr>
          <a:xfrm>
            <a:off x="1066800" y="6336268"/>
            <a:ext cx="7391400" cy="369332"/>
          </a:xfrm>
          <a:prstGeom prst="rect">
            <a:avLst/>
          </a:prstGeom>
        </p:spPr>
        <p:txBody>
          <a:bodyPr wrap="square">
            <a:spAutoFit/>
          </a:bodyPr>
          <a:lstStyle/>
          <a:p>
            <a:r>
              <a:rPr lang="en-US" dirty="0"/>
              <a:t>http://www.apa.org/action/science/human-factors/index.aspx/</a:t>
            </a:r>
          </a:p>
        </p:txBody>
      </p:sp>
    </p:spTree>
    <p:extLst>
      <p:ext uri="{BB962C8B-B14F-4D97-AF65-F5344CB8AC3E}">
        <p14:creationId xmlns:p14="http://schemas.microsoft.com/office/powerpoint/2010/main" val="156401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n astronaut in space."/>
          <p:cNvPicPr>
            <a:picLocks noChangeAspect="1" noChangeArrowheads="1"/>
          </p:cNvPicPr>
          <p:nvPr/>
        </p:nvPicPr>
        <p:blipFill>
          <a:blip r:embed="rId2"/>
          <a:srcRect/>
          <a:stretch>
            <a:fillRect/>
          </a:stretch>
        </p:blipFill>
        <p:spPr bwMode="auto">
          <a:xfrm>
            <a:off x="1066800" y="609600"/>
            <a:ext cx="6400800" cy="4800602"/>
          </a:xfrm>
          <a:prstGeom prst="rect">
            <a:avLst/>
          </a:prstGeom>
          <a:noFill/>
        </p:spPr>
      </p:pic>
      <p:sp>
        <p:nvSpPr>
          <p:cNvPr id="3" name="Rectangle 2"/>
          <p:cNvSpPr/>
          <p:nvPr/>
        </p:nvSpPr>
        <p:spPr>
          <a:xfrm>
            <a:off x="1066800" y="5529566"/>
            <a:ext cx="7543800" cy="1354217"/>
          </a:xfrm>
          <a:prstGeom prst="rect">
            <a:avLst/>
          </a:prstGeom>
        </p:spPr>
        <p:txBody>
          <a:bodyPr wrap="square">
            <a:spAutoFit/>
          </a:bodyPr>
          <a:lstStyle/>
          <a:p>
            <a:r>
              <a:rPr lang="en-US" sz="2400" dirty="0"/>
              <a:t>Astronaut interacting with a space system that was designed with human factors. </a:t>
            </a:r>
          </a:p>
          <a:p>
            <a:endParaRPr lang="en-US" sz="2000" dirty="0"/>
          </a:p>
          <a:p>
            <a:r>
              <a:rPr lang="en-US" sz="1400" dirty="0"/>
              <a:t>(This image is in the public domain. Source: NASA)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533400"/>
            <a:ext cx="5943600" cy="6232124"/>
          </a:xfrm>
          <a:prstGeom prst="rect">
            <a:avLst/>
          </a:prstGeom>
        </p:spPr>
      </p:pic>
    </p:spTree>
    <p:extLst>
      <p:ext uri="{BB962C8B-B14F-4D97-AF65-F5344CB8AC3E}">
        <p14:creationId xmlns:p14="http://schemas.microsoft.com/office/powerpoint/2010/main" val="391638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895600"/>
            <a:ext cx="2514600" cy="1069848"/>
          </a:xfrm>
        </p:spPr>
        <p:txBody>
          <a:bodyPr>
            <a:normAutofit fontScale="90000"/>
          </a:bodyPr>
          <a:lstStyle/>
          <a:p>
            <a:r>
              <a:rPr lang="en-US" sz="4400" dirty="0" err="1"/>
              <a:t>AlterEgo</a:t>
            </a:r>
            <a:r>
              <a:rPr lang="en-US" dirty="0"/>
              <a:t/>
            </a:r>
            <a:br>
              <a:rPr lang="en-US" dirty="0"/>
            </a:br>
            <a:r>
              <a:rPr lang="en-US" dirty="0"/>
              <a:t/>
            </a:r>
            <a:br>
              <a:rPr lang="en-US" dirty="0"/>
            </a:br>
            <a:r>
              <a:rPr lang="en-US" sz="3100" dirty="0"/>
              <a:t>Speech thought recognized by computer</a:t>
            </a:r>
            <a:r>
              <a:rPr lang="en-US" dirty="0"/>
              <a:t/>
            </a:r>
            <a:br>
              <a:rPr lang="en-US" dirty="0"/>
            </a:br>
            <a:r>
              <a:rPr lang="en-US" dirty="0"/>
              <a:t/>
            </a:r>
            <a:br>
              <a:rPr lang="en-US" dirty="0"/>
            </a:br>
            <a:r>
              <a:rPr lang="en-US" sz="3100" dirty="0"/>
              <a:t>Arnav </a:t>
            </a:r>
            <a:r>
              <a:rPr lang="en-US" sz="3100" dirty="0" err="1"/>
              <a:t>Kapur</a:t>
            </a:r>
            <a:r>
              <a:rPr lang="en-US" sz="3100" dirty="0"/>
              <a:t>, MIT Media Labs</a:t>
            </a:r>
          </a:p>
        </p:txBody>
      </p:sp>
      <p:pic>
        <p:nvPicPr>
          <p:cNvPr id="166914" name="Picture 2" descr="Arnav Kapur, a researcher in the Fluid Interfaces group at the MIT Media Lab, demonstrates the AlterEgo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6086475" cy="4057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6308598"/>
            <a:ext cx="5943600" cy="369332"/>
          </a:xfrm>
          <a:prstGeom prst="rect">
            <a:avLst/>
          </a:prstGeom>
        </p:spPr>
        <p:txBody>
          <a:bodyPr wrap="square">
            <a:spAutoFit/>
          </a:bodyPr>
          <a:lstStyle/>
          <a:p>
            <a:r>
              <a:rPr lang="en-US" dirty="0">
                <a:solidFill>
                  <a:srgbClr val="222222"/>
                </a:solidFill>
                <a:latin typeface="nimbus-sans"/>
              </a:rPr>
              <a:t>Larry Hardesty | MIT News Office </a:t>
            </a:r>
            <a:r>
              <a:rPr lang="en-US" dirty="0"/>
              <a:t>, </a:t>
            </a:r>
            <a:r>
              <a:rPr lang="en-US" dirty="0">
                <a:solidFill>
                  <a:srgbClr val="222222"/>
                </a:solidFill>
                <a:latin typeface="nimbus-sans"/>
              </a:rPr>
              <a:t>April 4, 2018</a:t>
            </a:r>
            <a:endParaRPr lang="en-US" dirty="0"/>
          </a:p>
        </p:txBody>
      </p:sp>
      <p:sp>
        <p:nvSpPr>
          <p:cNvPr id="5" name="Rectangle 4"/>
          <p:cNvSpPr/>
          <p:nvPr/>
        </p:nvSpPr>
        <p:spPr>
          <a:xfrm>
            <a:off x="241091" y="5216759"/>
            <a:ext cx="6073983" cy="646331"/>
          </a:xfrm>
          <a:prstGeom prst="rect">
            <a:avLst/>
          </a:prstGeom>
        </p:spPr>
        <p:txBody>
          <a:bodyPr wrap="square">
            <a:spAutoFit/>
          </a:bodyPr>
          <a:lstStyle/>
          <a:p>
            <a:r>
              <a:rPr lang="en-US" dirty="0">
                <a:solidFill>
                  <a:srgbClr val="222222"/>
                </a:solidFill>
                <a:latin typeface="nimbus-sans"/>
              </a:rPr>
              <a:t>Electrodes on the face and jaw pick up signals triggered by when you </a:t>
            </a:r>
            <a:r>
              <a:rPr lang="en-US" u="sng" dirty="0">
                <a:solidFill>
                  <a:srgbClr val="222222"/>
                </a:solidFill>
                <a:latin typeface="nimbus-sans"/>
              </a:rPr>
              <a:t>think</a:t>
            </a:r>
            <a:r>
              <a:rPr lang="en-US" dirty="0">
                <a:solidFill>
                  <a:srgbClr val="222222"/>
                </a:solidFill>
                <a:latin typeface="nimbus-sans"/>
              </a:rPr>
              <a:t> about saying something.</a:t>
            </a:r>
            <a:endParaRPr lang="en-US" dirty="0"/>
          </a:p>
        </p:txBody>
      </p:sp>
    </p:spTree>
    <p:extLst>
      <p:ext uri="{BB962C8B-B14F-4D97-AF65-F5344CB8AC3E}">
        <p14:creationId xmlns:p14="http://schemas.microsoft.com/office/powerpoint/2010/main" val="357451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nitrolab.engr.wisc.edu/images/BCIoverview1.png"/>
          <p:cNvPicPr>
            <a:picLocks noChangeAspect="1" noChangeArrowheads="1"/>
          </p:cNvPicPr>
          <p:nvPr/>
        </p:nvPicPr>
        <p:blipFill>
          <a:blip r:embed="rId3"/>
          <a:srcRect/>
          <a:stretch>
            <a:fillRect/>
          </a:stretch>
        </p:blipFill>
        <p:spPr bwMode="auto">
          <a:xfrm>
            <a:off x="838200" y="381000"/>
            <a:ext cx="6629400" cy="4972050"/>
          </a:xfrm>
          <a:prstGeom prst="rect">
            <a:avLst/>
          </a:prstGeom>
          <a:noFill/>
        </p:spPr>
      </p:pic>
      <p:sp>
        <p:nvSpPr>
          <p:cNvPr id="3" name="Rectangle 2"/>
          <p:cNvSpPr/>
          <p:nvPr/>
        </p:nvSpPr>
        <p:spPr>
          <a:xfrm>
            <a:off x="838200" y="5417403"/>
            <a:ext cx="7239000" cy="830997"/>
          </a:xfrm>
          <a:prstGeom prst="rect">
            <a:avLst/>
          </a:prstGeom>
        </p:spPr>
        <p:txBody>
          <a:bodyPr wrap="square">
            <a:spAutoFit/>
          </a:bodyPr>
          <a:lstStyle/>
          <a:p>
            <a:r>
              <a:rPr lang="en-US" sz="2400" dirty="0"/>
              <a:t>Human neural prosthetics include human factors engineering,  creating new interface methods.</a:t>
            </a:r>
          </a:p>
        </p:txBody>
      </p:sp>
      <p:sp>
        <p:nvSpPr>
          <p:cNvPr id="4" name="Rectangle 3"/>
          <p:cNvSpPr/>
          <p:nvPr/>
        </p:nvSpPr>
        <p:spPr>
          <a:xfrm>
            <a:off x="3733800" y="6324600"/>
            <a:ext cx="5181600" cy="338554"/>
          </a:xfrm>
          <a:prstGeom prst="rect">
            <a:avLst/>
          </a:prstGeom>
        </p:spPr>
        <p:txBody>
          <a:bodyPr wrap="square">
            <a:spAutoFit/>
          </a:bodyPr>
          <a:lstStyle/>
          <a:p>
            <a:r>
              <a:rPr lang="en-US" sz="1600" dirty="0"/>
              <a:t>http://nitrolab.engr.wisc.edu/research.php</a:t>
            </a:r>
          </a:p>
        </p:txBody>
      </p:sp>
      <p:sp>
        <p:nvSpPr>
          <p:cNvPr id="2" name="AutoShape 4" descr="http://www.hypnosis-for-life.com/images/xwaves.gif.pagespeed.ic.B6oxB8Qh74.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hypnosis-for-life.com/images/xwaves.gif.pagespeed.ic.B6oxB8Qh74.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6" descr="http://www.paranormalyte.com/wp-content/uploads/2013/01/brainwavestat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905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762000"/>
            <a:ext cx="7467600" cy="990015"/>
          </a:xfrm>
          <a:prstGeom prst="rect">
            <a:avLst/>
          </a:prstGeom>
        </p:spPr>
        <p:txBody>
          <a:bodyPr wrap="square">
            <a:spAutoFit/>
          </a:bodyPr>
          <a:lstStyle/>
          <a:p>
            <a:pPr>
              <a:lnSpc>
                <a:spcPts val="3450"/>
              </a:lnSpc>
            </a:pPr>
            <a:r>
              <a:rPr lang="en-US" sz="3200" b="1" kern="18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Microsoft watch that quiets Parkinson's tremors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Microsoft researcher Haiyan Zhang, left, and graphic"/>
          <p:cNvPicPr/>
          <p:nvPr/>
        </p:nvPicPr>
        <p:blipFill>
          <a:blip r:embed="rId3">
            <a:extLst>
              <a:ext uri="{28A0092B-C50C-407E-A947-70E740481C1C}">
                <a14:useLocalDpi xmlns:a14="http://schemas.microsoft.com/office/drawing/2010/main" val="0"/>
              </a:ext>
            </a:extLst>
          </a:blip>
          <a:srcRect/>
          <a:stretch>
            <a:fillRect/>
          </a:stretch>
        </p:blipFill>
        <p:spPr bwMode="auto">
          <a:xfrm>
            <a:off x="395990" y="1935157"/>
            <a:ext cx="5525770" cy="3102610"/>
          </a:xfrm>
          <a:prstGeom prst="rect">
            <a:avLst/>
          </a:prstGeom>
          <a:noFill/>
          <a:ln>
            <a:noFill/>
          </a:ln>
        </p:spPr>
      </p:pic>
      <p:pic>
        <p:nvPicPr>
          <p:cNvPr id="2" name="Picture 1" descr="The Emma Watch, a prototype that was shown at Microsoft"/>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76600"/>
            <a:ext cx="4876800" cy="2743200"/>
          </a:xfrm>
          <a:prstGeom prst="rect">
            <a:avLst/>
          </a:prstGeom>
          <a:noFill/>
          <a:ln>
            <a:noFill/>
          </a:ln>
        </p:spPr>
      </p:pic>
      <p:sp>
        <p:nvSpPr>
          <p:cNvPr id="5" name="Rectangle 4"/>
          <p:cNvSpPr/>
          <p:nvPr/>
        </p:nvSpPr>
        <p:spPr>
          <a:xfrm>
            <a:off x="3657600" y="6367790"/>
            <a:ext cx="5410200" cy="261610"/>
          </a:xfrm>
          <a:prstGeom prst="rect">
            <a:avLst/>
          </a:prstGeom>
        </p:spPr>
        <p:txBody>
          <a:bodyPr wrap="square">
            <a:spAutoFit/>
          </a:bodyPr>
          <a:lstStyle/>
          <a:p>
            <a:r>
              <a:rPr lang="en-US" sz="1100" b="1" dirty="0">
                <a:latin typeface="Times New Roman" panose="02020603050405020304" pitchFamily="18" charset="0"/>
                <a:ea typeface="Times New Roman" panose="02020603050405020304" pitchFamily="18" charset="0"/>
                <a:cs typeface="Times New Roman" panose="02020603050405020304" pitchFamily="18" charset="0"/>
                <a:hlinkClick r:id="rId5"/>
              </a:rPr>
              <a:t>Marco </a:t>
            </a:r>
            <a:r>
              <a:rPr lang="en-US" sz="1100" b="1" dirty="0" err="1">
                <a:latin typeface="Times New Roman" panose="02020603050405020304" pitchFamily="18" charset="0"/>
                <a:ea typeface="Times New Roman" panose="02020603050405020304" pitchFamily="18" charset="0"/>
                <a:cs typeface="Times New Roman" panose="02020603050405020304" pitchFamily="18" charset="0"/>
                <a:hlinkClick r:id="rId5"/>
              </a:rPr>
              <a:t>della</a:t>
            </a:r>
            <a:r>
              <a:rPr lang="en-US" sz="1100" b="1" dirty="0">
                <a:latin typeface="Times New Roman" panose="02020603050405020304" pitchFamily="18" charset="0"/>
                <a:ea typeface="Times New Roman" panose="02020603050405020304" pitchFamily="18" charset="0"/>
                <a:cs typeface="Times New Roman" panose="02020603050405020304" pitchFamily="18" charset="0"/>
                <a:hlinkClick r:id="rId5"/>
              </a:rPr>
              <a:t> Cava </a:t>
            </a:r>
            <a:r>
              <a:rPr lang="en-US" sz="1100" b="1" dirty="0">
                <a:latin typeface="Times New Roman" panose="02020603050405020304" pitchFamily="18" charset="0"/>
                <a:ea typeface="Times New Roman" panose="02020603050405020304" pitchFamily="18" charset="0"/>
              </a:rPr>
              <a:t>, USA </a:t>
            </a:r>
            <a:r>
              <a:rPr lang="en-US" sz="1100" b="1" dirty="0" err="1">
                <a:latin typeface="Times New Roman" panose="02020603050405020304" pitchFamily="18" charset="0"/>
                <a:ea typeface="Times New Roman" panose="02020603050405020304" pitchFamily="18" charset="0"/>
              </a:rPr>
              <a:t>TODAY</a:t>
            </a:r>
            <a:r>
              <a:rPr lang="en-US" sz="1100" dirty="0" err="1">
                <a:latin typeface="Times New Roman" panose="02020603050405020304" pitchFamily="18" charset="0"/>
                <a:ea typeface="Times New Roman" panose="02020603050405020304" pitchFamily="18" charset="0"/>
              </a:rPr>
              <a:t>Published</a:t>
            </a:r>
            <a:r>
              <a:rPr lang="en-US" sz="1100" dirty="0">
                <a:latin typeface="Times New Roman" panose="02020603050405020304" pitchFamily="18" charset="0"/>
                <a:ea typeface="Times New Roman" panose="02020603050405020304" pitchFamily="18" charset="0"/>
              </a:rPr>
              <a:t>  May 10, 2017</a:t>
            </a:r>
            <a:endParaRPr lang="en-US" sz="1100" dirty="0"/>
          </a:p>
        </p:txBody>
      </p:sp>
    </p:spTree>
    <p:extLst>
      <p:ext uri="{BB962C8B-B14F-4D97-AF65-F5344CB8AC3E}">
        <p14:creationId xmlns:p14="http://schemas.microsoft.com/office/powerpoint/2010/main" val="322858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56" y="500063"/>
            <a:ext cx="8229600" cy="1069848"/>
          </a:xfrm>
        </p:spPr>
        <p:txBody>
          <a:bodyPr/>
          <a:lstStyle/>
          <a:p>
            <a:r>
              <a:rPr lang="en-US" dirty="0"/>
              <a:t>The Kitchen</a:t>
            </a:r>
          </a:p>
        </p:txBody>
      </p:sp>
      <p:pic>
        <p:nvPicPr>
          <p:cNvPr id="166914" name="Picture 2" descr="This photograph of Lillian Gilbreth was distributed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2381250" cy="2447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095" y="4191000"/>
            <a:ext cx="2373755" cy="646331"/>
          </a:xfrm>
          <a:prstGeom prst="rect">
            <a:avLst/>
          </a:prstGeom>
        </p:spPr>
        <p:txBody>
          <a:bodyPr wrap="square">
            <a:spAutoFit/>
          </a:bodyPr>
          <a:lstStyle/>
          <a:p>
            <a:r>
              <a:rPr lang="en-US" sz="1200" dirty="0"/>
              <a:t>Harris &amp; Ewing/ Smithsonian Institution Archives/Wikimedia Commons</a:t>
            </a:r>
          </a:p>
        </p:txBody>
      </p:sp>
      <p:pic>
        <p:nvPicPr>
          <p:cNvPr id="166916" name="Picture 4" descr="Kitchen layout typical of the pre-Kitchen Practical Design era, around 1920-19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806" y="833679"/>
            <a:ext cx="2740025" cy="20791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36418" y="3008042"/>
            <a:ext cx="3352800" cy="276999"/>
          </a:xfrm>
          <a:prstGeom prst="rect">
            <a:avLst/>
          </a:prstGeom>
        </p:spPr>
        <p:txBody>
          <a:bodyPr wrap="square">
            <a:spAutoFit/>
          </a:bodyPr>
          <a:lstStyle/>
          <a:p>
            <a:r>
              <a:rPr lang="en-US" sz="1200" dirty="0"/>
              <a:t>Department of Agriculture/National Archives.</a:t>
            </a:r>
          </a:p>
        </p:txBody>
      </p:sp>
      <p:sp>
        <p:nvSpPr>
          <p:cNvPr id="5" name="Rectangle 4"/>
          <p:cNvSpPr/>
          <p:nvPr/>
        </p:nvSpPr>
        <p:spPr>
          <a:xfrm>
            <a:off x="3894580" y="1458504"/>
            <a:ext cx="2201420" cy="830997"/>
          </a:xfrm>
          <a:prstGeom prst="rect">
            <a:avLst/>
          </a:prstGeom>
        </p:spPr>
        <p:txBody>
          <a:bodyPr wrap="square">
            <a:spAutoFit/>
          </a:bodyPr>
          <a:lstStyle/>
          <a:p>
            <a:r>
              <a:rPr lang="en-US" sz="2400" dirty="0"/>
              <a:t>Kitchen layout 1920-1954</a:t>
            </a:r>
          </a:p>
        </p:txBody>
      </p:sp>
      <p:pic>
        <p:nvPicPr>
          <p:cNvPr id="166918" name="Picture 6" descr="A kitchen design product of Gilbreth's efficiency studi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18641"/>
            <a:ext cx="4078327" cy="32059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53200" y="4033692"/>
            <a:ext cx="2667000" cy="1200329"/>
          </a:xfrm>
          <a:prstGeom prst="rect">
            <a:avLst/>
          </a:prstGeom>
        </p:spPr>
        <p:txBody>
          <a:bodyPr wrap="square">
            <a:spAutoFit/>
          </a:bodyPr>
          <a:lstStyle/>
          <a:p>
            <a:r>
              <a:rPr lang="en-US" sz="2400" dirty="0"/>
              <a:t>Gilbreth’s “</a:t>
            </a:r>
            <a:r>
              <a:rPr lang="en-US" sz="2400" i="1" dirty="0"/>
              <a:t>Kitchen Practical” </a:t>
            </a:r>
            <a:r>
              <a:rPr lang="en-US" sz="2400" dirty="0"/>
              <a:t>Design</a:t>
            </a:r>
          </a:p>
        </p:txBody>
      </p:sp>
      <p:sp>
        <p:nvSpPr>
          <p:cNvPr id="6" name="Rectangle 5"/>
          <p:cNvSpPr/>
          <p:nvPr/>
        </p:nvSpPr>
        <p:spPr>
          <a:xfrm>
            <a:off x="2438400" y="6321623"/>
            <a:ext cx="4572000" cy="307777"/>
          </a:xfrm>
          <a:prstGeom prst="rect">
            <a:avLst/>
          </a:prstGeom>
        </p:spPr>
        <p:txBody>
          <a:bodyPr>
            <a:spAutoFit/>
          </a:bodyPr>
          <a:lstStyle/>
          <a:p>
            <a:r>
              <a:rPr lang="en-US" sz="1400" dirty="0">
                <a:latin typeface="Times New Roman" panose="02020603050405020304" pitchFamily="18" charset="0"/>
                <a:ea typeface="Times New Roman" panose="02020603050405020304" pitchFamily="18" charset="0"/>
              </a:rPr>
              <a:t>Photograph by Theodor </a:t>
            </a:r>
            <a:r>
              <a:rPr lang="en-US" sz="1400" dirty="0" err="1">
                <a:latin typeface="Times New Roman" panose="02020603050405020304" pitchFamily="18" charset="0"/>
                <a:ea typeface="Times New Roman" panose="02020603050405020304" pitchFamily="18" charset="0"/>
              </a:rPr>
              <a:t>Horydczak</a:t>
            </a:r>
            <a:r>
              <a:rPr lang="en-US" sz="1400" dirty="0">
                <a:latin typeface="Times New Roman" panose="02020603050405020304" pitchFamily="18" charset="0"/>
                <a:ea typeface="Times New Roman" panose="02020603050405020304" pitchFamily="18" charset="0"/>
              </a:rPr>
              <a:t>/Library of Congress</a:t>
            </a:r>
            <a:endParaRPr lang="en-US" sz="1400" dirty="0"/>
          </a:p>
        </p:txBody>
      </p:sp>
      <p:sp>
        <p:nvSpPr>
          <p:cNvPr id="11" name="Rectangle 10"/>
          <p:cNvSpPr/>
          <p:nvPr/>
        </p:nvSpPr>
        <p:spPr>
          <a:xfrm>
            <a:off x="2655888" y="2283576"/>
            <a:ext cx="2201420" cy="830997"/>
          </a:xfrm>
          <a:prstGeom prst="rect">
            <a:avLst/>
          </a:prstGeom>
        </p:spPr>
        <p:txBody>
          <a:bodyPr wrap="square">
            <a:spAutoFit/>
          </a:bodyPr>
          <a:lstStyle/>
          <a:p>
            <a:r>
              <a:rPr lang="en-US" sz="2400" dirty="0"/>
              <a:t>Lillian Gilbreth</a:t>
            </a:r>
          </a:p>
        </p:txBody>
      </p:sp>
    </p:spTree>
    <p:extLst>
      <p:ext uri="{BB962C8B-B14F-4D97-AF65-F5344CB8AC3E}">
        <p14:creationId xmlns:p14="http://schemas.microsoft.com/office/powerpoint/2010/main" val="23072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69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9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6"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 how human factors were included in the IDEO shopping cart design.</a:t>
            </a:r>
          </a:p>
        </p:txBody>
      </p:sp>
      <p:pic>
        <p:nvPicPr>
          <p:cNvPr id="26626" name="Picture 2" descr="http://www.dustinkirk.com/blogpicsBig/IDEO_Shopping_Cart.jpg"/>
          <p:cNvPicPr>
            <a:picLocks noChangeAspect="1" noChangeArrowheads="1"/>
          </p:cNvPicPr>
          <p:nvPr/>
        </p:nvPicPr>
        <p:blipFill>
          <a:blip r:embed="rId3" cstate="print"/>
          <a:srcRect/>
          <a:stretch>
            <a:fillRect/>
          </a:stretch>
        </p:blipFill>
        <p:spPr bwMode="auto">
          <a:xfrm>
            <a:off x="1524000" y="2667000"/>
            <a:ext cx="6715123" cy="3581400"/>
          </a:xfrm>
          <a:prstGeom prst="rect">
            <a:avLst/>
          </a:prstGeom>
          <a:noFill/>
        </p:spPr>
      </p:pic>
      <p:sp>
        <p:nvSpPr>
          <p:cNvPr id="4" name="Rectangle 3"/>
          <p:cNvSpPr/>
          <p:nvPr/>
        </p:nvSpPr>
        <p:spPr>
          <a:xfrm>
            <a:off x="2667000" y="6400800"/>
            <a:ext cx="6477000" cy="369332"/>
          </a:xfrm>
          <a:prstGeom prst="rect">
            <a:avLst/>
          </a:prstGeom>
        </p:spPr>
        <p:txBody>
          <a:bodyPr wrap="square">
            <a:spAutoFit/>
          </a:bodyPr>
          <a:lstStyle/>
          <a:p>
            <a:r>
              <a:rPr lang="en-US" dirty="0"/>
              <a:t>http://www.ideo.com/work/shopping-cart-concept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Factors in Design</a:t>
            </a:r>
          </a:p>
        </p:txBody>
      </p:sp>
      <p:grpSp>
        <p:nvGrpSpPr>
          <p:cNvPr id="4" name="Group 3"/>
          <p:cNvGrpSpPr/>
          <p:nvPr/>
        </p:nvGrpSpPr>
        <p:grpSpPr>
          <a:xfrm>
            <a:off x="6154729" y="584003"/>
            <a:ext cx="2390044" cy="2311597"/>
            <a:chOff x="1354129" y="584003"/>
            <a:chExt cx="4221268" cy="3606997"/>
          </a:xfrm>
        </p:grpSpPr>
        <p:grpSp>
          <p:nvGrpSpPr>
            <p:cNvPr id="5" name="Group 4"/>
            <p:cNvGrpSpPr/>
            <p:nvPr/>
          </p:nvGrpSpPr>
          <p:grpSpPr>
            <a:xfrm>
              <a:off x="1354129" y="584003"/>
              <a:ext cx="3294071" cy="3606997"/>
              <a:chOff x="1354128" y="584003"/>
              <a:chExt cx="5122867" cy="6273997"/>
            </a:xfrm>
          </p:grpSpPr>
          <p:sp>
            <p:nvSpPr>
              <p:cNvPr id="9" name="Freeform 8"/>
              <p:cNvSpPr/>
              <p:nvPr/>
            </p:nvSpPr>
            <p:spPr>
              <a:xfrm>
                <a:off x="1354128" y="584003"/>
                <a:ext cx="5028616" cy="4063989"/>
              </a:xfrm>
              <a:custGeom>
                <a:avLst/>
                <a:gdLst>
                  <a:gd name="connsiteX0" fmla="*/ 0 w 5028616"/>
                  <a:gd name="connsiteY0" fmla="*/ 2031995 h 4063989"/>
                  <a:gd name="connsiteX1" fmla="*/ 2514308 w 5028616"/>
                  <a:gd name="connsiteY1" fmla="*/ 0 h 4063989"/>
                  <a:gd name="connsiteX2" fmla="*/ 5028616 w 5028616"/>
                  <a:gd name="connsiteY2" fmla="*/ 2031995 h 4063989"/>
                  <a:gd name="connsiteX3" fmla="*/ 2514308 w 5028616"/>
                  <a:gd name="connsiteY3" fmla="*/ 4063990 h 4063989"/>
                  <a:gd name="connsiteX4" fmla="*/ 0 w 5028616"/>
                  <a:gd name="connsiteY4" fmla="*/ 2031995 h 406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8616" h="4063989">
                    <a:moveTo>
                      <a:pt x="0" y="2031995"/>
                    </a:moveTo>
                    <a:cubicBezTo>
                      <a:pt x="0" y="909755"/>
                      <a:pt x="1125694" y="0"/>
                      <a:pt x="2514308" y="0"/>
                    </a:cubicBezTo>
                    <a:cubicBezTo>
                      <a:pt x="3902922" y="0"/>
                      <a:pt x="5028616" y="909755"/>
                      <a:pt x="5028616" y="2031995"/>
                    </a:cubicBezTo>
                    <a:cubicBezTo>
                      <a:pt x="5028616" y="3154235"/>
                      <a:pt x="3902922" y="4063990"/>
                      <a:pt x="2514308" y="4063990"/>
                    </a:cubicBezTo>
                    <a:cubicBezTo>
                      <a:pt x="1125694" y="4063990"/>
                      <a:pt x="0" y="3154235"/>
                      <a:pt x="0" y="203199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80264" tIns="838997" rIns="980264" bIns="838997" numCol="1" spcCol="1270" anchor="ctr" anchorCtr="0">
                <a:noAutofit/>
              </a:bodyPr>
              <a:lstStyle/>
              <a:p>
                <a:pPr lvl="0" algn="ctr" defTabSz="2844800">
                  <a:lnSpc>
                    <a:spcPct val="90000"/>
                  </a:lnSpc>
                  <a:spcBef>
                    <a:spcPct val="0"/>
                  </a:spcBef>
                  <a:spcAft>
                    <a:spcPct val="35000"/>
                  </a:spcAft>
                </a:pPr>
                <a:endParaRPr lang="en-US" sz="4000" kern="1200" dirty="0"/>
              </a:p>
            </p:txBody>
          </p:sp>
          <p:sp>
            <p:nvSpPr>
              <p:cNvPr id="10" name="Freeform 9"/>
              <p:cNvSpPr/>
              <p:nvPr/>
            </p:nvSpPr>
            <p:spPr>
              <a:xfrm>
                <a:off x="1448379" y="2794011"/>
                <a:ext cx="5028616" cy="4063989"/>
              </a:xfrm>
              <a:custGeom>
                <a:avLst/>
                <a:gdLst>
                  <a:gd name="connsiteX0" fmla="*/ 0 w 5028616"/>
                  <a:gd name="connsiteY0" fmla="*/ 2031995 h 4063989"/>
                  <a:gd name="connsiteX1" fmla="*/ 2514308 w 5028616"/>
                  <a:gd name="connsiteY1" fmla="*/ 0 h 4063989"/>
                  <a:gd name="connsiteX2" fmla="*/ 5028616 w 5028616"/>
                  <a:gd name="connsiteY2" fmla="*/ 2031995 h 4063989"/>
                  <a:gd name="connsiteX3" fmla="*/ 2514308 w 5028616"/>
                  <a:gd name="connsiteY3" fmla="*/ 4063990 h 4063989"/>
                  <a:gd name="connsiteX4" fmla="*/ 0 w 5028616"/>
                  <a:gd name="connsiteY4" fmla="*/ 2031995 h 406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8616" h="4063989">
                    <a:moveTo>
                      <a:pt x="0" y="2031995"/>
                    </a:moveTo>
                    <a:cubicBezTo>
                      <a:pt x="0" y="909755"/>
                      <a:pt x="1125694" y="0"/>
                      <a:pt x="2514308" y="0"/>
                    </a:cubicBezTo>
                    <a:cubicBezTo>
                      <a:pt x="3902922" y="0"/>
                      <a:pt x="5028616" y="909755"/>
                      <a:pt x="5028616" y="2031995"/>
                    </a:cubicBezTo>
                    <a:cubicBezTo>
                      <a:pt x="5028616" y="3154235"/>
                      <a:pt x="3902922" y="4063990"/>
                      <a:pt x="2514308" y="4063990"/>
                    </a:cubicBezTo>
                    <a:cubicBezTo>
                      <a:pt x="1125694" y="4063990"/>
                      <a:pt x="0" y="3154235"/>
                      <a:pt x="0" y="203199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80264" tIns="838997" rIns="980264" bIns="838997" numCol="1" spcCol="1270" anchor="ctr" anchorCtr="0">
                <a:noAutofit/>
              </a:bodyPr>
              <a:lstStyle/>
              <a:p>
                <a:pPr lvl="0" algn="ctr" defTabSz="2844800">
                  <a:lnSpc>
                    <a:spcPct val="90000"/>
                  </a:lnSpc>
                  <a:spcBef>
                    <a:spcPct val="0"/>
                  </a:spcBef>
                  <a:spcAft>
                    <a:spcPct val="35000"/>
                  </a:spcAft>
                </a:pPr>
                <a:endParaRPr lang="en-US" sz="3200" kern="1200" dirty="0"/>
              </a:p>
            </p:txBody>
          </p:sp>
        </p:grpSp>
        <p:sp>
          <p:nvSpPr>
            <p:cNvPr id="6" name="TextBox 5"/>
            <p:cNvSpPr txBox="1"/>
            <p:nvPr/>
          </p:nvSpPr>
          <p:spPr>
            <a:xfrm>
              <a:off x="1923320" y="1142999"/>
              <a:ext cx="3129543" cy="480253"/>
            </a:xfrm>
            <a:prstGeom prst="rect">
              <a:avLst/>
            </a:prstGeom>
            <a:noFill/>
          </p:spPr>
          <p:txBody>
            <a:bodyPr wrap="square" rtlCol="0">
              <a:spAutoFit/>
            </a:bodyPr>
            <a:lstStyle/>
            <a:p>
              <a:r>
                <a:rPr lang="en-US" sz="1400" dirty="0"/>
                <a:t>Societal Needs</a:t>
              </a:r>
            </a:p>
          </p:txBody>
        </p:sp>
        <p:sp>
          <p:nvSpPr>
            <p:cNvPr id="7" name="TextBox 6"/>
            <p:cNvSpPr txBox="1"/>
            <p:nvPr/>
          </p:nvSpPr>
          <p:spPr>
            <a:xfrm>
              <a:off x="1519570" y="3001981"/>
              <a:ext cx="4055827" cy="816428"/>
            </a:xfrm>
            <a:prstGeom prst="rect">
              <a:avLst/>
            </a:prstGeom>
            <a:noFill/>
          </p:spPr>
          <p:txBody>
            <a:bodyPr wrap="square" rtlCol="0">
              <a:spAutoFit/>
            </a:bodyPr>
            <a:lstStyle/>
            <a:p>
              <a:r>
                <a:rPr lang="en-US" sz="1400" dirty="0"/>
                <a:t>Science Knowledge</a:t>
              </a:r>
            </a:p>
            <a:p>
              <a:r>
                <a:rPr lang="en-US" sz="1400" dirty="0"/>
                <a:t>“Powers of Nature”</a:t>
              </a:r>
            </a:p>
          </p:txBody>
        </p:sp>
        <p:sp>
          <p:nvSpPr>
            <p:cNvPr id="8" name="TextBox 7"/>
            <p:cNvSpPr txBox="1"/>
            <p:nvPr/>
          </p:nvSpPr>
          <p:spPr>
            <a:xfrm>
              <a:off x="2057904" y="2127607"/>
              <a:ext cx="2651323" cy="480253"/>
            </a:xfrm>
            <a:prstGeom prst="rect">
              <a:avLst/>
            </a:prstGeom>
            <a:noFill/>
          </p:spPr>
          <p:txBody>
            <a:bodyPr wrap="square" rtlCol="0">
              <a:spAutoFit/>
            </a:bodyPr>
            <a:lstStyle/>
            <a:p>
              <a:r>
                <a:rPr lang="en-US" sz="1400" dirty="0"/>
                <a:t>Engineering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composition"/>
          <p:cNvPicPr>
            <a:picLocks noChangeAspect="1" noChangeArrowheads="1"/>
          </p:cNvPicPr>
          <p:nvPr/>
        </p:nvPicPr>
        <p:blipFill>
          <a:blip r:embed="rId3"/>
          <a:srcRect/>
          <a:stretch>
            <a:fillRect/>
          </a:stretch>
        </p:blipFill>
        <p:spPr bwMode="auto">
          <a:xfrm>
            <a:off x="457200" y="685800"/>
            <a:ext cx="4819650" cy="3429001"/>
          </a:xfrm>
          <a:prstGeom prst="rect">
            <a:avLst/>
          </a:prstGeom>
          <a:noFill/>
        </p:spPr>
      </p:pic>
      <p:pic>
        <p:nvPicPr>
          <p:cNvPr id="232452" name="Picture 4" descr="Shopping cart"/>
          <p:cNvPicPr>
            <a:picLocks noChangeAspect="1" noChangeArrowheads="1"/>
          </p:cNvPicPr>
          <p:nvPr/>
        </p:nvPicPr>
        <p:blipFill>
          <a:blip r:embed="rId4"/>
          <a:srcRect/>
          <a:stretch>
            <a:fillRect/>
          </a:stretch>
        </p:blipFill>
        <p:spPr bwMode="auto">
          <a:xfrm>
            <a:off x="4953000" y="3429000"/>
            <a:ext cx="3886200" cy="3057526"/>
          </a:xfrm>
          <a:prstGeom prst="rect">
            <a:avLst/>
          </a:prstGeom>
          <a:noFill/>
        </p:spPr>
      </p:pic>
      <p:sp>
        <p:nvSpPr>
          <p:cNvPr id="4" name="Rectangle 3"/>
          <p:cNvSpPr/>
          <p:nvPr/>
        </p:nvSpPr>
        <p:spPr>
          <a:xfrm>
            <a:off x="228600" y="6321623"/>
            <a:ext cx="4572000" cy="307777"/>
          </a:xfrm>
          <a:prstGeom prst="rect">
            <a:avLst/>
          </a:prstGeom>
        </p:spPr>
        <p:txBody>
          <a:bodyPr>
            <a:spAutoFit/>
          </a:bodyPr>
          <a:lstStyle/>
          <a:p>
            <a:r>
              <a:rPr lang="en-US" sz="1400" dirty="0"/>
              <a:t>https://worldofparis.wordpress.com/tag/carrefour/</a:t>
            </a:r>
          </a:p>
        </p:txBody>
      </p:sp>
      <p:sp>
        <p:nvSpPr>
          <p:cNvPr id="5" name="Title 1"/>
          <p:cNvSpPr txBox="1">
            <a:spLocks/>
          </p:cNvSpPr>
          <p:nvPr/>
        </p:nvSpPr>
        <p:spPr>
          <a:xfrm>
            <a:off x="5334000" y="1371600"/>
            <a:ext cx="3810000" cy="1752600"/>
          </a:xfrm>
          <a:prstGeom prst="rect">
            <a:avLst/>
          </a:prstGeom>
        </p:spPr>
        <p:txBody>
          <a:bodyP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latin typeface="+mj-lt"/>
                <a:ea typeface="+mj-ea"/>
                <a:cs typeface="+mj-cs"/>
              </a:rPr>
              <a:t>IDEO</a:t>
            </a:r>
            <a:r>
              <a:rPr kumimoji="0" lang="en-US" sz="4000" b="0" i="0" u="none" strike="noStrike" kern="1200" cap="none" spc="0" normalizeH="0" noProof="0" dirty="0">
                <a:ln>
                  <a:noFill/>
                </a:ln>
                <a:solidFill>
                  <a:schemeClr val="tx2"/>
                </a:solidFill>
                <a:effectLst/>
                <a:uLnTx/>
                <a:uFillTx/>
                <a:latin typeface="+mj-lt"/>
                <a:ea typeface="+mj-ea"/>
                <a:cs typeface="+mj-cs"/>
              </a:rPr>
              <a:t> cart d</a:t>
            </a:r>
            <a:r>
              <a:rPr kumimoji="0" lang="en-US" sz="4000" b="0" i="0" u="none" strike="noStrike" kern="1200" cap="none" spc="0" normalizeH="0" baseline="0" noProof="0" dirty="0">
                <a:ln>
                  <a:noFill/>
                </a:ln>
                <a:solidFill>
                  <a:schemeClr val="tx2"/>
                </a:solidFill>
                <a:effectLst/>
                <a:uLnTx/>
                <a:uFillTx/>
                <a:latin typeface="+mj-lt"/>
                <a:ea typeface="+mj-ea"/>
                <a:cs typeface="+mj-cs"/>
              </a:rPr>
              <a:t>idn’t take</a:t>
            </a:r>
            <a:r>
              <a:rPr kumimoji="0" lang="en-US" sz="4000" b="0" i="0" u="none" strike="noStrike" kern="1200" cap="none" spc="0" normalizeH="0" noProof="0" dirty="0">
                <a:ln>
                  <a:noFill/>
                </a:ln>
                <a:solidFill>
                  <a:schemeClr val="tx2"/>
                </a:solidFill>
                <a:effectLst/>
                <a:uLnTx/>
                <a:uFillTx/>
                <a:latin typeface="+mj-lt"/>
                <a:ea typeface="+mj-ea"/>
                <a:cs typeface="+mj-cs"/>
              </a:rPr>
              <a:t> off but there </a:t>
            </a:r>
            <a:r>
              <a:rPr kumimoji="0" lang="en-US" sz="4000" b="0" i="0" u="none" strike="noStrike" kern="1200" cap="none" spc="0" normalizeH="0" noProof="0" dirty="0" err="1">
                <a:ln>
                  <a:noFill/>
                </a:ln>
                <a:solidFill>
                  <a:schemeClr val="tx2"/>
                </a:solidFill>
                <a:effectLst/>
                <a:uLnTx/>
                <a:uFillTx/>
                <a:latin typeface="+mj-lt"/>
                <a:ea typeface="+mj-ea"/>
                <a:cs typeface="+mj-cs"/>
              </a:rPr>
              <a:t>wer</a:t>
            </a:r>
            <a:r>
              <a:rPr lang="en-US" sz="4000" dirty="0">
                <a:solidFill>
                  <a:schemeClr val="tx2"/>
                </a:solidFill>
                <a:latin typeface="+mj-lt"/>
                <a:ea typeface="+mj-ea"/>
                <a:cs typeface="+mj-cs"/>
              </a:rPr>
              <a:t>e others</a:t>
            </a:r>
            <a:r>
              <a:rPr kumimoji="0" lang="en-US" sz="4000" b="0" i="0" u="none" strike="noStrike" kern="1200" cap="none" spc="0" normalizeH="0" baseline="0" noProof="0" dirty="0">
                <a:ln>
                  <a:noFill/>
                </a:ln>
                <a:solidFill>
                  <a:schemeClr val="tx2"/>
                </a:solidFill>
                <a:effectLst/>
                <a:uLnTx/>
                <a:uFillTx/>
                <a:latin typeface="+mj-lt"/>
                <a:ea typeface="+mj-ea"/>
                <a:cs typeface="+mj-cs"/>
              </a:rPr>
              <a:t>.</a:t>
            </a:r>
          </a:p>
        </p:txBody>
      </p:sp>
      <p:sp>
        <p:nvSpPr>
          <p:cNvPr id="6" name="Title 1"/>
          <p:cNvSpPr txBox="1">
            <a:spLocks/>
          </p:cNvSpPr>
          <p:nvPr/>
        </p:nvSpPr>
        <p:spPr>
          <a:xfrm>
            <a:off x="609600" y="4343400"/>
            <a:ext cx="3810000" cy="1752600"/>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tx2"/>
                </a:solidFill>
                <a:latin typeface="+mj-lt"/>
                <a:ea typeface="+mj-ea"/>
                <a:cs typeface="+mj-cs"/>
              </a:rPr>
              <a:t>In Europe easy to navigate in small markets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a:t>Physical Domain – </a:t>
            </a:r>
            <a:br>
              <a:rPr lang="en-US" dirty="0"/>
            </a:br>
            <a:r>
              <a:rPr lang="en-US" dirty="0"/>
              <a:t>Consider human scale</a:t>
            </a:r>
          </a:p>
        </p:txBody>
      </p:sp>
      <p:sp>
        <p:nvSpPr>
          <p:cNvPr id="1032" name="AutoShape 8" descr="data:image/jpeg;base64,/9j/4AAQSkZJRgABAQAAAQABAAD/2wCEAAkGBxQSEhQUEBQWFBUUFBcYFhUXGBcVHBcVFBQXFxcUGBcYHCggGBolHBQUITEhJSkrLi4uFx83ODMsNygtLisBCgoKDg0OFw8PFy0iHSIzLDAvMS83NywwLCwyLCwsMTAtLCwsLCw0LTEsLCwsLTU0LC0sKywwLC8sLC80LywsLP/AABEIALgBEgMBIgACEQEDEQH/xAAcAAABBAMBAAAAAAAAAAAAAAAAAQIGBwMEBQj/xABHEAACAQMCAwYDBgIHBgQHAAABAgMABBESIQUxQQYHEyJRYTJxgRQjQlKRocHwM0NicoKx0VNjc6Lh8SQ0g5IVFkSTo7LC/8QAGgEBAQADAQEAAAAAAAAAAAAAAAECAwQFBv/EACwRAQACAgEDAgQFBQAAAAAAAAABAgMRBBIhMUFRBRMyYRRxgdHhIkKRofH/2gAMAwEAAhEDEQA/ALpJpM0GioDNGaKKAzRmikNAE0mqkNJQOLeprXbiEYKgyoCx0qNa5ZvyqM7n2FVv3vdsxEn2KHw5GlVvHyxJiUFdI0qRhiTnflp5HNRbuqtLd3mnmy80BR4UQBBGArZuJGLBMA4+M48u2ScVRfOaXNedOFdvuIGbRNxLwkOQZjCsykqecapHnB9Tjarj7v7tpbdna/F/mQ/eCIQ+HhV+6Kc/7WSB8VQSjNKDTaVaoXNGaKKgM0ZoooDNGaKKAzRmiigM0ZoooDNGaKKAzRmiigM0ZoooDNGaKKAzRmiigeKWkFLQYzRQaKAooooCkNLSGgaarzt/ZcQaF3F74H3wSCG3DRmQPJhBJLq1a8dBhdverDNRrtteCFbZyqvi6QgMdI1COUqxPQA4YnoAT0oIPb91lu0jW7NNJMvhvLck4CmQEuRt52YjZSTjBZs7BoFxrhdxa+NJAG+zTOYpHjIKFVY/dOV+E/DlSB5ts1f/AAi1EMs651MwhkkfkXd1dWc//bwB0AA5CulLCrqySAMjAqyMAQytzUg7EHJqioO7Tsfwu+iZ5S8s4xrhLtF4Q5AqI2BdT+b6EA7Va3Z/gNvZRGK0j8NCxcjUzEsQBksxJOwA+lUv207JzcIuFu7BnWHV5XHmaFm28KTPxRnkCefI741WB3Ny3Eti091I0hmmcpq38i4TP1ZX/QUE7ooxS4qApaSloCiiigKKKKAooooCiiigKKKKAooooCiiigKKKKAooooHilpBS0GM0UGigKKKKApDS0hoGmo/2jb7601KGQSOzhhnyun2cfIZuQSfQGpBXK7QRrpV5BmNdSzf8CVSkhz0CnQ5PQIaDQ4dmG7aGVv6SBBA5JJkWF5SUbP9YolHXzAZ6NiQFK4BQSTRRXPmZUlibO2sN4csU645E/ZnORurBscga6AuHt9psyRdJgMsg9JlA3A/2gHL4gMFiFd9+HahBb/YYmBld0aX0RF8yqx6EtobHop9RVl8C4cttbQwR/DFEiD3wu5+pyfrXJ7Q9lrG/WN5oY5dQDLKpwzLsVxLGQSpHuRvXdtZB8OCpAxg+g6g9RQZ6KXFFAUUUUBTgKaKcGoMc8ioCzsFUcyxCj9TWiOO2pOBcwZ/4qf61Be8DsHe8QuvFWaEwoF8OGQyYBGNWVUYyxLZYHOMCoff91l7HG7eBBKQpwIZ5dWd/MEdcMdx5cjOnbcnIXml5EeUkZ+Tr/rWG44vbx/0k8K/3pEH+ZryvccKZEEkkbKjZAcodOoHBTXjAcEEFScjqK1RGvSqPUJ7a8Pzj7bb5/4gP78q7UE6uoeNldWGVZSGBHqCNjXkUpuFGSWOAACST6ADcmr87leGXVvaSrdRtEjSB4UfZgCvnJTmgJ0nBwc52oLCoooqAooooCiiigKKKKAooooHilpBS0GM0ZpGNNJoH0ZrGDS5oH5pDSZpCaBaawpaSgi/HeHvEIniGVgkDRtpLvAreSRAvOWEox8o8wwMZ209nhfFFuFIGFcbMmdQ9CysPjQ4ODsejBWBAzcSuY442MrKi43LMFGDzOT6DJ+lV13h9oRCbea1ETPLDr1LkP5iuh0lTIzsRhlYNjByNqkzEd5Z48d8k9NI3Kaz8K0FXtm8HmWjxmJsk7mMEaD/AGkIPU6q3bG7cnRNEyEDOsHXGQMZKyAD1GzBSd9sb1weE8aniEScUjWJpQAJEOuMSH+qZvwMegO3QMa7v29Ul8M5xpVi2xC62ZVB3yMlTzGPSsmAg4qCzK6PEVJAD6csAca1CEgpyOc9dwDtXQVgdwcisVxarIuGAI5j2PQgjdT7jeuZJbywnMRLjfynGr9eTj9G92qDs0VoWXFVcebykHBzsNXoQd1PsQK6FAlFLRQITQHoIoKUEE7zoYra1uLmMvFNMBE3hnCzF/LmVCCraU1HXgMAuxqjOyvCku7uGJpPDSSXSz6S25yVQKN/MQBnYDO9Wx3sPoMMMZZjgtpJzgthEA+YV/196y8J7sWt7m0nVoj4cpeXCsjYKLjGSdXnDHG2NXWtdcm7TXXh2ZeJ8vBjyzb6t9vtHqmPZPstb8PQrApLucvKwGo+ijA8qDoo/ckmpBmsVZEFbHIWiiiiCimswHMgfM4oVweRB+RzQOozSUmaB2aM00mkzQPopoNKKDIKWkFLQYWrExpzNWPNA4GtDjXHLe0TxLqVY13xncsRvhFHmc+wBqJ9v+8FLLMFuBJckb5+CIEc3xzb0UfXHWoLS1veK3BMYe5mx55GICxqfzMfLGvoB6bCgsbjHfGM4soMjpJMdI+YRTn9SPlUQ4j3mcQf/wCoEftGiL+5BP71K+Ad0kIAa8le5bqkJ8KIH08U+d/muPlU3sux9lDjw7S2UjG5jErY/wCJJv8AtVFEf/Pt/na/l/8Af/Ct+y7zOJxH/wAyso6iSONh+oCt+9X23CoDgGKEjqDDHjkf7NcjiXYTh0wbXaQJsSXjBgIP5i0ZHzoKk453itfiJLu3RdAlCFPOpnkURxytG/RA8jAZOW0+lbliPtF/bRqNjNGqr+WGADA+kaD65qPcL4GmvUsnimHx3bT+SE6UYoRkamZSN9hnNcq54nPDdLLEzwuozG4GnIPMjIwynl1BrnyRN8kV9I7vX4lq8fi3zf3W/pj8vV6nuYFkVkkUOjghlYAgg9CDXK4lw8HOpVbK4jLZ0g8gGQEKSBkKTy1EbAmop3ed5qXhW3uwsVydkYbJMcchn4H5+Xkeh6VYhUEEMMg8xW95Dl8Mv2UmOXVkafMSradeSscjJ5fEwATgAeYYzsW7OoHnXFvrILv4ayHKlC+cZUg4IyBrwMBjjOwJAzTeF8VDNofIOARlSmM5yhGpsFTkc8Eg6SdLYDoXvDlffG45MNmHsCfiH9lsinROFGAcY5g/ztWwrYrFfWUcy6ZB02IJVlOMZVhup9xQc7gvam3upp4IyRLbsBIrAjmcBlbkwzkev7V28VV8fYKWwS9Fu7XEM9vpjDf0kTRtrVP7SnLDIxg423Jrl9nO8Ce3wk2Z4xsVY4kTHQMeePRv1FasmaKWiLO/i/D8nJx2vimJmPT1XJilrk8B7SW94MwSAsB5o28rr81PT3GR71s8avPBgkkyAVU6SeWo7Ln21EVs6omNw5LYr1v0WjU/dU3HoH4jxYwwvowHYv8AlSIYjwRuMsqnI5a6lnY+9GtrecGG7jGCCz6JlG/iaC2ktyJI3wcjY1y+6W1Ej3V3jZ2WKPPPQoB+mwi+oqV9quzgulDxnw7iLeKQHByNwpI6Z69M+5B0Ui2uuP8Ar1eTkxzf8Pk8RERE+0/t7/5dSx4lHK0iRsC8LaZUByUb0P8AnWLjvHreyj8S7lWJemfiYjoijdj7AVUnH+2Js2+0LEYuJavBuBp+6mjVQNUoB2YEKRp3yOZU1W0s1zxC5BYvc3EpwM4/9ozhUUemwFb62i0bh5eXFbFbpvHdZ/aDvqckrw+AKu4E025OPxCMHA+pPy6VX3Fe2t9cH768mznZUbwxv00x6QasTsr3QR7NxCQytjPgwsUjUEnAabGpjsfgAwep51ZfCOA29qMW8UUI/wB0iqTt+JyCzH3zWTU8yjgl1LuLW6lB6+DM/wBc6T6n9aQ8Fu4fN9luosfi8GVP30jFeqlUb5LHfqzdd/Wk0DoXH+Nv9aDzFwvtvfW5xDeTbH4JG8UfIrJqx9MVYPZ3vnbIW/gBH+1gzt7tGx/yP0qyuMcAguVxcRRXG39ails/2ZFAKn33qtO1HdCnxWDmF+kMzFo2PpHPzU+gcb+1BanB+MwXcYltZVlTqVO6n0ZTup9iAa3s15YtLu84Xdfjtp4/iRhs6+jLnEiHfcZHoc71fXYHtxFxKPGBHcIMyQ56f7SMn4k/cdehMVLRTxWMVkFEZRRQKKDTY1D+8btd9ggAiwbiXIj66FHxSsPQZ29T8jUtmcKCWOAAST6Abk15w47eTcV4hiIEvcSCOJTyWIE6M+gAy5+bUD+x/ZiTiUrF3ZLeNtU858zEuc6Fz8czE++M532Bvng/CI4IliijWKFfhiG+T1eVv6xz77fPGa1uznB4reGOGEfdQZCkjeSXlJcN6ktqA9BnG2MdxVoEHpSgVkC04UGL0rV4tw9biCWCQsEmjaNihAYKwwcEgjO/UVvZ/wA8/t/0rHeXKxRvI/wopY/QZwPcn+FFiJmdQpXjfA47BpoY53kedlWWWTGrQBrfJUjO2nmCDhuoFTLg/ZGG64bCt4jNqVnRc4aJXJMYjbmrhNPsSTkYqGxwPxLiCxsSV1EvuSFjB1SkDpknT/iHpV2qgAGBgAYUegrRhnqmbPW+I1jDjx4PWO8vNPbXsfNw2UK5LxOcwzgadWN8H8sg6j6j2tLul7dG7X7JdsTcRgmNz/WxKBzPWRevqN+hqbcf4LFeQPBOPI42PVHHwyKejA/qMg7V5r4jZ3HDrwrkpPbSZVxkAkbqw9VZSDjqGINdDyHqZhkYIyDzFci/sDk6SMOApLAlSQVKswBB8RNA0nI9D0Iy9l+NpfWkVzHt4i+ZfyOpw6fRgR8sGugwzkHcHmKitY3CwhRIx0khQ7Y2OObYAGDjnsB8q3SuKrPvjN6tqEtVLwyHRIygtIobbRpA5NnSWHQ4wMknY7r+LX8cSQcUgkRMAQTyaQ2OkUqk6xjoxHsfWgsVXqPdpuxlve5YjwpekqAZ+TDkw+dSMrTSKk1iY1LPFlvitFqTqVB9oOA3Ng4aRH0g+SeP4c5wNw2qMnbnjnT+IdsLq5tXtrhsx7NrOBI2k7RkrsVzjfGdvrV7yAMCrgMpGCCMgg9CDzFU3x7gkD8RW0tk0pJOocAkgKoBl0/lH9IMdNNceTFOP6J8vouJzq8udcmu5p33+X+/3WL2D4b4FjAhGGZPEb+9L5yD8sgfStHvI7Yjhtv5MNcS5WBD0PWVv7K5G3U4FSt5VRWdiFVQWYnYKqjJPyABry52x47JxG8ebBbxGEdug3IjDERoB6ksT82NdlY1EQ+dy3m95vPmZ2Xs4k15cOkgedX1SXL5GVXOWk1NsG9PWt/inDxYGFiAHjdmjkKakKxgFfFQjJfXgY6EkkDINWn2W7HSWdqsds6JcKyySu6645pgN4WPxCNOQK4IYZ6EHe7cra20X2mZ0hIK4ON2kXOgoACSy5PQjSWyMcsZjU7q3UyxesY8s9o8T7fw7nZ7ijXNrDPJG0LOmWjYYK9CcdFOAwzvgiunVGcd7wb2S4C2syuskK7WgMxBVfvPu5U2Y4Y8sgEb7YqSdzXbGa6e5guXeUpiaN3IYqhcIyFhz3ZSPrWbnmNTpZwG/wBP8j/1FGKfJzU+5H6jP+YFKDz+dEYjTWGdiAR1B3B+lZ2rGyen8+9BFe2XZeG9iMc4OlRmOYbvbt6gnd4vzKeX/wCtDXdvdcJvdJJSeEho3Hwuh5MPzIwyCPmOleoMVAO8nsoLq3KIMzQq0lsepC7y23yIwV/0FESjsZ2kTiFsk6YVvhlT8kgHmX+71B6giu+tecu6HtKbW9RGP3NyRG2eQcn7t/nqOPkx9K9GKaDOKKQUUEH71OI+Dw+UDnMVhHyc5f8A5Ff9ar/ue4eTJc3X4o1WCEnpLcHzN81QD6MakHfpORFbJnGZJG676UC/L8ZrL3TWumxt8c5bm5mb38ICAfwqiwoIwoVVGAoAA9ABgCthaYBThUDqFNJmhh+ooCTp88VXXed2k528Z+E5kI/MN8fJeZ9wPQ1KO2HHRbQ5BxI2dHXGnGWI9Bnl64FQju/4IbmVrmZSUB8uo7Mc5+pzzJ577b1z5Zm0/Lr+r2Ph+KuGk8vL4j6Y95/hJu7ns4baHxJRiacAsDzRBukfz31H3OOlTP8AesaL61lHtW+tYrGoeZmy2y3nJbzLVvndEZkQyMAdMYZVLn8upth8zVU98fBZJLeG9ljSOVD4Mqo5kAjckwkuUXJDZXl+PmcVcBrhdsLAXFjdQ9XgkK/30GtD9GUVWpW/cHxoh7i0Y7MBPGD0IISQD6aD9DVyla8yd21/4PFbRgcB5fDPuJ1KAfqyn6V6cFUYyo5HcGqi7wuy7wOZ1LSwsfiYl2jJ/CxO+n0PSrhYVgmiV1KOAysCCDuCD0rVlxxeNS7OFzLcXJ118ese8K+7ue2mSLa7ckk/dSsc52A8JieR22PXlz52WT61SPbnsibN/FhyYGPz8Mn8J9vQ/wAmH9q+L3c8Cq1xI0Ma48LJwd8lnI3c7n4s1pxZJrPy7vS53Cx5qfiuL4nzHs9D3vHbaNWPjxEqD5RIrHIHLSpJ/aq27GWnj8VaRyHESM+pDkeIzY8xyCp1azgiq37JHTqfTjyk/CMFVO2+rIOvSMadxnfYCpr2I4utuvjQv4jkkXEKgFipYaGTUfMdsaQNzkZBxnZbVskR7d3Hji2LiWyROuuen9Ex76+LmDh3hp8V1IsW35AC8n0IUL/jqsu6LhYlvXnYLptEDLk7eNKSsZPsPO2f7Ird74+00N6bFrd9SiKVyARlXdkGlgORwh+h965EEvgcBYkEm8viDg6T4cMYxvg/iB/Wt7zU67Sd7kcK+Fw9FuHUaTIxPh5HNlGA0wz12FVR2i7Tz38iy3LZdVZFGwQIQc6U/CTuDzztvtTbnhcK24kMn3juF0K6SGMYJJKjSemM8gc8zXIZ/qfU+lBmnn1FCiiPSiqSpbzEZBkOTsTncDapr3T9oYrGd3kUsJYvCOnGVwwbIB2PL1FV+xzzNZrNyORwc/wNB65suJxzwCaFw64ByOhXBKkHdW6YNbca4yD0P8B/HNeb+x/G7iJGMDfeOd9ROmQLjCsORYAHB542zVk9lO0n2t1S4aZXYnRIskkatgnyhUYBm0gZyD15AVF1Kxw/X9KPnWjwqRjrR21GF9GogAsCiOpONtWlwDgDcZwM4reoEIzWjxKLKFlHnTzIeuV30/UZH1rfxTGxQeZO8PhgtuIS+FskumeIjbCzebb0w2rHyFei+ynE/tVnbz9ZIlY/3sYb/mBqme+S1H/hHAxp+0Qe+IpfIP0Jqe9yFyX4WgJz4c0qfIag4H/PVRYgpaQUVBUnfsnktW/tSj9Qh/hXR7rXzY2Ht9tU/Pxgf8hTu+yz12KyD+pnRj8nDRenq6+lcTugvwbR0J3trxXPtFdR+Hn5a1Y1RbIFGP5yaTNAqB4X+c0FRTdNBGKCqO1HDp7y42EhYMyFSulEjUhl0nmxOpt+pBwNqsXs7ZmGCOLGNKjIDE4J5qM+n78+tb7DfNPVfX+frWNaREzLoy8m+StaT4r4ZBn+d6Xf1poNOzWTnA+VNcZ2I2IIPyKmn1o8Zu/BgmlOwjhlcn+6hoPL/ZskXdljn9otSB7+Im/8+tesK8u9i7MycSsox0uIj74gxI37Ia9Q1RU3bXvXmtrqe3to4sREKXk1M2oDzMEBAIycDPp71F7Pvev1ZVZo5RqzvEFZlG5BZDgDAPJc1b/FuxVjcTGeeBWlYDLamXOkYBIUgZ9/YVl4Z2VsrdxJBbRJIOUmnLjYgkM2SNiagpvt53ji/hgSNTEEkLyYfWGwulRyB2y/MelR2O/jJ+7cH2PlJ+nqeeKsnvu7MIbdbu3iRXif74ooUtG4wGbA30sBv0DGqTaHmBhiDtg7MB+UkVhkxReO7s4fNycW+6+J8x7pAvhxCQREa5cZQEZGOmOY3Oa0mS7MvjA6X0quoaRkKipgqowRhRnI361z5X04xk4wc4YEHqDnkenX51vjjrgDBG4zp3bG52J26AHbPP541fLvT6e+/d2/iuLyYiM+6RXeor9z+J/aJ2DvENWnDGOPwwx1ZLso8oYk7kAZqRcOuXWzs4zD4rQvM3hkHys8mVfbrjl864FxxCVYopNUTCTV5RnWhTA86nlnJxucgHlW3Y8XlFs7wSOlz4oXTHq80WAQcKOYbPXpWUfOntMQ12r8PrO62tP212dvtnxK8vLZRLbGOK2ywIRwFGnTgl9th6YNQOe0KnGpHyqnUh1DzDOM45jkR61ObrtJH/8ADkimhL3jlxI0jTEIgY6WKM2PEIxsBjA98VG+DcFmu2bw8LGn9JM50ontnq3oo/attImI7uHkXx2tvHXUOR4YAwT749/5NNRlzt7/AORqdcFs4NRjs7KS+kX+knmjJjUciyQ5AOD0JycHes3ecpVLM+E8HiJMxjdYl3QqFcLFsAQc4ycZ51k0IJa3jIMBse3/AEqRdnu1BhmR5MsFK5wTnAYEnByD129zjfFdrspZsbJC9vHNES5zJEpA8z5xISD+Enblj5UyXsra3Sg2hNrMyhhHI2uJs/h1nzRtnA3yM7Vj0xvem2M+SK9PV2XZ2YvoLiHxLaQTKzEu4JB8Q4zrQ7q2ABg9AK6+PfH6f5kV5d4Rxa64XdErmKVDpkjbk65zoccip6EcuYr0X2S7SxcQtlniGM+V0zkxyDmh9eYIONwRVa3Y0/I/T/rQc+1Jt/2rG8hUMxIwoJOfbPMjptQUx3zPmOD1+1XRx7Bgp/epT3DoRw5j63MmD64WMfwxVf8Ae/d5mt4vxRwl3HpJcv4jD9h+tWv3R2Pg8LtgecgaU/8AqsWH7aaqJqKKUUVBx+P8OFzbzQNylRlz6EjZvocH6VQ/YG++xcQaC58sc2q1nz+Fi2Ef/C4xn0Y16Geqa75+ypV/tsS+V8LcADk3wrKfYjCk+oX1oLZ4VOSumT+kj8j8/iX8XyYYYfOt1lx/Cq17ue1huogrHVdW6BZF63Fuuyyr+aRMgHqfqKse2mV0BUhlOCpFA6gilAoFFNK05aXHL+elAPP+elAuOlAzSGjVQOFQXvf4x4Ni0WRruW0Af7tMNKflnSv+KppNMqhi5ChVLMx2CqBksT0AArzn3idozf3ZaMMUGI4UAOdAO3l/O7En13UdKI7ncbwoy3slww2gjIB/3k2QPlhNf6ir3zUZ7u+zX2CyjibHit95MR/tHAyueoUBV/w1J8UVjZaTRWXFGKI157ZWUq4DKwIZSMggjBBHUYqmO1HdDLG5k4diSMnPgORqUflVm2cdBkhh6k71d9Gmg8zN2K4jkKLOcH2DEHl1YkdM8+vyqVdmO5+SVlk4liONR/RIwLv/AHmGQg5csnbpV3aKNFBWHeN2Dt14bIbSIo1viRVDyMNCEmQBGYgeVnOwzkVVnYnji2puUkBKTQbaSVIljOYiGUgr8TDI9RXqB0GMEZB2IPUdRXmjt52aPD7uSNR91J54T/uyTlM+qtt8gPWg0+DcNl4ld6Gc+YtJPKfNpQbs2+5O4UD1Iq8+E9loUiSMCSLSCUVJXj0qRzcxkFnOCTkk7nG2agndZbpBaieTb7ROwZsatMMAwCQBnAkJP6elWlwPiAuoEcKFEmW06tR0hiELdVYgKccxuOlBo2nZmNSw13IwQcLc3EeVIGDhXAyMYI/13q/vs4Utu9r4ZlKss39JLJNjAjwB4jHTnDHbn1q6Li4CeZ2GQdiSBnbdT77Z+lU9343SSSRGNtYWMocHYO7Fi3zwgG3qfSiuTxExR8KtI4mczPEWOJpNIaUlvg16V0qATt1b3qed1XCYzCbh0DHUY1LjOFjJRpFztuRjPPZvXFVhwPgtxfTw28assarG0spGFEeFbAPLcYAHU46Db0Tw+wSCNI4xiONFRRz8oGASerZ3J9SaIgXeX2OFymY1xIgJgb1wNTWzf2SASmeRBHLnX3dL2ka0vkjJxFcssTg9HJxG/sQx0n2b2q+OMITDIFGSo1oTt/R+YfPlj5GvOXeJYiC/n8Pyq5WaPHQSqH29PPq/Sg9OyuB8XM7D5/OuZxy5VE0u2lNJeUnpCgyxJ98AfU1kt+LKbeKZt/FjRlA3LM6Bgg9Tuf396qDvW7U7NZxkF3Ia6ZTkLjdLVT6Dm3TJ9zgqGTvJxXiG2Q13Pgf2EJwM/wByMf8AKa9RWUCxoiIMKihVHsowP8qqTuP7KFQb+Zd3BW3B5heTy/X4QfTPQ1cK0RlFFKKKDXYVgu7VZUZJFDI6lWU7gqRggitwrSaaDzr2v7LT8IuEmgZxEH1QTrzRs7Rv74232YfMirB7EduI7sgeWK6Pxwk6Y5z1kgY/A56of351YV7ZpKjRyoro4wysMhh6EVTHbHunlhJk4dmWPmYWP3iEbjQf6wfPDDH4qouO1u1fIGVYfEjbMPmP4jatgLtXnzg3eLc2/wBzeJ9pVPLpm1JNH0wJR5h/iBPvU94Z3n2b41TSwE/hnj8QD/1Yunu1RVik8qaQTn6VGo+29mdxeWf1nCfswyKbN29sl3N5bHbkjNMfoEGTQSfT1/n5ViuLhEUuzKqoMs7HCqvUsTyquOMd7lugP2dJJyeRf7iMf4d3PyOKrbjXam94nIqEtKSfJBEuEU7brGu5x+ZicZ5iiJN3ld4X2kG3tSRBnLOfKZiNwSD8MQ5gHc7ZxyPX7ouwxUrf3akORmCNugP9ew6EjZR0GT1GMvYHusEbLPxILI4OUg2ZVPRpDydh+UeUe/S2BVCKKeKbSioHUYpaKBMUuKKKBMUhp1NNAxjVId/Q/wDEW56eAw//ACf9qu16qrv14cWghmH9W5VvlJjB/VQP8VBEW429nw3hksAU+a4DBskHMzllIB64I3BxzG9dBp2vI/G4O+h1GZrM+V1P5kYY1rzxz+m4rm9kVivLIWs+PuJ2YHJGlJ1wH2PJZMk+1c7jXALzhsuvyRqhytzGq/6Fwfbr61RhvuPXjTeHoJkDYOpGOX5FtJ20/Mct+tS3iNnJewwi8Z8K2tyqqZH0waI1AXGGOTtsBg+wrV4H3g6tIu4/Eyyosy6UldjjLMvwEAEfqOea7Nr2xtJCNMq5Y/DIGhIJ5AMfKem4qCVdg7H7PZxoiLqJGtsFdZUaQxJ3JwoGOgqTBt8Hnge3ry6VF7HtBFhdLw4Gd/GTGeWAT9aW67VwqT97b/DuviiRtuZ0KMkCipFxKbEEjE40xuT8wpz/AD71QfewMXka9Vs7cH54c/5EVYcXaWK+YwwTOyEgzER+HGIhjWAX8xJ2Gxx5h61UnaviP2y+mlTcPJiMDJ8iAImke4UH61US/iXb3wLO3gt313C20cbTfhgAjAKRj8Um2C3T9hyu7rsRJxGbxJtQtkbMjnOZGzkxqepJ+JumfWu72H7ppJiJeIgxx8xEDh3/ALxHwD5b/Krss7JIkWOJVREGFVRgKB0AFAtvAqKqIAqqAqqBgBVGAoHQACs6ijTTlFQZBRSgUUBppClOzRQY9FNZKz0UEZ7S9kIb4YmVCcYDlMsPk4II/WoFd9x2STDdhMnkUL4/5hVx0uaopGTuOufw3sZ+cTD/APo1rSdyV3n/AM3Bj3WQfw/jV7ZpdVBSnD+5FgQZ7lGx0QMM/XnVhdnOySWaaYCqg7tpUAsfVm+JvqalFJUGskGKf4VZhS0GLRRishNNNAlFFFAUUUUBSGlpKBjLXM4/weO6gkhlGVkUqfbPJh7g4P0rqEU0ig8syRTcLvGSVTqQlHHISRN+Jc9CAGB6ED0NWVwe6S4RczERsPI25UgbaW38uOW/LkemZd2+7ER8SjG/hzJ/Ry4zjqUYdUP6jmPQ0Zc2t7wmbTKhTJ65aOT3Vh1x6YPr6VRZt/3YrIwkTQrAHRp1AAnODgbHc6s4qMQd0dwrBo54XUHbcnzKcYyBjZhv8jWThHeOFC6S0DLvpP3kecHfTj36aP411OzfbdbeFYllgwhd9RG7PIzO2R4227n9qg5EXdJfBQvi2+csSCZCGVggIOE9VzXL4x3cTWz4e5hGSCqprZ998/CAoGD5iRyztUtuu8FXbM96Y0APltIF1kHG3iNI+Ccc8DFQLivacuxW1R11t8TsZJXJ5ZP5v19sVRu8a4uLaBraFtUkmPGkwATtjBI6nPz3JO5GJP3QdiXYC8l8gbaJSNynV/YHG3tvyNYOwHdg8rLPxJSsYOVgPxOc7GX0Xrp5nrjkbuRQAAAAByqB6xgDApQtApwFAYpQKMUCgyCigUtAw0tFFAUUUUBRRRQFFFFAUUUUBSUtFAlGKKKBMUYpaKBMUYpaKAxSYoooEKUmiiigNNc7jfCRcRmNwrKeauocH6GkooKz4t3Lq5JgkEXt5mH6Hl9DXIPcjddLmLHujj+NFFBs2ncfLn725Qj0VGH7nNTTs93bQWhDJjWPx4Jb6E5x9KKKCZR2mOtZRDRRQO0UumiigNNGKKKDIK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58" name="AutoShape 2" descr="data:image/jpeg;base64,/9j/4AAQSkZJRgABAQAAAQABAAD/2wCEAAkGBhQREBQSExQSFRMWFxcYFhgWFBQZHBcXHRgYGRgXFxkXGyYeGBkjGRcaHy8gIykpLCwsGCAxNTAqNSgrLCkBCQoKDgwOFA8PFykcHBwsNS0sLCkpKSkpLCksLCksKSwpLiwpKSkpKSwqKSktNSk1MSkpLiwsLikpKSksKSwuMf/AABEIAKUBMQMBIgACEQEDEQH/xAAcAAACAgMBAQAAAAAAAAAAAAAABwEGBAUIAgP/xABNEAACAQIDBQUFBAcDCwEJAAABAgMAEQQSIQUGBzFBEyJRYXEyQoGRoVJysdEUI2KSweHwFkOCFSQzU1Rjc5OistIIFyU0ZIOjwuPx/8QAGQEBAQEBAQEAAAAAAAAAAAAAAAECAwUE/8QAKREBAQACAQIEBgIDAAAAAAAAAAECEQMEMRITQVEFISIyYfBxoRSBsf/aAAwDAQACEQMRAD8AeNFRRQTRUUUE0VFFBNFRRQTRUUUE0VFFBNFRRQTRUUUE0VFFBNFRRQTRUUUE0VFFBNFeWcAXOg86r+J4g4CNshxCFr2OUM4B5asoIHzqWyd3TDiz5Plhjb/E2sVFVTF8TsDGQO1Z79URmHhrYV6w/EzAP/fFfvxyqPmVt9anix93X/E59b8vLX8VaaKxMDtSGcZoZI5B4o6t87HSsqtPnssuqK1+0N4sNASJp4Y2AuQ0ig28ct72rPfkbc7aetI/aGLCKGc2ftW7S/M+bdSL3F6EhnJxG2cTYYzD/F7fU6VtIN4MM4umIgYfsyxn8DXPO+uxoggxMOQAkB1HieTAdNedUl5KDrmfebCJ7eJwy/emjH4tWGm/2zy2UY3C3/4qW+d7Vy3szASztkhikkf7MaMxt42Ucq30XDraTG36HiB6rYfMm1B1GjhgCCCCLgjUEeIPUV6qh8ItgYzB4WSLFjKucGFM6sVBHeHdJCgnW1+d/Gr3RE0VFFBNFRRQTRUUUE0VFFBNFRRQTRUUUE0VFFBNFRRQTRUVGYcutB6oqKKCaKiigmiorVbw7xw4KLtJWAJ9lbi7HrYeAvqelLdNY4ZZ2Y4zdrPxeMSJC8jBVHMn+tT5VQcTxPeS/Yw9nDmC9vKRZQbgsVtawNtLm2t7VVcPjZdryurCWSUkZVVskSR2Nyxt3ADax1ZvA8qY2wNwIMPleRUlmGoJQBEJ59mnIHQd43bTmOQ5buXbs9TLg4eklnN9Wft6T9/ZS0/s5tDHSs8RmeNrfrZZGVW81LgErfUZV000rcYPglK2s2KRfJEZ/qxX8KbdFXysfVMvi3Ua1hZjPxCyHA6K2uJlv9xKxcTwPYaxYvXpniI+qt/CmvRV8vH2cp8T6qXfmUiNobhbSwh7QR9qF9+FizD93LKPhWXsLiziIDlmvKo0Ik9sej2vfycH7wp2VX95dx8Njge0TLJbSVLBx6n3h5Nes+Cz7a+mfEseb6epwmU953ffd3e7D45bwv3gO9G2jr6jqPMXHnSy4j8LJ5sd2+DiYq4BYiSMZXuc2jsCAefO2p5VXt5N0sTsqZXzNlv+qnjJXXw01R/Lr0vVy3P4wcosdYdBOo0/+qo5feXTxA51Zn6Vz5+g1j5vT3xY/wBxU9rbo7SwcDyTIJIYx3jaJja4FxlkJsCbm40ANVrdTYwx+OWBkVFYkFwjEIfdzZWFrmyjXmwrqOKVXUMpDKwuCCCCDyII5iq1vXs1faUIjPGUD6DK8Z7WHXoLqx+Aro8tn7rbqQbPh7OFQCxu7W1c+fgANAOnzJ3Nq0OwN98LjGEcMqNN2YkZFucg7twTbLcFgCL3rfURNFRRQTRUVNAUUUUBRRRQFFFFAUUUUBRUE1r8VvDhor9piIFt9qVB9L0GxoqnbS4tbOh/v+1b7MSM310X61VsZxukkJGEwbN+1IWb5pGNP3qBtUUnd2uL+LkxqQTxwujyCMiJSChJy5g2dgwBOvl1pxUGPtDF9lDJJYtkRmyg2zZVJsD0va1c0Qbwdvi3xGIkftWN42DMAjZhYXDKUULoLEAaX0p3cVdvNhdnPljz9teEnWyK6MCxt16DzI9Ck8Bw7x05jyYaULIAVdhlQKeTEnkLa+J6DlRqH9sffDDTuYll/WIQpVxlLHldT7LAkW06kDQkCt/SuPDaTDLmQoxQDLIqm7aWYSxEnMPGxvY9OVWHdre2/wCqm7rKBe7XKjkGze/EeknMcn+0SLhUUUURi7T2nHh4nmlYKiC5J+gHiSdAPE0icXPiNs7Qst7ubKCdIogfet0HM+LH0rf8WdvPNKuHW/ZJZgBr2jklc1hzA0A8SxPhV04dbn/oOHzOB+kSgGT9ke7GPTr5+grllLllr0j2+mzw6Pp/P78mfyn4jcbt7txYGARRDzZj7Tt1Zvy6VtqKK6vGyyuVuWV3aKKKKMiiory0oHMgeptQe6K8q4PIg+mtTQfDG4FJo2jkVXRhZlYXBFJPfvhbPhCZ8IGmw41ZOckY9Bq6jxGo6jrT0qKlxl7u3Fz8nF9mWiL4Zb8NhS8RWSSAjOQpP6kLfO4U+7r3gNdBa50OXxW2NIcN2rYiaZSzSAOVyqws1kVQAB2Qfnf2R4mmntLdXDzsGdDcXvlZkD35hwhGcG50Pia0W/UmHwgjxJwgxM5YRxR5wALg65WJUAWtcKTr8akmmufmnLl4tavqTXCWDEDakMsETyIptMVHdWNwVYsxsNNSBzOTSumKRmE21tBsYsRVcCD/AJv3LXQsc0Wa+a4UsACLaNz1NPGJSFAJuQBc2tc9TbpWnB7oooogooooCiiigKKKKAooooCiiigQ/GneKb9POHDusKIhCgkAlhcsR1PT4Ut2fxJNdP717jYXaIXt0OddFkQ5XA8L6gjyINU2bgBhie7icQB1BEZ08jYW+tF2R5m8Ka+4fC2TF4WOXEzzR4d7ssC3XMt9Ga5t3rX5E2t5WwtscD5oZJHWVGwqd65J7TJcZgVC5bhbm/I25a2De3SxofDiO5LQ/qiWNywUDI5PUshUk+JNB99i7s4bBqFghRLdQLsfVjqfnW0oooiCL0VNFBFVXe3dyMxviFJjaMNISvMWBLOlho1r3FrMLgjW9WuvLqCCDyNBz5/a3EYDFDELO8ouqMhN43iF7KutltrawOUnQkGmPvTxJhEUa4d1dpQGcg/6OO4DZrEZX15XBADHTStFvpw22dg458U5lAYWghVgAsxubICDdSdbHRRm8rU/cndp8diRFqIwLzMPdQgggftNcgfE9K55ZWWSPT6bpuPk48+TO68P/TI3N3aWeVcW6rljJ7O0YXO+l3JLuxCkaXPP0phV88Ph1jRUQBVUAKByAGgAr610ebbsUVFLbiPxZXBlsNhSr4jk76FYT4W5NJ5ch1vyoi47x73YbAJmxEoUkd1Bq7/dUan15edKfeHjzM5K4SJIl6PJ33PmFHdX45qW7PiMbOf9JNM51JJZj6k8gPkPKmDuzwWeTK+KYgE+ynIfec/Luj40XSlbU34xuIv2uKnYHoJCq/upZfpWpCSPqFdvOzN9bV0psvhvhMMUyRReZyAtyJHee55it5/kWMFdDbUEXOulxy8LfWhtyheSPXK6edmWtxsriFjsPbs8VNYe6zdov7slxXS02womYCxtZtLnxXx+Pzqu7Y4Y4TEEgxx8ueUK1z+0ljy/EUFK3f4+uCFxkKsP9ZDoR5lGNj8CKa+wd5cPjY+0w8qyLpcDRlPgynVT60kd6eDkkJY4dibAHK/LW9rSAWvodG+dUbC47EYHEZkaSCdPgfQjkynwNwaDrLGYnIABq7HKo8+dz5AAk+npWM+FhgR5ZcnK8kkgW5HmbcugXl0FLXZe9aTRq+05o4cRYOEDHOIhYoI4h/o3c663b2TppWZiMbNtaZERXRAMwR7FYgbgTS5fafL7Kk878hckjR7yTwyTMYE7LMFKKBlsVuQ5A0Rm0IXnZbm16buw9pDE4aKYe+isR4NbvD4NcfCqvvjuxHFsw9kpvAwmudWc8pWY9SULH4DwFY/DreCOOCaGWREETZ1zMB+rfXS/Oz5uX2h40F/rA2ptuLDKDIwBPsqNWb7qjU/hVQ29xEOq4cZF/wBY47x+5GeXq/7tUzCYqXF4gRQd6WS95JGJvYXOZ+ZsPdHyoGP/AG+T/Z8R/wDZ/wDOiq1/7LcT/taf8r/9lTQM6ioooJoqKC1qCaKp+2eK2z8MSvbdqw92EZ/+rRP+qqtiOP0YPcwkhHTNKq/QK1A2aKUkPH9L9/COPuzKfoUFWLZPGTZ85szvA3+9Ww/eQstvM2oLzRXyw2KSRQ8bK6HkysGB9CNDX0oKJxH29i8PPgo8IEk7dpEaJ1XLIbKAGY6qveN9RyrUbk4TF4LGhcXKuUqsHZp7IuM0Llj7WoaO/O5temiVF7218fx/Clpxf2+mG7PKC0xWxAuAqEkxuWt7SyISB5tRTMqa0O5G8ox+BixGgcjLIByWRdGA8AeY8mFb2iJoqKKCa+c86opdiFVQSxJsAALkk9BavdJni7xDDMcDA11Q/r2B0Zh/d36hTqfPToalb48ZllJbqe7S757yPtTGARhigPZ4dBzNzbNb7Tm3oAPOm/uRuouz8MI9DK3elYdWtyH7KjQfE9aXvCbdbELiVxUqAKF7oJW4V1bvkXup0AGnVgbU46xhjZ873fd1nU4ZY48XD9k/u/lNFRWBt/bSYPDS4iT2Y1LW8TyVR5sxCj1ro85SuLXEE4KP9Gga2JkW5Yc4ozpm+81iB4WJ8KSGwthy46cRx3N9XY3IUX5nxPl1PxNeNo46bHYppGu80z8h4nQKPAAWA8hT/wCHW5y4KBbgFjqX+0/U/dHJfj6k12fXcvcGDCQ2AOY+0ToxI+38fd5VbrXBHIj+gfSpZOo5/j61F78tGHQ/gfzoyGa6g+h+utTN0PgR+Nv4180N8y+Ovzvf63r1IboT5X+l6D0x7w9G/Fa8obLc8zr8+Q9eQrxPqyjxB+V1J/L419ObeQ/H+X8fKg+GNBEMhCqzZWOVvZY2NgfLkKSm3cLAuKbEzNB+lZQ8cOZikSjT2WF2lv7KXAuCelqbm8m8cWETM+p91Bzdug8lGhJ6ac72KywmBxGPxkrZUEkuUyHKMsaDRS3UkLoL6n0oKNO8UUsuOlQiSRy0MLMzEE6h5CxJJ62JNr+lNLgvvrFiYnwzKqYpSXb/AHyk+3qbll0BHQWtpoPnvrwyhOGAizF1Hfc3Y5ufaMemuhXwPqaSeAxs2AxayJ3JoXv1tccwbc1I0PiDQdd4iAOjIwurAqR4gixHypETRnDs0ZBMkbmHQXJIYqtvNtOXjTo3c26mNwsWJj9mRQbaXU8mU26hgR8KWfE7AmDHCZNC6pKp/wB5GQp/CM/OgNibjTznNPFINdI2vGg85X9tvuxjXq60ytjbvR4YCwBe1s2ULYfZjUaRp+yPUliSTl7MxyzwxzL7MiK4/wAQBt9ayaCaKipoCiitXvJvBHgcNJiJT3UGgHNmOiovmT+fSgxt7d8YNnQ9pM12N8ka2zOfIdALi7HQfIUg97OIeK2gxDuUiJ7sMZIXpbN1kPr8AKwdqbTxO1cZma7zSHKir7KrrZVv7KgXJJ8yab24nDSPDKsrZZJfek8PEQ/ZAPvHU68ulUsdkcNcZOudlWBLXvLe9vHIAWtbxtVvwvArkJJ5STf2URRp95ietODD4VUBCiwbU9dbAdfIf1evop5eh/hUNk7PwKWzZJ5QV6ssZHIHSxW41qrbY4UYyAZkCzLz7t1a33G5+gJNdFN739eVeZI1bVgCBe1xfXkfy+dBy7sDenFbOlJid4yD342BysfB0PXz0PgRT43D4kQ7SXIbR4lRdo76EdWjJ5r5cx9Tib78O4cXGXbuyX7jKveW+irpq4vzB87WpE4zDz7PxQFyksbBkdTz8GU9QfzB60HWVJrjdtrBzrHDGTJi43teOxCq2jRsw5km3dF7Ea2vrgpvvtPbBXC4dVj7lpslwNRZnkkPsLzsi6/ePJhbk8NMPs8CQ/rcTbWVgO75RL7g8+Z8elAu+Bm8vZYp8Gx7k4zJfpKg1/eS/wC4KetJDjPsE4TFwY+AZA+UHLplljF1OnLMgtp9g1tm49RLClsO7y5RnzOqrmtrbLnYi/iBQNmvEsyopZiFUC5JIAA8SToBSvXis7wFzlWQ3ssYDEeFs5JfXmAAbEW8aW29u0NoSfrcSMSsLuRF2ucLfUjIr26C9wvxoaNXiNxTGDBgw4DTMvtk91Ab6gA5i1tRyGoNzyql8LdwTj5GxmIuYVY5c2vazcyxv7Sq2p8W06EVg7l7lvjCcOcgzujzMULPHELm6S3y52a6ZdTcNf2TXQOAwCQRJFEoSNFCqo5AD+udDs+ezNmiBMoJJ5knqf4CsyiiiClDx92/ZIMGp9omaT7ousY9C2Y/4RTermvi/tHttrzi9xGEiHllUE/9bNRYzOEG7n6RiWmPJO6ptyYi7N8F/wC6ugkOUAEAAAC45fy+Pzpe8Gtk5MEj3sWBc6DXOTa9x0VRTF18j9PzoVHL0/D+VDJfUc+h/rmK8WI5Ajy5j6aioWYX8D9k9fMf18qI8O9mDcjyYeINhmHjravvD7NvUfC/5V5ljDrbXXqOY9POqVtTijhsJI0VnnkB1EIBAbuhhmLWvqTlBNrEG2lBbIZLkHrlyj1BGb68/u1rd5t648DHb25SO6nU395vAX+J6dbUaLjCsuVIIJhK+ZULAMt7hmIIuGOYka2AC362GLsXZEuKxJzPnmJvJL7QiHkPekI0HQeQGgfXAbPnxuILNdpjqxIusK9Ljlm1Nk0/EhmbI2ImHjEaaDmxv3nbqzt1PpYDlyr3svZi4eMRxLlUaktqzHqzW5k+N6y+y8ST68vly+dBDFbFbXHIgDTzB6CueuL+7JgmEwXLc5W1vpqYySOttD8K6F7deQ1+6L/hoKoHF7ZplwjEqAMpAJOuYd9dLWGoPXrQVr/0+bwm8+BY6W7aPy1CyAfND8TVu4t4K+Gim6xyWP3XBB/C9JDh1tY4TaeGmbupnyOTcAI4KEk9AMwPwpw8Qd7ExEYwUAEglBzSAuOzKsCoX9WwkLZWWwvz8KDZ8J9p58G0BN2gcr/gbvqfmWH+GrvSU2RFBgBH2rxrICjMZHYubG4PZxkhbAm1z69RV7l4oYRWKFxnABAJspuoZRnIygEEa+dBcKKWX9vcf9nBf85P/KigZlIfjhvKZsYuEU/q4AC2p1lYX16d1bAfeanrNKEUs2gUEk+QFz9K5awUZ2htFc3PETlm9GYs3/TerAzuEm5uSITuvflAJvzWE+yo83tmPlamuigDQADwAtatdsLDqsWYAqW8iBYaLYHS2W1bEnzFQSw/n+YrxG2vz/gf416V+lfFxlkBHVTcehGo89RQYeG2v2k+IhAytC8aXvfMGjWXN5WDEeq+dbFbWvyA5fmaW22N/cNgNpYp2zSB0w11iCscwEoOYswC93Kbc+VL3fHihiseGUAxYfl2aE635dq/vHy0XyJ1oGVt/ivEJOxwZSWTUdqbmJPEgDWZ7A6Lp58xVO3s3ZxEuH/SJDYkNZpCA0hJV7rHkUxqSpGv2hzGtV3dTGiDFQogAzlbzzBRlBsM0SscqcrAtmbrZeVWDbW0ZsSSgx8ksRlv2aZiZIiI2VMmHjBzBs6lmsO6DRuY7VXhvvScBj4pLns3IjmH7DEC5+6bN8COtdCz784JCR+kRuQQCIrykEmwBEQaxJ01pBy4vD4F3XshMS6Oqz4dksnaEsoLksVKqq3ZQbk6c72zd/Y2MxGDllw+Hikgxd7iSdQ2UB42XKsaRqb6g20yj4F8M9a2fEnf/CYrCzYMQ4ppe6VJiyCOQG6Mc5zD0tcgkUqNjwFbscPDOTYr2zS5VFyD3I3XNqOt/SvvvGuKw08iYheykazMoyHmB3gQTzt49TWlkxL+yWYAa2uefO9vHrU+a/RPczd3+J0+EW7YLZ6IFDERWhcqTbQ5mzG/lWsxe3pNs7Rz5XL6JhIVa2QXvnZuQItnY26eCgHX7Y3PihwEc6yXfIhezAoXdvYU2szBc2im/dbwrQbC21JhZ48RC2WRDceB8VbxUjQjwNarErqbd7YgwsWW+eRjmlktYu5Gpt0UcgOgArZ1hbE2quKw0WIT2ZUVwPC41B8wbj4Vm1GRRRRQBrlXfx77Txp/+Ym+jkD6Cuqq5Z4i4fJtXGKeszt8Gs4+jUWH5w7w1sFHYkWSMaeUan+NWjJ5n6flVP4ZT9pgozmOscRtfT2bH43WreV/aP0/KgnJ5n6flXl4bixNx4EL+VRnH2ifQA/gK8NKemb1OUD4m1EVvf55YcGwgciWZkhQ+BkYLckKeS31Nj53sCgtqzPhpJsMkrMiSMrOAFLkMPaKsSVDrcAsQDqNTT+342LPisE/ZkdrGVlhFgbuhuBbL1FxbrccrmuaMfi3mkeSQ3kYl3NgO8TdjZdALn0qNSt5svEkRt2bMSAToOZ8CDrY6etXTcPfkwxyYeSYQsjkkphlk7S5HNy4uQARa3s+lUDZUjxIx7oBANn7t/ZtlvqdGDeFtaZ+7vDmTF4ZZJZOxZ9RGyPfL7r6lSCefXprRFmw+8SSc9qyKPLDxL08Xh0+tZpGGdrNtOZz9kYmJbXvzEaLbQ/hVVl4fYzDsuUQ4hb6OoyOp6FlJFh5qfgKyMZuBiFZQiwKtiztmlBklY3J0ByqB4nUm56VUWobPwbWvNJJ4ZsdKfDp21unhWq3t3ewi4XMkMGjL3r52ta3Mg+XXpWhm3JxY17IOP2ZQf8AuYVqNpbFmgXNLA6Le17g62/ZY9L1FKvBSMuJjI1KSqRcj3WB66e7TW3w3klmkYC6SLHeZxmvGrHuwR2vlJLKt9CzMLke7R5MFg3kjEdszSJykbqw6E1atoRHC4maeVe0kMxaKIai92KSSMActlJypzPM8hSkaHebDFMUwc6qsV2c2uezQE+ZJB+VbnY+736dhS4YxtExSKRrWeMC4D2OuW9r9OWtq2uztuRY5bTYZTIpWxMYe6MCS0eYam4KW5ZiOfKo2ftKPGJJA6yxYdkfJyurIvIdkigqGZGyhdCDfSoNH/YPE/bwv75/8aK0H+XMT+1+5/Kis7X/AG6U3tky4DFsOYw8x6f6tvGufOGqf+8YyfdSUj1EbAfjXRm2sJ2uGmi+3FIn7ykdfWua+HuJCbQgv7xZD/iRlH1Iroy6ZwN+yS4F8q8jfp5gV971r9jThoI7XYhQp1PtDQgk+dZZH/8AAT9TQTIFtrakjxH3pxc+PbB4YyKqHIFQlC7WBYubiw1ta9rC/Wnb2CjU2/r+udK/ffhxNPijjMEQHYgupbIQ9rZkNrara4PUnxqVYSmJRlcq9wwJDX5gg2PxuK2OM2qZIIYv1IjiZyosVc5stzIU0f2Rro1X3YfDQKWfH4bGyMW/ujGynUZizRvnJuSb+VXPDbP2QgGfBCJhp+twU3lzLIQeY61QqNh7QcW7PD4JtNGbDmQi3LvTE28gOfTmKtc/ETGYdLB8Kg+yqx2AsDnGVRdbdR1IFr2FMPC7Q2WBZGwC+nYpY+NjYjQfStvGkOUtGIXAHuiPpfqNPHw60HLm8m2ji5EkOrBMrE2GY3JJsPNjW/3Q3w2ph4VhwYd41LEIuGMmpN27wW/M+NY/E3HCXGjKAMsYuNNCzM9tPJhTp4O4LstjwX5uZH+DO1v+kCgSmK3olbaX6TtCNzIoyvGCUKd2wAD3y6MTl01YnSp29tXC43GwW7RISyrJIcocqzAkEWtdLsAxLXFugAq48c90XEy45ASjKEltc5WUd1ufIrfkABl1OtUbc7d6PFO+ck5SgCgsPaNszMFOg5WuCSRzF6sT8vpt/dWZMe2BhaSZUy9mWOgjfKwZvdQZpLE6C5PjWhxOy5cPIYpY2Rx7pHPzHiPMVctvbUaMwYxMsuTPhJcwtnyHTNY3XMovcG46Gs/h3s+bau00xMt+yw+Rm1crmWxVRnLas/eI5WB5aVFM7hEGGx8OGvzltfw7V7VcqgVNEFFFFAVz1xz2V2W0u1HKeJW/xL3G+gU/GuhaXfG3dw4jZ/bILvhmz9f9GdJPl3W9FNFjTcEtqh4RESboXS2Yjn30JsdfeApsZQOQBP8AXM1y/wAP9u/o2LCk2SWyk35MDdG/e0+NdMbP2gssasoFyNV+yeoPgL/OoVkN5/If1rUrHfU/AdB/OpVLanU/1y8K8lr+S+P5eXnVR5xE9gban569B5m/T8KQm2ODONSQtGIpoQWbRspAF9CvtXNvdJufCnv1zdFBIHwOvra/z8684zHx4aAyzMERFBZjyHIfU6fGg5axMYw88bxq8UiMHBfK6XUmxCkHMAy2PMc/CumNluZYIZcoQyRq4Q2KqzKGKgi/dPPr86Qe12Ta20ScPHHHmMcaIe60znQu+UEae0+oso0JPPoXY+zxFhYYcxbs40QMRqSgC3I8bjlRbNMiF78iQRzVtbfx+I0r6drb2hbz5j59PjXydMwzW1GhHp4Hx8P517SQgX9pfEc/iOvw+VEeuyU6jS/VTz+XP40uOMW1TFh2XMCAhI0sczHKtzex69BTEmZFUyXygAkkeA5k9DXO/FjeMzzdle5vnf5WRfgv8KDScNNkfpO1cLHa6iQSNz9mMF9bHxUD40wN89mx4bF2ZplaV1cMEjYB00BGaxFwQSAbcvDQ/wDT5u7rPjmGn+hj5c9GkI6j3B8TTP3r3XixsOSTQjVW5ZT01+P1qVYXMPZ4XDzzJK0nZ5nEfIQtmVmVVJJXM6gkk8hppz2e9uJ/zZMZEAzQ2lA+1Gws4uPIg/Cq7LsWeKTsop8JiLAqFaSMsY+6DGeZy5QBa9gDoBVn2Lsw/opwrjRe0iF9bxG+Q3PMhWt6rSJXn/L6+D0VSf0fFfZNFVHQNcx77bKbAbUmVbraTtYj+yxzqR5A93/DXTtL3jDuWcZhRiIlvPACbDm8XN1HmPaHoR1orbbk7eGIjUqQEkXtF11DcpI/8LX+Zq0ZraAX/rqa5w3B3sGHbsJWKwuQyvc/qn5ZtPcI0b8r0/dk7YEwKkBGUAkXHeH2k8U8/h6hnOMxtz8fAeQHj/OvTLZLDmfxP86kLp6/h4fKvTc/TX+vrQfOEDXwP5AEfSoy5fMDQjy6Efj869Jy9Df56n8a9nn60HylwyuLMquPBgD+P8aqe92zMCkbXhw6v7TsI4wyxi7Ox0uNCQDzu2nKrJtDaSQjU9+3cUal/AAdeXPpa5IpG8UN9TMzYdGBJI7dlN1FjcQIeqqdSep+IoKUqti8WEiQAzShY1sNMzWVbnwBFdK4Dc/sI0jixWLRUVVADxlbAKNFkjaw7vLzNLfgduSSx2hKCFW6wAjmbWaTXoASo87+FOqitBPsHEMpQ4vOpFis2GgcH1ChL0vtqcCXaTtIMRFGb3AWOVQD5EyMRqL/ABNuQFOCiiE9DwkfC4SdJpUmSQqQqhlyut8pDHlm0Xlpm62pnbubOghw0a4ZAkJUMoHUML3JOpJv1rV79714fBQhcSJCswZQI1BIsB3rFhyJHxqhbn8YUgw4hmikdwSUKKqrlOtmu3dOa+mvPpRTkor4YHFiWJJACA6K4BtcBgCAbdda+9EFFFFAV4miDqVYAqwIIIuCDoQfK1e6KDlriFug2zcY8Vj2Ld+FvFCeV/tKe6fQHqKYnCrf8MvZynvgDP4uo0Eg6lgNCOvyFMHfbc6LaWFML91x3ontqj+Pmp5EdR5gEc0bR2biNnYoxyBopozcEcj4Mp95D49dR4iiusInEihvdIuPMdCfyqSc33R9T+QpR7i8Us4EUhCvpdeQbxMRPJj9k/zppYXaccygRsDfmvIgDncdByF+WtEZDDu+bEfIkD/tpf8AGDZuNxEUaQwrJhUKyS5X/WMRcZcnMqAb6XNz0tTEfVlHqfpb+NEnNR6n5D8yKLLq7cxbqpH/AJRjysIQjq2ZzrlzqbnlZgNAF11+NdAJvjhs11aRw32MPiH1sOWWM8x+FbiPCoJHYKoZlFyFAJ1bmRqa9quZbHmNL+Y5H8DU03nn4tTWmmbecZrph8a19D/m7JrrY/rcvhb4rUPtnEAkrgpQvUyTYdANfa7rsQLanT+e1nxiJGWkKqBo1zbXw/Kl5vlxOWGMpcgG4AB78o6af3akc76/gTmwt/t+5o4zdIIxe1lnd+1awNrBFBym+vlz8VDs7BSY/FrEil5Zn6nx1JNrd0Lc+gr57U2rLjZgSCWNlRFBIA6KgH9Gn5wo4cf5OiM04H6XILEc+yTQ9mCCQWuLkj06a1W42LuEuHgjgGJxZjjFgqyCNdSxJ/VqG1LE6sTyrPXc7CXu0IkI6zM8pvcG95S3UVuqKI+GGwaRjLGiIPBVCj5AVg7dh0V/A2Pof5gfOtrXyxUGdCvj+PMfWgq/YL4D5UV4/stif9of5Rf+FFRFwoooqqTPE/hSwZ8Zglupu0sKjVTqS8Y6g9UHw8BTd2d/XwwEUwMkK+zY2eP/AIbeH7J09K6Yqk74cKMLjyZAOwnP95GBZj/vE5N6ix86o+WwOIiT2yyJMLezcRyj1RrBvUWFWBd54spLCVGN9DG58hqoI5a86Rm2+D+0MMSUjGIQe9Cbn/ltZr+l605xG0sP3bY6OxtYriFF/DXSg6NbeeEHTtGuPdikOo6ez5/StHtzf1YUOYpB4GVgXsDpliS5Y28SKRrY/ac2l8e+trAYg6+Gg51m7I4XbSxTf/DvGDzef9WPUhu+fkagzN6+JbzllgLqGFmlcjtGH2VtpEnkuvpX24ccLpMeyzzhkwgN9bhpueifs35t8teV83U4IYfD5ZMU36RILHLa0QP3eb6/a08qZarYWAsByoPGHwyxoqIqqigBVUWAA0AAHIV9Ki9TQFFFFAseKHDjGbRxKTQSQhEjCBHZ1N8zEm4Ug3uPlVWwHAjGM69tLh1S4zZWkYlb6gDKBe3n1p70UHiGEIoVQAqgAAcgALADytXuiigKKKKAooooCq9vluPh9pw5JRZ1v2cqgZkP/wCS+KnQ+R1qw0UHLO924OK2a/61M0V7LMgJQ+F/sNpyPwvzr3sTiDiMPlDHtFHLMSHX7rjUfG9dQTQq6lWUMrCxBAIIPMEHQil5vHwOwWIJeEvhnP2LNHf/AIbcvRSBRWk2PxnQkF3Km1rSpcfB4/xarLh+KULNe8BFrd2db3vrowHlSy2rwK2hFrF2M6/sPkb92Sw+TGq3iOHm0kNjgsT/AIUz9L+5ege0nE2FST+qAsPanQcifAHxqv7U4yRoWyyprbSJDIbjqGay6i3MdKUse4W0SbDBYr4wuPqQK3WzuC+05iM0KxA9ZZEFtbckLN9KI8bd4myzMxjBUn33OZ/DQeyvwqv7J2LidoT5IUeaQ6sfDzdzoo8yab27v/p9hSzYuZpT9iMZF9C3tt8MtM/ZexocNGIoI0iQe6igfE+J8zQU/h5wpi2daaUrLire1bux87iMHW9jYsdT5db7RRQFFFFAUUUUBRRRQFFFFAUUUUBUWqaKAooooCiiigKKKKAooooCiiigKKKKAooooCiiigKKKKAooooCotRRQFqm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hQREBQSExQSFRMWFxcYFhgWFBQZHBcXHRgYGRgXFxkXGyYeGBkjGRcaHy8gIykpLCwsGCAxNTAqNSgrLCkBCQoKDgwOFA8PFykcHBwsNS0sLCkpKSkpLCksLCksKSwpLiwpKSkpKSwqKSktNSk1MSkpLiwsLikpKSksKSwuMf/AABEIAKUBMQMBIgACEQEDEQH/xAAcAAACAgMBAQAAAAAAAAAAAAAABwEGBAUIAgP/xABNEAACAQIDBQUFBAcDCwEJAAABAgMAEQQSIQUGBzFBEyJRYXEyQoGRoVJysdEUI2KSweHwFkOCFSQzU1Rjc5OistIIFyU0ZIOjwuPx/8QAGQEBAQEBAQEAAAAAAAAAAAAAAAECAwUE/8QAKREBAQACAQIEBgIDAAAAAAAAAAECEQMEMRITQVEFISIyYfBxoRSBsf/aAAwDAQACEQMRAD8AeNFRRQTRUUUE0VFFBNFRRQTRUUUE0VFFBNFRRQTRUUUE0VFFBNFRRQTRUUUE0VFFBNFeWcAXOg86r+J4g4CNshxCFr2OUM4B5asoIHzqWyd3TDiz5Plhjb/E2sVFVTF8TsDGQO1Z79URmHhrYV6w/EzAP/fFfvxyqPmVt9anix93X/E59b8vLX8VaaKxMDtSGcZoZI5B4o6t87HSsqtPnssuqK1+0N4sNASJp4Y2AuQ0ig28ct72rPfkbc7aetI/aGLCKGc2ftW7S/M+bdSL3F6EhnJxG2cTYYzD/F7fU6VtIN4MM4umIgYfsyxn8DXPO+uxoggxMOQAkB1HieTAdNedUl5KDrmfebCJ7eJwy/emjH4tWGm/2zy2UY3C3/4qW+d7Vy3szASztkhikkf7MaMxt42Ucq30XDraTG36HiB6rYfMm1B1GjhgCCCCLgjUEeIPUV6qh8ItgYzB4WSLFjKucGFM6sVBHeHdJCgnW1+d/Gr3RE0VFFBNFRRQTRUUUE0VFFBNFRRQTRUUUE0VFFBNFRRQTRUVGYcutB6oqKKCaKiigmiorVbw7xw4KLtJWAJ9lbi7HrYeAvqelLdNY4ZZ2Y4zdrPxeMSJC8jBVHMn+tT5VQcTxPeS/Yw9nDmC9vKRZQbgsVtawNtLm2t7VVcPjZdryurCWSUkZVVskSR2Nyxt3ADax1ZvA8qY2wNwIMPleRUlmGoJQBEJ59mnIHQd43bTmOQ5buXbs9TLg4eklnN9Wft6T9/ZS0/s5tDHSs8RmeNrfrZZGVW81LgErfUZV000rcYPglK2s2KRfJEZ/qxX8KbdFXysfVMvi3Ua1hZjPxCyHA6K2uJlv9xKxcTwPYaxYvXpniI+qt/CmvRV8vH2cp8T6qXfmUiNobhbSwh7QR9qF9+FizD93LKPhWXsLiziIDlmvKo0Ik9sej2vfycH7wp2VX95dx8Njge0TLJbSVLBx6n3h5Nes+Cz7a+mfEseb6epwmU953ffd3e7D45bwv3gO9G2jr6jqPMXHnSy4j8LJ5sd2+DiYq4BYiSMZXuc2jsCAefO2p5VXt5N0sTsqZXzNlv+qnjJXXw01R/Lr0vVy3P4wcosdYdBOo0/+qo5feXTxA51Zn6Vz5+g1j5vT3xY/wBxU9rbo7SwcDyTIJIYx3jaJja4FxlkJsCbm40ANVrdTYwx+OWBkVFYkFwjEIfdzZWFrmyjXmwrqOKVXUMpDKwuCCCCDyII5iq1vXs1faUIjPGUD6DK8Z7WHXoLqx+Aro8tn7rbqQbPh7OFQCxu7W1c+fgANAOnzJ3Nq0OwN98LjGEcMqNN2YkZFucg7twTbLcFgCL3rfURNFRRQTRUVNAUUUUBRRRQFFFFAUUUUBRUE1r8VvDhor9piIFt9qVB9L0GxoqnbS4tbOh/v+1b7MSM310X61VsZxukkJGEwbN+1IWb5pGNP3qBtUUnd2uL+LkxqQTxwujyCMiJSChJy5g2dgwBOvl1pxUGPtDF9lDJJYtkRmyg2zZVJsD0va1c0Qbwdvi3xGIkftWN42DMAjZhYXDKUULoLEAaX0p3cVdvNhdnPljz9teEnWyK6MCxt16DzI9Ck8Bw7x05jyYaULIAVdhlQKeTEnkLa+J6DlRqH9sffDDTuYll/WIQpVxlLHldT7LAkW06kDQkCt/SuPDaTDLmQoxQDLIqm7aWYSxEnMPGxvY9OVWHdre2/wCqm7rKBe7XKjkGze/EeknMcn+0SLhUUUURi7T2nHh4nmlYKiC5J+gHiSdAPE0icXPiNs7Qst7ubKCdIogfet0HM+LH0rf8WdvPNKuHW/ZJZgBr2jklc1hzA0A8SxPhV04dbn/oOHzOB+kSgGT9ke7GPTr5+grllLllr0j2+mzw6Pp/P78mfyn4jcbt7txYGARRDzZj7Tt1Zvy6VtqKK6vGyyuVuWV3aKKKKMiiory0oHMgeptQe6K8q4PIg+mtTQfDG4FJo2jkVXRhZlYXBFJPfvhbPhCZ8IGmw41ZOckY9Bq6jxGo6jrT0qKlxl7u3Fz8nF9mWiL4Zb8NhS8RWSSAjOQpP6kLfO4U+7r3gNdBa50OXxW2NIcN2rYiaZSzSAOVyqws1kVQAB2Qfnf2R4mmntLdXDzsGdDcXvlZkD35hwhGcG50Pia0W/UmHwgjxJwgxM5YRxR5wALg65WJUAWtcKTr8akmmufmnLl4tavqTXCWDEDakMsETyIptMVHdWNwVYsxsNNSBzOTSumKRmE21tBsYsRVcCD/AJv3LXQsc0Wa+a4UsACLaNz1NPGJSFAJuQBc2tc9TbpWnB7oooogooooCiiigKKKKAooooCiiigQ/GneKb9POHDusKIhCgkAlhcsR1PT4Ut2fxJNdP717jYXaIXt0OddFkQ5XA8L6gjyINU2bgBhie7icQB1BEZ08jYW+tF2R5m8Ka+4fC2TF4WOXEzzR4d7ssC3XMt9Ga5t3rX5E2t5WwtscD5oZJHWVGwqd65J7TJcZgVC5bhbm/I25a2De3SxofDiO5LQ/qiWNywUDI5PUshUk+JNB99i7s4bBqFghRLdQLsfVjqfnW0oooiCL0VNFBFVXe3dyMxviFJjaMNISvMWBLOlho1r3FrMLgjW9WuvLqCCDyNBz5/a3EYDFDELO8ouqMhN43iF7KutltrawOUnQkGmPvTxJhEUa4d1dpQGcg/6OO4DZrEZX15XBADHTStFvpw22dg458U5lAYWghVgAsxubICDdSdbHRRm8rU/cndp8diRFqIwLzMPdQgggftNcgfE9K55ZWWSPT6bpuPk48+TO68P/TI3N3aWeVcW6rljJ7O0YXO+l3JLuxCkaXPP0phV88Ph1jRUQBVUAKByAGgAr610ebbsUVFLbiPxZXBlsNhSr4jk76FYT4W5NJ5ch1vyoi47x73YbAJmxEoUkd1Bq7/dUan15edKfeHjzM5K4SJIl6PJ33PmFHdX45qW7PiMbOf9JNM51JJZj6k8gPkPKmDuzwWeTK+KYgE+ynIfec/Luj40XSlbU34xuIv2uKnYHoJCq/upZfpWpCSPqFdvOzN9bV0psvhvhMMUyRReZyAtyJHee55it5/kWMFdDbUEXOulxy8LfWhtyheSPXK6edmWtxsriFjsPbs8VNYe6zdov7slxXS02womYCxtZtLnxXx+Pzqu7Y4Y4TEEgxx8ueUK1z+0ljy/EUFK3f4+uCFxkKsP9ZDoR5lGNj8CKa+wd5cPjY+0w8qyLpcDRlPgynVT60kd6eDkkJY4dibAHK/LW9rSAWvodG+dUbC47EYHEZkaSCdPgfQjkynwNwaDrLGYnIABq7HKo8+dz5AAk+npWM+FhgR5ZcnK8kkgW5HmbcugXl0FLXZe9aTRq+05o4cRYOEDHOIhYoI4h/o3c663b2TppWZiMbNtaZERXRAMwR7FYgbgTS5fafL7Kk878hckjR7yTwyTMYE7LMFKKBlsVuQ5A0Rm0IXnZbm16buw9pDE4aKYe+isR4NbvD4NcfCqvvjuxHFsw9kpvAwmudWc8pWY9SULH4DwFY/DreCOOCaGWREETZ1zMB+rfXS/Oz5uX2h40F/rA2ptuLDKDIwBPsqNWb7qjU/hVQ29xEOq4cZF/wBY47x+5GeXq/7tUzCYqXF4gRQd6WS95JGJvYXOZ+ZsPdHyoGP/AG+T/Z8R/wDZ/wDOiq1/7LcT/taf8r/9lTQM6ioooJoqKC1qCaKp+2eK2z8MSvbdqw92EZ/+rRP+qqtiOP0YPcwkhHTNKq/QK1A2aKUkPH9L9/COPuzKfoUFWLZPGTZ85szvA3+9Ww/eQstvM2oLzRXyw2KSRQ8bK6HkysGB9CNDX0oKJxH29i8PPgo8IEk7dpEaJ1XLIbKAGY6qveN9RyrUbk4TF4LGhcXKuUqsHZp7IuM0Llj7WoaO/O5temiVF7218fx/Clpxf2+mG7PKC0xWxAuAqEkxuWt7SyISB5tRTMqa0O5G8ox+BixGgcjLIByWRdGA8AeY8mFb2iJoqKKCa+c86opdiFVQSxJsAALkk9BavdJni7xDDMcDA11Q/r2B0Zh/d36hTqfPToalb48ZllJbqe7S757yPtTGARhigPZ4dBzNzbNb7Tm3oAPOm/uRuouz8MI9DK3elYdWtyH7KjQfE9aXvCbdbELiVxUqAKF7oJW4V1bvkXup0AGnVgbU46xhjZ873fd1nU4ZY48XD9k/u/lNFRWBt/bSYPDS4iT2Y1LW8TyVR5sxCj1ro85SuLXEE4KP9Gga2JkW5Yc4ozpm+81iB4WJ8KSGwthy46cRx3N9XY3IUX5nxPl1PxNeNo46bHYppGu80z8h4nQKPAAWA8hT/wCHW5y4KBbgFjqX+0/U/dHJfj6k12fXcvcGDCQ2AOY+0ToxI+38fd5VbrXBHIj+gfSpZOo5/j61F78tGHQ/gfzoyGa6g+h+utTN0PgR+Nv4180N8y+Ovzvf63r1IboT5X+l6D0x7w9G/Fa8obLc8zr8+Q9eQrxPqyjxB+V1J/L419ObeQ/H+X8fKg+GNBEMhCqzZWOVvZY2NgfLkKSm3cLAuKbEzNB+lZQ8cOZikSjT2WF2lv7KXAuCelqbm8m8cWETM+p91Bzdug8lGhJ6ac72KywmBxGPxkrZUEkuUyHKMsaDRS3UkLoL6n0oKNO8UUsuOlQiSRy0MLMzEE6h5CxJJ62JNr+lNLgvvrFiYnwzKqYpSXb/AHyk+3qbll0BHQWtpoPnvrwyhOGAizF1Hfc3Y5ufaMemuhXwPqaSeAxs2AxayJ3JoXv1tccwbc1I0PiDQdd4iAOjIwurAqR4gixHypETRnDs0ZBMkbmHQXJIYqtvNtOXjTo3c26mNwsWJj9mRQbaXU8mU26hgR8KWfE7AmDHCZNC6pKp/wB5GQp/CM/OgNibjTznNPFINdI2vGg85X9tvuxjXq60ytjbvR4YCwBe1s2ULYfZjUaRp+yPUliSTl7MxyzwxzL7MiK4/wAQBt9ayaCaKipoCiitXvJvBHgcNJiJT3UGgHNmOiovmT+fSgxt7d8YNnQ9pM12N8ka2zOfIdALi7HQfIUg97OIeK2gxDuUiJ7sMZIXpbN1kPr8AKwdqbTxO1cZma7zSHKir7KrrZVv7KgXJJ8yab24nDSPDKsrZZJfek8PEQ/ZAPvHU68ulUsdkcNcZOudlWBLXvLe9vHIAWtbxtVvwvArkJJ5STf2URRp95ietODD4VUBCiwbU9dbAdfIf1evop5eh/hUNk7PwKWzZJ5QV6ssZHIHSxW41qrbY4UYyAZkCzLz7t1a33G5+gJNdFN739eVeZI1bVgCBe1xfXkfy+dBy7sDenFbOlJid4yD342BysfB0PXz0PgRT43D4kQ7SXIbR4lRdo76EdWjJ5r5cx9Tib78O4cXGXbuyX7jKveW+irpq4vzB87WpE4zDz7PxQFyksbBkdTz8GU9QfzB60HWVJrjdtrBzrHDGTJi43teOxCq2jRsw5km3dF7Ea2vrgpvvtPbBXC4dVj7lpslwNRZnkkPsLzsi6/ePJhbk8NMPs8CQ/rcTbWVgO75RL7g8+Z8elAu+Bm8vZYp8Gx7k4zJfpKg1/eS/wC4KetJDjPsE4TFwY+AZA+UHLplljF1OnLMgtp9g1tm49RLClsO7y5RnzOqrmtrbLnYi/iBQNmvEsyopZiFUC5JIAA8SToBSvXis7wFzlWQ3ssYDEeFs5JfXmAAbEW8aW29u0NoSfrcSMSsLuRF2ucLfUjIr26C9wvxoaNXiNxTGDBgw4DTMvtk91Ab6gA5i1tRyGoNzyql8LdwTj5GxmIuYVY5c2vazcyxv7Sq2p8W06EVg7l7lvjCcOcgzujzMULPHELm6S3y52a6ZdTcNf2TXQOAwCQRJFEoSNFCqo5AD+udDs+ezNmiBMoJJ5knqf4CsyiiiClDx92/ZIMGp9omaT7ousY9C2Y/4RTermvi/tHttrzi9xGEiHllUE/9bNRYzOEG7n6RiWmPJO6ptyYi7N8F/wC6ugkOUAEAAAC45fy+Pzpe8Gtk5MEj3sWBc6DXOTa9x0VRTF18j9PzoVHL0/D+VDJfUc+h/rmK8WI5Ajy5j6aioWYX8D9k9fMf18qI8O9mDcjyYeINhmHjravvD7NvUfC/5V5ljDrbXXqOY9POqVtTijhsJI0VnnkB1EIBAbuhhmLWvqTlBNrEG2lBbIZLkHrlyj1BGb68/u1rd5t648DHb25SO6nU395vAX+J6dbUaLjCsuVIIJhK+ZULAMt7hmIIuGOYka2AC362GLsXZEuKxJzPnmJvJL7QiHkPekI0HQeQGgfXAbPnxuILNdpjqxIusK9Ljlm1Nk0/EhmbI2ImHjEaaDmxv3nbqzt1PpYDlyr3svZi4eMRxLlUaktqzHqzW5k+N6y+y8ST68vly+dBDFbFbXHIgDTzB6CueuL+7JgmEwXLc5W1vpqYySOttD8K6F7deQ1+6L/hoKoHF7ZplwjEqAMpAJOuYd9dLWGoPXrQVr/0+bwm8+BY6W7aPy1CyAfND8TVu4t4K+Gim6xyWP3XBB/C9JDh1tY4TaeGmbupnyOTcAI4KEk9AMwPwpw8Qd7ExEYwUAEglBzSAuOzKsCoX9WwkLZWWwvz8KDZ8J9p58G0BN2gcr/gbvqfmWH+GrvSU2RFBgBH2rxrICjMZHYubG4PZxkhbAm1z69RV7l4oYRWKFxnABAJspuoZRnIygEEa+dBcKKWX9vcf9nBf85P/KigZlIfjhvKZsYuEU/q4AC2p1lYX16d1bAfeanrNKEUs2gUEk+QFz9K5awUZ2htFc3PETlm9GYs3/TerAzuEm5uSITuvflAJvzWE+yo83tmPlamuigDQADwAtatdsLDqsWYAqW8iBYaLYHS2W1bEnzFQSw/n+YrxG2vz/gf416V+lfFxlkBHVTcehGo89RQYeG2v2k+IhAytC8aXvfMGjWXN5WDEeq+dbFbWvyA5fmaW22N/cNgNpYp2zSB0w11iCscwEoOYswC93Kbc+VL3fHihiseGUAxYfl2aE635dq/vHy0XyJ1oGVt/ivEJOxwZSWTUdqbmJPEgDWZ7A6Lp58xVO3s3ZxEuH/SJDYkNZpCA0hJV7rHkUxqSpGv2hzGtV3dTGiDFQogAzlbzzBRlBsM0SscqcrAtmbrZeVWDbW0ZsSSgx8ksRlv2aZiZIiI2VMmHjBzBs6lmsO6DRuY7VXhvvScBj4pLns3IjmH7DEC5+6bN8COtdCz784JCR+kRuQQCIrykEmwBEQaxJ01pBy4vD4F3XshMS6Oqz4dksnaEsoLksVKqq3ZQbk6c72zd/Y2MxGDllw+Hikgxd7iSdQ2UB42XKsaRqb6g20yj4F8M9a2fEnf/CYrCzYMQ4ppe6VJiyCOQG6Mc5zD0tcgkUqNjwFbscPDOTYr2zS5VFyD3I3XNqOt/SvvvGuKw08iYheykazMoyHmB3gQTzt49TWlkxL+yWYAa2uefO9vHrU+a/RPczd3+J0+EW7YLZ6IFDERWhcqTbQ5mzG/lWsxe3pNs7Rz5XL6JhIVa2QXvnZuQItnY26eCgHX7Y3PihwEc6yXfIhezAoXdvYU2szBc2im/dbwrQbC21JhZ48RC2WRDceB8VbxUjQjwNarErqbd7YgwsWW+eRjmlktYu5Gpt0UcgOgArZ1hbE2quKw0WIT2ZUVwPC41B8wbj4Vm1GRRRRQBrlXfx77Txp/+Ym+jkD6Cuqq5Z4i4fJtXGKeszt8Gs4+jUWH5w7w1sFHYkWSMaeUan+NWjJ5n6flVP4ZT9pgozmOscRtfT2bH43WreV/aP0/KgnJ5n6flXl4bixNx4EL+VRnH2ifQA/gK8NKemb1OUD4m1EVvf55YcGwgciWZkhQ+BkYLckKeS31Nj53sCgtqzPhpJsMkrMiSMrOAFLkMPaKsSVDrcAsQDqNTT+342LPisE/ZkdrGVlhFgbuhuBbL1FxbrccrmuaMfi3mkeSQ3kYl3NgO8TdjZdALn0qNSt5svEkRt2bMSAToOZ8CDrY6etXTcPfkwxyYeSYQsjkkphlk7S5HNy4uQARa3s+lUDZUjxIx7oBANn7t/ZtlvqdGDeFtaZ+7vDmTF4ZZJZOxZ9RGyPfL7r6lSCefXprRFmw+8SSc9qyKPLDxL08Xh0+tZpGGdrNtOZz9kYmJbXvzEaLbQ/hVVl4fYzDsuUQ4hb6OoyOp6FlJFh5qfgKyMZuBiFZQiwKtiztmlBklY3J0ByqB4nUm56VUWobPwbWvNJJ4ZsdKfDp21unhWq3t3ewi4XMkMGjL3r52ta3Mg+XXpWhm3JxY17IOP2ZQf8AuYVqNpbFmgXNLA6Le17g62/ZY9L1FKvBSMuJjI1KSqRcj3WB66e7TW3w3klmkYC6SLHeZxmvGrHuwR2vlJLKt9CzMLke7R5MFg3kjEdszSJykbqw6E1atoRHC4maeVe0kMxaKIai92KSSMActlJypzPM8hSkaHebDFMUwc6qsV2c2uezQE+ZJB+VbnY+736dhS4YxtExSKRrWeMC4D2OuW9r9OWtq2uztuRY5bTYZTIpWxMYe6MCS0eYam4KW5ZiOfKo2ftKPGJJA6yxYdkfJyurIvIdkigqGZGyhdCDfSoNH/YPE/bwv75/8aK0H+XMT+1+5/Kis7X/AG6U3tky4DFsOYw8x6f6tvGufOGqf+8YyfdSUj1EbAfjXRm2sJ2uGmi+3FIn7ykdfWua+HuJCbQgv7xZD/iRlH1Iroy6ZwN+yS4F8q8jfp5gV971r9jThoI7XYhQp1PtDQgk+dZZH/8AAT9TQTIFtrakjxH3pxc+PbB4YyKqHIFQlC7WBYubiw1ta9rC/Wnb2CjU2/r+udK/ffhxNPijjMEQHYgupbIQ9rZkNrara4PUnxqVYSmJRlcq9wwJDX5gg2PxuK2OM2qZIIYv1IjiZyosVc5stzIU0f2Rro1X3YfDQKWfH4bGyMW/ujGynUZizRvnJuSb+VXPDbP2QgGfBCJhp+twU3lzLIQeY61QqNh7QcW7PD4JtNGbDmQi3LvTE28gOfTmKtc/ETGYdLB8Kg+yqx2AsDnGVRdbdR1IFr2FMPC7Q2WBZGwC+nYpY+NjYjQfStvGkOUtGIXAHuiPpfqNPHw60HLm8m2ji5EkOrBMrE2GY3JJsPNjW/3Q3w2ph4VhwYd41LEIuGMmpN27wW/M+NY/E3HCXGjKAMsYuNNCzM9tPJhTp4O4LstjwX5uZH+DO1v+kCgSmK3olbaX6TtCNzIoyvGCUKd2wAD3y6MTl01YnSp29tXC43GwW7RISyrJIcocqzAkEWtdLsAxLXFugAq48c90XEy45ASjKEltc5WUd1ufIrfkABl1OtUbc7d6PFO+ck5SgCgsPaNszMFOg5WuCSRzF6sT8vpt/dWZMe2BhaSZUy9mWOgjfKwZvdQZpLE6C5PjWhxOy5cPIYpY2Rx7pHPzHiPMVctvbUaMwYxMsuTPhJcwtnyHTNY3XMovcG46Gs/h3s+bau00xMt+yw+Rm1crmWxVRnLas/eI5WB5aVFM7hEGGx8OGvzltfw7V7VcqgVNEFFFFAVz1xz2V2W0u1HKeJW/xL3G+gU/GuhaXfG3dw4jZ/bILvhmz9f9GdJPl3W9FNFjTcEtqh4RESboXS2Yjn30JsdfeApsZQOQBP8AXM1y/wAP9u/o2LCk2SWyk35MDdG/e0+NdMbP2gssasoFyNV+yeoPgL/OoVkN5/If1rUrHfU/AdB/OpVLanU/1y8K8lr+S+P5eXnVR5xE9gban569B5m/T8KQm2ODONSQtGIpoQWbRspAF9CvtXNvdJufCnv1zdFBIHwOvra/z8684zHx4aAyzMERFBZjyHIfU6fGg5axMYw88bxq8UiMHBfK6XUmxCkHMAy2PMc/CumNluZYIZcoQyRq4Q2KqzKGKgi/dPPr86Qe12Ta20ScPHHHmMcaIe60znQu+UEae0+oso0JPPoXY+zxFhYYcxbs40QMRqSgC3I8bjlRbNMiF78iQRzVtbfx+I0r6drb2hbz5j59PjXydMwzW1GhHp4Hx8P517SQgX9pfEc/iOvw+VEeuyU6jS/VTz+XP40uOMW1TFh2XMCAhI0sczHKtzex69BTEmZFUyXygAkkeA5k9DXO/FjeMzzdle5vnf5WRfgv8KDScNNkfpO1cLHa6iQSNz9mMF9bHxUD40wN89mx4bF2ZplaV1cMEjYB00BGaxFwQSAbcvDQ/wDT5u7rPjmGn+hj5c9GkI6j3B8TTP3r3XixsOSTQjVW5ZT01+P1qVYXMPZ4XDzzJK0nZ5nEfIQtmVmVVJJXM6gkk8hppz2e9uJ/zZMZEAzQ2lA+1Gws4uPIg/Cq7LsWeKTsop8JiLAqFaSMsY+6DGeZy5QBa9gDoBVn2Lsw/opwrjRe0iF9bxG+Q3PMhWt6rSJXn/L6+D0VSf0fFfZNFVHQNcx77bKbAbUmVbraTtYj+yxzqR5A93/DXTtL3jDuWcZhRiIlvPACbDm8XN1HmPaHoR1orbbk7eGIjUqQEkXtF11DcpI/8LX+Zq0ZraAX/rqa5w3B3sGHbsJWKwuQyvc/qn5ZtPcI0b8r0/dk7YEwKkBGUAkXHeH2k8U8/h6hnOMxtz8fAeQHj/OvTLZLDmfxP86kLp6/h4fKvTc/TX+vrQfOEDXwP5AEfSoy5fMDQjy6Efj869Jy9Df56n8a9nn60HylwyuLMquPBgD+P8aqe92zMCkbXhw6v7TsI4wyxi7Ox0uNCQDzu2nKrJtDaSQjU9+3cUal/AAdeXPpa5IpG8UN9TMzYdGBJI7dlN1FjcQIeqqdSep+IoKUqti8WEiQAzShY1sNMzWVbnwBFdK4Dc/sI0jixWLRUVVADxlbAKNFkjaw7vLzNLfgduSSx2hKCFW6wAjmbWaTXoASo87+FOqitBPsHEMpQ4vOpFis2GgcH1ChL0vtqcCXaTtIMRFGb3AWOVQD5EyMRqL/ABNuQFOCiiE9DwkfC4SdJpUmSQqQqhlyut8pDHlm0Xlpm62pnbubOghw0a4ZAkJUMoHUML3JOpJv1rV79714fBQhcSJCswZQI1BIsB3rFhyJHxqhbn8YUgw4hmikdwSUKKqrlOtmu3dOa+mvPpRTkor4YHFiWJJACA6K4BtcBgCAbdda+9EFFFFAV4miDqVYAqwIIIuCDoQfK1e6KDlriFug2zcY8Vj2Ld+FvFCeV/tKe6fQHqKYnCrf8MvZynvgDP4uo0Eg6lgNCOvyFMHfbc6LaWFML91x3ontqj+Pmp5EdR5gEc0bR2biNnYoxyBopozcEcj4Mp95D49dR4iiusInEihvdIuPMdCfyqSc33R9T+QpR7i8Us4EUhCvpdeQbxMRPJj9k/zppYXaccygRsDfmvIgDncdByF+WtEZDDu+bEfIkD/tpf8AGDZuNxEUaQwrJhUKyS5X/WMRcZcnMqAb6XNz0tTEfVlHqfpb+NEnNR6n5D8yKLLq7cxbqpH/AJRjysIQjq2ZzrlzqbnlZgNAF11+NdAJvjhs11aRw32MPiH1sOWWM8x+FbiPCoJHYKoZlFyFAJ1bmRqa9quZbHmNL+Y5H8DU03nn4tTWmmbecZrph8a19D/m7JrrY/rcvhb4rUPtnEAkrgpQvUyTYdANfa7rsQLanT+e1nxiJGWkKqBo1zbXw/Kl5vlxOWGMpcgG4AB78o6af3akc76/gTmwt/t+5o4zdIIxe1lnd+1awNrBFBym+vlz8VDs7BSY/FrEil5Zn6nx1JNrd0Lc+gr57U2rLjZgSCWNlRFBIA6KgH9Gn5wo4cf5OiM04H6XILEc+yTQ9mCCQWuLkj06a1W42LuEuHgjgGJxZjjFgqyCNdSxJ/VqG1LE6sTyrPXc7CXu0IkI6zM8pvcG95S3UVuqKI+GGwaRjLGiIPBVCj5AVg7dh0V/A2Pof5gfOtrXyxUGdCvj+PMfWgq/YL4D5UV4/stif9of5Rf+FFRFwoooqqTPE/hSwZ8Zglupu0sKjVTqS8Y6g9UHw8BTd2d/XwwEUwMkK+zY2eP/AIbeH7J09K6Yqk74cKMLjyZAOwnP95GBZj/vE5N6ix86o+WwOIiT2yyJMLezcRyj1RrBvUWFWBd54spLCVGN9DG58hqoI5a86Rm2+D+0MMSUjGIQe9Cbn/ltZr+l605xG0sP3bY6OxtYriFF/DXSg6NbeeEHTtGuPdikOo6ez5/StHtzf1YUOYpB4GVgXsDpliS5Y28SKRrY/ac2l8e+trAYg6+Gg51m7I4XbSxTf/DvGDzef9WPUhu+fkagzN6+JbzllgLqGFmlcjtGH2VtpEnkuvpX24ccLpMeyzzhkwgN9bhpueifs35t8teV83U4IYfD5ZMU36RILHLa0QP3eb6/a08qZarYWAsByoPGHwyxoqIqqigBVUWAA0AAHIV9Ki9TQFFFFAseKHDjGbRxKTQSQhEjCBHZ1N8zEm4Ug3uPlVWwHAjGM69tLh1S4zZWkYlb6gDKBe3n1p70UHiGEIoVQAqgAAcgALADytXuiigKKKKAooooCq9vluPh9pw5JRZ1v2cqgZkP/wCS+KnQ+R1qw0UHLO924OK2a/61M0V7LMgJQ+F/sNpyPwvzr3sTiDiMPlDHtFHLMSHX7rjUfG9dQTQq6lWUMrCxBAIIPMEHQil5vHwOwWIJeEvhnP2LNHf/AIbcvRSBRWk2PxnQkF3Km1rSpcfB4/xarLh+KULNe8BFrd2db3vrowHlSy2rwK2hFrF2M6/sPkb92Sw+TGq3iOHm0kNjgsT/AIUz9L+5ege0nE2FST+qAsPanQcifAHxqv7U4yRoWyyprbSJDIbjqGay6i3MdKUse4W0SbDBYr4wuPqQK3WzuC+05iM0KxA9ZZEFtbckLN9KI8bd4myzMxjBUn33OZ/DQeyvwqv7J2LidoT5IUeaQ6sfDzdzoo8yab27v/p9hSzYuZpT9iMZF9C3tt8MtM/ZexocNGIoI0iQe6igfE+J8zQU/h5wpi2daaUrLire1bux87iMHW9jYsdT5db7RRQFFFFAUUUUBRRRQFFFFAUUUUBUWqaKAooooCiiigKKKKAooooCiiigKKKKAooooCiiigKKKKAooooCotRRQFqm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14" descr="https://encrypted-tbn2.gstatic.com/images?q=tbn:ANd9GcQBYCf_W9o0xK4Oo0JrOeCKeeN1AfwLCNok-u-DYvbPBwHZoW3gEg"/>
          <p:cNvPicPr>
            <a:picLocks noChangeAspect="1" noChangeArrowheads="1"/>
          </p:cNvPicPr>
          <p:nvPr/>
        </p:nvPicPr>
        <p:blipFill>
          <a:blip r:embed="rId2" cstate="print"/>
          <a:srcRect/>
          <a:stretch>
            <a:fillRect/>
          </a:stretch>
        </p:blipFill>
        <p:spPr bwMode="auto">
          <a:xfrm>
            <a:off x="5486400" y="4419600"/>
            <a:ext cx="3120012" cy="2057400"/>
          </a:xfrm>
          <a:prstGeom prst="rect">
            <a:avLst/>
          </a:prstGeom>
          <a:noFill/>
        </p:spPr>
      </p:pic>
      <p:pic>
        <p:nvPicPr>
          <p:cNvPr id="8194" name="Picture 2" descr="height of Adult Women and Men within group variation and between group overlap are significant"/>
          <p:cNvPicPr>
            <a:picLocks noChangeAspect="1" noChangeArrowheads="1"/>
          </p:cNvPicPr>
          <p:nvPr/>
        </p:nvPicPr>
        <p:blipFill>
          <a:blip r:embed="rId3" cstate="print"/>
          <a:srcRect/>
          <a:stretch>
            <a:fillRect/>
          </a:stretch>
        </p:blipFill>
        <p:spPr bwMode="auto">
          <a:xfrm>
            <a:off x="152400" y="3352800"/>
            <a:ext cx="5353050" cy="3367242"/>
          </a:xfrm>
          <a:prstGeom prst="rect">
            <a:avLst/>
          </a:prstGeom>
          <a:noFill/>
        </p:spPr>
      </p:pic>
      <p:pic>
        <p:nvPicPr>
          <p:cNvPr id="8196" name="Picture 4" descr="Height chart"/>
          <p:cNvPicPr>
            <a:picLocks noChangeAspect="1" noChangeArrowheads="1"/>
          </p:cNvPicPr>
          <p:nvPr/>
        </p:nvPicPr>
        <p:blipFill>
          <a:blip r:embed="rId4" cstate="print"/>
          <a:srcRect/>
          <a:stretch>
            <a:fillRect/>
          </a:stretch>
        </p:blipFill>
        <p:spPr bwMode="auto">
          <a:xfrm>
            <a:off x="6248400" y="381000"/>
            <a:ext cx="2743200" cy="3781586"/>
          </a:xfrm>
          <a:prstGeom prst="rect">
            <a:avLst/>
          </a:prstGeom>
          <a:noFill/>
        </p:spPr>
      </p:pic>
      <p:pic>
        <p:nvPicPr>
          <p:cNvPr id="19464" name="Picture 8" descr="http://preview.turbosquid.com/Preview/Content_2010_12_09__05_25_43/01.jpg1007ec7d-b611-4bb4-90d2-50589882a1c9Larger.jpg"/>
          <p:cNvPicPr>
            <a:picLocks noChangeAspect="1" noChangeArrowheads="1"/>
          </p:cNvPicPr>
          <p:nvPr/>
        </p:nvPicPr>
        <p:blipFill>
          <a:blip r:embed="rId5" cstate="print"/>
          <a:srcRect l="4762" t="9524" r="9524" b="9524"/>
          <a:stretch>
            <a:fillRect/>
          </a:stretch>
        </p:blipFill>
        <p:spPr bwMode="auto">
          <a:xfrm>
            <a:off x="3810000" y="1676400"/>
            <a:ext cx="2362200" cy="223096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en-US" sz="2800" dirty="0"/>
              <a:t>Physical Domain – </a:t>
            </a:r>
            <a:br>
              <a:rPr lang="en-US" sz="2800" dirty="0"/>
            </a:br>
            <a:r>
              <a:rPr lang="en-US" sz="2800" dirty="0"/>
              <a:t>Consider Anthropometric Data – </a:t>
            </a:r>
            <a:br>
              <a:rPr lang="en-US" sz="2800" dirty="0"/>
            </a:br>
            <a:r>
              <a:rPr lang="en-US" sz="2800" dirty="0"/>
              <a:t>For example, reach</a:t>
            </a:r>
          </a:p>
        </p:txBody>
      </p:sp>
      <p:sp>
        <p:nvSpPr>
          <p:cNvPr id="1032" name="AutoShape 8" descr="data:image/jpeg;base64,/9j/4AAQSkZJRgABAQAAAQABAAD/2wCEAAkGBxQSEhQUEBQWFBUUFBcYFhUXGBcVHBcVFBQXFxcUGBcYHCggGBolHBQUITEhJSkrLi4uFx83ODMsNygtLisBCgoKDg0OFw8PFy0iHSIzLDAvMS83NywwLCwyLCwsMTAtLCwsLCw0LTEsLCwsLTU0LC0sKywwLC8sLC80LywsLP/AABEIALgBEgMBIgACEQEDEQH/xAAcAAABBAMBAAAAAAAAAAAAAAAAAQIGBwMEBQj/xABHEAACAQMCAwYDBgIHBgQHAAABAgMABBESIQUxQQYHEyJRYTJxgRQjQlKRocHwM0NicoKx0VNjc6Lh8SQ0g5IVFkSTo7LC/8QAGgEBAQADAQEAAAAAAAAAAAAAAAECAwQFBv/EACwRAQACAgEDAgQFBQAAAAAAAAABAgMRBBIhMUFRBRMyYRRxgdHhIkKRofH/2gAMAwEAAhEDEQA/ALpJpM0GioDNGaKKAzRmikNAE0mqkNJQOLeprXbiEYKgyoCx0qNa5ZvyqM7n2FVv3vdsxEn2KHw5GlVvHyxJiUFdI0qRhiTnflp5HNRbuqtLd3mnmy80BR4UQBBGArZuJGLBMA4+M48u2ScVRfOaXNedOFdvuIGbRNxLwkOQZjCsykqecapHnB9Tjarj7v7tpbdna/F/mQ/eCIQ+HhV+6Kc/7WSB8VQSjNKDTaVaoXNGaKKgM0ZoooDNGaKKAzRmiigM0ZoooDNGaKKAzRmiigM0ZoooDNGaKKAzRmiigeKWkFLQYzRQaKAooooCkNLSGgaarzt/ZcQaF3F74H3wSCG3DRmQPJhBJLq1a8dBhdverDNRrtteCFbZyqvi6QgMdI1COUqxPQA4YnoAT0oIPb91lu0jW7NNJMvhvLck4CmQEuRt52YjZSTjBZs7BoFxrhdxa+NJAG+zTOYpHjIKFVY/dOV+E/DlSB5ts1f/AAi1EMs651MwhkkfkXd1dWc//bwB0AA5CulLCrqySAMjAqyMAQytzUg7EHJqioO7Tsfwu+iZ5S8s4xrhLtF4Q5AqI2BdT+b6EA7Va3Z/gNvZRGK0j8NCxcjUzEsQBksxJOwA+lUv207JzcIuFu7BnWHV5XHmaFm28KTPxRnkCefI741WB3Ny3Eti091I0hmmcpq38i4TP1ZX/QUE7ooxS4qApaSloCiiigKKKKAooooCiiigKKKKAooooCiiigKKKKAooooHilpBS0GM0UGigKKKKApDS0hoGmo/2jb7601KGQSOzhhnyun2cfIZuQSfQGpBXK7QRrpV5BmNdSzf8CVSkhz0CnQ5PQIaDQ4dmG7aGVv6SBBA5JJkWF5SUbP9YolHXzAZ6NiQFK4BQSTRRXPmZUlibO2sN4csU645E/ZnORurBscga6AuHt9psyRdJgMsg9JlA3A/2gHL4gMFiFd9+HahBb/YYmBld0aX0RF8yqx6EtobHop9RVl8C4cttbQwR/DFEiD3wu5+pyfrXJ7Q9lrG/WN5oY5dQDLKpwzLsVxLGQSpHuRvXdtZB8OCpAxg+g6g9RQZ6KXFFAUUUUBTgKaKcGoMc8ioCzsFUcyxCj9TWiOO2pOBcwZ/4qf61Be8DsHe8QuvFWaEwoF8OGQyYBGNWVUYyxLZYHOMCoff91l7HG7eBBKQpwIZ5dWd/MEdcMdx5cjOnbcnIXml5EeUkZ+Tr/rWG44vbx/0k8K/3pEH+ZryvccKZEEkkbKjZAcodOoHBTXjAcEEFScjqK1RGvSqPUJ7a8Pzj7bb5/4gP78q7UE6uoeNldWGVZSGBHqCNjXkUpuFGSWOAACST6ADcmr87leGXVvaSrdRtEjSB4UfZgCvnJTmgJ0nBwc52oLCoooqAooooCiiigKKKKAooooHilpBS0GM0ZpGNNJoH0ZrGDS5oH5pDSZpCaBaawpaSgi/HeHvEIniGVgkDRtpLvAreSRAvOWEox8o8wwMZ209nhfFFuFIGFcbMmdQ9CysPjQ4ODsejBWBAzcSuY442MrKi43LMFGDzOT6DJ+lV13h9oRCbea1ETPLDr1LkP5iuh0lTIzsRhlYNjByNqkzEd5Z48d8k9NI3Kaz8K0FXtm8HmWjxmJsk7mMEaD/AGkIPU6q3bG7cnRNEyEDOsHXGQMZKyAD1GzBSd9sb1weE8aniEScUjWJpQAJEOuMSH+qZvwMegO3QMa7v29Ul8M5xpVi2xC62ZVB3yMlTzGPSsmAg4qCzK6PEVJAD6csAca1CEgpyOc9dwDtXQVgdwcisVxarIuGAI5j2PQgjdT7jeuZJbywnMRLjfynGr9eTj9G92qDs0VoWXFVcebykHBzsNXoQd1PsQK6FAlFLRQITQHoIoKUEE7zoYra1uLmMvFNMBE3hnCzF/LmVCCraU1HXgMAuxqjOyvCku7uGJpPDSSXSz6S25yVQKN/MQBnYDO9Wx3sPoMMMZZjgtpJzgthEA+YV/196y8J7sWt7m0nVoj4cpeXCsjYKLjGSdXnDHG2NXWtdcm7TXXh2ZeJ8vBjyzb6t9vtHqmPZPstb8PQrApLucvKwGo+ijA8qDoo/ckmpBmsVZEFbHIWiiiiCimswHMgfM4oVweRB+RzQOozSUmaB2aM00mkzQPopoNKKDIKWkFLQYWrExpzNWPNA4GtDjXHLe0TxLqVY13xncsRvhFHmc+wBqJ9v+8FLLMFuBJckb5+CIEc3xzb0UfXHWoLS1veK3BMYe5mx55GICxqfzMfLGvoB6bCgsbjHfGM4soMjpJMdI+YRTn9SPlUQ4j3mcQf/wCoEftGiL+5BP71K+Ad0kIAa8le5bqkJ8KIH08U+d/muPlU3sux9lDjw7S2UjG5jErY/wCJJv8AtVFEf/Pt/na/l/8Af/Ct+y7zOJxH/wAyso6iSONh+oCt+9X23CoDgGKEjqDDHjkf7NcjiXYTh0wbXaQJsSXjBgIP5i0ZHzoKk453itfiJLu3RdAlCFPOpnkURxytG/RA8jAZOW0+lbliPtF/bRqNjNGqr+WGADA+kaD65qPcL4GmvUsnimHx3bT+SE6UYoRkamZSN9hnNcq54nPDdLLEzwuozG4GnIPMjIwynl1BrnyRN8kV9I7vX4lq8fi3zf3W/pj8vV6nuYFkVkkUOjghlYAgg9CDXK4lw8HOpVbK4jLZ0g8gGQEKSBkKTy1EbAmop3ed5qXhW3uwsVydkYbJMcchn4H5+Xkeh6VYhUEEMMg8xW95Dl8Mv2UmOXVkafMSradeSscjJ5fEwATgAeYYzsW7OoHnXFvrILv4ayHKlC+cZUg4IyBrwMBjjOwJAzTeF8VDNofIOARlSmM5yhGpsFTkc8Eg6SdLYDoXvDlffG45MNmHsCfiH9lsinROFGAcY5g/ztWwrYrFfWUcy6ZB02IJVlOMZVhup9xQc7gvam3upp4IyRLbsBIrAjmcBlbkwzkev7V28VV8fYKWwS9Fu7XEM9vpjDf0kTRtrVP7SnLDIxg423Jrl9nO8Ce3wk2Z4xsVY4kTHQMeePRv1FasmaKWiLO/i/D8nJx2vimJmPT1XJilrk8B7SW94MwSAsB5o28rr81PT3GR71s8avPBgkkyAVU6SeWo7Ln21EVs6omNw5LYr1v0WjU/dU3HoH4jxYwwvowHYv8AlSIYjwRuMsqnI5a6lnY+9GtrecGG7jGCCz6JlG/iaC2ktyJI3wcjY1y+6W1Ej3V3jZ2WKPPPQoB+mwi+oqV9quzgulDxnw7iLeKQHByNwpI6Z69M+5B0Ui2uuP8Ar1eTkxzf8Pk8RERE+0/t7/5dSx4lHK0iRsC8LaZUByUb0P8AnWLjvHreyj8S7lWJemfiYjoijdj7AVUnH+2Js2+0LEYuJavBuBp+6mjVQNUoB2YEKRp3yOZU1W0s1zxC5BYvc3EpwM4/9ozhUUemwFb62i0bh5eXFbFbpvHdZ/aDvqckrw+AKu4E025OPxCMHA+pPy6VX3Fe2t9cH768mznZUbwxv00x6QasTsr3QR7NxCQytjPgwsUjUEnAabGpjsfgAwep51ZfCOA29qMW8UUI/wB0iqTt+JyCzH3zWTU8yjgl1LuLW6lB6+DM/wBc6T6n9aQ8Fu4fN9luosfi8GVP30jFeqlUb5LHfqzdd/Wk0DoXH+Nv9aDzFwvtvfW5xDeTbH4JG8UfIrJqx9MVYPZ3vnbIW/gBH+1gzt7tGx/yP0qyuMcAguVxcRRXG39ails/2ZFAKn33qtO1HdCnxWDmF+kMzFo2PpHPzU+gcb+1BanB+MwXcYltZVlTqVO6n0ZTup9iAa3s15YtLu84Xdfjtp4/iRhs6+jLnEiHfcZHoc71fXYHtxFxKPGBHcIMyQ56f7SMn4k/cdehMVLRTxWMVkFEZRRQKKDTY1D+8btd9ggAiwbiXIj66FHxSsPQZ29T8jUtmcKCWOAAST6Abk15w47eTcV4hiIEvcSCOJTyWIE6M+gAy5+bUD+x/ZiTiUrF3ZLeNtU858zEuc6Fz8czE++M532Bvng/CI4IliijWKFfhiG+T1eVv6xz77fPGa1uznB4reGOGEfdQZCkjeSXlJcN6ktqA9BnG2MdxVoEHpSgVkC04UGL0rV4tw9biCWCQsEmjaNihAYKwwcEgjO/UVvZ/wA8/t/0rHeXKxRvI/wopY/QZwPcn+FFiJmdQpXjfA47BpoY53kedlWWWTGrQBrfJUjO2nmCDhuoFTLg/ZGG64bCt4jNqVnRc4aJXJMYjbmrhNPsSTkYqGxwPxLiCxsSV1EvuSFjB1SkDpknT/iHpV2qgAGBgAYUegrRhnqmbPW+I1jDjx4PWO8vNPbXsfNw2UK5LxOcwzgadWN8H8sg6j6j2tLul7dG7X7JdsTcRgmNz/WxKBzPWRevqN+hqbcf4LFeQPBOPI42PVHHwyKejA/qMg7V5r4jZ3HDrwrkpPbSZVxkAkbqw9VZSDjqGINdDyHqZhkYIyDzFci/sDk6SMOApLAlSQVKswBB8RNA0nI9D0Iy9l+NpfWkVzHt4i+ZfyOpw6fRgR8sGugwzkHcHmKitY3CwhRIx0khQ7Y2OObYAGDjnsB8q3SuKrPvjN6tqEtVLwyHRIygtIobbRpA5NnSWHQ4wMknY7r+LX8cSQcUgkRMAQTyaQ2OkUqk6xjoxHsfWgsVXqPdpuxlve5YjwpekqAZ+TDkw+dSMrTSKk1iY1LPFlvitFqTqVB9oOA3Ng4aRH0g+SeP4c5wNw2qMnbnjnT+IdsLq5tXtrhsx7NrOBI2k7RkrsVzjfGdvrV7yAMCrgMpGCCMgg9CDzFU3x7gkD8RW0tk0pJOocAkgKoBl0/lH9IMdNNceTFOP6J8vouJzq8udcmu5p33+X+/3WL2D4b4FjAhGGZPEb+9L5yD8sgfStHvI7Yjhtv5MNcS5WBD0PWVv7K5G3U4FSt5VRWdiFVQWYnYKqjJPyABry52x47JxG8ebBbxGEdug3IjDERoB6ksT82NdlY1EQ+dy3m95vPmZ2Xs4k15cOkgedX1SXL5GVXOWk1NsG9PWt/inDxYGFiAHjdmjkKakKxgFfFQjJfXgY6EkkDINWn2W7HSWdqsds6JcKyySu6645pgN4WPxCNOQK4IYZ6EHe7cra20X2mZ0hIK4ON2kXOgoACSy5PQjSWyMcsZjU7q3UyxesY8s9o8T7fw7nZ7ijXNrDPJG0LOmWjYYK9CcdFOAwzvgiunVGcd7wb2S4C2syuskK7WgMxBVfvPu5U2Y4Y8sgEb7YqSdzXbGa6e5guXeUpiaN3IYqhcIyFhz3ZSPrWbnmNTpZwG/wBP8j/1FGKfJzU+5H6jP+YFKDz+dEYjTWGdiAR1B3B+lZ2rGyen8+9BFe2XZeG9iMc4OlRmOYbvbt6gnd4vzKeX/wCtDXdvdcJvdJJSeEho3Hwuh5MPzIwyCPmOleoMVAO8nsoLq3KIMzQq0lsepC7y23yIwV/0FESjsZ2kTiFsk6YVvhlT8kgHmX+71B6giu+tecu6HtKbW9RGP3NyRG2eQcn7t/nqOPkx9K9GKaDOKKQUUEH71OI+Dw+UDnMVhHyc5f8A5Ff9ar/ue4eTJc3X4o1WCEnpLcHzN81QD6MakHfpORFbJnGZJG676UC/L8ZrL3TWumxt8c5bm5mb38ICAfwqiwoIwoVVGAoAA9ABgCthaYBThUDqFNJmhh+ooCTp88VXXed2k528Z+E5kI/MN8fJeZ9wPQ1KO2HHRbQ5BxI2dHXGnGWI9Bnl64FQju/4IbmVrmZSUB8uo7Mc5+pzzJ577b1z5Zm0/Lr+r2Ph+KuGk8vL4j6Y95/hJu7ns4baHxJRiacAsDzRBukfz31H3OOlTP8AesaL61lHtW+tYrGoeZmy2y3nJbzLVvndEZkQyMAdMYZVLn8upth8zVU98fBZJLeG9ljSOVD4Mqo5kAjckwkuUXJDZXl+PmcVcBrhdsLAXFjdQ9XgkK/30GtD9GUVWpW/cHxoh7i0Y7MBPGD0IISQD6aD9DVyla8yd21/4PFbRgcB5fDPuJ1KAfqyn6V6cFUYyo5HcGqi7wuy7wOZ1LSwsfiYl2jJ/CxO+n0PSrhYVgmiV1KOAysCCDuCD0rVlxxeNS7OFzLcXJ118ese8K+7ue2mSLa7ckk/dSsc52A8JieR22PXlz52WT61SPbnsibN/FhyYGPz8Mn8J9vQ/wAmH9q+L3c8Cq1xI0Ma48LJwd8lnI3c7n4s1pxZJrPy7vS53Cx5qfiuL4nzHs9D3vHbaNWPjxEqD5RIrHIHLSpJ/aq27GWnj8VaRyHESM+pDkeIzY8xyCp1azgiq37JHTqfTjyk/CMFVO2+rIOvSMadxnfYCpr2I4utuvjQv4jkkXEKgFipYaGTUfMdsaQNzkZBxnZbVskR7d3Hji2LiWyROuuen9Ex76+LmDh3hp8V1IsW35AC8n0IUL/jqsu6LhYlvXnYLptEDLk7eNKSsZPsPO2f7Ird74+00N6bFrd9SiKVyARlXdkGlgORwh+h965EEvgcBYkEm8viDg6T4cMYxvg/iB/Wt7zU67Sd7kcK+Fw9FuHUaTIxPh5HNlGA0wz12FVR2i7Tz38iy3LZdVZFGwQIQc6U/CTuDzztvtTbnhcK24kMn3juF0K6SGMYJJKjSemM8gc8zXIZ/qfU+lBmnn1FCiiPSiqSpbzEZBkOTsTncDapr3T9oYrGd3kUsJYvCOnGVwwbIB2PL1FV+xzzNZrNyORwc/wNB65suJxzwCaFw64ByOhXBKkHdW6YNbca4yD0P8B/HNeb+x/G7iJGMDfeOd9ROmQLjCsORYAHB542zVk9lO0n2t1S4aZXYnRIskkatgnyhUYBm0gZyD15AVF1Kxw/X9KPnWjwqRjrR21GF9GogAsCiOpONtWlwDgDcZwM4reoEIzWjxKLKFlHnTzIeuV30/UZH1rfxTGxQeZO8PhgtuIS+FskumeIjbCzebb0w2rHyFei+ynE/tVnbz9ZIlY/3sYb/mBqme+S1H/hHAxp+0Qe+IpfIP0Jqe9yFyX4WgJz4c0qfIag4H/PVRYgpaQUVBUnfsnktW/tSj9Qh/hXR7rXzY2Ht9tU/Pxgf8hTu+yz12KyD+pnRj8nDRenq6+lcTugvwbR0J3trxXPtFdR+Hn5a1Y1RbIFGP5yaTNAqB4X+c0FRTdNBGKCqO1HDp7y42EhYMyFSulEjUhl0nmxOpt+pBwNqsXs7ZmGCOLGNKjIDE4J5qM+n78+tb7DfNPVfX+frWNaREzLoy8m+StaT4r4ZBn+d6Xf1poNOzWTnA+VNcZ2I2IIPyKmn1o8Zu/BgmlOwjhlcn+6hoPL/ZskXdljn9otSB7+Im/8+tesK8u9i7MycSsox0uIj74gxI37Ia9Q1RU3bXvXmtrqe3to4sREKXk1M2oDzMEBAIycDPp71F7Pvev1ZVZo5RqzvEFZlG5BZDgDAPJc1b/FuxVjcTGeeBWlYDLamXOkYBIUgZ9/YVl4Z2VsrdxJBbRJIOUmnLjYgkM2SNiagpvt53ji/hgSNTEEkLyYfWGwulRyB2y/MelR2O/jJ+7cH2PlJ+nqeeKsnvu7MIbdbu3iRXif74ooUtG4wGbA30sBv0DGqTaHmBhiDtg7MB+UkVhkxReO7s4fNycW+6+J8x7pAvhxCQREa5cZQEZGOmOY3Oa0mS7MvjA6X0quoaRkKipgqowRhRnI361z5X04xk4wc4YEHqDnkenX51vjjrgDBG4zp3bG52J26AHbPP541fLvT6e+/d2/iuLyYiM+6RXeor9z+J/aJ2DvENWnDGOPwwx1ZLso8oYk7kAZqRcOuXWzs4zD4rQvM3hkHys8mVfbrjl864FxxCVYopNUTCTV5RnWhTA86nlnJxucgHlW3Y8XlFs7wSOlz4oXTHq80WAQcKOYbPXpWUfOntMQ12r8PrO62tP212dvtnxK8vLZRLbGOK2ywIRwFGnTgl9th6YNQOe0KnGpHyqnUh1DzDOM45jkR61ObrtJH/8ADkimhL3jlxI0jTEIgY6WKM2PEIxsBjA98VG+DcFmu2bw8LGn9JM50ontnq3oo/attImI7uHkXx2tvHXUOR4YAwT749/5NNRlzt7/AORqdcFs4NRjs7KS+kX+knmjJjUciyQ5AOD0JycHes3ecpVLM+E8HiJMxjdYl3QqFcLFsAQc4ycZ51k0IJa3jIMBse3/AEqRdnu1BhmR5MsFK5wTnAYEnByD129zjfFdrspZsbJC9vHNES5zJEpA8z5xISD+Enblj5UyXsra3Sg2hNrMyhhHI2uJs/h1nzRtnA3yM7Vj0xvem2M+SK9PV2XZ2YvoLiHxLaQTKzEu4JB8Q4zrQ7q2ABg9AK6+PfH6f5kV5d4Rxa64XdErmKVDpkjbk65zoccip6EcuYr0X2S7SxcQtlniGM+V0zkxyDmh9eYIONwRVa3Y0/I/T/rQc+1Jt/2rG8hUMxIwoJOfbPMjptQUx3zPmOD1+1XRx7Bgp/epT3DoRw5j63MmD64WMfwxVf8Ae/d5mt4vxRwl3HpJcv4jD9h+tWv3R2Pg8LtgecgaU/8AqsWH7aaqJqKKUUVBx+P8OFzbzQNylRlz6EjZvocH6VQ/YG++xcQaC58sc2q1nz+Fi2Ef/C4xn0Y16Geqa75+ypV/tsS+V8LcADk3wrKfYjCk+oX1oLZ4VOSumT+kj8j8/iX8XyYYYfOt1lx/Cq17ue1huogrHVdW6BZF63Fuuyyr+aRMgHqfqKse2mV0BUhlOCpFA6gilAoFFNK05aXHL+elAPP+elAuOlAzSGjVQOFQXvf4x4Ni0WRruW0Af7tMNKflnSv+KppNMqhi5ChVLMx2CqBksT0AArzn3idozf3ZaMMUGI4UAOdAO3l/O7En13UdKI7ncbwoy3slww2gjIB/3k2QPlhNf6ir3zUZ7u+zX2CyjibHit95MR/tHAyueoUBV/w1J8UVjZaTRWXFGKI157ZWUq4DKwIZSMggjBBHUYqmO1HdDLG5k4diSMnPgORqUflVm2cdBkhh6k71d9Gmg8zN2K4jkKLOcH2DEHl1YkdM8+vyqVdmO5+SVlk4liONR/RIwLv/AHmGQg5csnbpV3aKNFBWHeN2Dt14bIbSIo1viRVDyMNCEmQBGYgeVnOwzkVVnYnji2puUkBKTQbaSVIljOYiGUgr8TDI9RXqB0GMEZB2IPUdRXmjt52aPD7uSNR91J54T/uyTlM+qtt8gPWg0+DcNl4ld6Gc+YtJPKfNpQbs2+5O4UD1Iq8+E9loUiSMCSLSCUVJXj0qRzcxkFnOCTkk7nG2agndZbpBaieTb7ROwZsatMMAwCQBnAkJP6elWlwPiAuoEcKFEmW06tR0hiELdVYgKccxuOlBo2nZmNSw13IwQcLc3EeVIGDhXAyMYI/13q/vs4Utu9r4ZlKss39JLJNjAjwB4jHTnDHbn1q6Li4CeZ2GQdiSBnbdT77Z+lU9343SSSRGNtYWMocHYO7Fi3zwgG3qfSiuTxExR8KtI4mczPEWOJpNIaUlvg16V0qATt1b3qed1XCYzCbh0DHUY1LjOFjJRpFztuRjPPZvXFVhwPgtxfTw28assarG0spGFEeFbAPLcYAHU46Db0Tw+wSCNI4xiONFRRz8oGASerZ3J9SaIgXeX2OFymY1xIgJgb1wNTWzf2SASmeRBHLnX3dL2ka0vkjJxFcssTg9HJxG/sQx0n2b2q+OMITDIFGSo1oTt/R+YfPlj5GvOXeJYiC/n8Pyq5WaPHQSqH29PPq/Sg9OyuB8XM7D5/OuZxy5VE0u2lNJeUnpCgyxJ98AfU1kt+LKbeKZt/FjRlA3LM6Bgg9Tuf396qDvW7U7NZxkF3Ia6ZTkLjdLVT6Dm3TJ9zgqGTvJxXiG2Q13Pgf2EJwM/wByMf8AKa9RWUCxoiIMKihVHsowP8qqTuP7KFQb+Zd3BW3B5heTy/X4QfTPQ1cK0RlFFKKKDXYVgu7VZUZJFDI6lWU7gqRggitwrSaaDzr2v7LT8IuEmgZxEH1QTrzRs7Rv74232YfMirB7EduI7sgeWK6Pxwk6Y5z1kgY/A56of351YV7ZpKjRyoro4wysMhh6EVTHbHunlhJk4dmWPmYWP3iEbjQf6wfPDDH4qouO1u1fIGVYfEjbMPmP4jatgLtXnzg3eLc2/wBzeJ9pVPLpm1JNH0wJR5h/iBPvU94Z3n2b41TSwE/hnj8QD/1Yunu1RVik8qaQTn6VGo+29mdxeWf1nCfswyKbN29sl3N5bHbkjNMfoEGTQSfT1/n5ViuLhEUuzKqoMs7HCqvUsTyquOMd7lugP2dJJyeRf7iMf4d3PyOKrbjXam94nIqEtKSfJBEuEU7brGu5x+ZicZ5iiJN3ld4X2kG3tSRBnLOfKZiNwSD8MQ5gHc7ZxyPX7ouwxUrf3akORmCNugP9ew6EjZR0GT1GMvYHusEbLPxILI4OUg2ZVPRpDydh+UeUe/S2BVCKKeKbSioHUYpaKBMUuKKKBMUhp1NNAxjVId/Q/wDEW56eAw//ACf9qu16qrv14cWghmH9W5VvlJjB/VQP8VBEW429nw3hksAU+a4DBskHMzllIB64I3BxzG9dBp2vI/G4O+h1GZrM+V1P5kYY1rzxz+m4rm9kVivLIWs+PuJ2YHJGlJ1wH2PJZMk+1c7jXALzhsuvyRqhytzGq/6Fwfbr61RhvuPXjTeHoJkDYOpGOX5FtJ20/Mct+tS3iNnJewwi8Z8K2tyqqZH0waI1AXGGOTtsBg+wrV4H3g6tIu4/Eyyosy6UldjjLMvwEAEfqOea7Nr2xtJCNMq5Y/DIGhIJ5AMfKem4qCVdg7H7PZxoiLqJGtsFdZUaQxJ3JwoGOgqTBt8Hnge3ry6VF7HtBFhdLw4Gd/GTGeWAT9aW67VwqT97b/DuviiRtuZ0KMkCipFxKbEEjE40xuT8wpz/AD71QfewMXka9Vs7cH54c/5EVYcXaWK+YwwTOyEgzER+HGIhjWAX8xJ2Gxx5h61UnaviP2y+mlTcPJiMDJ8iAImke4UH61US/iXb3wLO3gt313C20cbTfhgAjAKRj8Um2C3T9hyu7rsRJxGbxJtQtkbMjnOZGzkxqepJ+JumfWu72H7ppJiJeIgxx8xEDh3/ALxHwD5b/Krss7JIkWOJVREGFVRgKB0AFAtvAqKqIAqqAqqBgBVGAoHQACs6ijTTlFQZBRSgUUBppClOzRQY9FNZKz0UEZ7S9kIb4YmVCcYDlMsPk4II/WoFd9x2STDdhMnkUL4/5hVx0uaopGTuOufw3sZ+cTD/APo1rSdyV3n/AM3Bj3WQfw/jV7ZpdVBSnD+5FgQZ7lGx0QMM/XnVhdnOySWaaYCqg7tpUAsfVm+JvqalFJUGskGKf4VZhS0GLRRishNNNAlFFFAUUUUBSGlpKBjLXM4/weO6gkhlGVkUqfbPJh7g4P0rqEU0ig8syRTcLvGSVTqQlHHISRN+Jc9CAGB6ED0NWVwe6S4RczERsPI25UgbaW38uOW/LkemZd2+7ER8SjG/hzJ/Ry4zjqUYdUP6jmPQ0Zc2t7wmbTKhTJ65aOT3Vh1x6YPr6VRZt/3YrIwkTQrAHRp1AAnODgbHc6s4qMQd0dwrBo54XUHbcnzKcYyBjZhv8jWThHeOFC6S0DLvpP3kecHfTj36aP411OzfbdbeFYllgwhd9RG7PIzO2R4227n9qg5EXdJfBQvi2+csSCZCGVggIOE9VzXL4x3cTWz4e5hGSCqprZ998/CAoGD5iRyztUtuu8FXbM96Y0APltIF1kHG3iNI+Ccc8DFQLivacuxW1R11t8TsZJXJ5ZP5v19sVRu8a4uLaBraFtUkmPGkwATtjBI6nPz3JO5GJP3QdiXYC8l8gbaJSNynV/YHG3tvyNYOwHdg8rLPxJSsYOVgPxOc7GX0Xrp5nrjkbuRQAAAAByqB6xgDApQtApwFAYpQKMUCgyCigUtAw0tFFAUUUUBRRRQFFFFAUUUUBSUtFAlGKKKBMUYpaKBMUYpaKAxSYoooEKUmiiigNNc7jfCRcRmNwrKeauocH6GkooKz4t3Lq5JgkEXt5mH6Hl9DXIPcjddLmLHujj+NFFBs2ncfLn725Qj0VGH7nNTTs93bQWhDJjWPx4Jb6E5x9KKKCZR2mOtZRDRRQO0UumiigNNGKKKDIK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58" name="AutoShape 2" descr="data:image/jpeg;base64,/9j/4AAQSkZJRgABAQAAAQABAAD/2wCEAAkGBhQREBQSExQSFRMWFxcYFhgWFBQZHBcXHRgYGRgXFxkXGyYeGBkjGRcaHy8gIykpLCwsGCAxNTAqNSgrLCkBCQoKDgwOFA8PFykcHBwsNS0sLCkpKSkpLCksLCksKSwpLiwpKSkpKSwqKSktNSk1MSkpLiwsLikpKSksKSwuMf/AABEIAKUBMQMBIgACEQEDEQH/xAAcAAACAgMBAQAAAAAAAAAAAAAABwEGBAUIAgP/xABNEAACAQIDBQUFBAcDCwEJAAABAgMAEQQSIQUGBzFBEyJRYXEyQoGRoVJysdEUI2KSweHwFkOCFSQzU1Rjc5OistIIFyU0ZIOjwuPx/8QAGQEBAQEBAQEAAAAAAAAAAAAAAAECAwUE/8QAKREBAQACAQIEBgIDAAAAAAAAAAECEQMEMRITQVEFISIyYfBxoRSBsf/aAAwDAQACEQMRAD8AeNFRRQTRUUUE0VFFBNFRRQTRUUUE0VFFBNFRRQTRUUUE0VFFBNFRRQTRUUUE0VFFBNFeWcAXOg86r+J4g4CNshxCFr2OUM4B5asoIHzqWyd3TDiz5Plhjb/E2sVFVTF8TsDGQO1Z79URmHhrYV6w/EzAP/fFfvxyqPmVt9anix93X/E59b8vLX8VaaKxMDtSGcZoZI5B4o6t87HSsqtPnssuqK1+0N4sNASJp4Y2AuQ0ig28ct72rPfkbc7aetI/aGLCKGc2ftW7S/M+bdSL3F6EhnJxG2cTYYzD/F7fU6VtIN4MM4umIgYfsyxn8DXPO+uxoggxMOQAkB1HieTAdNedUl5KDrmfebCJ7eJwy/emjH4tWGm/2zy2UY3C3/4qW+d7Vy3szASztkhikkf7MaMxt42Ucq30XDraTG36HiB6rYfMm1B1GjhgCCCCLgjUEeIPUV6qh8ItgYzB4WSLFjKucGFM6sVBHeHdJCgnW1+d/Gr3RE0VFFBNFRRQTRUUUE0VFFBNFRRQTRUUUE0VFFBNFRRQTRUVGYcutB6oqKKCaKiigmiorVbw7xw4KLtJWAJ9lbi7HrYeAvqelLdNY4ZZ2Y4zdrPxeMSJC8jBVHMn+tT5VQcTxPeS/Yw9nDmC9vKRZQbgsVtawNtLm2t7VVcPjZdryurCWSUkZVVskSR2Nyxt3ADax1ZvA8qY2wNwIMPleRUlmGoJQBEJ59mnIHQd43bTmOQ5buXbs9TLg4eklnN9Wft6T9/ZS0/s5tDHSs8RmeNrfrZZGVW81LgErfUZV000rcYPglK2s2KRfJEZ/qxX8KbdFXysfVMvi3Ua1hZjPxCyHA6K2uJlv9xKxcTwPYaxYvXpniI+qt/CmvRV8vH2cp8T6qXfmUiNobhbSwh7QR9qF9+FizD93LKPhWXsLiziIDlmvKo0Ik9sej2vfycH7wp2VX95dx8Njge0TLJbSVLBx6n3h5Nes+Cz7a+mfEseb6epwmU953ffd3e7D45bwv3gO9G2jr6jqPMXHnSy4j8LJ5sd2+DiYq4BYiSMZXuc2jsCAefO2p5VXt5N0sTsqZXzNlv+qnjJXXw01R/Lr0vVy3P4wcosdYdBOo0/+qo5feXTxA51Zn6Vz5+g1j5vT3xY/wBxU9rbo7SwcDyTIJIYx3jaJja4FxlkJsCbm40ANVrdTYwx+OWBkVFYkFwjEIfdzZWFrmyjXmwrqOKVXUMpDKwuCCCCDyII5iq1vXs1faUIjPGUD6DK8Z7WHXoLqx+Aro8tn7rbqQbPh7OFQCxu7W1c+fgANAOnzJ3Nq0OwN98LjGEcMqNN2YkZFucg7twTbLcFgCL3rfURNFRRQTRUVNAUUUUBRRRQFFFFAUUUUBRUE1r8VvDhor9piIFt9qVB9L0GxoqnbS4tbOh/v+1b7MSM310X61VsZxukkJGEwbN+1IWb5pGNP3qBtUUnd2uL+LkxqQTxwujyCMiJSChJy5g2dgwBOvl1pxUGPtDF9lDJJYtkRmyg2zZVJsD0va1c0Qbwdvi3xGIkftWN42DMAjZhYXDKUULoLEAaX0p3cVdvNhdnPljz9teEnWyK6MCxt16DzI9Ck8Bw7x05jyYaULIAVdhlQKeTEnkLa+J6DlRqH9sffDDTuYll/WIQpVxlLHldT7LAkW06kDQkCt/SuPDaTDLmQoxQDLIqm7aWYSxEnMPGxvY9OVWHdre2/wCqm7rKBe7XKjkGze/EeknMcn+0SLhUUUURi7T2nHh4nmlYKiC5J+gHiSdAPE0icXPiNs7Qst7ubKCdIogfet0HM+LH0rf8WdvPNKuHW/ZJZgBr2jklc1hzA0A8SxPhV04dbn/oOHzOB+kSgGT9ke7GPTr5+grllLllr0j2+mzw6Pp/P78mfyn4jcbt7txYGARRDzZj7Tt1Zvy6VtqKK6vGyyuVuWV3aKKKKMiiory0oHMgeptQe6K8q4PIg+mtTQfDG4FJo2jkVXRhZlYXBFJPfvhbPhCZ8IGmw41ZOckY9Bq6jxGo6jrT0qKlxl7u3Fz8nF9mWiL4Zb8NhS8RWSSAjOQpP6kLfO4U+7r3gNdBa50OXxW2NIcN2rYiaZSzSAOVyqws1kVQAB2Qfnf2R4mmntLdXDzsGdDcXvlZkD35hwhGcG50Pia0W/UmHwgjxJwgxM5YRxR5wALg65WJUAWtcKTr8akmmufmnLl4tavqTXCWDEDakMsETyIptMVHdWNwVYsxsNNSBzOTSumKRmE21tBsYsRVcCD/AJv3LXQsc0Wa+a4UsACLaNz1NPGJSFAJuQBc2tc9TbpWnB7oooogooooCiiigKKKKAooooCiiigQ/GneKb9POHDusKIhCgkAlhcsR1PT4Ut2fxJNdP717jYXaIXt0OddFkQ5XA8L6gjyINU2bgBhie7icQB1BEZ08jYW+tF2R5m8Ka+4fC2TF4WOXEzzR4d7ssC3XMt9Ga5t3rX5E2t5WwtscD5oZJHWVGwqd65J7TJcZgVC5bhbm/I25a2De3SxofDiO5LQ/qiWNywUDI5PUshUk+JNB99i7s4bBqFghRLdQLsfVjqfnW0oooiCL0VNFBFVXe3dyMxviFJjaMNISvMWBLOlho1r3FrMLgjW9WuvLqCCDyNBz5/a3EYDFDELO8ouqMhN43iF7KutltrawOUnQkGmPvTxJhEUa4d1dpQGcg/6OO4DZrEZX15XBADHTStFvpw22dg458U5lAYWghVgAsxubICDdSdbHRRm8rU/cndp8diRFqIwLzMPdQgggftNcgfE9K55ZWWSPT6bpuPk48+TO68P/TI3N3aWeVcW6rljJ7O0YXO+l3JLuxCkaXPP0phV88Ph1jRUQBVUAKByAGgAr610ebbsUVFLbiPxZXBlsNhSr4jk76FYT4W5NJ5ch1vyoi47x73YbAJmxEoUkd1Bq7/dUan15edKfeHjzM5K4SJIl6PJ33PmFHdX45qW7PiMbOf9JNM51JJZj6k8gPkPKmDuzwWeTK+KYgE+ynIfec/Luj40XSlbU34xuIv2uKnYHoJCq/upZfpWpCSPqFdvOzN9bV0psvhvhMMUyRReZyAtyJHee55it5/kWMFdDbUEXOulxy8LfWhtyheSPXK6edmWtxsriFjsPbs8VNYe6zdov7slxXS02womYCxtZtLnxXx+Pzqu7Y4Y4TEEgxx8ueUK1z+0ljy/EUFK3f4+uCFxkKsP9ZDoR5lGNj8CKa+wd5cPjY+0w8qyLpcDRlPgynVT60kd6eDkkJY4dibAHK/LW9rSAWvodG+dUbC47EYHEZkaSCdPgfQjkynwNwaDrLGYnIABq7HKo8+dz5AAk+npWM+FhgR5ZcnK8kkgW5HmbcugXl0FLXZe9aTRq+05o4cRYOEDHOIhYoI4h/o3c663b2TppWZiMbNtaZERXRAMwR7FYgbgTS5fafL7Kk878hckjR7yTwyTMYE7LMFKKBlsVuQ5A0Rm0IXnZbm16buw9pDE4aKYe+isR4NbvD4NcfCqvvjuxHFsw9kpvAwmudWc8pWY9SULH4DwFY/DreCOOCaGWREETZ1zMB+rfXS/Oz5uX2h40F/rA2ptuLDKDIwBPsqNWb7qjU/hVQ29xEOq4cZF/wBY47x+5GeXq/7tUzCYqXF4gRQd6WS95JGJvYXOZ+ZsPdHyoGP/AG+T/Z8R/wDZ/wDOiq1/7LcT/taf8r/9lTQM6ioooJoqKC1qCaKp+2eK2z8MSvbdqw92EZ/+rRP+qqtiOP0YPcwkhHTNKq/QK1A2aKUkPH9L9/COPuzKfoUFWLZPGTZ85szvA3+9Ww/eQstvM2oLzRXyw2KSRQ8bK6HkysGB9CNDX0oKJxH29i8PPgo8IEk7dpEaJ1XLIbKAGY6qveN9RyrUbk4TF4LGhcXKuUqsHZp7IuM0Llj7WoaO/O5temiVF7218fx/Clpxf2+mG7PKC0xWxAuAqEkxuWt7SyISB5tRTMqa0O5G8ox+BixGgcjLIByWRdGA8AeY8mFb2iJoqKKCa+c86opdiFVQSxJsAALkk9BavdJni7xDDMcDA11Q/r2B0Zh/d36hTqfPToalb48ZllJbqe7S757yPtTGARhigPZ4dBzNzbNb7Tm3oAPOm/uRuouz8MI9DK3elYdWtyH7KjQfE9aXvCbdbELiVxUqAKF7oJW4V1bvkXup0AGnVgbU46xhjZ873fd1nU4ZY48XD9k/u/lNFRWBt/bSYPDS4iT2Y1LW8TyVR5sxCj1ro85SuLXEE4KP9Gga2JkW5Yc4ozpm+81iB4WJ8KSGwthy46cRx3N9XY3IUX5nxPl1PxNeNo46bHYppGu80z8h4nQKPAAWA8hT/wCHW5y4KBbgFjqX+0/U/dHJfj6k12fXcvcGDCQ2AOY+0ToxI+38fd5VbrXBHIj+gfSpZOo5/j61F78tGHQ/gfzoyGa6g+h+utTN0PgR+Nv4180N8y+Ovzvf63r1IboT5X+l6D0x7w9G/Fa8obLc8zr8+Q9eQrxPqyjxB+V1J/L419ObeQ/H+X8fKg+GNBEMhCqzZWOVvZY2NgfLkKSm3cLAuKbEzNB+lZQ8cOZikSjT2WF2lv7KXAuCelqbm8m8cWETM+p91Bzdug8lGhJ6ac72KywmBxGPxkrZUEkuUyHKMsaDRS3UkLoL6n0oKNO8UUsuOlQiSRy0MLMzEE6h5CxJJ62JNr+lNLgvvrFiYnwzKqYpSXb/AHyk+3qbll0BHQWtpoPnvrwyhOGAizF1Hfc3Y5ufaMemuhXwPqaSeAxs2AxayJ3JoXv1tccwbc1I0PiDQdd4iAOjIwurAqR4gixHypETRnDs0ZBMkbmHQXJIYqtvNtOXjTo3c26mNwsWJj9mRQbaXU8mU26hgR8KWfE7AmDHCZNC6pKp/wB5GQp/CM/OgNibjTznNPFINdI2vGg85X9tvuxjXq60ytjbvR4YCwBe1s2ULYfZjUaRp+yPUliSTl7MxyzwxzL7MiK4/wAQBt9ayaCaKipoCiitXvJvBHgcNJiJT3UGgHNmOiovmT+fSgxt7d8YNnQ9pM12N8ka2zOfIdALi7HQfIUg97OIeK2gxDuUiJ7sMZIXpbN1kPr8AKwdqbTxO1cZma7zSHKir7KrrZVv7KgXJJ8yab24nDSPDKsrZZJfek8PEQ/ZAPvHU68ulUsdkcNcZOudlWBLXvLe9vHIAWtbxtVvwvArkJJ5STf2URRp95ietODD4VUBCiwbU9dbAdfIf1evop5eh/hUNk7PwKWzZJ5QV6ssZHIHSxW41qrbY4UYyAZkCzLz7t1a33G5+gJNdFN739eVeZI1bVgCBe1xfXkfy+dBy7sDenFbOlJid4yD342BysfB0PXz0PgRT43D4kQ7SXIbR4lRdo76EdWjJ5r5cx9Tib78O4cXGXbuyX7jKveW+irpq4vzB87WpE4zDz7PxQFyksbBkdTz8GU9QfzB60HWVJrjdtrBzrHDGTJi43teOxCq2jRsw5km3dF7Ea2vrgpvvtPbBXC4dVj7lpslwNRZnkkPsLzsi6/ePJhbk8NMPs8CQ/rcTbWVgO75RL7g8+Z8elAu+Bm8vZYp8Gx7k4zJfpKg1/eS/wC4KetJDjPsE4TFwY+AZA+UHLplljF1OnLMgtp9g1tm49RLClsO7y5RnzOqrmtrbLnYi/iBQNmvEsyopZiFUC5JIAA8SToBSvXis7wFzlWQ3ssYDEeFs5JfXmAAbEW8aW29u0NoSfrcSMSsLuRF2ucLfUjIr26C9wvxoaNXiNxTGDBgw4DTMvtk91Ab6gA5i1tRyGoNzyql8LdwTj5GxmIuYVY5c2vazcyxv7Sq2p8W06EVg7l7lvjCcOcgzujzMULPHELm6S3y52a6ZdTcNf2TXQOAwCQRJFEoSNFCqo5AD+udDs+ezNmiBMoJJ5knqf4CsyiiiClDx92/ZIMGp9omaT7ousY9C2Y/4RTermvi/tHttrzi9xGEiHllUE/9bNRYzOEG7n6RiWmPJO6ptyYi7N8F/wC6ugkOUAEAAAC45fy+Pzpe8Gtk5MEj3sWBc6DXOTa9x0VRTF18j9PzoVHL0/D+VDJfUc+h/rmK8WI5Ajy5j6aioWYX8D9k9fMf18qI8O9mDcjyYeINhmHjravvD7NvUfC/5V5ljDrbXXqOY9POqVtTijhsJI0VnnkB1EIBAbuhhmLWvqTlBNrEG2lBbIZLkHrlyj1BGb68/u1rd5t648DHb25SO6nU395vAX+J6dbUaLjCsuVIIJhK+ZULAMt7hmIIuGOYka2AC362GLsXZEuKxJzPnmJvJL7QiHkPekI0HQeQGgfXAbPnxuILNdpjqxIusK9Ljlm1Nk0/EhmbI2ImHjEaaDmxv3nbqzt1PpYDlyr3svZi4eMRxLlUaktqzHqzW5k+N6y+y8ST68vly+dBDFbFbXHIgDTzB6CueuL+7JgmEwXLc5W1vpqYySOttD8K6F7deQ1+6L/hoKoHF7ZplwjEqAMpAJOuYd9dLWGoPXrQVr/0+bwm8+BY6W7aPy1CyAfND8TVu4t4K+Gim6xyWP3XBB/C9JDh1tY4TaeGmbupnyOTcAI4KEk9AMwPwpw8Qd7ExEYwUAEglBzSAuOzKsCoX9WwkLZWWwvz8KDZ8J9p58G0BN2gcr/gbvqfmWH+GrvSU2RFBgBH2rxrICjMZHYubG4PZxkhbAm1z69RV7l4oYRWKFxnABAJspuoZRnIygEEa+dBcKKWX9vcf9nBf85P/KigZlIfjhvKZsYuEU/q4AC2p1lYX16d1bAfeanrNKEUs2gUEk+QFz9K5awUZ2htFc3PETlm9GYs3/TerAzuEm5uSITuvflAJvzWE+yo83tmPlamuigDQADwAtatdsLDqsWYAqW8iBYaLYHS2W1bEnzFQSw/n+YrxG2vz/gf416V+lfFxlkBHVTcehGo89RQYeG2v2k+IhAytC8aXvfMGjWXN5WDEeq+dbFbWvyA5fmaW22N/cNgNpYp2zSB0w11iCscwEoOYswC93Kbc+VL3fHihiseGUAxYfl2aE635dq/vHy0XyJ1oGVt/ivEJOxwZSWTUdqbmJPEgDWZ7A6Lp58xVO3s3ZxEuH/SJDYkNZpCA0hJV7rHkUxqSpGv2hzGtV3dTGiDFQogAzlbzzBRlBsM0SscqcrAtmbrZeVWDbW0ZsSSgx8ksRlv2aZiZIiI2VMmHjBzBs6lmsO6DRuY7VXhvvScBj4pLns3IjmH7DEC5+6bN8COtdCz784JCR+kRuQQCIrykEmwBEQaxJ01pBy4vD4F3XshMS6Oqz4dksnaEsoLksVKqq3ZQbk6c72zd/Y2MxGDllw+Hikgxd7iSdQ2UB42XKsaRqb6g20yj4F8M9a2fEnf/CYrCzYMQ4ppe6VJiyCOQG6Mc5zD0tcgkUqNjwFbscPDOTYr2zS5VFyD3I3XNqOt/SvvvGuKw08iYheykazMoyHmB3gQTzt49TWlkxL+yWYAa2uefO9vHrU+a/RPczd3+J0+EW7YLZ6IFDERWhcqTbQ5mzG/lWsxe3pNs7Rz5XL6JhIVa2QXvnZuQItnY26eCgHX7Y3PihwEc6yXfIhezAoXdvYU2szBc2im/dbwrQbC21JhZ48RC2WRDceB8VbxUjQjwNarErqbd7YgwsWW+eRjmlktYu5Gpt0UcgOgArZ1hbE2quKw0WIT2ZUVwPC41B8wbj4Vm1GRRRRQBrlXfx77Txp/+Ym+jkD6Cuqq5Z4i4fJtXGKeszt8Gs4+jUWH5w7w1sFHYkWSMaeUan+NWjJ5n6flVP4ZT9pgozmOscRtfT2bH43WreV/aP0/KgnJ5n6flXl4bixNx4EL+VRnH2ifQA/gK8NKemb1OUD4m1EVvf55YcGwgciWZkhQ+BkYLckKeS31Nj53sCgtqzPhpJsMkrMiSMrOAFLkMPaKsSVDrcAsQDqNTT+342LPisE/ZkdrGVlhFgbuhuBbL1FxbrccrmuaMfi3mkeSQ3kYl3NgO8TdjZdALn0qNSt5svEkRt2bMSAToOZ8CDrY6etXTcPfkwxyYeSYQsjkkphlk7S5HNy4uQARa3s+lUDZUjxIx7oBANn7t/ZtlvqdGDeFtaZ+7vDmTF4ZZJZOxZ9RGyPfL7r6lSCefXprRFmw+8SSc9qyKPLDxL08Xh0+tZpGGdrNtOZz9kYmJbXvzEaLbQ/hVVl4fYzDsuUQ4hb6OoyOp6FlJFh5qfgKyMZuBiFZQiwKtiztmlBklY3J0ByqB4nUm56VUWobPwbWvNJJ4ZsdKfDp21unhWq3t3ewi4XMkMGjL3r52ta3Mg+XXpWhm3JxY17IOP2ZQf8AuYVqNpbFmgXNLA6Le17g62/ZY9L1FKvBSMuJjI1KSqRcj3WB66e7TW3w3klmkYC6SLHeZxmvGrHuwR2vlJLKt9CzMLke7R5MFg3kjEdszSJykbqw6E1atoRHC4maeVe0kMxaKIai92KSSMActlJypzPM8hSkaHebDFMUwc6qsV2c2uezQE+ZJB+VbnY+736dhS4YxtExSKRrWeMC4D2OuW9r9OWtq2uztuRY5bTYZTIpWxMYe6MCS0eYam4KW5ZiOfKo2ftKPGJJA6yxYdkfJyurIvIdkigqGZGyhdCDfSoNH/YPE/bwv75/8aK0H+XMT+1+5/Kis7X/AG6U3tky4DFsOYw8x6f6tvGufOGqf+8YyfdSUj1EbAfjXRm2sJ2uGmi+3FIn7ykdfWua+HuJCbQgv7xZD/iRlH1Iroy6ZwN+yS4F8q8jfp5gV971r9jThoI7XYhQp1PtDQgk+dZZH/8AAT9TQTIFtrakjxH3pxc+PbB4YyKqHIFQlC7WBYubiw1ta9rC/Wnb2CjU2/r+udK/ffhxNPijjMEQHYgupbIQ9rZkNrara4PUnxqVYSmJRlcq9wwJDX5gg2PxuK2OM2qZIIYv1IjiZyosVc5stzIU0f2Rro1X3YfDQKWfH4bGyMW/ujGynUZizRvnJuSb+VXPDbP2QgGfBCJhp+twU3lzLIQeY61QqNh7QcW7PD4JtNGbDmQi3LvTE28gOfTmKtc/ETGYdLB8Kg+yqx2AsDnGVRdbdR1IFr2FMPC7Q2WBZGwC+nYpY+NjYjQfStvGkOUtGIXAHuiPpfqNPHw60HLm8m2ji5EkOrBMrE2GY3JJsPNjW/3Q3w2ph4VhwYd41LEIuGMmpN27wW/M+NY/E3HCXGjKAMsYuNNCzM9tPJhTp4O4LstjwX5uZH+DO1v+kCgSmK3olbaX6TtCNzIoyvGCUKd2wAD3y6MTl01YnSp29tXC43GwW7RISyrJIcocqzAkEWtdLsAxLXFugAq48c90XEy45ASjKEltc5WUd1ufIrfkABl1OtUbc7d6PFO+ck5SgCgsPaNszMFOg5WuCSRzF6sT8vpt/dWZMe2BhaSZUy9mWOgjfKwZvdQZpLE6C5PjWhxOy5cPIYpY2Rx7pHPzHiPMVctvbUaMwYxMsuTPhJcwtnyHTNY3XMovcG46Gs/h3s+bau00xMt+yw+Rm1crmWxVRnLas/eI5WB5aVFM7hEGGx8OGvzltfw7V7VcqgVNEFFFFAVz1xz2V2W0u1HKeJW/xL3G+gU/GuhaXfG3dw4jZ/bILvhmz9f9GdJPl3W9FNFjTcEtqh4RESboXS2Yjn30JsdfeApsZQOQBP8AXM1y/wAP9u/o2LCk2SWyk35MDdG/e0+NdMbP2gssasoFyNV+yeoPgL/OoVkN5/If1rUrHfU/AdB/OpVLanU/1y8K8lr+S+P5eXnVR5xE9gban569B5m/T8KQm2ODONSQtGIpoQWbRspAF9CvtXNvdJufCnv1zdFBIHwOvra/z8684zHx4aAyzMERFBZjyHIfU6fGg5axMYw88bxq8UiMHBfK6XUmxCkHMAy2PMc/CumNluZYIZcoQyRq4Q2KqzKGKgi/dPPr86Qe12Ta20ScPHHHmMcaIe60znQu+UEae0+oso0JPPoXY+zxFhYYcxbs40QMRqSgC3I8bjlRbNMiF78iQRzVtbfx+I0r6drb2hbz5j59PjXydMwzW1GhHp4Hx8P517SQgX9pfEc/iOvw+VEeuyU6jS/VTz+XP40uOMW1TFh2XMCAhI0sczHKtzex69BTEmZFUyXygAkkeA5k9DXO/FjeMzzdle5vnf5WRfgv8KDScNNkfpO1cLHa6iQSNz9mMF9bHxUD40wN89mx4bF2ZplaV1cMEjYB00BGaxFwQSAbcvDQ/wDT5u7rPjmGn+hj5c9GkI6j3B8TTP3r3XixsOSTQjVW5ZT01+P1qVYXMPZ4XDzzJK0nZ5nEfIQtmVmVVJJXM6gkk8hppz2e9uJ/zZMZEAzQ2lA+1Gws4uPIg/Cq7LsWeKTsop8JiLAqFaSMsY+6DGeZy5QBa9gDoBVn2Lsw/opwrjRe0iF9bxG+Q3PMhWt6rSJXn/L6+D0VSf0fFfZNFVHQNcx77bKbAbUmVbraTtYj+yxzqR5A93/DXTtL3jDuWcZhRiIlvPACbDm8XN1HmPaHoR1orbbk7eGIjUqQEkXtF11DcpI/8LX+Zq0ZraAX/rqa5w3B3sGHbsJWKwuQyvc/qn5ZtPcI0b8r0/dk7YEwKkBGUAkXHeH2k8U8/h6hnOMxtz8fAeQHj/OvTLZLDmfxP86kLp6/h4fKvTc/TX+vrQfOEDXwP5AEfSoy5fMDQjy6Efj869Jy9Df56n8a9nn60HylwyuLMquPBgD+P8aqe92zMCkbXhw6v7TsI4wyxi7Ox0uNCQDzu2nKrJtDaSQjU9+3cUal/AAdeXPpa5IpG8UN9TMzYdGBJI7dlN1FjcQIeqqdSep+IoKUqti8WEiQAzShY1sNMzWVbnwBFdK4Dc/sI0jixWLRUVVADxlbAKNFkjaw7vLzNLfgduSSx2hKCFW6wAjmbWaTXoASo87+FOqitBPsHEMpQ4vOpFis2GgcH1ChL0vtqcCXaTtIMRFGb3AWOVQD5EyMRqL/ABNuQFOCiiE9DwkfC4SdJpUmSQqQqhlyut8pDHlm0Xlpm62pnbubOghw0a4ZAkJUMoHUML3JOpJv1rV79714fBQhcSJCswZQI1BIsB3rFhyJHxqhbn8YUgw4hmikdwSUKKqrlOtmu3dOa+mvPpRTkor4YHFiWJJACA6K4BtcBgCAbdda+9EFFFFAV4miDqVYAqwIIIuCDoQfK1e6KDlriFug2zcY8Vj2Ld+FvFCeV/tKe6fQHqKYnCrf8MvZynvgDP4uo0Eg6lgNCOvyFMHfbc6LaWFML91x3ontqj+Pmp5EdR5gEc0bR2biNnYoxyBopozcEcj4Mp95D49dR4iiusInEihvdIuPMdCfyqSc33R9T+QpR7i8Us4EUhCvpdeQbxMRPJj9k/zppYXaccygRsDfmvIgDncdByF+WtEZDDu+bEfIkD/tpf8AGDZuNxEUaQwrJhUKyS5X/WMRcZcnMqAb6XNz0tTEfVlHqfpb+NEnNR6n5D8yKLLq7cxbqpH/AJRjysIQjq2ZzrlzqbnlZgNAF11+NdAJvjhs11aRw32MPiH1sOWWM8x+FbiPCoJHYKoZlFyFAJ1bmRqa9quZbHmNL+Y5H8DU03nn4tTWmmbecZrph8a19D/m7JrrY/rcvhb4rUPtnEAkrgpQvUyTYdANfa7rsQLanT+e1nxiJGWkKqBo1zbXw/Kl5vlxOWGMpcgG4AB78o6af3akc76/gTmwt/t+5o4zdIIxe1lnd+1awNrBFBym+vlz8VDs7BSY/FrEil5Zn6nx1JNrd0Lc+gr57U2rLjZgSCWNlRFBIA6KgH9Gn5wo4cf5OiM04H6XILEc+yTQ9mCCQWuLkj06a1W42LuEuHgjgGJxZjjFgqyCNdSxJ/VqG1LE6sTyrPXc7CXu0IkI6zM8pvcG95S3UVuqKI+GGwaRjLGiIPBVCj5AVg7dh0V/A2Pof5gfOtrXyxUGdCvj+PMfWgq/YL4D5UV4/stif9of5Rf+FFRFwoooqqTPE/hSwZ8Zglupu0sKjVTqS8Y6g9UHw8BTd2d/XwwEUwMkK+zY2eP/AIbeH7J09K6Yqk74cKMLjyZAOwnP95GBZj/vE5N6ix86o+WwOIiT2yyJMLezcRyj1RrBvUWFWBd54spLCVGN9DG58hqoI5a86Rm2+D+0MMSUjGIQe9Cbn/ltZr+l605xG0sP3bY6OxtYriFF/DXSg6NbeeEHTtGuPdikOo6ez5/StHtzf1YUOYpB4GVgXsDpliS5Y28SKRrY/ac2l8e+trAYg6+Gg51m7I4XbSxTf/DvGDzef9WPUhu+fkagzN6+JbzllgLqGFmlcjtGH2VtpEnkuvpX24ccLpMeyzzhkwgN9bhpueifs35t8teV83U4IYfD5ZMU36RILHLa0QP3eb6/a08qZarYWAsByoPGHwyxoqIqqigBVUWAA0AAHIV9Ki9TQFFFFAseKHDjGbRxKTQSQhEjCBHZ1N8zEm4Ug3uPlVWwHAjGM69tLh1S4zZWkYlb6gDKBe3n1p70UHiGEIoVQAqgAAcgALADytXuiigKKKKAooooCq9vluPh9pw5JRZ1v2cqgZkP/wCS+KnQ+R1qw0UHLO924OK2a/61M0V7LMgJQ+F/sNpyPwvzr3sTiDiMPlDHtFHLMSHX7rjUfG9dQTQq6lWUMrCxBAIIPMEHQil5vHwOwWIJeEvhnP2LNHf/AIbcvRSBRWk2PxnQkF3Km1rSpcfB4/xarLh+KULNe8BFrd2db3vrowHlSy2rwK2hFrF2M6/sPkb92Sw+TGq3iOHm0kNjgsT/AIUz9L+5ege0nE2FST+qAsPanQcifAHxqv7U4yRoWyyprbSJDIbjqGay6i3MdKUse4W0SbDBYr4wuPqQK3WzuC+05iM0KxA9ZZEFtbckLN9KI8bd4myzMxjBUn33OZ/DQeyvwqv7J2LidoT5IUeaQ6sfDzdzoo8yab27v/p9hSzYuZpT9iMZF9C3tt8MtM/ZexocNGIoI0iQe6igfE+J8zQU/h5wpi2daaUrLire1bux87iMHW9jYsdT5db7RRQFFFFAUUUUBRRRQFFFFAUUUUBUWqaKAooooCiiigKKKKAooooCiiigKKKKAooooCiiigKKKKAooooCotRRQFqm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hQREBQSExQSFRMWFxcYFhgWFBQZHBcXHRgYGRgXFxkXGyYeGBkjGRcaHy8gIykpLCwsGCAxNTAqNSgrLCkBCQoKDgwOFA8PFykcHBwsNS0sLCkpKSkpLCksLCksKSwpLiwpKSkpKSwqKSktNSk1MSkpLiwsLikpKSksKSwuMf/AABEIAKUBMQMBIgACEQEDEQH/xAAcAAACAgMBAQAAAAAAAAAAAAAABwEGBAUIAgP/xABNEAACAQIDBQUFBAcDCwEJAAABAgMAEQQSIQUGBzFBEyJRYXEyQoGRoVJysdEUI2KSweHwFkOCFSQzU1Rjc5OistIIFyU0ZIOjwuPx/8QAGQEBAQEBAQEAAAAAAAAAAAAAAAECAwUE/8QAKREBAQACAQIEBgIDAAAAAAAAAAECEQMEMRITQVEFISIyYfBxoRSBsf/aAAwDAQACEQMRAD8AeNFRRQTRUUUE0VFFBNFRRQTRUUUE0VFFBNFRRQTRUUUE0VFFBNFRRQTRUUUE0VFFBNFeWcAXOg86r+J4g4CNshxCFr2OUM4B5asoIHzqWyd3TDiz5Plhjb/E2sVFVTF8TsDGQO1Z79URmHhrYV6w/EzAP/fFfvxyqPmVt9anix93X/E59b8vLX8VaaKxMDtSGcZoZI5B4o6t87HSsqtPnssuqK1+0N4sNASJp4Y2AuQ0ig28ct72rPfkbc7aetI/aGLCKGc2ftW7S/M+bdSL3F6EhnJxG2cTYYzD/F7fU6VtIN4MM4umIgYfsyxn8DXPO+uxoggxMOQAkB1HieTAdNedUl5KDrmfebCJ7eJwy/emjH4tWGm/2zy2UY3C3/4qW+d7Vy3szASztkhikkf7MaMxt42Ucq30XDraTG36HiB6rYfMm1B1GjhgCCCCLgjUEeIPUV6qh8ItgYzB4WSLFjKucGFM6sVBHeHdJCgnW1+d/Gr3RE0VFFBNFRRQTRUUUE0VFFBNFRRQTRUUUE0VFFBNFRRQTRUVGYcutB6oqKKCaKiigmiorVbw7xw4KLtJWAJ9lbi7HrYeAvqelLdNY4ZZ2Y4zdrPxeMSJC8jBVHMn+tT5VQcTxPeS/Yw9nDmC9vKRZQbgsVtawNtLm2t7VVcPjZdryurCWSUkZVVskSR2Nyxt3ADax1ZvA8qY2wNwIMPleRUlmGoJQBEJ59mnIHQd43bTmOQ5buXbs9TLg4eklnN9Wft6T9/ZS0/s5tDHSs8RmeNrfrZZGVW81LgErfUZV000rcYPglK2s2KRfJEZ/qxX8KbdFXysfVMvi3Ua1hZjPxCyHA6K2uJlv9xKxcTwPYaxYvXpniI+qt/CmvRV8vH2cp8T6qXfmUiNobhbSwh7QR9qF9+FizD93LKPhWXsLiziIDlmvKo0Ik9sej2vfycH7wp2VX95dx8Njge0TLJbSVLBx6n3h5Nes+Cz7a+mfEseb6epwmU953ffd3e7D45bwv3gO9G2jr6jqPMXHnSy4j8LJ5sd2+DiYq4BYiSMZXuc2jsCAefO2p5VXt5N0sTsqZXzNlv+qnjJXXw01R/Lr0vVy3P4wcosdYdBOo0/+qo5feXTxA51Zn6Vz5+g1j5vT3xY/wBxU9rbo7SwcDyTIJIYx3jaJja4FxlkJsCbm40ANVrdTYwx+OWBkVFYkFwjEIfdzZWFrmyjXmwrqOKVXUMpDKwuCCCCDyII5iq1vXs1faUIjPGUD6DK8Z7WHXoLqx+Aro8tn7rbqQbPh7OFQCxu7W1c+fgANAOnzJ3Nq0OwN98LjGEcMqNN2YkZFucg7twTbLcFgCL3rfURNFRRQTRUVNAUUUUBRRRQFFFFAUUUUBRUE1r8VvDhor9piIFt9qVB9L0GxoqnbS4tbOh/v+1b7MSM310X61VsZxukkJGEwbN+1IWb5pGNP3qBtUUnd2uL+LkxqQTxwujyCMiJSChJy5g2dgwBOvl1pxUGPtDF9lDJJYtkRmyg2zZVJsD0va1c0Qbwdvi3xGIkftWN42DMAjZhYXDKUULoLEAaX0p3cVdvNhdnPljz9teEnWyK6MCxt16DzI9Ck8Bw7x05jyYaULIAVdhlQKeTEnkLa+J6DlRqH9sffDDTuYll/WIQpVxlLHldT7LAkW06kDQkCt/SuPDaTDLmQoxQDLIqm7aWYSxEnMPGxvY9OVWHdre2/wCqm7rKBe7XKjkGze/EeknMcn+0SLhUUUURi7T2nHh4nmlYKiC5J+gHiSdAPE0icXPiNs7Qst7ubKCdIogfet0HM+LH0rf8WdvPNKuHW/ZJZgBr2jklc1hzA0A8SxPhV04dbn/oOHzOB+kSgGT9ke7GPTr5+grllLllr0j2+mzw6Pp/P78mfyn4jcbt7txYGARRDzZj7Tt1Zvy6VtqKK6vGyyuVuWV3aKKKKMiiory0oHMgeptQe6K8q4PIg+mtTQfDG4FJo2jkVXRhZlYXBFJPfvhbPhCZ8IGmw41ZOckY9Bq6jxGo6jrT0qKlxl7u3Fz8nF9mWiL4Zb8NhS8RWSSAjOQpP6kLfO4U+7r3gNdBa50OXxW2NIcN2rYiaZSzSAOVyqws1kVQAB2Qfnf2R4mmntLdXDzsGdDcXvlZkD35hwhGcG50Pia0W/UmHwgjxJwgxM5YRxR5wALg65WJUAWtcKTr8akmmufmnLl4tavqTXCWDEDakMsETyIptMVHdWNwVYsxsNNSBzOTSumKRmE21tBsYsRVcCD/AJv3LXQsc0Wa+a4UsACLaNz1NPGJSFAJuQBc2tc9TbpWnB7oooogooooCiiigKKKKAooooCiiigQ/GneKb9POHDusKIhCgkAlhcsR1PT4Ut2fxJNdP717jYXaIXt0OddFkQ5XA8L6gjyINU2bgBhie7icQB1BEZ08jYW+tF2R5m8Ka+4fC2TF4WOXEzzR4d7ssC3XMt9Ga5t3rX5E2t5WwtscD5oZJHWVGwqd65J7TJcZgVC5bhbm/I25a2De3SxofDiO5LQ/qiWNywUDI5PUshUk+JNB99i7s4bBqFghRLdQLsfVjqfnW0oooiCL0VNFBFVXe3dyMxviFJjaMNISvMWBLOlho1r3FrMLgjW9WuvLqCCDyNBz5/a3EYDFDELO8ouqMhN43iF7KutltrawOUnQkGmPvTxJhEUa4d1dpQGcg/6OO4DZrEZX15XBADHTStFvpw22dg458U5lAYWghVgAsxubICDdSdbHRRm8rU/cndp8diRFqIwLzMPdQgggftNcgfE9K55ZWWSPT6bpuPk48+TO68P/TI3N3aWeVcW6rljJ7O0YXO+l3JLuxCkaXPP0phV88Ph1jRUQBVUAKByAGgAr610ebbsUVFLbiPxZXBlsNhSr4jk76FYT4W5NJ5ch1vyoi47x73YbAJmxEoUkd1Bq7/dUan15edKfeHjzM5K4SJIl6PJ33PmFHdX45qW7PiMbOf9JNM51JJZj6k8gPkPKmDuzwWeTK+KYgE+ynIfec/Luj40XSlbU34xuIv2uKnYHoJCq/upZfpWpCSPqFdvOzN9bV0psvhvhMMUyRReZyAtyJHee55it5/kWMFdDbUEXOulxy8LfWhtyheSPXK6edmWtxsriFjsPbs8VNYe6zdov7slxXS02womYCxtZtLnxXx+Pzqu7Y4Y4TEEgxx8ueUK1z+0ljy/EUFK3f4+uCFxkKsP9ZDoR5lGNj8CKa+wd5cPjY+0w8qyLpcDRlPgynVT60kd6eDkkJY4dibAHK/LW9rSAWvodG+dUbC47EYHEZkaSCdPgfQjkynwNwaDrLGYnIABq7HKo8+dz5AAk+npWM+FhgR5ZcnK8kkgW5HmbcugXl0FLXZe9aTRq+05o4cRYOEDHOIhYoI4h/o3c663b2TppWZiMbNtaZERXRAMwR7FYgbgTS5fafL7Kk878hckjR7yTwyTMYE7LMFKKBlsVuQ5A0Rm0IXnZbm16buw9pDE4aKYe+isR4NbvD4NcfCqvvjuxHFsw9kpvAwmudWc8pWY9SULH4DwFY/DreCOOCaGWREETZ1zMB+rfXS/Oz5uX2h40F/rA2ptuLDKDIwBPsqNWb7qjU/hVQ29xEOq4cZF/wBY47x+5GeXq/7tUzCYqXF4gRQd6WS95JGJvYXOZ+ZsPdHyoGP/AG+T/Z8R/wDZ/wDOiq1/7LcT/taf8r/9lTQM6ioooJoqKC1qCaKp+2eK2z8MSvbdqw92EZ/+rRP+qqtiOP0YPcwkhHTNKq/QK1A2aKUkPH9L9/COPuzKfoUFWLZPGTZ85szvA3+9Ww/eQstvM2oLzRXyw2KSRQ8bK6HkysGB9CNDX0oKJxH29i8PPgo8IEk7dpEaJ1XLIbKAGY6qveN9RyrUbk4TF4LGhcXKuUqsHZp7IuM0Llj7WoaO/O5temiVF7218fx/Clpxf2+mG7PKC0xWxAuAqEkxuWt7SyISB5tRTMqa0O5G8ox+BixGgcjLIByWRdGA8AeY8mFb2iJoqKKCa+c86opdiFVQSxJsAALkk9BavdJni7xDDMcDA11Q/r2B0Zh/d36hTqfPToalb48ZllJbqe7S757yPtTGARhigPZ4dBzNzbNb7Tm3oAPOm/uRuouz8MI9DK3elYdWtyH7KjQfE9aXvCbdbELiVxUqAKF7oJW4V1bvkXup0AGnVgbU46xhjZ873fd1nU4ZY48XD9k/u/lNFRWBt/bSYPDS4iT2Y1LW8TyVR5sxCj1ro85SuLXEE4KP9Gga2JkW5Yc4ozpm+81iB4WJ8KSGwthy46cRx3N9XY3IUX5nxPl1PxNeNo46bHYppGu80z8h4nQKPAAWA8hT/wCHW5y4KBbgFjqX+0/U/dHJfj6k12fXcvcGDCQ2AOY+0ToxI+38fd5VbrXBHIj+gfSpZOo5/j61F78tGHQ/gfzoyGa6g+h+utTN0PgR+Nv4180N8y+Ovzvf63r1IboT5X+l6D0x7w9G/Fa8obLc8zr8+Q9eQrxPqyjxB+V1J/L419ObeQ/H+X8fKg+GNBEMhCqzZWOVvZY2NgfLkKSm3cLAuKbEzNB+lZQ8cOZikSjT2WF2lv7KXAuCelqbm8m8cWETM+p91Bzdug8lGhJ6ac72KywmBxGPxkrZUEkuUyHKMsaDRS3UkLoL6n0oKNO8UUsuOlQiSRy0MLMzEE6h5CxJJ62JNr+lNLgvvrFiYnwzKqYpSXb/AHyk+3qbll0BHQWtpoPnvrwyhOGAizF1Hfc3Y5ufaMemuhXwPqaSeAxs2AxayJ3JoXv1tccwbc1I0PiDQdd4iAOjIwurAqR4gixHypETRnDs0ZBMkbmHQXJIYqtvNtOXjTo3c26mNwsWJj9mRQbaXU8mU26hgR8KWfE7AmDHCZNC6pKp/wB5GQp/CM/OgNibjTznNPFINdI2vGg85X9tvuxjXq60ytjbvR4YCwBe1s2ULYfZjUaRp+yPUliSTl7MxyzwxzL7MiK4/wAQBt9ayaCaKipoCiitXvJvBHgcNJiJT3UGgHNmOiovmT+fSgxt7d8YNnQ9pM12N8ka2zOfIdALi7HQfIUg97OIeK2gxDuUiJ7sMZIXpbN1kPr8AKwdqbTxO1cZma7zSHKir7KrrZVv7KgXJJ8yab24nDSPDKsrZZJfek8PEQ/ZAPvHU68ulUsdkcNcZOudlWBLXvLe9vHIAWtbxtVvwvArkJJ5STf2URRp95ietODD4VUBCiwbU9dbAdfIf1evop5eh/hUNk7PwKWzZJ5QV6ssZHIHSxW41qrbY4UYyAZkCzLz7t1a33G5+gJNdFN739eVeZI1bVgCBe1xfXkfy+dBy7sDenFbOlJid4yD342BysfB0PXz0PgRT43D4kQ7SXIbR4lRdo76EdWjJ5r5cx9Tib78O4cXGXbuyX7jKveW+irpq4vzB87WpE4zDz7PxQFyksbBkdTz8GU9QfzB60HWVJrjdtrBzrHDGTJi43teOxCq2jRsw5km3dF7Ea2vrgpvvtPbBXC4dVj7lpslwNRZnkkPsLzsi6/ePJhbk8NMPs8CQ/rcTbWVgO75RL7g8+Z8elAu+Bm8vZYp8Gx7k4zJfpKg1/eS/wC4KetJDjPsE4TFwY+AZA+UHLplljF1OnLMgtp9g1tm49RLClsO7y5RnzOqrmtrbLnYi/iBQNmvEsyopZiFUC5JIAA8SToBSvXis7wFzlWQ3ssYDEeFs5JfXmAAbEW8aW29u0NoSfrcSMSsLuRF2ucLfUjIr26C9wvxoaNXiNxTGDBgw4DTMvtk91Ab6gA5i1tRyGoNzyql8LdwTj5GxmIuYVY5c2vazcyxv7Sq2p8W06EVg7l7lvjCcOcgzujzMULPHELm6S3y52a6ZdTcNf2TXQOAwCQRJFEoSNFCqo5AD+udDs+ezNmiBMoJJ5knqf4CsyiiiClDx92/ZIMGp9omaT7ousY9C2Y/4RTermvi/tHttrzi9xGEiHllUE/9bNRYzOEG7n6RiWmPJO6ptyYi7N8F/wC6ugkOUAEAAAC45fy+Pzpe8Gtk5MEj3sWBc6DXOTa9x0VRTF18j9PzoVHL0/D+VDJfUc+h/rmK8WI5Ajy5j6aioWYX8D9k9fMf18qI8O9mDcjyYeINhmHjravvD7NvUfC/5V5ljDrbXXqOY9POqVtTijhsJI0VnnkB1EIBAbuhhmLWvqTlBNrEG2lBbIZLkHrlyj1BGb68/u1rd5t648DHb25SO6nU395vAX+J6dbUaLjCsuVIIJhK+ZULAMt7hmIIuGOYka2AC362GLsXZEuKxJzPnmJvJL7QiHkPekI0HQeQGgfXAbPnxuILNdpjqxIusK9Ljlm1Nk0/EhmbI2ImHjEaaDmxv3nbqzt1PpYDlyr3svZi4eMRxLlUaktqzHqzW5k+N6y+y8ST68vly+dBDFbFbXHIgDTzB6CueuL+7JgmEwXLc5W1vpqYySOttD8K6F7deQ1+6L/hoKoHF7ZplwjEqAMpAJOuYd9dLWGoPXrQVr/0+bwm8+BY6W7aPy1CyAfND8TVu4t4K+Gim6xyWP3XBB/C9JDh1tY4TaeGmbupnyOTcAI4KEk9AMwPwpw8Qd7ExEYwUAEglBzSAuOzKsCoX9WwkLZWWwvz8KDZ8J9p58G0BN2gcr/gbvqfmWH+GrvSU2RFBgBH2rxrICjMZHYubG4PZxkhbAm1z69RV7l4oYRWKFxnABAJspuoZRnIygEEa+dBcKKWX9vcf9nBf85P/KigZlIfjhvKZsYuEU/q4AC2p1lYX16d1bAfeanrNKEUs2gUEk+QFz9K5awUZ2htFc3PETlm9GYs3/TerAzuEm5uSITuvflAJvzWE+yo83tmPlamuigDQADwAtatdsLDqsWYAqW8iBYaLYHS2W1bEnzFQSw/n+YrxG2vz/gf416V+lfFxlkBHVTcehGo89RQYeG2v2k+IhAytC8aXvfMGjWXN5WDEeq+dbFbWvyA5fmaW22N/cNgNpYp2zSB0w11iCscwEoOYswC93Kbc+VL3fHihiseGUAxYfl2aE635dq/vHy0XyJ1oGVt/ivEJOxwZSWTUdqbmJPEgDWZ7A6Lp58xVO3s3ZxEuH/SJDYkNZpCA0hJV7rHkUxqSpGv2hzGtV3dTGiDFQogAzlbzzBRlBsM0SscqcrAtmbrZeVWDbW0ZsSSgx8ksRlv2aZiZIiI2VMmHjBzBs6lmsO6DRuY7VXhvvScBj4pLns3IjmH7DEC5+6bN8COtdCz784JCR+kRuQQCIrykEmwBEQaxJ01pBy4vD4F3XshMS6Oqz4dksnaEsoLksVKqq3ZQbk6c72zd/Y2MxGDllw+Hikgxd7iSdQ2UB42XKsaRqb6g20yj4F8M9a2fEnf/CYrCzYMQ4ppe6VJiyCOQG6Mc5zD0tcgkUqNjwFbscPDOTYr2zS5VFyD3I3XNqOt/SvvvGuKw08iYheykazMoyHmB3gQTzt49TWlkxL+yWYAa2uefO9vHrU+a/RPczd3+J0+EW7YLZ6IFDERWhcqTbQ5mzG/lWsxe3pNs7Rz5XL6JhIVa2QXvnZuQItnY26eCgHX7Y3PihwEc6yXfIhezAoXdvYU2szBc2im/dbwrQbC21JhZ48RC2WRDceB8VbxUjQjwNarErqbd7YgwsWW+eRjmlktYu5Gpt0UcgOgArZ1hbE2quKw0WIT2ZUVwPC41B8wbj4Vm1GRRRRQBrlXfx77Txp/+Ym+jkD6Cuqq5Z4i4fJtXGKeszt8Gs4+jUWH5w7w1sFHYkWSMaeUan+NWjJ5n6flVP4ZT9pgozmOscRtfT2bH43WreV/aP0/KgnJ5n6flXl4bixNx4EL+VRnH2ifQA/gK8NKemb1OUD4m1EVvf55YcGwgciWZkhQ+BkYLckKeS31Nj53sCgtqzPhpJsMkrMiSMrOAFLkMPaKsSVDrcAsQDqNTT+342LPisE/ZkdrGVlhFgbuhuBbL1FxbrccrmuaMfi3mkeSQ3kYl3NgO8TdjZdALn0qNSt5svEkRt2bMSAToOZ8CDrY6etXTcPfkwxyYeSYQsjkkphlk7S5HNy4uQARa3s+lUDZUjxIx7oBANn7t/ZtlvqdGDeFtaZ+7vDmTF4ZZJZOxZ9RGyPfL7r6lSCefXprRFmw+8SSc9qyKPLDxL08Xh0+tZpGGdrNtOZz9kYmJbXvzEaLbQ/hVVl4fYzDsuUQ4hb6OoyOp6FlJFh5qfgKyMZuBiFZQiwKtiztmlBklY3J0ByqB4nUm56VUWobPwbWvNJJ4ZsdKfDp21unhWq3t3ewi4XMkMGjL3r52ta3Mg+XXpWhm3JxY17IOP2ZQf8AuYVqNpbFmgXNLA6Le17g62/ZY9L1FKvBSMuJjI1KSqRcj3WB66e7TW3w3klmkYC6SLHeZxmvGrHuwR2vlJLKt9CzMLke7R5MFg3kjEdszSJykbqw6E1atoRHC4maeVe0kMxaKIai92KSSMActlJypzPM8hSkaHebDFMUwc6qsV2c2uezQE+ZJB+VbnY+736dhS4YxtExSKRrWeMC4D2OuW9r9OWtq2uztuRY5bTYZTIpWxMYe6MCS0eYam4KW5ZiOfKo2ftKPGJJA6yxYdkfJyurIvIdkigqGZGyhdCDfSoNH/YPE/bwv75/8aK0H+XMT+1+5/Kis7X/AG6U3tky4DFsOYw8x6f6tvGufOGqf+8YyfdSUj1EbAfjXRm2sJ2uGmi+3FIn7ykdfWua+HuJCbQgv7xZD/iRlH1Iroy6ZwN+yS4F8q8jfp5gV971r9jThoI7XYhQp1PtDQgk+dZZH/8AAT9TQTIFtrakjxH3pxc+PbB4YyKqHIFQlC7WBYubiw1ta9rC/Wnb2CjU2/r+udK/ffhxNPijjMEQHYgupbIQ9rZkNrara4PUnxqVYSmJRlcq9wwJDX5gg2PxuK2OM2qZIIYv1IjiZyosVc5stzIU0f2Rro1X3YfDQKWfH4bGyMW/ujGynUZizRvnJuSb+VXPDbP2QgGfBCJhp+twU3lzLIQeY61QqNh7QcW7PD4JtNGbDmQi3LvTE28gOfTmKtc/ETGYdLB8Kg+yqx2AsDnGVRdbdR1IFr2FMPC7Q2WBZGwC+nYpY+NjYjQfStvGkOUtGIXAHuiPpfqNPHw60HLm8m2ji5EkOrBMrE2GY3JJsPNjW/3Q3w2ph4VhwYd41LEIuGMmpN27wW/M+NY/E3HCXGjKAMsYuNNCzM9tPJhTp4O4LstjwX5uZH+DO1v+kCgSmK3olbaX6TtCNzIoyvGCUKd2wAD3y6MTl01YnSp29tXC43GwW7RISyrJIcocqzAkEWtdLsAxLXFugAq48c90XEy45ASjKEltc5WUd1ufIrfkABl1OtUbc7d6PFO+ck5SgCgsPaNszMFOg5WuCSRzF6sT8vpt/dWZMe2BhaSZUy9mWOgjfKwZvdQZpLE6C5PjWhxOy5cPIYpY2Rx7pHPzHiPMVctvbUaMwYxMsuTPhJcwtnyHTNY3XMovcG46Gs/h3s+bau00xMt+yw+Rm1crmWxVRnLas/eI5WB5aVFM7hEGGx8OGvzltfw7V7VcqgVNEFFFFAVz1xz2V2W0u1HKeJW/xL3G+gU/GuhaXfG3dw4jZ/bILvhmz9f9GdJPl3W9FNFjTcEtqh4RESboXS2Yjn30JsdfeApsZQOQBP8AXM1y/wAP9u/o2LCk2SWyk35MDdG/e0+NdMbP2gssasoFyNV+yeoPgL/OoVkN5/If1rUrHfU/AdB/OpVLanU/1y8K8lr+S+P5eXnVR5xE9gban569B5m/T8KQm2ODONSQtGIpoQWbRspAF9CvtXNvdJufCnv1zdFBIHwOvra/z8684zHx4aAyzMERFBZjyHIfU6fGg5axMYw88bxq8UiMHBfK6XUmxCkHMAy2PMc/CumNluZYIZcoQyRq4Q2KqzKGKgi/dPPr86Qe12Ta20ScPHHHmMcaIe60znQu+UEae0+oso0JPPoXY+zxFhYYcxbs40QMRqSgC3I8bjlRbNMiF78iQRzVtbfx+I0r6drb2hbz5j59PjXydMwzW1GhHp4Hx8P517SQgX9pfEc/iOvw+VEeuyU6jS/VTz+XP40uOMW1TFh2XMCAhI0sczHKtzex69BTEmZFUyXygAkkeA5k9DXO/FjeMzzdle5vnf5WRfgv8KDScNNkfpO1cLHa6iQSNz9mMF9bHxUD40wN89mx4bF2ZplaV1cMEjYB00BGaxFwQSAbcvDQ/wDT5u7rPjmGn+hj5c9GkI6j3B8TTP3r3XixsOSTQjVW5ZT01+P1qVYXMPZ4XDzzJK0nZ5nEfIQtmVmVVJJXM6gkk8hppz2e9uJ/zZMZEAzQ2lA+1Gws4uPIg/Cq7LsWeKTsop8JiLAqFaSMsY+6DGeZy5QBa9gDoBVn2Lsw/opwrjRe0iF9bxG+Q3PMhWt6rSJXn/L6+D0VSf0fFfZNFVHQNcx77bKbAbUmVbraTtYj+yxzqR5A93/DXTtL3jDuWcZhRiIlvPACbDm8XN1HmPaHoR1orbbk7eGIjUqQEkXtF11DcpI/8LX+Zq0ZraAX/rqa5w3B3sGHbsJWKwuQyvc/qn5ZtPcI0b8r0/dk7YEwKkBGUAkXHeH2k8U8/h6hnOMxtz8fAeQHj/OvTLZLDmfxP86kLp6/h4fKvTc/TX+vrQfOEDXwP5AEfSoy5fMDQjy6Efj869Jy9Df56n8a9nn60HylwyuLMquPBgD+P8aqe92zMCkbXhw6v7TsI4wyxi7Ox0uNCQDzu2nKrJtDaSQjU9+3cUal/AAdeXPpa5IpG8UN9TMzYdGBJI7dlN1FjcQIeqqdSep+IoKUqti8WEiQAzShY1sNMzWVbnwBFdK4Dc/sI0jixWLRUVVADxlbAKNFkjaw7vLzNLfgduSSx2hKCFW6wAjmbWaTXoASo87+FOqitBPsHEMpQ4vOpFis2GgcH1ChL0vtqcCXaTtIMRFGb3AWOVQD5EyMRqL/ABNuQFOCiiE9DwkfC4SdJpUmSQqQqhlyut8pDHlm0Xlpm62pnbubOghw0a4ZAkJUMoHUML3JOpJv1rV79714fBQhcSJCswZQI1BIsB3rFhyJHxqhbn8YUgw4hmikdwSUKKqrlOtmu3dOa+mvPpRTkor4YHFiWJJACA6K4BtcBgCAbdda+9EFFFFAV4miDqVYAqwIIIuCDoQfK1e6KDlriFug2zcY8Vj2Ld+FvFCeV/tKe6fQHqKYnCrf8MvZynvgDP4uo0Eg6lgNCOvyFMHfbc6LaWFML91x3ontqj+Pmp5EdR5gEc0bR2biNnYoxyBopozcEcj4Mp95D49dR4iiusInEihvdIuPMdCfyqSc33R9T+QpR7i8Us4EUhCvpdeQbxMRPJj9k/zppYXaccygRsDfmvIgDncdByF+WtEZDDu+bEfIkD/tpf8AGDZuNxEUaQwrJhUKyS5X/WMRcZcnMqAb6XNz0tTEfVlHqfpb+NEnNR6n5D8yKLLq7cxbqpH/AJRjysIQjq2ZzrlzqbnlZgNAF11+NdAJvjhs11aRw32MPiH1sOWWM8x+FbiPCoJHYKoZlFyFAJ1bmRqa9quZbHmNL+Y5H8DU03nn4tTWmmbecZrph8a19D/m7JrrY/rcvhb4rUPtnEAkrgpQvUyTYdANfa7rsQLanT+e1nxiJGWkKqBo1zbXw/Kl5vlxOWGMpcgG4AB78o6af3akc76/gTmwt/t+5o4zdIIxe1lnd+1awNrBFBym+vlz8VDs7BSY/FrEil5Zn6nx1JNrd0Lc+gr57U2rLjZgSCWNlRFBIA6KgH9Gn5wo4cf5OiM04H6XILEc+yTQ9mCCQWuLkj06a1W42LuEuHgjgGJxZjjFgqyCNdSxJ/VqG1LE6sTyrPXc7CXu0IkI6zM8pvcG95S3UVuqKI+GGwaRjLGiIPBVCj5AVg7dh0V/A2Pof5gfOtrXyxUGdCvj+PMfWgq/YL4D5UV4/stif9of5Rf+FFRFwoooqqTPE/hSwZ8Zglupu0sKjVTqS8Y6g9UHw8BTd2d/XwwEUwMkK+zY2eP/AIbeH7J09K6Yqk74cKMLjyZAOwnP95GBZj/vE5N6ix86o+WwOIiT2yyJMLezcRyj1RrBvUWFWBd54spLCVGN9DG58hqoI5a86Rm2+D+0MMSUjGIQe9Cbn/ltZr+l605xG0sP3bY6OxtYriFF/DXSg6NbeeEHTtGuPdikOo6ez5/StHtzf1YUOYpB4GVgXsDpliS5Y28SKRrY/ac2l8e+trAYg6+Gg51m7I4XbSxTf/DvGDzef9WPUhu+fkagzN6+JbzllgLqGFmlcjtGH2VtpEnkuvpX24ccLpMeyzzhkwgN9bhpueifs35t8teV83U4IYfD5ZMU36RILHLa0QP3eb6/a08qZarYWAsByoPGHwyxoqIqqigBVUWAA0AAHIV9Ki9TQFFFFAseKHDjGbRxKTQSQhEjCBHZ1N8zEm4Ug3uPlVWwHAjGM69tLh1S4zZWkYlb6gDKBe3n1p70UHiGEIoVQAqgAAcgALADytXuiigKKKKAooooCq9vluPh9pw5JRZ1v2cqgZkP/wCS+KnQ+R1qw0UHLO924OK2a/61M0V7LMgJQ+F/sNpyPwvzr3sTiDiMPlDHtFHLMSHX7rjUfG9dQTQq6lWUMrCxBAIIPMEHQil5vHwOwWIJeEvhnP2LNHf/AIbcvRSBRWk2PxnQkF3Km1rSpcfB4/xarLh+KULNe8BFrd2db3vrowHlSy2rwK2hFrF2M6/sPkb92Sw+TGq3iOHm0kNjgsT/AIUz9L+5ege0nE2FST+qAsPanQcifAHxqv7U4yRoWyyprbSJDIbjqGay6i3MdKUse4W0SbDBYr4wuPqQK3WzuC+05iM0KxA9ZZEFtbckLN9KI8bd4myzMxjBUn33OZ/DQeyvwqv7J2LidoT5IUeaQ6sfDzdzoo8yab27v/p9hSzYuZpT9iMZF9C3tt8MtM/ZexocNGIoI0iQe6igfE+J8zQU/h5wpi2daaUrLire1bux87iMHW9jYsdT5db7RRQFFFFAUUUUBRRRQFFFFAUUUUBUWqaKAooooCiiigKKKKAooooCiiigKKKKAooooCiiigKKKKAooooCotRRQFqm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2" name="Picture 2" descr="http://openacademyofknowledge.wikispaces.com/file/view/B_0208_Ergonomics1.gif/288673038/B_0208_Ergonomics1.gif"/>
          <p:cNvPicPr>
            <a:picLocks noChangeAspect="1" noChangeArrowheads="1"/>
          </p:cNvPicPr>
          <p:nvPr/>
        </p:nvPicPr>
        <p:blipFill>
          <a:blip r:embed="rId2" cstate="print"/>
          <a:srcRect/>
          <a:stretch>
            <a:fillRect/>
          </a:stretch>
        </p:blipFill>
        <p:spPr bwMode="auto">
          <a:xfrm>
            <a:off x="381000" y="2133600"/>
            <a:ext cx="4286250" cy="3057526"/>
          </a:xfrm>
          <a:prstGeom prst="rect">
            <a:avLst/>
          </a:prstGeom>
          <a:noFill/>
        </p:spPr>
      </p:pic>
      <p:pic>
        <p:nvPicPr>
          <p:cNvPr id="30724" name="Picture 4" descr="http://www.mccauslandco.com/images/foto_ergonomics.jpg"/>
          <p:cNvPicPr>
            <a:picLocks noChangeAspect="1" noChangeArrowheads="1"/>
          </p:cNvPicPr>
          <p:nvPr/>
        </p:nvPicPr>
        <p:blipFill>
          <a:blip r:embed="rId3" cstate="print"/>
          <a:srcRect/>
          <a:stretch>
            <a:fillRect/>
          </a:stretch>
        </p:blipFill>
        <p:spPr bwMode="auto">
          <a:xfrm>
            <a:off x="5257800" y="3276600"/>
            <a:ext cx="3657600" cy="3135086"/>
          </a:xfrm>
          <a:prstGeom prst="rect">
            <a:avLst/>
          </a:prstGeom>
          <a:noFill/>
        </p:spPr>
      </p:pic>
      <p:sp>
        <p:nvSpPr>
          <p:cNvPr id="12" name="TextBox 11"/>
          <p:cNvSpPr txBox="1"/>
          <p:nvPr/>
        </p:nvSpPr>
        <p:spPr>
          <a:xfrm>
            <a:off x="6540402" y="6400800"/>
            <a:ext cx="2603598" cy="253916"/>
          </a:xfrm>
          <a:prstGeom prst="rect">
            <a:avLst/>
          </a:prstGeom>
          <a:noFill/>
        </p:spPr>
        <p:txBody>
          <a:bodyPr wrap="none" rtlCol="0">
            <a:spAutoFit/>
          </a:bodyPr>
          <a:lstStyle/>
          <a:p>
            <a:r>
              <a:rPr lang="en-US" sz="1050" dirty="0"/>
              <a:t>Source: http://www.mccauslandco.com/</a:t>
            </a:r>
          </a:p>
        </p:txBody>
      </p:sp>
      <p:sp>
        <p:nvSpPr>
          <p:cNvPr id="13" name="TextBox 12"/>
          <p:cNvSpPr txBox="1"/>
          <p:nvPr/>
        </p:nvSpPr>
        <p:spPr>
          <a:xfrm>
            <a:off x="1066800" y="4953000"/>
            <a:ext cx="3677610" cy="253916"/>
          </a:xfrm>
          <a:prstGeom prst="rect">
            <a:avLst/>
          </a:prstGeom>
          <a:noFill/>
        </p:spPr>
        <p:txBody>
          <a:bodyPr wrap="none" rtlCol="0">
            <a:spAutoFit/>
          </a:bodyPr>
          <a:lstStyle/>
          <a:p>
            <a:r>
              <a:rPr lang="en-US" sz="1050" dirty="0"/>
              <a:t>Source: http://openacademyofknowledge.wikispaces.com/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hoto-dictionary.com/photofiles/list/483/863tricycle.jpg"/>
          <p:cNvPicPr>
            <a:picLocks noChangeAspect="1" noChangeArrowheads="1"/>
          </p:cNvPicPr>
          <p:nvPr/>
        </p:nvPicPr>
        <p:blipFill>
          <a:blip r:embed="rId2" cstate="print"/>
          <a:srcRect/>
          <a:stretch>
            <a:fillRect/>
          </a:stretch>
        </p:blipFill>
        <p:spPr bwMode="auto">
          <a:xfrm>
            <a:off x="990600" y="1828800"/>
            <a:ext cx="2819400" cy="2388435"/>
          </a:xfrm>
          <a:prstGeom prst="rect">
            <a:avLst/>
          </a:prstGeom>
          <a:noFill/>
        </p:spPr>
      </p:pic>
      <p:pic>
        <p:nvPicPr>
          <p:cNvPr id="1030" name="Picture 6" descr="http://bensspot.com/SC%201827%20Bike.jpg"/>
          <p:cNvPicPr>
            <a:picLocks noChangeAspect="1" noChangeArrowheads="1"/>
          </p:cNvPicPr>
          <p:nvPr/>
        </p:nvPicPr>
        <p:blipFill>
          <a:blip r:embed="rId3" cstate="print"/>
          <a:srcRect/>
          <a:stretch>
            <a:fillRect/>
          </a:stretch>
        </p:blipFill>
        <p:spPr bwMode="auto">
          <a:xfrm>
            <a:off x="4648200" y="1752600"/>
            <a:ext cx="2715200" cy="2236660"/>
          </a:xfrm>
          <a:prstGeom prst="rect">
            <a:avLst/>
          </a:prstGeom>
          <a:noFill/>
        </p:spPr>
      </p:pic>
      <p:sp>
        <p:nvSpPr>
          <p:cNvPr id="1032" name="AutoShape 8" descr="data:image/jpeg;base64,/9j/4AAQSkZJRgABAQAAAQABAAD/2wCEAAkGBxQSEhQUEBQWFBUUFBcYFhUXGBcVHBcVFBQXFxcUGBcYHCggGBolHBQUITEhJSkrLi4uFx83ODMsNygtLisBCgoKDg0OFw8PFy0iHSIzLDAvMS83NywwLCwyLCwsMTAtLCwsLCw0LTEsLCwsLTU0LC0sKywwLC8sLC80LywsLP/AABEIALgBEgMBIgACEQEDEQH/xAAcAAABBAMBAAAAAAAAAAAAAAAAAQIGBwMEBQj/xABHEAACAQMCAwYDBgIHBgQHAAABAgMABBESIQUxQQYHEyJRYTJxgRQjQlKRocHwM0NicoKx0VNjc6Lh8SQ0g5IVFkSTo7LC/8QAGgEBAQADAQEAAAAAAAAAAAAAAAECAwQFBv/EACwRAQACAgEDAgQFBQAAAAAAAAABAgMRBBIhMUFRBRMyYRRxgdHhIkKRofH/2gAMAwEAAhEDEQA/ALpJpM0GioDNGaKKAzRmikNAE0mqkNJQOLeprXbiEYKgyoCx0qNa5ZvyqM7n2FVv3vdsxEn2KHw5GlVvHyxJiUFdI0qRhiTnflp5HNRbuqtLd3mnmy80BR4UQBBGArZuJGLBMA4+M48u2ScVRfOaXNedOFdvuIGbRNxLwkOQZjCsykqecapHnB9Tjarj7v7tpbdna/F/mQ/eCIQ+HhV+6Kc/7WSB8VQSjNKDTaVaoXNGaKKgM0ZoooDNGaKKAzRmiigM0ZoooDNGaKKAzRmiigM0ZoooDNGaKKAzRmiigeKWkFLQYzRQaKAooooCkNLSGgaarzt/ZcQaF3F74H3wSCG3DRmQPJhBJLq1a8dBhdverDNRrtteCFbZyqvi6QgMdI1COUqxPQA4YnoAT0oIPb91lu0jW7NNJMvhvLck4CmQEuRt52YjZSTjBZs7BoFxrhdxa+NJAG+zTOYpHjIKFVY/dOV+E/DlSB5ts1f/AAi1EMs651MwhkkfkXd1dWc//bwB0AA5CulLCrqySAMjAqyMAQytzUg7EHJqioO7Tsfwu+iZ5S8s4xrhLtF4Q5AqI2BdT+b6EA7Va3Z/gNvZRGK0j8NCxcjUzEsQBksxJOwA+lUv207JzcIuFu7BnWHV5XHmaFm28KTPxRnkCefI741WB3Ny3Eti091I0hmmcpq38i4TP1ZX/QUE7ooxS4qApaSloCiiigKKKKAooooCiiigKKKKAooooCiiigKKKKAooooHilpBS0GM0UGigKKKKApDS0hoGmo/2jb7601KGQSOzhhnyun2cfIZuQSfQGpBXK7QRrpV5BmNdSzf8CVSkhz0CnQ5PQIaDQ4dmG7aGVv6SBBA5JJkWF5SUbP9YolHXzAZ6NiQFK4BQSTRRXPmZUlibO2sN4csU645E/ZnORurBscga6AuHt9psyRdJgMsg9JlA3A/2gHL4gMFiFd9+HahBb/YYmBld0aX0RF8yqx6EtobHop9RVl8C4cttbQwR/DFEiD3wu5+pyfrXJ7Q9lrG/WN5oY5dQDLKpwzLsVxLGQSpHuRvXdtZB8OCpAxg+g6g9RQZ6KXFFAUUUUBTgKaKcGoMc8ioCzsFUcyxCj9TWiOO2pOBcwZ/4qf61Be8DsHe8QuvFWaEwoF8OGQyYBGNWVUYyxLZYHOMCoff91l7HG7eBBKQpwIZ5dWd/MEdcMdx5cjOnbcnIXml5EeUkZ+Tr/rWG44vbx/0k8K/3pEH+ZryvccKZEEkkbKjZAcodOoHBTXjAcEEFScjqK1RGvSqPUJ7a8Pzj7bb5/4gP78q7UE6uoeNldWGVZSGBHqCNjXkUpuFGSWOAACST6ADcmr87leGXVvaSrdRtEjSB4UfZgCvnJTmgJ0nBwc52oLCoooqAooooCiiigKKKKAooooHilpBS0GM0ZpGNNJoH0ZrGDS5oH5pDSZpCaBaawpaSgi/HeHvEIniGVgkDRtpLvAreSRAvOWEox8o8wwMZ209nhfFFuFIGFcbMmdQ9CysPjQ4ODsejBWBAzcSuY442MrKi43LMFGDzOT6DJ+lV13h9oRCbea1ETPLDr1LkP5iuh0lTIzsRhlYNjByNqkzEd5Z48d8k9NI3Kaz8K0FXtm8HmWjxmJsk7mMEaD/AGkIPU6q3bG7cnRNEyEDOsHXGQMZKyAD1GzBSd9sb1weE8aniEScUjWJpQAJEOuMSH+qZvwMegO3QMa7v29Ul8M5xpVi2xC62ZVB3yMlTzGPSsmAg4qCzK6PEVJAD6csAca1CEgpyOc9dwDtXQVgdwcisVxarIuGAI5j2PQgjdT7jeuZJbywnMRLjfynGr9eTj9G92qDs0VoWXFVcebykHBzsNXoQd1PsQK6FAlFLRQITQHoIoKUEE7zoYra1uLmMvFNMBE3hnCzF/LmVCCraU1HXgMAuxqjOyvCku7uGJpPDSSXSz6S25yVQKN/MQBnYDO9Wx3sPoMMMZZjgtpJzgthEA+YV/196y8J7sWt7m0nVoj4cpeXCsjYKLjGSdXnDHG2NXWtdcm7TXXh2ZeJ8vBjyzb6t9vtHqmPZPstb8PQrApLucvKwGo+ijA8qDoo/ckmpBmsVZEFbHIWiiiiCimswHMgfM4oVweRB+RzQOozSUmaB2aM00mkzQPopoNKKDIKWkFLQYWrExpzNWPNA4GtDjXHLe0TxLqVY13xncsRvhFHmc+wBqJ9v+8FLLMFuBJckb5+CIEc3xzb0UfXHWoLS1veK3BMYe5mx55GICxqfzMfLGvoB6bCgsbjHfGM4soMjpJMdI+YRTn9SPlUQ4j3mcQf/wCoEftGiL+5BP71K+Ad0kIAa8le5bqkJ8KIH08U+d/muPlU3sux9lDjw7S2UjG5jErY/wCJJv8AtVFEf/Pt/na/l/8Af/Ct+y7zOJxH/wAyso6iSONh+oCt+9X23CoDgGKEjqDDHjkf7NcjiXYTh0wbXaQJsSXjBgIP5i0ZHzoKk453itfiJLu3RdAlCFPOpnkURxytG/RA8jAZOW0+lbliPtF/bRqNjNGqr+WGADA+kaD65qPcL4GmvUsnimHx3bT+SE6UYoRkamZSN9hnNcq54nPDdLLEzwuozG4GnIPMjIwynl1BrnyRN8kV9I7vX4lq8fi3zf3W/pj8vV6nuYFkVkkUOjghlYAgg9CDXK4lw8HOpVbK4jLZ0g8gGQEKSBkKTy1EbAmop3ed5qXhW3uwsVydkYbJMcchn4H5+Xkeh6VYhUEEMMg8xW95Dl8Mv2UmOXVkafMSradeSscjJ5fEwATgAeYYzsW7OoHnXFvrILv4ayHKlC+cZUg4IyBrwMBjjOwJAzTeF8VDNofIOARlSmM5yhGpsFTkc8Eg6SdLYDoXvDlffG45MNmHsCfiH9lsinROFGAcY5g/ztWwrYrFfWUcy6ZB02IJVlOMZVhup9xQc7gvam3upp4IyRLbsBIrAjmcBlbkwzkev7V28VV8fYKWwS9Fu7XEM9vpjDf0kTRtrVP7SnLDIxg423Jrl9nO8Ce3wk2Z4xsVY4kTHQMeePRv1FasmaKWiLO/i/D8nJx2vimJmPT1XJilrk8B7SW94MwSAsB5o28rr81PT3GR71s8avPBgkkyAVU6SeWo7Ln21EVs6omNw5LYr1v0WjU/dU3HoH4jxYwwvowHYv8AlSIYjwRuMsqnI5a6lnY+9GtrecGG7jGCCz6JlG/iaC2ktyJI3wcjY1y+6W1Ej3V3jZ2WKPPPQoB+mwi+oqV9quzgulDxnw7iLeKQHByNwpI6Z69M+5B0Ui2uuP8Ar1eTkxzf8Pk8RERE+0/t7/5dSx4lHK0iRsC8LaZUByUb0P8AnWLjvHreyj8S7lWJemfiYjoijdj7AVUnH+2Js2+0LEYuJavBuBp+6mjVQNUoB2YEKRp3yOZU1W0s1zxC5BYvc3EpwM4/9ozhUUemwFb62i0bh5eXFbFbpvHdZ/aDvqckrw+AKu4E025OPxCMHA+pPy6VX3Fe2t9cH768mznZUbwxv00x6QasTsr3QR7NxCQytjPgwsUjUEnAabGpjsfgAwep51ZfCOA29qMW8UUI/wB0iqTt+JyCzH3zWTU8yjgl1LuLW6lB6+DM/wBc6T6n9aQ8Fu4fN9luosfi8GVP30jFeqlUb5LHfqzdd/Wk0DoXH+Nv9aDzFwvtvfW5xDeTbH4JG8UfIrJqx9MVYPZ3vnbIW/gBH+1gzt7tGx/yP0qyuMcAguVxcRRXG39ails/2ZFAKn33qtO1HdCnxWDmF+kMzFo2PpHPzU+gcb+1BanB+MwXcYltZVlTqVO6n0ZTup9iAa3s15YtLu84Xdfjtp4/iRhs6+jLnEiHfcZHoc71fXYHtxFxKPGBHcIMyQ56f7SMn4k/cdehMVLRTxWMVkFEZRRQKKDTY1D+8btd9ggAiwbiXIj66FHxSsPQZ29T8jUtmcKCWOAAST6Abk15w47eTcV4hiIEvcSCOJTyWIE6M+gAy5+bUD+x/ZiTiUrF3ZLeNtU858zEuc6Fz8czE++M532Bvng/CI4IliijWKFfhiG+T1eVv6xz77fPGa1uznB4reGOGEfdQZCkjeSXlJcN6ktqA9BnG2MdxVoEHpSgVkC04UGL0rV4tw9biCWCQsEmjaNihAYKwwcEgjO/UVvZ/wA8/t/0rHeXKxRvI/wopY/QZwPcn+FFiJmdQpXjfA47BpoY53kedlWWWTGrQBrfJUjO2nmCDhuoFTLg/ZGG64bCt4jNqVnRc4aJXJMYjbmrhNPsSTkYqGxwPxLiCxsSV1EvuSFjB1SkDpknT/iHpV2qgAGBgAYUegrRhnqmbPW+I1jDjx4PWO8vNPbXsfNw2UK5LxOcwzgadWN8H8sg6j6j2tLul7dG7X7JdsTcRgmNz/WxKBzPWRevqN+hqbcf4LFeQPBOPI42PVHHwyKejA/qMg7V5r4jZ3HDrwrkpPbSZVxkAkbqw9VZSDjqGINdDyHqZhkYIyDzFci/sDk6SMOApLAlSQVKswBB8RNA0nI9D0Iy9l+NpfWkVzHt4i+ZfyOpw6fRgR8sGugwzkHcHmKitY3CwhRIx0khQ7Y2OObYAGDjnsB8q3SuKrPvjN6tqEtVLwyHRIygtIobbRpA5NnSWHQ4wMknY7r+LX8cSQcUgkRMAQTyaQ2OkUqk6xjoxHsfWgsVXqPdpuxlve5YjwpekqAZ+TDkw+dSMrTSKk1iY1LPFlvitFqTqVB9oOA3Ng4aRH0g+SeP4c5wNw2qMnbnjnT+IdsLq5tXtrhsx7NrOBI2k7RkrsVzjfGdvrV7yAMCrgMpGCCMgg9CDzFU3x7gkD8RW0tk0pJOocAkgKoBl0/lH9IMdNNceTFOP6J8vouJzq8udcmu5p33+X+/3WL2D4b4FjAhGGZPEb+9L5yD8sgfStHvI7Yjhtv5MNcS5WBD0PWVv7K5G3U4FSt5VRWdiFVQWYnYKqjJPyABry52x47JxG8ebBbxGEdug3IjDERoB6ksT82NdlY1EQ+dy3m95vPmZ2Xs4k15cOkgedX1SXL5GVXOWk1NsG9PWt/inDxYGFiAHjdmjkKakKxgFfFQjJfXgY6EkkDINWn2W7HSWdqsds6JcKyySu6645pgN4WPxCNOQK4IYZ6EHe7cra20X2mZ0hIK4ON2kXOgoACSy5PQjSWyMcsZjU7q3UyxesY8s9o8T7fw7nZ7ijXNrDPJG0LOmWjYYK9CcdFOAwzvgiunVGcd7wb2S4C2syuskK7WgMxBVfvPu5U2Y4Y8sgEb7YqSdzXbGa6e5guXeUpiaN3IYqhcIyFhz3ZSPrWbnmNTpZwG/wBP8j/1FGKfJzU+5H6jP+YFKDz+dEYjTWGdiAR1B3B+lZ2rGyen8+9BFe2XZeG9iMc4OlRmOYbvbt6gnd4vzKeX/wCtDXdvdcJvdJJSeEho3Hwuh5MPzIwyCPmOleoMVAO8nsoLq3KIMzQq0lsepC7y23yIwV/0FESjsZ2kTiFsk6YVvhlT8kgHmX+71B6giu+tecu6HtKbW9RGP3NyRG2eQcn7t/nqOPkx9K9GKaDOKKQUUEH71OI+Dw+UDnMVhHyc5f8A5Ff9ar/ue4eTJc3X4o1WCEnpLcHzN81QD6MakHfpORFbJnGZJG676UC/L8ZrL3TWumxt8c5bm5mb38ICAfwqiwoIwoVVGAoAA9ABgCthaYBThUDqFNJmhh+ooCTp88VXXed2k528Z+E5kI/MN8fJeZ9wPQ1KO2HHRbQ5BxI2dHXGnGWI9Bnl64FQju/4IbmVrmZSUB8uo7Mc5+pzzJ577b1z5Zm0/Lr+r2Ph+KuGk8vL4j6Y95/hJu7ns4baHxJRiacAsDzRBukfz31H3OOlTP8AesaL61lHtW+tYrGoeZmy2y3nJbzLVvndEZkQyMAdMYZVLn8upth8zVU98fBZJLeG9ljSOVD4Mqo5kAjckwkuUXJDZXl+PmcVcBrhdsLAXFjdQ9XgkK/30GtD9GUVWpW/cHxoh7i0Y7MBPGD0IISQD6aD9DVyla8yd21/4PFbRgcB5fDPuJ1KAfqyn6V6cFUYyo5HcGqi7wuy7wOZ1LSwsfiYl2jJ/CxO+n0PSrhYVgmiV1KOAysCCDuCD0rVlxxeNS7OFzLcXJ118ese8K+7ue2mSLa7ckk/dSsc52A8JieR22PXlz52WT61SPbnsibN/FhyYGPz8Mn8J9vQ/wAmH9q+L3c8Cq1xI0Ma48LJwd8lnI3c7n4s1pxZJrPy7vS53Cx5qfiuL4nzHs9D3vHbaNWPjxEqD5RIrHIHLSpJ/aq27GWnj8VaRyHESM+pDkeIzY8xyCp1azgiq37JHTqfTjyk/CMFVO2+rIOvSMadxnfYCpr2I4utuvjQv4jkkXEKgFipYaGTUfMdsaQNzkZBxnZbVskR7d3Hji2LiWyROuuen9Ex76+LmDh3hp8V1IsW35AC8n0IUL/jqsu6LhYlvXnYLptEDLk7eNKSsZPsPO2f7Ird74+00N6bFrd9SiKVyARlXdkGlgORwh+h965EEvgcBYkEm8viDg6T4cMYxvg/iB/Wt7zU67Sd7kcK+Fw9FuHUaTIxPh5HNlGA0wz12FVR2i7Tz38iy3LZdVZFGwQIQc6U/CTuDzztvtTbnhcK24kMn3juF0K6SGMYJJKjSemM8gc8zXIZ/qfU+lBmnn1FCiiPSiqSpbzEZBkOTsTncDapr3T9oYrGd3kUsJYvCOnGVwwbIB2PL1FV+xzzNZrNyORwc/wNB65suJxzwCaFw64ByOhXBKkHdW6YNbca4yD0P8B/HNeb+x/G7iJGMDfeOd9ROmQLjCsORYAHB542zVk9lO0n2t1S4aZXYnRIskkatgnyhUYBm0gZyD15AVF1Kxw/X9KPnWjwqRjrR21GF9GogAsCiOpONtWlwDgDcZwM4reoEIzWjxKLKFlHnTzIeuV30/UZH1rfxTGxQeZO8PhgtuIS+FskumeIjbCzebb0w2rHyFei+ynE/tVnbz9ZIlY/3sYb/mBqme+S1H/hHAxp+0Qe+IpfIP0Jqe9yFyX4WgJz4c0qfIag4H/PVRYgpaQUVBUnfsnktW/tSj9Qh/hXR7rXzY2Ht9tU/Pxgf8hTu+yz12KyD+pnRj8nDRenq6+lcTugvwbR0J3trxXPtFdR+Hn5a1Y1RbIFGP5yaTNAqB4X+c0FRTdNBGKCqO1HDp7y42EhYMyFSulEjUhl0nmxOpt+pBwNqsXs7ZmGCOLGNKjIDE4J5qM+n78+tb7DfNPVfX+frWNaREzLoy8m+StaT4r4ZBn+d6Xf1poNOzWTnA+VNcZ2I2IIPyKmn1o8Zu/BgmlOwjhlcn+6hoPL/ZskXdljn9otSB7+Im/8+tesK8u9i7MycSsox0uIj74gxI37Ia9Q1RU3bXvXmtrqe3to4sREKXk1M2oDzMEBAIycDPp71F7Pvev1ZVZo5RqzvEFZlG5BZDgDAPJc1b/FuxVjcTGeeBWlYDLamXOkYBIUgZ9/YVl4Z2VsrdxJBbRJIOUmnLjYgkM2SNiagpvt53ji/hgSNTEEkLyYfWGwulRyB2y/MelR2O/jJ+7cH2PlJ+nqeeKsnvu7MIbdbu3iRXif74ooUtG4wGbA30sBv0DGqTaHmBhiDtg7MB+UkVhkxReO7s4fNycW+6+J8x7pAvhxCQREa5cZQEZGOmOY3Oa0mS7MvjA6X0quoaRkKipgqowRhRnI361z5X04xk4wc4YEHqDnkenX51vjjrgDBG4zp3bG52J26AHbPP541fLvT6e+/d2/iuLyYiM+6RXeor9z+J/aJ2DvENWnDGOPwwx1ZLso8oYk7kAZqRcOuXWzs4zD4rQvM3hkHys8mVfbrjl864FxxCVYopNUTCTV5RnWhTA86nlnJxucgHlW3Y8XlFs7wSOlz4oXTHq80WAQcKOYbPXpWUfOntMQ12r8PrO62tP212dvtnxK8vLZRLbGOK2ywIRwFGnTgl9th6YNQOe0KnGpHyqnUh1DzDOM45jkR61ObrtJH/8ADkimhL3jlxI0jTEIgY6WKM2PEIxsBjA98VG+DcFmu2bw8LGn9JM50ontnq3oo/attImI7uHkXx2tvHXUOR4YAwT749/5NNRlzt7/AORqdcFs4NRjs7KS+kX+knmjJjUciyQ5AOD0JycHes3ecpVLM+E8HiJMxjdYl3QqFcLFsAQc4ycZ51k0IJa3jIMBse3/AEqRdnu1BhmR5MsFK5wTnAYEnByD129zjfFdrspZsbJC9vHNES5zJEpA8z5xISD+Enblj5UyXsra3Sg2hNrMyhhHI2uJs/h1nzRtnA3yM7Vj0xvem2M+SK9PV2XZ2YvoLiHxLaQTKzEu4JB8Q4zrQ7q2ABg9AK6+PfH6f5kV5d4Rxa64XdErmKVDpkjbk65zoccip6EcuYr0X2S7SxcQtlniGM+V0zkxyDmh9eYIONwRVa3Y0/I/T/rQc+1Jt/2rG8hUMxIwoJOfbPMjptQUx3zPmOD1+1XRx7Bgp/epT3DoRw5j63MmD64WMfwxVf8Ae/d5mt4vxRwl3HpJcv4jD9h+tWv3R2Pg8LtgecgaU/8AqsWH7aaqJqKKUUVBx+P8OFzbzQNylRlz6EjZvocH6VQ/YG++xcQaC58sc2q1nz+Fi2Ef/C4xn0Y16Geqa75+ypV/tsS+V8LcADk3wrKfYjCk+oX1oLZ4VOSumT+kj8j8/iX8XyYYYfOt1lx/Cq17ue1huogrHVdW6BZF63Fuuyyr+aRMgHqfqKse2mV0BUhlOCpFA6gilAoFFNK05aXHL+elAPP+elAuOlAzSGjVQOFQXvf4x4Ni0WRruW0Af7tMNKflnSv+KppNMqhi5ChVLMx2CqBksT0AArzn3idozf3ZaMMUGI4UAOdAO3l/O7En13UdKI7ncbwoy3slww2gjIB/3k2QPlhNf6ir3zUZ7u+zX2CyjibHit95MR/tHAyueoUBV/w1J8UVjZaTRWXFGKI157ZWUq4DKwIZSMggjBBHUYqmO1HdDLG5k4diSMnPgORqUflVm2cdBkhh6k71d9Gmg8zN2K4jkKLOcH2DEHl1YkdM8+vyqVdmO5+SVlk4liONR/RIwLv/AHmGQg5csnbpV3aKNFBWHeN2Dt14bIbSIo1viRVDyMNCEmQBGYgeVnOwzkVVnYnji2puUkBKTQbaSVIljOYiGUgr8TDI9RXqB0GMEZB2IPUdRXmjt52aPD7uSNR91J54T/uyTlM+qtt8gPWg0+DcNl4ld6Gc+YtJPKfNpQbs2+5O4UD1Iq8+E9loUiSMCSLSCUVJXj0qRzcxkFnOCTkk7nG2agndZbpBaieTb7ROwZsatMMAwCQBnAkJP6elWlwPiAuoEcKFEmW06tR0hiELdVYgKccxuOlBo2nZmNSw13IwQcLc3EeVIGDhXAyMYI/13q/vs4Utu9r4ZlKss39JLJNjAjwB4jHTnDHbn1q6Li4CeZ2GQdiSBnbdT77Z+lU9343SSSRGNtYWMocHYO7Fi3zwgG3qfSiuTxExR8KtI4mczPEWOJpNIaUlvg16V0qATt1b3qed1XCYzCbh0DHUY1LjOFjJRpFztuRjPPZvXFVhwPgtxfTw28assarG0spGFEeFbAPLcYAHU46Db0Tw+wSCNI4xiONFRRz8oGASerZ3J9SaIgXeX2OFymY1xIgJgb1wNTWzf2SASmeRBHLnX3dL2ka0vkjJxFcssTg9HJxG/sQx0n2b2q+OMITDIFGSo1oTt/R+YfPlj5GvOXeJYiC/n8Pyq5WaPHQSqH29PPq/Sg9OyuB8XM7D5/OuZxy5VE0u2lNJeUnpCgyxJ98AfU1kt+LKbeKZt/FjRlA3LM6Bgg9Tuf396qDvW7U7NZxkF3Ia6ZTkLjdLVT6Dm3TJ9zgqGTvJxXiG2Q13Pgf2EJwM/wByMf8AKa9RWUCxoiIMKihVHsowP8qqTuP7KFQb+Zd3BW3B5heTy/X4QfTPQ1cK0RlFFKKKDXYVgu7VZUZJFDI6lWU7gqRggitwrSaaDzr2v7LT8IuEmgZxEH1QTrzRs7Rv74232YfMirB7EduI7sgeWK6Pxwk6Y5z1kgY/A56of351YV7ZpKjRyoro4wysMhh6EVTHbHunlhJk4dmWPmYWP3iEbjQf6wfPDDH4qouO1u1fIGVYfEjbMPmP4jatgLtXnzg3eLc2/wBzeJ9pVPLpm1JNH0wJR5h/iBPvU94Z3n2b41TSwE/hnj8QD/1Yunu1RVik8qaQTn6VGo+29mdxeWf1nCfswyKbN29sl3N5bHbkjNMfoEGTQSfT1/n5ViuLhEUuzKqoMs7HCqvUsTyquOMd7lugP2dJJyeRf7iMf4d3PyOKrbjXam94nIqEtKSfJBEuEU7brGu5x+ZicZ5iiJN3ld4X2kG3tSRBnLOfKZiNwSD8MQ5gHc7ZxyPX7ouwxUrf3akORmCNugP9ew6EjZR0GT1GMvYHusEbLPxILI4OUg2ZVPRpDydh+UeUe/S2BVCKKeKbSioHUYpaKBMUuKKKBMUhp1NNAxjVId/Q/wDEW56eAw//ACf9qu16qrv14cWghmH9W5VvlJjB/VQP8VBEW429nw3hksAU+a4DBskHMzllIB64I3BxzG9dBp2vI/G4O+h1GZrM+V1P5kYY1rzxz+m4rm9kVivLIWs+PuJ2YHJGlJ1wH2PJZMk+1c7jXALzhsuvyRqhytzGq/6Fwfbr61RhvuPXjTeHoJkDYOpGOX5FtJ20/Mct+tS3iNnJewwi8Z8K2tyqqZH0waI1AXGGOTtsBg+wrV4H3g6tIu4/Eyyosy6UldjjLMvwEAEfqOea7Nr2xtJCNMq5Y/DIGhIJ5AMfKem4qCVdg7H7PZxoiLqJGtsFdZUaQxJ3JwoGOgqTBt8Hnge3ry6VF7HtBFhdLw4Gd/GTGeWAT9aW67VwqT97b/DuviiRtuZ0KMkCipFxKbEEjE40xuT8wpz/AD71QfewMXka9Vs7cH54c/5EVYcXaWK+YwwTOyEgzER+HGIhjWAX8xJ2Gxx5h61UnaviP2y+mlTcPJiMDJ8iAImke4UH61US/iXb3wLO3gt313C20cbTfhgAjAKRj8Um2C3T9hyu7rsRJxGbxJtQtkbMjnOZGzkxqepJ+JumfWu72H7ppJiJeIgxx8xEDh3/ALxHwD5b/Krss7JIkWOJVREGFVRgKB0AFAtvAqKqIAqqAqqBgBVGAoHQACs6ijTTlFQZBRSgUUBppClOzRQY9FNZKz0UEZ7S9kIb4YmVCcYDlMsPk4II/WoFd9x2STDdhMnkUL4/5hVx0uaopGTuOufw3sZ+cTD/APo1rSdyV3n/AM3Bj3WQfw/jV7ZpdVBSnD+5FgQZ7lGx0QMM/XnVhdnOySWaaYCqg7tpUAsfVm+JvqalFJUGskGKf4VZhS0GLRRishNNNAlFFFAUUUUBSGlpKBjLXM4/weO6gkhlGVkUqfbPJh7g4P0rqEU0ig8syRTcLvGSVTqQlHHISRN+Jc9CAGB6ED0NWVwe6S4RczERsPI25UgbaW38uOW/LkemZd2+7ER8SjG/hzJ/Ry4zjqUYdUP6jmPQ0Zc2t7wmbTKhTJ65aOT3Vh1x6YPr6VRZt/3YrIwkTQrAHRp1AAnODgbHc6s4qMQd0dwrBo54XUHbcnzKcYyBjZhv8jWThHeOFC6S0DLvpP3kecHfTj36aP411OzfbdbeFYllgwhd9RG7PIzO2R4227n9qg5EXdJfBQvi2+csSCZCGVggIOE9VzXL4x3cTWz4e5hGSCqprZ998/CAoGD5iRyztUtuu8FXbM96Y0APltIF1kHG3iNI+Ccc8DFQLivacuxW1R11t8TsZJXJ5ZP5v19sVRu8a4uLaBraFtUkmPGkwATtjBI6nPz3JO5GJP3QdiXYC8l8gbaJSNynV/YHG3tvyNYOwHdg8rLPxJSsYOVgPxOc7GX0Xrp5nrjkbuRQAAAAByqB6xgDApQtApwFAYpQKMUCgyCigUtAw0tFFAUUUUBRRRQFFFFAUUUUBSUtFAlGKKKBMUYpaKBMUYpaKAxSYoooEKUmiiigNNc7jfCRcRmNwrKeauocH6GkooKz4t3Lq5JgkEXt5mH6Hl9DXIPcjddLmLHujj+NFFBs2ncfLn725Qj0VGH7nNTTs93bQWhDJjWPx4Jb6E5x9KKKCZR2mOtZRDRRQO0UumiigNNGKKKDIK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58" name="AutoShape 2" descr="data:image/jpeg;base64,/9j/4AAQSkZJRgABAQAAAQABAAD/2wCEAAkGBhQREBQSExQSFRMWFxcYFhgWFBQZHBcXHRgYGRgXFxkXGyYeGBkjGRcaHy8gIykpLCwsGCAxNTAqNSgrLCkBCQoKDgwOFA8PFykcHBwsNS0sLCkpKSkpLCksLCksKSwpLiwpKSkpKSwqKSktNSk1MSkpLiwsLikpKSksKSwuMf/AABEIAKUBMQMBIgACEQEDEQH/xAAcAAACAgMBAQAAAAAAAAAAAAAABwEGBAUIAgP/xABNEAACAQIDBQUFBAcDCwEJAAABAgMAEQQSIQUGBzFBEyJRYXEyQoGRoVJysdEUI2KSweHwFkOCFSQzU1Rjc5OistIIFyU0ZIOjwuPx/8QAGQEBAQEBAQEAAAAAAAAAAAAAAAECAwUE/8QAKREBAQACAQIEBgIDAAAAAAAAAAECEQMEMRITQVEFISIyYfBxoRSBsf/aAAwDAQACEQMRAD8AeNFRRQTRUUUE0VFFBNFRRQTRUUUE0VFFBNFRRQTRUUUE0VFFBNFRRQTRUUUE0VFFBNFeWcAXOg86r+J4g4CNshxCFr2OUM4B5asoIHzqWyd3TDiz5Plhjb/E2sVFVTF8TsDGQO1Z79URmHhrYV6w/EzAP/fFfvxyqPmVt9anix93X/E59b8vLX8VaaKxMDtSGcZoZI5B4o6t87HSsqtPnssuqK1+0N4sNASJp4Y2AuQ0ig28ct72rPfkbc7aetI/aGLCKGc2ftW7S/M+bdSL3F6EhnJxG2cTYYzD/F7fU6VtIN4MM4umIgYfsyxn8DXPO+uxoggxMOQAkB1HieTAdNedUl5KDrmfebCJ7eJwy/emjH4tWGm/2zy2UY3C3/4qW+d7Vy3szASztkhikkf7MaMxt42Ucq30XDraTG36HiB6rYfMm1B1GjhgCCCCLgjUEeIPUV6qh8ItgYzB4WSLFjKucGFM6sVBHeHdJCgnW1+d/Gr3RE0VFFBNFRRQTRUUUE0VFFBNFRRQTRUUUE0VFFBNFRRQTRUVGYcutB6oqKKCaKiigmiorVbw7xw4KLtJWAJ9lbi7HrYeAvqelLdNY4ZZ2Y4zdrPxeMSJC8jBVHMn+tT5VQcTxPeS/Yw9nDmC9vKRZQbgsVtawNtLm2t7VVcPjZdryurCWSUkZVVskSR2Nyxt3ADax1ZvA8qY2wNwIMPleRUlmGoJQBEJ59mnIHQd43bTmOQ5buXbs9TLg4eklnN9Wft6T9/ZS0/s5tDHSs8RmeNrfrZZGVW81LgErfUZV000rcYPglK2s2KRfJEZ/qxX8KbdFXysfVMvi3Ua1hZjPxCyHA6K2uJlv9xKxcTwPYaxYvXpniI+qt/CmvRV8vH2cp8T6qXfmUiNobhbSwh7QR9qF9+FizD93LKPhWXsLiziIDlmvKo0Ik9sej2vfycH7wp2VX95dx8Njge0TLJbSVLBx6n3h5Nes+Cz7a+mfEseb6epwmU953ffd3e7D45bwv3gO9G2jr6jqPMXHnSy4j8LJ5sd2+DiYq4BYiSMZXuc2jsCAefO2p5VXt5N0sTsqZXzNlv+qnjJXXw01R/Lr0vVy3P4wcosdYdBOo0/+qo5feXTxA51Zn6Vz5+g1j5vT3xY/wBxU9rbo7SwcDyTIJIYx3jaJja4FxlkJsCbm40ANVrdTYwx+OWBkVFYkFwjEIfdzZWFrmyjXmwrqOKVXUMpDKwuCCCCDyII5iq1vXs1faUIjPGUD6DK8Z7WHXoLqx+Aro8tn7rbqQbPh7OFQCxu7W1c+fgANAOnzJ3Nq0OwN98LjGEcMqNN2YkZFucg7twTbLcFgCL3rfURNFRRQTRUVNAUUUUBRRRQFFFFAUUUUBRUE1r8VvDhor9piIFt9qVB9L0GxoqnbS4tbOh/v+1b7MSM310X61VsZxukkJGEwbN+1IWb5pGNP3qBtUUnd2uL+LkxqQTxwujyCMiJSChJy5g2dgwBOvl1pxUGPtDF9lDJJYtkRmyg2zZVJsD0va1c0Qbwdvi3xGIkftWN42DMAjZhYXDKUULoLEAaX0p3cVdvNhdnPljz9teEnWyK6MCxt16DzI9Ck8Bw7x05jyYaULIAVdhlQKeTEnkLa+J6DlRqH9sffDDTuYll/WIQpVxlLHldT7LAkW06kDQkCt/SuPDaTDLmQoxQDLIqm7aWYSxEnMPGxvY9OVWHdre2/wCqm7rKBe7XKjkGze/EeknMcn+0SLhUUUURi7T2nHh4nmlYKiC5J+gHiSdAPE0icXPiNs7Qst7ubKCdIogfet0HM+LH0rf8WdvPNKuHW/ZJZgBr2jklc1hzA0A8SxPhV04dbn/oOHzOB+kSgGT9ke7GPTr5+grllLllr0j2+mzw6Pp/P78mfyn4jcbt7txYGARRDzZj7Tt1Zvy6VtqKK6vGyyuVuWV3aKKKKMiiory0oHMgeptQe6K8q4PIg+mtTQfDG4FJo2jkVXRhZlYXBFJPfvhbPhCZ8IGmw41ZOckY9Bq6jxGo6jrT0qKlxl7u3Fz8nF9mWiL4Zb8NhS8RWSSAjOQpP6kLfO4U+7r3gNdBa50OXxW2NIcN2rYiaZSzSAOVyqws1kVQAB2Qfnf2R4mmntLdXDzsGdDcXvlZkD35hwhGcG50Pia0W/UmHwgjxJwgxM5YRxR5wALg65WJUAWtcKTr8akmmufmnLl4tavqTXCWDEDakMsETyIptMVHdWNwVYsxsNNSBzOTSumKRmE21tBsYsRVcCD/AJv3LXQsc0Wa+a4UsACLaNz1NPGJSFAJuQBc2tc9TbpWnB7oooogooooCiiigKKKKAooooCiiigQ/GneKb9POHDusKIhCgkAlhcsR1PT4Ut2fxJNdP717jYXaIXt0OddFkQ5XA8L6gjyINU2bgBhie7icQB1BEZ08jYW+tF2R5m8Ka+4fC2TF4WOXEzzR4d7ssC3XMt9Ga5t3rX5E2t5WwtscD5oZJHWVGwqd65J7TJcZgVC5bhbm/I25a2De3SxofDiO5LQ/qiWNywUDI5PUshUk+JNB99i7s4bBqFghRLdQLsfVjqfnW0oooiCL0VNFBFVXe3dyMxviFJjaMNISvMWBLOlho1r3FrMLgjW9WuvLqCCDyNBz5/a3EYDFDELO8ouqMhN43iF7KutltrawOUnQkGmPvTxJhEUa4d1dpQGcg/6OO4DZrEZX15XBADHTStFvpw22dg458U5lAYWghVgAsxubICDdSdbHRRm8rU/cndp8diRFqIwLzMPdQgggftNcgfE9K55ZWWSPT6bpuPk48+TO68P/TI3N3aWeVcW6rljJ7O0YXO+l3JLuxCkaXPP0phV88Ph1jRUQBVUAKByAGgAr610ebbsUVFLbiPxZXBlsNhSr4jk76FYT4W5NJ5ch1vyoi47x73YbAJmxEoUkd1Bq7/dUan15edKfeHjzM5K4SJIl6PJ33PmFHdX45qW7PiMbOf9JNM51JJZj6k8gPkPKmDuzwWeTK+KYgE+ynIfec/Luj40XSlbU34xuIv2uKnYHoJCq/upZfpWpCSPqFdvOzN9bV0psvhvhMMUyRReZyAtyJHee55it5/kWMFdDbUEXOulxy8LfWhtyheSPXK6edmWtxsriFjsPbs8VNYe6zdov7slxXS02womYCxtZtLnxXx+Pzqu7Y4Y4TEEgxx8ueUK1z+0ljy/EUFK3f4+uCFxkKsP9ZDoR5lGNj8CKa+wd5cPjY+0w8qyLpcDRlPgynVT60kd6eDkkJY4dibAHK/LW9rSAWvodG+dUbC47EYHEZkaSCdPgfQjkynwNwaDrLGYnIABq7HKo8+dz5AAk+npWM+FhgR5ZcnK8kkgW5HmbcugXl0FLXZe9aTRq+05o4cRYOEDHOIhYoI4h/o3c663b2TppWZiMbNtaZERXRAMwR7FYgbgTS5fafL7Kk878hckjR7yTwyTMYE7LMFKKBlsVuQ5A0Rm0IXnZbm16buw9pDE4aKYe+isR4NbvD4NcfCqvvjuxHFsw9kpvAwmudWc8pWY9SULH4DwFY/DreCOOCaGWREETZ1zMB+rfXS/Oz5uX2h40F/rA2ptuLDKDIwBPsqNWb7qjU/hVQ29xEOq4cZF/wBY47x+5GeXq/7tUzCYqXF4gRQd6WS95JGJvYXOZ+ZsPdHyoGP/AG+T/Z8R/wDZ/wDOiq1/7LcT/taf8r/9lTQM6ioooJoqKC1qCaKp+2eK2z8MSvbdqw92EZ/+rRP+qqtiOP0YPcwkhHTNKq/QK1A2aKUkPH9L9/COPuzKfoUFWLZPGTZ85szvA3+9Ww/eQstvM2oLzRXyw2KSRQ8bK6HkysGB9CNDX0oKJxH29i8PPgo8IEk7dpEaJ1XLIbKAGY6qveN9RyrUbk4TF4LGhcXKuUqsHZp7IuM0Llj7WoaO/O5temiVF7218fx/Clpxf2+mG7PKC0xWxAuAqEkxuWt7SyISB5tRTMqa0O5G8ox+BixGgcjLIByWRdGA8AeY8mFb2iJoqKKCa+c86opdiFVQSxJsAALkk9BavdJni7xDDMcDA11Q/r2B0Zh/d36hTqfPToalb48ZllJbqe7S757yPtTGARhigPZ4dBzNzbNb7Tm3oAPOm/uRuouz8MI9DK3elYdWtyH7KjQfE9aXvCbdbELiVxUqAKF7oJW4V1bvkXup0AGnVgbU46xhjZ873fd1nU4ZY48XD9k/u/lNFRWBt/bSYPDS4iT2Y1LW8TyVR5sxCj1ro85SuLXEE4KP9Gga2JkW5Yc4ozpm+81iB4WJ8KSGwthy46cRx3N9XY3IUX5nxPl1PxNeNo46bHYppGu80z8h4nQKPAAWA8hT/wCHW5y4KBbgFjqX+0/U/dHJfj6k12fXcvcGDCQ2AOY+0ToxI+38fd5VbrXBHIj+gfSpZOo5/j61F78tGHQ/gfzoyGa6g+h+utTN0PgR+Nv4180N8y+Ovzvf63r1IboT5X+l6D0x7w9G/Fa8obLc8zr8+Q9eQrxPqyjxB+V1J/L419ObeQ/H+X8fKg+GNBEMhCqzZWOVvZY2NgfLkKSm3cLAuKbEzNB+lZQ8cOZikSjT2WF2lv7KXAuCelqbm8m8cWETM+p91Bzdug8lGhJ6ac72KywmBxGPxkrZUEkuUyHKMsaDRS3UkLoL6n0oKNO8UUsuOlQiSRy0MLMzEE6h5CxJJ62JNr+lNLgvvrFiYnwzKqYpSXb/AHyk+3qbll0BHQWtpoPnvrwyhOGAizF1Hfc3Y5ufaMemuhXwPqaSeAxs2AxayJ3JoXv1tccwbc1I0PiDQdd4iAOjIwurAqR4gixHypETRnDs0ZBMkbmHQXJIYqtvNtOXjTo3c26mNwsWJj9mRQbaXU8mU26hgR8KWfE7AmDHCZNC6pKp/wB5GQp/CM/OgNibjTznNPFINdI2vGg85X9tvuxjXq60ytjbvR4YCwBe1s2ULYfZjUaRp+yPUliSTl7MxyzwxzL7MiK4/wAQBt9ayaCaKipoCiitXvJvBHgcNJiJT3UGgHNmOiovmT+fSgxt7d8YNnQ9pM12N8ka2zOfIdALi7HQfIUg97OIeK2gxDuUiJ7sMZIXpbN1kPr8AKwdqbTxO1cZma7zSHKir7KrrZVv7KgXJJ8yab24nDSPDKsrZZJfek8PEQ/ZAPvHU68ulUsdkcNcZOudlWBLXvLe9vHIAWtbxtVvwvArkJJ5STf2URRp95ietODD4VUBCiwbU9dbAdfIf1evop5eh/hUNk7PwKWzZJ5QV6ssZHIHSxW41qrbY4UYyAZkCzLz7t1a33G5+gJNdFN739eVeZI1bVgCBe1xfXkfy+dBy7sDenFbOlJid4yD342BysfB0PXz0PgRT43D4kQ7SXIbR4lRdo76EdWjJ5r5cx9Tib78O4cXGXbuyX7jKveW+irpq4vzB87WpE4zDz7PxQFyksbBkdTz8GU9QfzB60HWVJrjdtrBzrHDGTJi43teOxCq2jRsw5km3dF7Ea2vrgpvvtPbBXC4dVj7lpslwNRZnkkPsLzsi6/ePJhbk8NMPs8CQ/rcTbWVgO75RL7g8+Z8elAu+Bm8vZYp8Gx7k4zJfpKg1/eS/wC4KetJDjPsE4TFwY+AZA+UHLplljF1OnLMgtp9g1tm49RLClsO7y5RnzOqrmtrbLnYi/iBQNmvEsyopZiFUC5JIAA8SToBSvXis7wFzlWQ3ssYDEeFs5JfXmAAbEW8aW29u0NoSfrcSMSsLuRF2ucLfUjIr26C9wvxoaNXiNxTGDBgw4DTMvtk91Ab6gA5i1tRyGoNzyql8LdwTj5GxmIuYVY5c2vazcyxv7Sq2p8W06EVg7l7lvjCcOcgzujzMULPHELm6S3y52a6ZdTcNf2TXQOAwCQRJFEoSNFCqo5AD+udDs+ezNmiBMoJJ5knqf4CsyiiiClDx92/ZIMGp9omaT7ousY9C2Y/4RTermvi/tHttrzi9xGEiHllUE/9bNRYzOEG7n6RiWmPJO6ptyYi7N8F/wC6ugkOUAEAAAC45fy+Pzpe8Gtk5MEj3sWBc6DXOTa9x0VRTF18j9PzoVHL0/D+VDJfUc+h/rmK8WI5Ajy5j6aioWYX8D9k9fMf18qI8O9mDcjyYeINhmHjravvD7NvUfC/5V5ljDrbXXqOY9POqVtTijhsJI0VnnkB1EIBAbuhhmLWvqTlBNrEG2lBbIZLkHrlyj1BGb68/u1rd5t648DHb25SO6nU395vAX+J6dbUaLjCsuVIIJhK+ZULAMt7hmIIuGOYka2AC362GLsXZEuKxJzPnmJvJL7QiHkPekI0HQeQGgfXAbPnxuILNdpjqxIusK9Ljlm1Nk0/EhmbI2ImHjEaaDmxv3nbqzt1PpYDlyr3svZi4eMRxLlUaktqzHqzW5k+N6y+y8ST68vly+dBDFbFbXHIgDTzB6CueuL+7JgmEwXLc5W1vpqYySOttD8K6F7deQ1+6L/hoKoHF7ZplwjEqAMpAJOuYd9dLWGoPXrQVr/0+bwm8+BY6W7aPy1CyAfND8TVu4t4K+Gim6xyWP3XBB/C9JDh1tY4TaeGmbupnyOTcAI4KEk9AMwPwpw8Qd7ExEYwUAEglBzSAuOzKsCoX9WwkLZWWwvz8KDZ8J9p58G0BN2gcr/gbvqfmWH+GrvSU2RFBgBH2rxrICjMZHYubG4PZxkhbAm1z69RV7l4oYRWKFxnABAJspuoZRnIygEEa+dBcKKWX9vcf9nBf85P/KigZlIfjhvKZsYuEU/q4AC2p1lYX16d1bAfeanrNKEUs2gUEk+QFz9K5awUZ2htFc3PETlm9GYs3/TerAzuEm5uSITuvflAJvzWE+yo83tmPlamuigDQADwAtatdsLDqsWYAqW8iBYaLYHS2W1bEnzFQSw/n+YrxG2vz/gf416V+lfFxlkBHVTcehGo89RQYeG2v2k+IhAytC8aXvfMGjWXN5WDEeq+dbFbWvyA5fmaW22N/cNgNpYp2zSB0w11iCscwEoOYswC93Kbc+VL3fHihiseGUAxYfl2aE635dq/vHy0XyJ1oGVt/ivEJOxwZSWTUdqbmJPEgDWZ7A6Lp58xVO3s3ZxEuH/SJDYkNZpCA0hJV7rHkUxqSpGv2hzGtV3dTGiDFQogAzlbzzBRlBsM0SscqcrAtmbrZeVWDbW0ZsSSgx8ksRlv2aZiZIiI2VMmHjBzBs6lmsO6DRuY7VXhvvScBj4pLns3IjmH7DEC5+6bN8COtdCz784JCR+kRuQQCIrykEmwBEQaxJ01pBy4vD4F3XshMS6Oqz4dksnaEsoLksVKqq3ZQbk6c72zd/Y2MxGDllw+Hikgxd7iSdQ2UB42XKsaRqb6g20yj4F8M9a2fEnf/CYrCzYMQ4ppe6VJiyCOQG6Mc5zD0tcgkUqNjwFbscPDOTYr2zS5VFyD3I3XNqOt/SvvvGuKw08iYheykazMoyHmB3gQTzt49TWlkxL+yWYAa2uefO9vHrU+a/RPczd3+J0+EW7YLZ6IFDERWhcqTbQ5mzG/lWsxe3pNs7Rz5XL6JhIVa2QXvnZuQItnY26eCgHX7Y3PihwEc6yXfIhezAoXdvYU2szBc2im/dbwrQbC21JhZ48RC2WRDceB8VbxUjQjwNarErqbd7YgwsWW+eRjmlktYu5Gpt0UcgOgArZ1hbE2quKw0WIT2ZUVwPC41B8wbj4Vm1GRRRRQBrlXfx77Txp/+Ym+jkD6Cuqq5Z4i4fJtXGKeszt8Gs4+jUWH5w7w1sFHYkWSMaeUan+NWjJ5n6flVP4ZT9pgozmOscRtfT2bH43WreV/aP0/KgnJ5n6flXl4bixNx4EL+VRnH2ifQA/gK8NKemb1OUD4m1EVvf55YcGwgciWZkhQ+BkYLckKeS31Nj53sCgtqzPhpJsMkrMiSMrOAFLkMPaKsSVDrcAsQDqNTT+342LPisE/ZkdrGVlhFgbuhuBbL1FxbrccrmuaMfi3mkeSQ3kYl3NgO8TdjZdALn0qNSt5svEkRt2bMSAToOZ8CDrY6etXTcPfkwxyYeSYQsjkkphlk7S5HNy4uQARa3s+lUDZUjxIx7oBANn7t/ZtlvqdGDeFtaZ+7vDmTF4ZZJZOxZ9RGyPfL7r6lSCefXprRFmw+8SSc9qyKPLDxL08Xh0+tZpGGdrNtOZz9kYmJbXvzEaLbQ/hVVl4fYzDsuUQ4hb6OoyOp6FlJFh5qfgKyMZuBiFZQiwKtiztmlBklY3J0ByqB4nUm56VUWobPwbWvNJJ4ZsdKfDp21unhWq3t3ewi4XMkMGjL3r52ta3Mg+XXpWhm3JxY17IOP2ZQf8AuYVqNpbFmgXNLA6Le17g62/ZY9L1FKvBSMuJjI1KSqRcj3WB66e7TW3w3klmkYC6SLHeZxmvGrHuwR2vlJLKt9CzMLke7R5MFg3kjEdszSJykbqw6E1atoRHC4maeVe0kMxaKIai92KSSMActlJypzPM8hSkaHebDFMUwc6qsV2c2uezQE+ZJB+VbnY+736dhS4YxtExSKRrWeMC4D2OuW9r9OWtq2uztuRY5bTYZTIpWxMYe6MCS0eYam4KW5ZiOfKo2ftKPGJJA6yxYdkfJyurIvIdkigqGZGyhdCDfSoNH/YPE/bwv75/8aK0H+XMT+1+5/Kis7X/AG6U3tky4DFsOYw8x6f6tvGufOGqf+8YyfdSUj1EbAfjXRm2sJ2uGmi+3FIn7ykdfWua+HuJCbQgv7xZD/iRlH1Iroy6ZwN+yS4F8q8jfp5gV971r9jThoI7XYhQp1PtDQgk+dZZH/8AAT9TQTIFtrakjxH3pxc+PbB4YyKqHIFQlC7WBYubiw1ta9rC/Wnb2CjU2/r+udK/ffhxNPijjMEQHYgupbIQ9rZkNrara4PUnxqVYSmJRlcq9wwJDX5gg2PxuK2OM2qZIIYv1IjiZyosVc5stzIU0f2Rro1X3YfDQKWfH4bGyMW/ujGynUZizRvnJuSb+VXPDbP2QgGfBCJhp+twU3lzLIQeY61QqNh7QcW7PD4JtNGbDmQi3LvTE28gOfTmKtc/ETGYdLB8Kg+yqx2AsDnGVRdbdR1IFr2FMPC7Q2WBZGwC+nYpY+NjYjQfStvGkOUtGIXAHuiPpfqNPHw60HLm8m2ji5EkOrBMrE2GY3JJsPNjW/3Q3w2ph4VhwYd41LEIuGMmpN27wW/M+NY/E3HCXGjKAMsYuNNCzM9tPJhTp4O4LstjwX5uZH+DO1v+kCgSmK3olbaX6TtCNzIoyvGCUKd2wAD3y6MTl01YnSp29tXC43GwW7RISyrJIcocqzAkEWtdLsAxLXFugAq48c90XEy45ASjKEltc5WUd1ufIrfkABl1OtUbc7d6PFO+ck5SgCgsPaNszMFOg5WuCSRzF6sT8vpt/dWZMe2BhaSZUy9mWOgjfKwZvdQZpLE6C5PjWhxOy5cPIYpY2Rx7pHPzHiPMVctvbUaMwYxMsuTPhJcwtnyHTNY3XMovcG46Gs/h3s+bau00xMt+yw+Rm1crmWxVRnLas/eI5WB5aVFM7hEGGx8OGvzltfw7V7VcqgVNEFFFFAVz1xz2V2W0u1HKeJW/xL3G+gU/GuhaXfG3dw4jZ/bILvhmz9f9GdJPl3W9FNFjTcEtqh4RESboXS2Yjn30JsdfeApsZQOQBP8AXM1y/wAP9u/o2LCk2SWyk35MDdG/e0+NdMbP2gssasoFyNV+yeoPgL/OoVkN5/If1rUrHfU/AdB/OpVLanU/1y8K8lr+S+P5eXnVR5xE9gban569B5m/T8KQm2ODONSQtGIpoQWbRspAF9CvtXNvdJufCnv1zdFBIHwOvra/z8684zHx4aAyzMERFBZjyHIfU6fGg5axMYw88bxq8UiMHBfK6XUmxCkHMAy2PMc/CumNluZYIZcoQyRq4Q2KqzKGKgi/dPPr86Qe12Ta20ScPHHHmMcaIe60znQu+UEae0+oso0JPPoXY+zxFhYYcxbs40QMRqSgC3I8bjlRbNMiF78iQRzVtbfx+I0r6drb2hbz5j59PjXydMwzW1GhHp4Hx8P517SQgX9pfEc/iOvw+VEeuyU6jS/VTz+XP40uOMW1TFh2XMCAhI0sczHKtzex69BTEmZFUyXygAkkeA5k9DXO/FjeMzzdle5vnf5WRfgv8KDScNNkfpO1cLHa6iQSNz9mMF9bHxUD40wN89mx4bF2ZplaV1cMEjYB00BGaxFwQSAbcvDQ/wDT5u7rPjmGn+hj5c9GkI6j3B8TTP3r3XixsOSTQjVW5ZT01+P1qVYXMPZ4XDzzJK0nZ5nEfIQtmVmVVJJXM6gkk8hppz2e9uJ/zZMZEAzQ2lA+1Gws4uPIg/Cq7LsWeKTsop8JiLAqFaSMsY+6DGeZy5QBa9gDoBVn2Lsw/opwrjRe0iF9bxG+Q3PMhWt6rSJXn/L6+D0VSf0fFfZNFVHQNcx77bKbAbUmVbraTtYj+yxzqR5A93/DXTtL3jDuWcZhRiIlvPACbDm8XN1HmPaHoR1orbbk7eGIjUqQEkXtF11DcpI/8LX+Zq0ZraAX/rqa5w3B3sGHbsJWKwuQyvc/qn5ZtPcI0b8r0/dk7YEwKkBGUAkXHeH2k8U8/h6hnOMxtz8fAeQHj/OvTLZLDmfxP86kLp6/h4fKvTc/TX+vrQfOEDXwP5AEfSoy5fMDQjy6Efj869Jy9Df56n8a9nn60HylwyuLMquPBgD+P8aqe92zMCkbXhw6v7TsI4wyxi7Ox0uNCQDzu2nKrJtDaSQjU9+3cUal/AAdeXPpa5IpG8UN9TMzYdGBJI7dlN1FjcQIeqqdSep+IoKUqti8WEiQAzShY1sNMzWVbnwBFdK4Dc/sI0jixWLRUVVADxlbAKNFkjaw7vLzNLfgduSSx2hKCFW6wAjmbWaTXoASo87+FOqitBPsHEMpQ4vOpFis2GgcH1ChL0vtqcCXaTtIMRFGb3AWOVQD5EyMRqL/ABNuQFOCiiE9DwkfC4SdJpUmSQqQqhlyut8pDHlm0Xlpm62pnbubOghw0a4ZAkJUMoHUML3JOpJv1rV79714fBQhcSJCswZQI1BIsB3rFhyJHxqhbn8YUgw4hmikdwSUKKqrlOtmu3dOa+mvPpRTkor4YHFiWJJACA6K4BtcBgCAbdda+9EFFFFAV4miDqVYAqwIIIuCDoQfK1e6KDlriFug2zcY8Vj2Ld+FvFCeV/tKe6fQHqKYnCrf8MvZynvgDP4uo0Eg6lgNCOvyFMHfbc6LaWFML91x3ontqj+Pmp5EdR5gEc0bR2biNnYoxyBopozcEcj4Mp95D49dR4iiusInEihvdIuPMdCfyqSc33R9T+QpR7i8Us4EUhCvpdeQbxMRPJj9k/zppYXaccygRsDfmvIgDncdByF+WtEZDDu+bEfIkD/tpf8AGDZuNxEUaQwrJhUKyS5X/WMRcZcnMqAb6XNz0tTEfVlHqfpb+NEnNR6n5D8yKLLq7cxbqpH/AJRjysIQjq2ZzrlzqbnlZgNAF11+NdAJvjhs11aRw32MPiH1sOWWM8x+FbiPCoJHYKoZlFyFAJ1bmRqa9quZbHmNL+Y5H8DU03nn4tTWmmbecZrph8a19D/m7JrrY/rcvhb4rUPtnEAkrgpQvUyTYdANfa7rsQLanT+e1nxiJGWkKqBo1zbXw/Kl5vlxOWGMpcgG4AB78o6af3akc76/gTmwt/t+5o4zdIIxe1lnd+1awNrBFBym+vlz8VDs7BSY/FrEil5Zn6nx1JNrd0Lc+gr57U2rLjZgSCWNlRFBIA6KgH9Gn5wo4cf5OiM04H6XILEc+yTQ9mCCQWuLkj06a1W42LuEuHgjgGJxZjjFgqyCNdSxJ/VqG1LE6sTyrPXc7CXu0IkI6zM8pvcG95S3UVuqKI+GGwaRjLGiIPBVCj5AVg7dh0V/A2Pof5gfOtrXyxUGdCvj+PMfWgq/YL4D5UV4/stif9of5Rf+FFRFwoooqqTPE/hSwZ8Zglupu0sKjVTqS8Y6g9UHw8BTd2d/XwwEUwMkK+zY2eP/AIbeH7J09K6Yqk74cKMLjyZAOwnP95GBZj/vE5N6ix86o+WwOIiT2yyJMLezcRyj1RrBvUWFWBd54spLCVGN9DG58hqoI5a86Rm2+D+0MMSUjGIQe9Cbn/ltZr+l605xG0sP3bY6OxtYriFF/DXSg6NbeeEHTtGuPdikOo6ez5/StHtzf1YUOYpB4GVgXsDpliS5Y28SKRrY/ac2l8e+trAYg6+Gg51m7I4XbSxTf/DvGDzef9WPUhu+fkagzN6+JbzllgLqGFmlcjtGH2VtpEnkuvpX24ccLpMeyzzhkwgN9bhpueifs35t8teV83U4IYfD5ZMU36RILHLa0QP3eb6/a08qZarYWAsByoPGHwyxoqIqqigBVUWAA0AAHIV9Ki9TQFFFFAseKHDjGbRxKTQSQhEjCBHZ1N8zEm4Ug3uPlVWwHAjGM69tLh1S4zZWkYlb6gDKBe3n1p70UHiGEIoVQAqgAAcgALADytXuiigKKKKAooooCq9vluPh9pw5JRZ1v2cqgZkP/wCS+KnQ+R1qw0UHLO924OK2a/61M0V7LMgJQ+F/sNpyPwvzr3sTiDiMPlDHtFHLMSHX7rjUfG9dQTQq6lWUMrCxBAIIPMEHQil5vHwOwWIJeEvhnP2LNHf/AIbcvRSBRWk2PxnQkF3Km1rSpcfB4/xarLh+KULNe8BFrd2db3vrowHlSy2rwK2hFrF2M6/sPkb92Sw+TGq3iOHm0kNjgsT/AIUz9L+5ege0nE2FST+qAsPanQcifAHxqv7U4yRoWyyprbSJDIbjqGay6i3MdKUse4W0SbDBYr4wuPqQK3WzuC+05iM0KxA9ZZEFtbckLN9KI8bd4myzMxjBUn33OZ/DQeyvwqv7J2LidoT5IUeaQ6sfDzdzoo8yab27v/p9hSzYuZpT9iMZF9C3tt8MtM/ZexocNGIoI0iQe6igfE+J8zQU/h5wpi2daaUrLire1bux87iMHW9jYsdT5db7RRQFFFFAUUUUBRRRQFFFFAUUUUBUWqaKAooooCiiigKKKKAooooCiiigKKKKAooooCiiigKKKKAooooCotRRQFqm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hQREBQSExQSFRMWFxcYFhgWFBQZHBcXHRgYGRgXFxkXGyYeGBkjGRcaHy8gIykpLCwsGCAxNTAqNSgrLCkBCQoKDgwOFA8PFykcHBwsNS0sLCkpKSkpLCksLCksKSwpLiwpKSkpKSwqKSktNSk1MSkpLiwsLikpKSksKSwuMf/AABEIAKUBMQMBIgACEQEDEQH/xAAcAAACAgMBAQAAAAAAAAAAAAAABwEGBAUIAgP/xABNEAACAQIDBQUFBAcDCwEJAAABAgMAEQQSIQUGBzFBEyJRYXEyQoGRoVJysdEUI2KSweHwFkOCFSQzU1Rjc5OistIIFyU0ZIOjwuPx/8QAGQEBAQEBAQEAAAAAAAAAAAAAAAECAwUE/8QAKREBAQACAQIEBgIDAAAAAAAAAAECEQMEMRITQVEFISIyYfBxoRSBsf/aAAwDAQACEQMRAD8AeNFRRQTRUUUE0VFFBNFRRQTRUUUE0VFFBNFRRQTRUUUE0VFFBNFRRQTRUUUE0VFFBNFeWcAXOg86r+J4g4CNshxCFr2OUM4B5asoIHzqWyd3TDiz5Plhjb/E2sVFVTF8TsDGQO1Z79URmHhrYV6w/EzAP/fFfvxyqPmVt9anix93X/E59b8vLX8VaaKxMDtSGcZoZI5B4o6t87HSsqtPnssuqK1+0N4sNASJp4Y2AuQ0ig28ct72rPfkbc7aetI/aGLCKGc2ftW7S/M+bdSL3F6EhnJxG2cTYYzD/F7fU6VtIN4MM4umIgYfsyxn8DXPO+uxoggxMOQAkB1HieTAdNedUl5KDrmfebCJ7eJwy/emjH4tWGm/2zy2UY3C3/4qW+d7Vy3szASztkhikkf7MaMxt42Ucq30XDraTG36HiB6rYfMm1B1GjhgCCCCLgjUEeIPUV6qh8ItgYzB4WSLFjKucGFM6sVBHeHdJCgnW1+d/Gr3RE0VFFBNFRRQTRUUUE0VFFBNFRRQTRUUUE0VFFBNFRRQTRUVGYcutB6oqKKCaKiigmiorVbw7xw4KLtJWAJ9lbi7HrYeAvqelLdNY4ZZ2Y4zdrPxeMSJC8jBVHMn+tT5VQcTxPeS/Yw9nDmC9vKRZQbgsVtawNtLm2t7VVcPjZdryurCWSUkZVVskSR2Nyxt3ADax1ZvA8qY2wNwIMPleRUlmGoJQBEJ59mnIHQd43bTmOQ5buXbs9TLg4eklnN9Wft6T9/ZS0/s5tDHSs8RmeNrfrZZGVW81LgErfUZV000rcYPglK2s2KRfJEZ/qxX8KbdFXysfVMvi3Ua1hZjPxCyHA6K2uJlv9xKxcTwPYaxYvXpniI+qt/CmvRV8vH2cp8T6qXfmUiNobhbSwh7QR9qF9+FizD93LKPhWXsLiziIDlmvKo0Ik9sej2vfycH7wp2VX95dx8Njge0TLJbSVLBx6n3h5Nes+Cz7a+mfEseb6epwmU953ffd3e7D45bwv3gO9G2jr6jqPMXHnSy4j8LJ5sd2+DiYq4BYiSMZXuc2jsCAefO2p5VXt5N0sTsqZXzNlv+qnjJXXw01R/Lr0vVy3P4wcosdYdBOo0/+qo5feXTxA51Zn6Vz5+g1j5vT3xY/wBxU9rbo7SwcDyTIJIYx3jaJja4FxlkJsCbm40ANVrdTYwx+OWBkVFYkFwjEIfdzZWFrmyjXmwrqOKVXUMpDKwuCCCCDyII5iq1vXs1faUIjPGUD6DK8Z7WHXoLqx+Aro8tn7rbqQbPh7OFQCxu7W1c+fgANAOnzJ3Nq0OwN98LjGEcMqNN2YkZFucg7twTbLcFgCL3rfURNFRRQTRUVNAUUUUBRRRQFFFFAUUUUBRUE1r8VvDhor9piIFt9qVB9L0GxoqnbS4tbOh/v+1b7MSM310X61VsZxukkJGEwbN+1IWb5pGNP3qBtUUnd2uL+LkxqQTxwujyCMiJSChJy5g2dgwBOvl1pxUGPtDF9lDJJYtkRmyg2zZVJsD0va1c0Qbwdvi3xGIkftWN42DMAjZhYXDKUULoLEAaX0p3cVdvNhdnPljz9teEnWyK6MCxt16DzI9Ck8Bw7x05jyYaULIAVdhlQKeTEnkLa+J6DlRqH9sffDDTuYll/WIQpVxlLHldT7LAkW06kDQkCt/SuPDaTDLmQoxQDLIqm7aWYSxEnMPGxvY9OVWHdre2/wCqm7rKBe7XKjkGze/EeknMcn+0SLhUUUURi7T2nHh4nmlYKiC5J+gHiSdAPE0icXPiNs7Qst7ubKCdIogfet0HM+LH0rf8WdvPNKuHW/ZJZgBr2jklc1hzA0A8SxPhV04dbn/oOHzOB+kSgGT9ke7GPTr5+grllLllr0j2+mzw6Pp/P78mfyn4jcbt7txYGARRDzZj7Tt1Zvy6VtqKK6vGyyuVuWV3aKKKKMiiory0oHMgeptQe6K8q4PIg+mtTQfDG4FJo2jkVXRhZlYXBFJPfvhbPhCZ8IGmw41ZOckY9Bq6jxGo6jrT0qKlxl7u3Fz8nF9mWiL4Zb8NhS8RWSSAjOQpP6kLfO4U+7r3gNdBa50OXxW2NIcN2rYiaZSzSAOVyqws1kVQAB2Qfnf2R4mmntLdXDzsGdDcXvlZkD35hwhGcG50Pia0W/UmHwgjxJwgxM5YRxR5wALg65WJUAWtcKTr8akmmufmnLl4tavqTXCWDEDakMsETyIptMVHdWNwVYsxsNNSBzOTSumKRmE21tBsYsRVcCD/AJv3LXQsc0Wa+a4UsACLaNz1NPGJSFAJuQBc2tc9TbpWnB7oooogooooCiiigKKKKAooooCiiigQ/GneKb9POHDusKIhCgkAlhcsR1PT4Ut2fxJNdP717jYXaIXt0OddFkQ5XA8L6gjyINU2bgBhie7icQB1BEZ08jYW+tF2R5m8Ka+4fC2TF4WOXEzzR4d7ssC3XMt9Ga5t3rX5E2t5WwtscD5oZJHWVGwqd65J7TJcZgVC5bhbm/I25a2De3SxofDiO5LQ/qiWNywUDI5PUshUk+JNB99i7s4bBqFghRLdQLsfVjqfnW0oooiCL0VNFBFVXe3dyMxviFJjaMNISvMWBLOlho1r3FrMLgjW9WuvLqCCDyNBz5/a3EYDFDELO8ouqMhN43iF7KutltrawOUnQkGmPvTxJhEUa4d1dpQGcg/6OO4DZrEZX15XBADHTStFvpw22dg458U5lAYWghVgAsxubICDdSdbHRRm8rU/cndp8diRFqIwLzMPdQgggftNcgfE9K55ZWWSPT6bpuPk48+TO68P/TI3N3aWeVcW6rljJ7O0YXO+l3JLuxCkaXPP0phV88Ph1jRUQBVUAKByAGgAr610ebbsUVFLbiPxZXBlsNhSr4jk76FYT4W5NJ5ch1vyoi47x73YbAJmxEoUkd1Bq7/dUan15edKfeHjzM5K4SJIl6PJ33PmFHdX45qW7PiMbOf9JNM51JJZj6k8gPkPKmDuzwWeTK+KYgE+ynIfec/Luj40XSlbU34xuIv2uKnYHoJCq/upZfpWpCSPqFdvOzN9bV0psvhvhMMUyRReZyAtyJHee55it5/kWMFdDbUEXOulxy8LfWhtyheSPXK6edmWtxsriFjsPbs8VNYe6zdov7slxXS02womYCxtZtLnxXx+Pzqu7Y4Y4TEEgxx8ueUK1z+0ljy/EUFK3f4+uCFxkKsP9ZDoR5lGNj8CKa+wd5cPjY+0w8qyLpcDRlPgynVT60kd6eDkkJY4dibAHK/LW9rSAWvodG+dUbC47EYHEZkaSCdPgfQjkynwNwaDrLGYnIABq7HKo8+dz5AAk+npWM+FhgR5ZcnK8kkgW5HmbcugXl0FLXZe9aTRq+05o4cRYOEDHOIhYoI4h/o3c663b2TppWZiMbNtaZERXRAMwR7FYgbgTS5fafL7Kk878hckjR7yTwyTMYE7LMFKKBlsVuQ5A0Rm0IXnZbm16buw9pDE4aKYe+isR4NbvD4NcfCqvvjuxHFsw9kpvAwmudWc8pWY9SULH4DwFY/DreCOOCaGWREETZ1zMB+rfXS/Oz5uX2h40F/rA2ptuLDKDIwBPsqNWb7qjU/hVQ29xEOq4cZF/wBY47x+5GeXq/7tUzCYqXF4gRQd6WS95JGJvYXOZ+ZsPdHyoGP/AG+T/Z8R/wDZ/wDOiq1/7LcT/taf8r/9lTQM6ioooJoqKC1qCaKp+2eK2z8MSvbdqw92EZ/+rRP+qqtiOP0YPcwkhHTNKq/QK1A2aKUkPH9L9/COPuzKfoUFWLZPGTZ85szvA3+9Ww/eQstvM2oLzRXyw2KSRQ8bK6HkysGB9CNDX0oKJxH29i8PPgo8IEk7dpEaJ1XLIbKAGY6qveN9RyrUbk4TF4LGhcXKuUqsHZp7IuM0Llj7WoaO/O5temiVF7218fx/Clpxf2+mG7PKC0xWxAuAqEkxuWt7SyISB5tRTMqa0O5G8ox+BixGgcjLIByWRdGA8AeY8mFb2iJoqKKCa+c86opdiFVQSxJsAALkk9BavdJni7xDDMcDA11Q/r2B0Zh/d36hTqfPToalb48ZllJbqe7S757yPtTGARhigPZ4dBzNzbNb7Tm3oAPOm/uRuouz8MI9DK3elYdWtyH7KjQfE9aXvCbdbELiVxUqAKF7oJW4V1bvkXup0AGnVgbU46xhjZ873fd1nU4ZY48XD9k/u/lNFRWBt/bSYPDS4iT2Y1LW8TyVR5sxCj1ro85SuLXEE4KP9Gga2JkW5Yc4ozpm+81iB4WJ8KSGwthy46cRx3N9XY3IUX5nxPl1PxNeNo46bHYppGu80z8h4nQKPAAWA8hT/wCHW5y4KBbgFjqX+0/U/dHJfj6k12fXcvcGDCQ2AOY+0ToxI+38fd5VbrXBHIj+gfSpZOo5/j61F78tGHQ/gfzoyGa6g+h+utTN0PgR+Nv4180N8y+Ovzvf63r1IboT5X+l6D0x7w9G/Fa8obLc8zr8+Q9eQrxPqyjxB+V1J/L419ObeQ/H+X8fKg+GNBEMhCqzZWOVvZY2NgfLkKSm3cLAuKbEzNB+lZQ8cOZikSjT2WF2lv7KXAuCelqbm8m8cWETM+p91Bzdug8lGhJ6ac72KywmBxGPxkrZUEkuUyHKMsaDRS3UkLoL6n0oKNO8UUsuOlQiSRy0MLMzEE6h5CxJJ62JNr+lNLgvvrFiYnwzKqYpSXb/AHyk+3qbll0BHQWtpoPnvrwyhOGAizF1Hfc3Y5ufaMemuhXwPqaSeAxs2AxayJ3JoXv1tccwbc1I0PiDQdd4iAOjIwurAqR4gixHypETRnDs0ZBMkbmHQXJIYqtvNtOXjTo3c26mNwsWJj9mRQbaXU8mU26hgR8KWfE7AmDHCZNC6pKp/wB5GQp/CM/OgNibjTznNPFINdI2vGg85X9tvuxjXq60ytjbvR4YCwBe1s2ULYfZjUaRp+yPUliSTl7MxyzwxzL7MiK4/wAQBt9ayaCaKipoCiitXvJvBHgcNJiJT3UGgHNmOiovmT+fSgxt7d8YNnQ9pM12N8ka2zOfIdALi7HQfIUg97OIeK2gxDuUiJ7sMZIXpbN1kPr8AKwdqbTxO1cZma7zSHKir7KrrZVv7KgXJJ8yab24nDSPDKsrZZJfek8PEQ/ZAPvHU68ulUsdkcNcZOudlWBLXvLe9vHIAWtbxtVvwvArkJJ5STf2URRp95ietODD4VUBCiwbU9dbAdfIf1evop5eh/hUNk7PwKWzZJ5QV6ssZHIHSxW41qrbY4UYyAZkCzLz7t1a33G5+gJNdFN739eVeZI1bVgCBe1xfXkfy+dBy7sDenFbOlJid4yD342BysfB0PXz0PgRT43D4kQ7SXIbR4lRdo76EdWjJ5r5cx9Tib78O4cXGXbuyX7jKveW+irpq4vzB87WpE4zDz7PxQFyksbBkdTz8GU9QfzB60HWVJrjdtrBzrHDGTJi43teOxCq2jRsw5km3dF7Ea2vrgpvvtPbBXC4dVj7lpslwNRZnkkPsLzsi6/ePJhbk8NMPs8CQ/rcTbWVgO75RL7g8+Z8elAu+Bm8vZYp8Gx7k4zJfpKg1/eS/wC4KetJDjPsE4TFwY+AZA+UHLplljF1OnLMgtp9g1tm49RLClsO7y5RnzOqrmtrbLnYi/iBQNmvEsyopZiFUC5JIAA8SToBSvXis7wFzlWQ3ssYDEeFs5JfXmAAbEW8aW29u0NoSfrcSMSsLuRF2ucLfUjIr26C9wvxoaNXiNxTGDBgw4DTMvtk91Ab6gA5i1tRyGoNzyql8LdwTj5GxmIuYVY5c2vazcyxv7Sq2p8W06EVg7l7lvjCcOcgzujzMULPHELm6S3y52a6ZdTcNf2TXQOAwCQRJFEoSNFCqo5AD+udDs+ezNmiBMoJJ5knqf4CsyiiiClDx92/ZIMGp9omaT7ousY9C2Y/4RTermvi/tHttrzi9xGEiHllUE/9bNRYzOEG7n6RiWmPJO6ptyYi7N8F/wC6ugkOUAEAAAC45fy+Pzpe8Gtk5MEj3sWBc6DXOTa9x0VRTF18j9PzoVHL0/D+VDJfUc+h/rmK8WI5Ajy5j6aioWYX8D9k9fMf18qI8O9mDcjyYeINhmHjravvD7NvUfC/5V5ljDrbXXqOY9POqVtTijhsJI0VnnkB1EIBAbuhhmLWvqTlBNrEG2lBbIZLkHrlyj1BGb68/u1rd5t648DHb25SO6nU395vAX+J6dbUaLjCsuVIIJhK+ZULAMt7hmIIuGOYka2AC362GLsXZEuKxJzPnmJvJL7QiHkPekI0HQeQGgfXAbPnxuILNdpjqxIusK9Ljlm1Nk0/EhmbI2ImHjEaaDmxv3nbqzt1PpYDlyr3svZi4eMRxLlUaktqzHqzW5k+N6y+y8ST68vly+dBDFbFbXHIgDTzB6CueuL+7JgmEwXLc5W1vpqYySOttD8K6F7deQ1+6L/hoKoHF7ZplwjEqAMpAJOuYd9dLWGoPXrQVr/0+bwm8+BY6W7aPy1CyAfND8TVu4t4K+Gim6xyWP3XBB/C9JDh1tY4TaeGmbupnyOTcAI4KEk9AMwPwpw8Qd7ExEYwUAEglBzSAuOzKsCoX9WwkLZWWwvz8KDZ8J9p58G0BN2gcr/gbvqfmWH+GrvSU2RFBgBH2rxrICjMZHYubG4PZxkhbAm1z69RV7l4oYRWKFxnABAJspuoZRnIygEEa+dBcKKWX9vcf9nBf85P/KigZlIfjhvKZsYuEU/q4AC2p1lYX16d1bAfeanrNKEUs2gUEk+QFz9K5awUZ2htFc3PETlm9GYs3/TerAzuEm5uSITuvflAJvzWE+yo83tmPlamuigDQADwAtatdsLDqsWYAqW8iBYaLYHS2W1bEnzFQSw/n+YrxG2vz/gf416V+lfFxlkBHVTcehGo89RQYeG2v2k+IhAytC8aXvfMGjWXN5WDEeq+dbFbWvyA5fmaW22N/cNgNpYp2zSB0w11iCscwEoOYswC93Kbc+VL3fHihiseGUAxYfl2aE635dq/vHy0XyJ1oGVt/ivEJOxwZSWTUdqbmJPEgDWZ7A6Lp58xVO3s3ZxEuH/SJDYkNZpCA0hJV7rHkUxqSpGv2hzGtV3dTGiDFQogAzlbzzBRlBsM0SscqcrAtmbrZeVWDbW0ZsSSgx8ksRlv2aZiZIiI2VMmHjBzBs6lmsO6DRuY7VXhvvScBj4pLns3IjmH7DEC5+6bN8COtdCz784JCR+kRuQQCIrykEmwBEQaxJ01pBy4vD4F3XshMS6Oqz4dksnaEsoLksVKqq3ZQbk6c72zd/Y2MxGDllw+Hikgxd7iSdQ2UB42XKsaRqb6g20yj4F8M9a2fEnf/CYrCzYMQ4ppe6VJiyCOQG6Mc5zD0tcgkUqNjwFbscPDOTYr2zS5VFyD3I3XNqOt/SvvvGuKw08iYheykazMoyHmB3gQTzt49TWlkxL+yWYAa2uefO9vHrU+a/RPczd3+J0+EW7YLZ6IFDERWhcqTbQ5mzG/lWsxe3pNs7Rz5XL6JhIVa2QXvnZuQItnY26eCgHX7Y3PihwEc6yXfIhezAoXdvYU2szBc2im/dbwrQbC21JhZ48RC2WRDceB8VbxUjQjwNarErqbd7YgwsWW+eRjmlktYu5Gpt0UcgOgArZ1hbE2quKw0WIT2ZUVwPC41B8wbj4Vm1GRRRRQBrlXfx77Txp/+Ym+jkD6Cuqq5Z4i4fJtXGKeszt8Gs4+jUWH5w7w1sFHYkWSMaeUan+NWjJ5n6flVP4ZT9pgozmOscRtfT2bH43WreV/aP0/KgnJ5n6flXl4bixNx4EL+VRnH2ifQA/gK8NKemb1OUD4m1EVvf55YcGwgciWZkhQ+BkYLckKeS31Nj53sCgtqzPhpJsMkrMiSMrOAFLkMPaKsSVDrcAsQDqNTT+342LPisE/ZkdrGVlhFgbuhuBbL1FxbrccrmuaMfi3mkeSQ3kYl3NgO8TdjZdALn0qNSt5svEkRt2bMSAToOZ8CDrY6etXTcPfkwxyYeSYQsjkkphlk7S5HNy4uQARa3s+lUDZUjxIx7oBANn7t/ZtlvqdGDeFtaZ+7vDmTF4ZZJZOxZ9RGyPfL7r6lSCefXprRFmw+8SSc9qyKPLDxL08Xh0+tZpGGdrNtOZz9kYmJbXvzEaLbQ/hVVl4fYzDsuUQ4hb6OoyOp6FlJFh5qfgKyMZuBiFZQiwKtiztmlBklY3J0ByqB4nUm56VUWobPwbWvNJJ4ZsdKfDp21unhWq3t3ewi4XMkMGjL3r52ta3Mg+XXpWhm3JxY17IOP2ZQf8AuYVqNpbFmgXNLA6Le17g62/ZY9L1FKvBSMuJjI1KSqRcj3WB66e7TW3w3klmkYC6SLHeZxmvGrHuwR2vlJLKt9CzMLke7R5MFg3kjEdszSJykbqw6E1atoRHC4maeVe0kMxaKIai92KSSMActlJypzPM8hSkaHebDFMUwc6qsV2c2uezQE+ZJB+VbnY+736dhS4YxtExSKRrWeMC4D2OuW9r9OWtq2uztuRY5bTYZTIpWxMYe6MCS0eYam4KW5ZiOfKo2ftKPGJJA6yxYdkfJyurIvIdkigqGZGyhdCDfSoNH/YPE/bwv75/8aK0H+XMT+1+5/Kis7X/AG6U3tky4DFsOYw8x6f6tvGufOGqf+8YyfdSUj1EbAfjXRm2sJ2uGmi+3FIn7ykdfWua+HuJCbQgv7xZD/iRlH1Iroy6ZwN+yS4F8q8jfp5gV971r9jThoI7XYhQp1PtDQgk+dZZH/8AAT9TQTIFtrakjxH3pxc+PbB4YyKqHIFQlC7WBYubiw1ta9rC/Wnb2CjU2/r+udK/ffhxNPijjMEQHYgupbIQ9rZkNrara4PUnxqVYSmJRlcq9wwJDX5gg2PxuK2OM2qZIIYv1IjiZyosVc5stzIU0f2Rro1X3YfDQKWfH4bGyMW/ujGynUZizRvnJuSb+VXPDbP2QgGfBCJhp+twU3lzLIQeY61QqNh7QcW7PD4JtNGbDmQi3LvTE28gOfTmKtc/ETGYdLB8Kg+yqx2AsDnGVRdbdR1IFr2FMPC7Q2WBZGwC+nYpY+NjYjQfStvGkOUtGIXAHuiPpfqNPHw60HLm8m2ji5EkOrBMrE2GY3JJsPNjW/3Q3w2ph4VhwYd41LEIuGMmpN27wW/M+NY/E3HCXGjKAMsYuNNCzM9tPJhTp4O4LstjwX5uZH+DO1v+kCgSmK3olbaX6TtCNzIoyvGCUKd2wAD3y6MTl01YnSp29tXC43GwW7RISyrJIcocqzAkEWtdLsAxLXFugAq48c90XEy45ASjKEltc5WUd1ufIrfkABl1OtUbc7d6PFO+ck5SgCgsPaNszMFOg5WuCSRzF6sT8vpt/dWZMe2BhaSZUy9mWOgjfKwZvdQZpLE6C5PjWhxOy5cPIYpY2Rx7pHPzHiPMVctvbUaMwYxMsuTPhJcwtnyHTNY3XMovcG46Gs/h3s+bau00xMt+yw+Rm1crmWxVRnLas/eI5WB5aVFM7hEGGx8OGvzltfw7V7VcqgVNEFFFFAVz1xz2V2W0u1HKeJW/xL3G+gU/GuhaXfG3dw4jZ/bILvhmz9f9GdJPl3W9FNFjTcEtqh4RESboXS2Yjn30JsdfeApsZQOQBP8AXM1y/wAP9u/o2LCk2SWyk35MDdG/e0+NdMbP2gssasoFyNV+yeoPgL/OoVkN5/If1rUrHfU/AdB/OpVLanU/1y8K8lr+S+P5eXnVR5xE9gban569B5m/T8KQm2ODONSQtGIpoQWbRspAF9CvtXNvdJufCnv1zdFBIHwOvra/z8684zHx4aAyzMERFBZjyHIfU6fGg5axMYw88bxq8UiMHBfK6XUmxCkHMAy2PMc/CumNluZYIZcoQyRq4Q2KqzKGKgi/dPPr86Qe12Ta20ScPHHHmMcaIe60znQu+UEae0+oso0JPPoXY+zxFhYYcxbs40QMRqSgC3I8bjlRbNMiF78iQRzVtbfx+I0r6drb2hbz5j59PjXydMwzW1GhHp4Hx8P517SQgX9pfEc/iOvw+VEeuyU6jS/VTz+XP40uOMW1TFh2XMCAhI0sczHKtzex69BTEmZFUyXygAkkeA5k9DXO/FjeMzzdle5vnf5WRfgv8KDScNNkfpO1cLHa6iQSNz9mMF9bHxUD40wN89mx4bF2ZplaV1cMEjYB00BGaxFwQSAbcvDQ/wDT5u7rPjmGn+hj5c9GkI6j3B8TTP3r3XixsOSTQjVW5ZT01+P1qVYXMPZ4XDzzJK0nZ5nEfIQtmVmVVJJXM6gkk8hppz2e9uJ/zZMZEAzQ2lA+1Gws4uPIg/Cq7LsWeKTsop8JiLAqFaSMsY+6DGeZy5QBa9gDoBVn2Lsw/opwrjRe0iF9bxG+Q3PMhWt6rSJXn/L6+D0VSf0fFfZNFVHQNcx77bKbAbUmVbraTtYj+yxzqR5A93/DXTtL3jDuWcZhRiIlvPACbDm8XN1HmPaHoR1orbbk7eGIjUqQEkXtF11DcpI/8LX+Zq0ZraAX/rqa5w3B3sGHbsJWKwuQyvc/qn5ZtPcI0b8r0/dk7YEwKkBGUAkXHeH2k8U8/h6hnOMxtz8fAeQHj/OvTLZLDmfxP86kLp6/h4fKvTc/TX+vrQfOEDXwP5AEfSoy5fMDQjy6Efj869Jy9Df56n8a9nn60HylwyuLMquPBgD+P8aqe92zMCkbXhw6v7TsI4wyxi7Ox0uNCQDzu2nKrJtDaSQjU9+3cUal/AAdeXPpa5IpG8UN9TMzYdGBJI7dlN1FjcQIeqqdSep+IoKUqti8WEiQAzShY1sNMzWVbnwBFdK4Dc/sI0jixWLRUVVADxlbAKNFkjaw7vLzNLfgduSSx2hKCFW6wAjmbWaTXoASo87+FOqitBPsHEMpQ4vOpFis2GgcH1ChL0vtqcCXaTtIMRFGb3AWOVQD5EyMRqL/ABNuQFOCiiE9DwkfC4SdJpUmSQqQqhlyut8pDHlm0Xlpm62pnbubOghw0a4ZAkJUMoHUML3JOpJv1rV79714fBQhcSJCswZQI1BIsB3rFhyJHxqhbn8YUgw4hmikdwSUKKqrlOtmu3dOa+mvPpRTkor4YHFiWJJACA6K4BtcBgCAbdda+9EFFFFAV4miDqVYAqwIIIuCDoQfK1e6KDlriFug2zcY8Vj2Ld+FvFCeV/tKe6fQHqKYnCrf8MvZynvgDP4uo0Eg6lgNCOvyFMHfbc6LaWFML91x3ontqj+Pmp5EdR5gEc0bR2biNnYoxyBopozcEcj4Mp95D49dR4iiusInEihvdIuPMdCfyqSc33R9T+QpR7i8Us4EUhCvpdeQbxMRPJj9k/zppYXaccygRsDfmvIgDncdByF+WtEZDDu+bEfIkD/tpf8AGDZuNxEUaQwrJhUKyS5X/WMRcZcnMqAb6XNz0tTEfVlHqfpb+NEnNR6n5D8yKLLq7cxbqpH/AJRjysIQjq2ZzrlzqbnlZgNAF11+NdAJvjhs11aRw32MPiH1sOWWM8x+FbiPCoJHYKoZlFyFAJ1bmRqa9quZbHmNL+Y5H8DU03nn4tTWmmbecZrph8a19D/m7JrrY/rcvhb4rUPtnEAkrgpQvUyTYdANfa7rsQLanT+e1nxiJGWkKqBo1zbXw/Kl5vlxOWGMpcgG4AB78o6af3akc76/gTmwt/t+5o4zdIIxe1lnd+1awNrBFBym+vlz8VDs7BSY/FrEil5Zn6nx1JNrd0Lc+gr57U2rLjZgSCWNlRFBIA6KgH9Gn5wo4cf5OiM04H6XILEc+yTQ9mCCQWuLkj06a1W42LuEuHgjgGJxZjjFgqyCNdSxJ/VqG1LE6sTyrPXc7CXu0IkI6zM8pvcG95S3UVuqKI+GGwaRjLGiIPBVCj5AVg7dh0V/A2Pof5gfOtrXyxUGdCvj+PMfWgq/YL4D5UV4/stif9of5Rf+FFRFwoooqqTPE/hSwZ8Zglupu0sKjVTqS8Y6g9UHw8BTd2d/XwwEUwMkK+zY2eP/AIbeH7J09K6Yqk74cKMLjyZAOwnP95GBZj/vE5N6ix86o+WwOIiT2yyJMLezcRyj1RrBvUWFWBd54spLCVGN9DG58hqoI5a86Rm2+D+0MMSUjGIQe9Cbn/ltZr+l605xG0sP3bY6OxtYriFF/DXSg6NbeeEHTtGuPdikOo6ez5/StHtzf1YUOYpB4GVgXsDpliS5Y28SKRrY/ac2l8e+trAYg6+Gg51m7I4XbSxTf/DvGDzef9WPUhu+fkagzN6+JbzllgLqGFmlcjtGH2VtpEnkuvpX24ccLpMeyzzhkwgN9bhpueifs35t8teV83U4IYfD5ZMU36RILHLa0QP3eb6/a08qZarYWAsByoPGHwyxoqIqqigBVUWAA0AAHIV9Ki9TQFFFFAseKHDjGbRxKTQSQhEjCBHZ1N8zEm4Ug3uPlVWwHAjGM69tLh1S4zZWkYlb6gDKBe3n1p70UHiGEIoVQAqgAAcgALADytXuiigKKKKAooooCq9vluPh9pw5JRZ1v2cqgZkP/wCS+KnQ+R1qw0UHLO924OK2a/61M0V7LMgJQ+F/sNpyPwvzr3sTiDiMPlDHtFHLMSHX7rjUfG9dQTQq6lWUMrCxBAIIPMEHQil5vHwOwWIJeEvhnP2LNHf/AIbcvRSBRWk2PxnQkF3Km1rSpcfB4/xarLh+KULNe8BFrd2db3vrowHlSy2rwK2hFrF2M6/sPkb92Sw+TGq3iOHm0kNjgsT/AIUz9L+5ege0nE2FST+qAsPanQcifAHxqv7U4yRoWyyprbSJDIbjqGay6i3MdKUse4W0SbDBYr4wuPqQK3WzuC+05iM0KxA9ZZEFtbckLN9KI8bd4myzMxjBUn33OZ/DQeyvwqv7J2LidoT5IUeaQ6sfDzdzoo8yab27v/p9hSzYuZpT9iMZF9C3tt8MtM/ZexocNGIoI0iQe6igfE+J8zQU/h5wpi2daaUrLire1bux87iMHW9jYsdT5db7RRQFFFFAUUUUBRRRQFFFFAUUUUBUWqaKAooooCiiigKKKKAooooCiiigKKKKAooooCiiigKKKKAooooCotRRQFqmiigKKKKAooooCiiigKKKKAooo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ttp://www.cpsc.gov/PageFiles/76022/08156b.jpg"/>
          <p:cNvPicPr>
            <a:picLocks noChangeAspect="1" noChangeArrowheads="1"/>
          </p:cNvPicPr>
          <p:nvPr/>
        </p:nvPicPr>
        <p:blipFill>
          <a:blip r:embed="rId4" cstate="print"/>
          <a:srcRect/>
          <a:stretch>
            <a:fillRect/>
          </a:stretch>
        </p:blipFill>
        <p:spPr bwMode="auto">
          <a:xfrm>
            <a:off x="1066800" y="4343400"/>
            <a:ext cx="3801200" cy="2057400"/>
          </a:xfrm>
          <a:prstGeom prst="rect">
            <a:avLst/>
          </a:prstGeom>
          <a:noFill/>
        </p:spPr>
      </p:pic>
      <p:pic>
        <p:nvPicPr>
          <p:cNvPr id="19464" name="Picture 8" descr="http://preview.turbosquid.com/Preview/Content_2010_12_09__05_25_43/01.jpg1007ec7d-b611-4bb4-90d2-50589882a1c9Larger.jpg"/>
          <p:cNvPicPr>
            <a:picLocks noChangeAspect="1" noChangeArrowheads="1"/>
          </p:cNvPicPr>
          <p:nvPr/>
        </p:nvPicPr>
        <p:blipFill>
          <a:blip r:embed="rId5" cstate="print"/>
          <a:srcRect l="4762" t="9524" r="9524" b="9524"/>
          <a:stretch>
            <a:fillRect/>
          </a:stretch>
        </p:blipFill>
        <p:spPr bwMode="auto">
          <a:xfrm>
            <a:off x="6019800" y="4038600"/>
            <a:ext cx="2743200" cy="2590800"/>
          </a:xfrm>
          <a:prstGeom prst="rect">
            <a:avLst/>
          </a:prstGeom>
          <a:noFill/>
        </p:spPr>
      </p:pic>
      <p:sp>
        <p:nvSpPr>
          <p:cNvPr id="2" name="Title 1"/>
          <p:cNvSpPr>
            <a:spLocks noGrp="1"/>
          </p:cNvSpPr>
          <p:nvPr>
            <p:ph type="title"/>
          </p:nvPr>
        </p:nvSpPr>
        <p:spPr>
          <a:xfrm>
            <a:off x="457200" y="609600"/>
            <a:ext cx="8229600" cy="1066800"/>
          </a:xfrm>
        </p:spPr>
        <p:txBody>
          <a:bodyPr>
            <a:normAutofit fontScale="90000"/>
          </a:bodyPr>
          <a:lstStyle/>
          <a:p>
            <a:r>
              <a:rPr lang="en-US" dirty="0"/>
              <a:t>Physical Domain – Consider Developmental Capabilities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argocycling.org/images/2007/03/18/deltatricycle_2.jpg"/>
          <p:cNvPicPr>
            <a:picLocks noChangeAspect="1" noChangeArrowheads="1"/>
          </p:cNvPicPr>
          <p:nvPr/>
        </p:nvPicPr>
        <p:blipFill>
          <a:blip r:embed="rId2" cstate="print"/>
          <a:srcRect/>
          <a:stretch>
            <a:fillRect/>
          </a:stretch>
        </p:blipFill>
        <p:spPr bwMode="auto">
          <a:xfrm>
            <a:off x="685800" y="2057400"/>
            <a:ext cx="3352800" cy="2514600"/>
          </a:xfrm>
          <a:prstGeom prst="rect">
            <a:avLst/>
          </a:prstGeom>
          <a:ln>
            <a:noFill/>
          </a:ln>
          <a:effectLst>
            <a:outerShdw blurRad="292100" dist="139700" dir="2700000" algn="tl" rotWithShape="0">
              <a:srgbClr val="333333">
                <a:alpha val="65000"/>
              </a:srgbClr>
            </a:outerShdw>
          </a:effectLst>
        </p:spPr>
      </p:pic>
      <p:sp>
        <p:nvSpPr>
          <p:cNvPr id="1032" name="AutoShape 8" descr="data:image/jpeg;base64,/9j/4AAQSkZJRgABAQAAAQABAAD/2wCEAAkGBxQSEhQUEBQWFBUUFBcYFhUXGBcVHBcVFBQXFxcUGBcYHCggGBolHBQUITEhJSkrLi4uFx83ODMsNygtLisBCgoKDg0OFw8PFy0iHSIzLDAvMS83NywwLCwyLCwsMTAtLCwsLCw0LTEsLCwsLTU0LC0sKywwLC8sLC80LywsLP/AABEIALgBEgMBIgACEQEDEQH/xAAcAAABBAMBAAAAAAAAAAAAAAAAAQIGBwMEBQj/xABHEAACAQMCAwYDBgIHBgQHAAABAgMABBESIQUxQQYHEyJRYTJxgRQjQlKRocHwM0NicoKx0VNjc6Lh8SQ0g5IVFkSTo7LC/8QAGgEBAQADAQEAAAAAAAAAAAAAAAECAwQFBv/EACwRAQACAgEDAgQFBQAAAAAAAAABAgMRBBIhMUFRBRMyYRRxgdHhIkKRofH/2gAMAwEAAhEDEQA/ALpJpM0GioDNGaKKAzRmikNAE0mqkNJQOLeprXbiEYKgyoCx0qNa5ZvyqM7n2FVv3vdsxEn2KHw5GlVvHyxJiUFdI0qRhiTnflp5HNRbuqtLd3mnmy80BR4UQBBGArZuJGLBMA4+M48u2ScVRfOaXNedOFdvuIGbRNxLwkOQZjCsykqecapHnB9Tjarj7v7tpbdna/F/mQ/eCIQ+HhV+6Kc/7WSB8VQSjNKDTaVaoXNGaKKgM0ZoooDNGaKKAzRmiigM0ZoooDNGaKKAzRmiigM0ZoooDNGaKKAzRmiigeKWkFLQYzRQaKAooooCkNLSGgaarzt/ZcQaF3F74H3wSCG3DRmQPJhBJLq1a8dBhdverDNRrtteCFbZyqvi6QgMdI1COUqxPQA4YnoAT0oIPb91lu0jW7NNJMvhvLck4CmQEuRt52YjZSTjBZs7BoFxrhdxa+NJAG+zTOYpHjIKFVY/dOV+E/DlSB5ts1f/AAi1EMs651MwhkkfkXd1dWc//bwB0AA5CulLCrqySAMjAqyMAQytzUg7EHJqioO7Tsfwu+iZ5S8s4xrhLtF4Q5AqI2BdT+b6EA7Va3Z/gNvZRGK0j8NCxcjUzEsQBksxJOwA+lUv207JzcIuFu7BnWHV5XHmaFm28KTPxRnkCefI741WB3Ny3Eti091I0hmmcpq38i4TP1ZX/QUE7ooxS4qApaSloCiiigKKKKAooooCiiigKKKKAooooCiiigKKKKAooooHilpBS0GM0UGigKKKKApDS0hoGmo/2jb7601KGQSOzhhnyun2cfIZuQSfQGpBXK7QRrpV5BmNdSzf8CVSkhz0CnQ5PQIaDQ4dmG7aGVv6SBBA5JJkWF5SUbP9YolHXzAZ6NiQFK4BQSTRRXPmZUlibO2sN4csU645E/ZnORurBscga6AuHt9psyRdJgMsg9JlA3A/2gHL4gMFiFd9+HahBb/YYmBld0aX0RF8yqx6EtobHop9RVl8C4cttbQwR/DFEiD3wu5+pyfrXJ7Q9lrG/WN5oY5dQDLKpwzLsVxLGQSpHuRvXdtZB8OCpAxg+g6g9RQZ6KXFFAUUUUBTgKaKcGoMc8ioCzsFUcyxCj9TWiOO2pOBcwZ/4qf61Be8DsHe8QuvFWaEwoF8OGQyYBGNWVUYyxLZYHOMCoff91l7HG7eBBKQpwIZ5dWd/MEdcMdx5cjOnbcnIXml5EeUkZ+Tr/rWG44vbx/0k8K/3pEH+ZryvccKZEEkkbKjZAcodOoHBTXjAcEEFScjqK1RGvSqPUJ7a8Pzj7bb5/4gP78q7UE6uoeNldWGVZSGBHqCNjXkUpuFGSWOAACST6ADcmr87leGXVvaSrdRtEjSB4UfZgCvnJTmgJ0nBwc52oLCoooqAooooCiiigKKKKAooooHilpBS0GM0ZpGNNJoH0ZrGDS5oH5pDSZpCaBaawpaSgi/HeHvEIniGVgkDRtpLvAreSRAvOWEox8o8wwMZ209nhfFFuFIGFcbMmdQ9CysPjQ4ODsejBWBAzcSuY442MrKi43LMFGDzOT6DJ+lV13h9oRCbea1ETPLDr1LkP5iuh0lTIzsRhlYNjByNqkzEd5Z48d8k9NI3Kaz8K0FXtm8HmWjxmJsk7mMEaD/AGkIPU6q3bG7cnRNEyEDOsHXGQMZKyAD1GzBSd9sb1weE8aniEScUjWJpQAJEOuMSH+qZvwMegO3QMa7v29Ul8M5xpVi2xC62ZVB3yMlTzGPSsmAg4qCzK6PEVJAD6csAca1CEgpyOc9dwDtXQVgdwcisVxarIuGAI5j2PQgjdT7jeuZJbywnMRLjfynGr9eTj9G92qDs0VoWXFVcebykHBzsNXoQd1PsQK6FAlFLRQITQHoIoKUEE7zoYra1uLmMvFNMBE3hnCzF/LmVCCraU1HXgMAuxqjOyvCku7uGJpPDSSXSz6S25yVQKN/MQBnYDO9Wx3sPoMMMZZjgtpJzgthEA+YV/196y8J7sWt7m0nVoj4cpeXCsjYKLjGSdXnDHG2NXWtdcm7TXXh2ZeJ8vBjyzb6t9vtHqmPZPstb8PQrApLucvKwGo+ijA8qDoo/ckmpBmsVZEFbHIWiiiiCimswHMgfM4oVweRB+RzQOozSUmaB2aM00mkzQPopoNKKDIKWkFLQYWrExpzNWPNA4GtDjXHLe0TxLqVY13xncsRvhFHmc+wBqJ9v+8FLLMFuBJckb5+CIEc3xzb0UfXHWoLS1veK3BMYe5mx55GICxqfzMfLGvoB6bCgsbjHfGM4soMjpJMdI+YRTn9SPlUQ4j3mcQf/wCoEftGiL+5BP71K+Ad0kIAa8le5bqkJ8KIH08U+d/muPlU3sux9lDjw7S2UjG5jErY/wCJJv8AtVFEf/Pt/na/l/8Af/Ct+y7zOJxH/wAyso6iSONh+oCt+9X23CoDgGKEjqDDHjkf7NcjiXYTh0wbXaQJsSXjBgIP5i0ZHzoKk453itfiJLu3RdAlCFPOpnkURxytG/RA8jAZOW0+lbliPtF/bRqNjNGqr+WGADA+kaD65qPcL4GmvUsnimHx3bT+SE6UYoRkamZSN9hnNcq54nPDdLLEzwuozG4GnIPMjIwynl1BrnyRN8kV9I7vX4lq8fi3zf3W/pj8vV6nuYFkVkkUOjghlYAgg9CDXK4lw8HOpVbK4jLZ0g8gGQEKSBkKTy1EbAmop3ed5qXhW3uwsVydkYbJMcchn4H5+Xkeh6VYhUEEMMg8xW95Dl8Mv2UmOXVkafMSradeSscjJ5fEwATgAeYYzsW7OoHnXFvrILv4ayHKlC+cZUg4IyBrwMBjjOwJAzTeF8VDNofIOARlSmM5yhGpsFTkc8Eg6SdLYDoXvDlffG45MNmHsCfiH9lsinROFGAcY5g/ztWwrYrFfWUcy6ZB02IJVlOMZVhup9xQc7gvam3upp4IyRLbsBIrAjmcBlbkwzkev7V28VV8fYKWwS9Fu7XEM9vpjDf0kTRtrVP7SnLDIxg423Jrl9nO8Ce3wk2Z4xsVY4kTHQMeePRv1FasmaKWiLO/i/D8nJx2vimJmPT1XJilrk8B7SW94MwSAsB5o28rr81PT3GR71s8avPBgkkyAVU6SeWo7Ln21EVs6omNw5LYr1v0WjU/dU3HoH4jxYwwvowHYv8AlSIYjwRuMsqnI5a6lnY+9GtrecGG7jGCCz6JlG/iaC2ktyJI3wcjY1y+6W1Ej3V3jZ2WKPPPQoB+mwi+oqV9quzgulDxnw7iLeKQHByNwpI6Z69M+5B0Ui2uuP8Ar1eTkxzf8Pk8RERE+0/t7/5dSx4lHK0iRsC8LaZUByUb0P8AnWLjvHreyj8S7lWJemfiYjoijdj7AVUnH+2Js2+0LEYuJavBuBp+6mjVQNUoB2YEKRp3yOZU1W0s1zxC5BYvc3EpwM4/9ozhUUemwFb62i0bh5eXFbFbpvHdZ/aDvqckrw+AKu4E025OPxCMHA+pPy6VX3Fe2t9cH768mznZUbwxv00x6QasTsr3QR7NxCQytjPgwsUjUEnAabGpjsfgAwep51ZfCOA29qMW8UUI/wB0iqTt+JyCzH3zWTU8yjgl1LuLW6lB6+DM/wBc6T6n9aQ8Fu4fN9luosfi8GVP30jFeqlUb5LHfqzdd/Wk0DoXH+Nv9aDzFwvtvfW5xDeTbH4JG8UfIrJqx9MVYPZ3vnbIW/gBH+1gzt7tGx/yP0qyuMcAguVxcRRXG39ails/2ZFAKn33qtO1HdCnxWDmF+kMzFo2PpHPzU+gcb+1BanB+MwXcYltZVlTqVO6n0ZTup9iAa3s15YtLu84Xdfjtp4/iRhs6+jLnEiHfcZHoc71fXYHtxFxKPGBHcIMyQ56f7SMn4k/cdehMVLRTxWMVkFEZRRQKKDTY1D+8btd9ggAiwbiXIj66FHxSsPQZ29T8jUtmcKCWOAAST6Abk15w47eTcV4hiIEvcSCOJTyWIE6M+gAy5+bUD+x/ZiTiUrF3ZLeNtU858zEuc6Fz8czE++M532Bvng/CI4IliijWKFfhiG+T1eVv6xz77fPGa1uznB4reGOGEfdQZCkjeSXlJcN6ktqA9BnG2MdxVoEHpSgVkC04UGL0rV4tw9biCWCQsEmjaNihAYKwwcEgjO/UVvZ/wA8/t/0rHeXKxRvI/wopY/QZwPcn+FFiJmdQpXjfA47BpoY53kedlWWWTGrQBrfJUjO2nmCDhuoFTLg/ZGG64bCt4jNqVnRc4aJXJMYjbmrhNPsSTkYqGxwPxLiCxsSV1EvuSFjB1SkDpknT/iHpV2qgAGBgAYUegrRhnqmbPW+I1jDjx4PWO8vNPbXsfNw2UK5LxOcwzgadWN8H8sg6j6j2tLul7dG7X7JdsTcRgmNz/WxKBzPWRevqN+hqbcf4LFeQPBOPI42PVHHwyKejA/qMg7V5r4jZ3HDrwrkpPbSZVxkAkbqw9VZSDjqGINdDyHqZhkYIyDzFci/sDk6SMOApLAlSQVKswBB8RNA0nI9D0Iy9l+NpfWkVzHt4i+ZfyOpw6fRgR8sGugwzkHcHmKitY3CwhRIx0khQ7Y2OObYAGDjnsB8q3SuKrPvjN6tqEtVLwyHRIygtIobbRpA5NnSWHQ4wMknY7r+LX8cSQcUgkRMAQTyaQ2OkUqk6xjoxHsfWgsVXqPdpuxlve5YjwpekqAZ+TDkw+dSMrTSKk1iY1LPFlvitFqTqVB9oOA3Ng4aRH0g+SeP4c5wNw2qMnbnjnT+IdsLq5tXtrhsx7NrOBI2k7RkrsVzjfGdvrV7yAMCrgMpGCCMgg9CDzFU3x7gkD8RW0tk0pJOocAkgKoBl0/lH9IMdNNceTFOP6J8vouJzq8udcmu5p33+X+/3WL2D4b4FjAhGGZPEb+9L5yD8sgfStHvI7Yjhtv5MNcS5WBD0PWVv7K5G3U4FSt5VRWdiFVQWYnYKqjJPyABry52x47JxG8ebBbxGEdug3IjDERoB6ksT82NdlY1EQ+dy3m95vPmZ2Xs4k15cOkgedX1SXL5GVXOWk1NsG9PWt/inDxYGFiAHjdmjkKakKxgFfFQjJfXgY6EkkDINWn2W7HSWdqsds6JcKyySu6645pgN4WPxCNOQK4IYZ6EHe7cra20X2mZ0hIK4ON2kXOgoACSy5PQjSWyMcsZjU7q3UyxesY8s9o8T7fw7nZ7ijXNrDPJG0LOmWjYYK9CcdFOAwzvgiunVGcd7wb2S4C2syuskK7WgMxBVfvPu5U2Y4Y8sgEb7YqSdzXbGa6e5guXeUpiaN3IYqhcIyFhz3ZSPrWbnmNTpZwG/wBP8j/1FGKfJzU+5H6jP+YFKDz+dEYjTWGdiAR1B3B+lZ2rGyen8+9BFe2XZeG9iMc4OlRmOYbvbt6gnd4vzKeX/wCtDXdvdcJvdJJSeEho3Hwuh5MPzIwyCPmOleoMVAO8nsoLq3KIMzQq0lsepC7y23yIwV/0FESjsZ2kTiFsk6YVvhlT8kgHmX+71B6giu+tecu6HtKbW9RGP3NyRG2eQcn7t/nqOPkx9K9GKaDOKKQUUEH71OI+Dw+UDnMVhHyc5f8A5Ff9ar/ue4eTJc3X4o1WCEnpLcHzN81QD6MakHfpORFbJnGZJG676UC/L8ZrL3TWumxt8c5bm5mb38ICAfwqiwoIwoVVGAoAA9ABgCthaYBThUDqFNJmhh+ooCTp88VXXed2k528Z+E5kI/MN8fJeZ9wPQ1KO2HHRbQ5BxI2dHXGnGWI9Bnl64FQju/4IbmVrmZSUB8uo7Mc5+pzzJ577b1z5Zm0/Lr+r2Ph+KuGk8vL4j6Y95/hJu7ns4baHxJRiacAsDzRBukfz31H3OOlTP8AesaL61lHtW+tYrGoeZmy2y3nJbzLVvndEZkQyMAdMYZVLn8upth8zVU98fBZJLeG9ljSOVD4Mqo5kAjckwkuUXJDZXl+PmcVcBrhdsLAXFjdQ9XgkK/30GtD9GUVWpW/cHxoh7i0Y7MBPGD0IISQD6aD9DVyla8yd21/4PFbRgcB5fDPuJ1KAfqyn6V6cFUYyo5HcGqi7wuy7wOZ1LSwsfiYl2jJ/CxO+n0PSrhYVgmiV1KOAysCCDuCD0rVlxxeNS7OFzLcXJ118ese8K+7ue2mSLa7ckk/dSsc52A8JieR22PXlz52WT61SPbnsibN/FhyYGPz8Mn8J9vQ/wAmH9q+L3c8Cq1xI0Ma48LJwd8lnI3c7n4s1pxZJrPy7vS53Cx5qfiuL4nzHs9D3vHbaNWPjxEqD5RIrHIHLSpJ/aq27GWnj8VaRyHESM+pDkeIzY8xyCp1azgiq37JHTqfTjyk/CMFVO2+rIOvSMadxnfYCpr2I4utuvjQv4jkkXEKgFipYaGTUfMdsaQNzkZBxnZbVskR7d3Hji2LiWyROuuen9Ex76+LmDh3hp8V1IsW35AC8n0IUL/jqsu6LhYlvXnYLptEDLk7eNKSsZPsPO2f7Ird74+00N6bFrd9SiKVyARlXdkGlgORwh+h965EEvgcBYkEm8viDg6T4cMYxvg/iB/Wt7zU67Sd7kcK+Fw9FuHUaTIxPh5HNlGA0wz12FVR2i7Tz38iy3LZdVZFGwQIQc6U/CTuDzztvtTbnhcK24kMn3juF0K6SGMYJJKjSemM8gc8zXIZ/qfU+lBmnn1FCiiPSiqSpbzEZBkOTsTncDapr3T9oYrGd3kUsJYvCOnGVwwbIB2PL1FV+xzzNZrNyORwc/wNB65suJxzwCaFw64ByOhXBKkHdW6YNbca4yD0P8B/HNeb+x/G7iJGMDfeOd9ROmQLjCsORYAHB542zVk9lO0n2t1S4aZXYnRIskkatgnyhUYBm0gZyD15AVF1Kxw/X9KPnWjwqRjrR21GF9GogAsCiOpONtWlwDgDcZwM4reoEIzWjxKLKFlHnTzIeuV30/UZH1rfxTGxQeZO8PhgtuIS+FskumeIjbCzebb0w2rHyFei+ynE/tVnbz9ZIlY/3sYb/mBqme+S1H/hHAxp+0Qe+IpfIP0Jqe9yFyX4WgJz4c0qfIag4H/PVRYgpaQUVBUnfsnktW/tSj9Qh/hXR7rXzY2Ht9tU/Pxgf8hTu+yz12KyD+pnRj8nDRenq6+lcTugvwbR0J3trxXPtFdR+Hn5a1Y1RbIFGP5yaTNAqB4X+c0FRTdNBGKCqO1HDp7y42EhYMyFSulEjUhl0nmxOpt+pBwNqsXs7ZmGCOLGNKjIDE4J5qM+n78+tb7DfNPVfX+frWNaREzLoy8m+StaT4r4ZBn+d6Xf1poNOzWTnA+VNcZ2I2IIPyKmn1o8Zu/BgmlOwjhlcn+6hoPL/ZskXdljn9otSB7+Im/8+tesK8u9i7MycSsox0uIj74gxI37Ia9Q1RU3bXvXmtrqe3to4sREKXk1M2oDzMEBAIycDPp71F7Pvev1ZVZo5RqzvEFZlG5BZDgDAPJc1b/FuxVjcTGeeBWlYDLamXOkYBIUgZ9/YVl4Z2VsrdxJBbRJIOUmnLjYgkM2SNiagpvt53ji/hgSNTEEkLyYfWGwulRyB2y/MelR2O/jJ+7cH2PlJ+nqeeKsnvu7MIbdbu3iRXif74ooUtG4wGbA30sBv0DGqTaHmBhiDtg7MB+UkVhkxReO7s4fNycW+6+J8x7pAvhxCQREa5cZQEZGOmOY3Oa0mS7MvjA6X0quoaRkKipgqowRhRnI361z5X04xk4wc4YEHqDnkenX51vjjrgDBG4zp3bG52J26AHbPP541fLvT6e+/d2/iuLyYiM+6RXeor9z+J/aJ2DvENWnDGOPwwx1ZLso8oYk7kAZqRcOuXWzs4zD4rQvM3hkHys8mVfbrjl864FxxCVYopNUTCTV5RnWhTA86nlnJxucgHlW3Y8XlFs7wSOlz4oXTHq80WAQcKOYbPXpWUfOntMQ12r8PrO62tP212dvtnxK8vLZRLbGOK2ywIRwFGnTgl9th6YNQOe0KnGpHyqnUh1DzDOM45jkR61ObrtJH/8ADkimhL3jlxI0jTEIgY6WKM2PEIxsBjA98VG+DcFmu2bw8LGn9JM50ontnq3oo/attImI7uHkXx2tvHXUOR4YAwT749/5NNRlzt7/AORqdcFs4NRjs7KS+kX+knmjJjUciyQ5AOD0JycHes3ecpVLM+E8HiJMxjdYl3QqFcLFsAQc4ycZ51k0IJa3jIMBse3/AEqRdnu1BhmR5MsFK5wTnAYEnByD129zjfFdrspZsbJC9vHNES5zJEpA8z5xISD+Enblj5UyXsra3Sg2hNrMyhhHI2uJs/h1nzRtnA3yM7Vj0xvem2M+SK9PV2XZ2YvoLiHxLaQTKzEu4JB8Q4zrQ7q2ABg9AK6+PfH6f5kV5d4Rxa64XdErmKVDpkjbk65zoccip6EcuYr0X2S7SxcQtlniGM+V0zkxyDmh9eYIONwRVa3Y0/I/T/rQc+1Jt/2rG8hUMxIwoJOfbPMjptQUx3zPmOD1+1XRx7Bgp/epT3DoRw5j63MmD64WMfwxVf8Ae/d5mt4vxRwl3HpJcv4jD9h+tWv3R2Pg8LtgecgaU/8AqsWH7aaqJqKKUUVBx+P8OFzbzQNylRlz6EjZvocH6VQ/YG++xcQaC58sc2q1nz+Fi2Ef/C4xn0Y16Geqa75+ypV/tsS+V8LcADk3wrKfYjCk+oX1oLZ4VOSumT+kj8j8/iX8XyYYYfOt1lx/Cq17ue1huogrHVdW6BZF63Fuuyyr+aRMgHqfqKse2mV0BUhlOCpFA6gilAoFFNK05aXHL+elAPP+elAuOlAzSGjVQOFQXvf4x4Ni0WRruW0Af7tMNKflnSv+KppNMqhi5ChVLMx2CqBksT0AArzn3idozf3ZaMMUGI4UAOdAO3l/O7En13UdKI7ncbwoy3slww2gjIB/3k2QPlhNf6ir3zUZ7u+zX2CyjibHit95MR/tHAyueoUBV/w1J8UVjZaTRWXFGKI157ZWUq4DKwIZSMggjBBHUYqmO1HdDLG5k4diSMnPgORqUflVm2cdBkhh6k71d9Gmg8zN2K4jkKLOcH2DEHl1YkdM8+vyqVdmO5+SVlk4liONR/RIwLv/AHmGQg5csnbpV3aKNFBWHeN2Dt14bIbSIo1viRVDyMNCEmQBGYgeVnOwzkVVnYnji2puUkBKTQbaSVIljOYiGUgr8TDI9RXqB0GMEZB2IPUdRXmjt52aPD7uSNR91J54T/uyTlM+qtt8gPWg0+DcNl4ld6Gc+YtJPKfNpQbs2+5O4UD1Iq8+E9loUiSMCSLSCUVJXj0qRzcxkFnOCTkk7nG2agndZbpBaieTb7ROwZsatMMAwCQBnAkJP6elWlwPiAuoEcKFEmW06tR0hiELdVYgKccxuOlBo2nZmNSw13IwQcLc3EeVIGDhXAyMYI/13q/vs4Utu9r4ZlKss39JLJNjAjwB4jHTnDHbn1q6Li4CeZ2GQdiSBnbdT77Z+lU9343SSSRGNtYWMocHYO7Fi3zwgG3qfSiuTxExR8KtI4mczPEWOJpNIaUlvg16V0qATt1b3qed1XCYzCbh0DHUY1LjOFjJRpFztuRjPPZvXFVhwPgtxfTw28assarG0spGFEeFbAPLcYAHU46Db0Tw+wSCNI4xiONFRRz8oGASerZ3J9SaIgXeX2OFymY1xIgJgb1wNTWzf2SASmeRBHLnX3dL2ka0vkjJxFcssTg9HJxG/sQx0n2b2q+OMITDIFGSo1oTt/R+YfPlj5GvOXeJYiC/n8Pyq5WaPHQSqH29PPq/Sg9OyuB8XM7D5/OuZxy5VE0u2lNJeUnpCgyxJ98AfU1kt+LKbeKZt/FjRlA3LM6Bgg9Tuf396qDvW7U7NZxkF3Ia6ZTkLjdLVT6Dm3TJ9zgqGTvJxXiG2Q13Pgf2EJwM/wByMf8AKa9RWUCxoiIMKihVHsowP8qqTuP7KFQb+Zd3BW3B5heTy/X4QfTPQ1cK0RlFFKKKDXYVgu7VZUZJFDI6lWU7gqRggitwrSaaDzr2v7LT8IuEmgZxEH1QTrzRs7Rv74232YfMirB7EduI7sgeWK6Pxwk6Y5z1kgY/A56of351YV7ZpKjRyoro4wysMhh6EVTHbHunlhJk4dmWPmYWP3iEbjQf6wfPDDH4qouO1u1fIGVYfEjbMPmP4jatgLtXnzg3eLc2/wBzeJ9pVPLpm1JNH0wJR5h/iBPvU94Z3n2b41TSwE/hnj8QD/1Yunu1RVik8qaQTn6VGo+29mdxeWf1nCfswyKbN29sl3N5bHbkjNMfoEGTQSfT1/n5ViuLhEUuzKqoMs7HCqvUsTyquOMd7lugP2dJJyeRf7iMf4d3PyOKrbjXam94nIqEtKSfJBEuEU7brGu5x+ZicZ5iiJN3ld4X2kG3tSRBnLOfKZiNwSD8MQ5gHc7ZxyPX7ouwxUrf3akORmCNugP9ew6EjZR0GT1GMvYHusEbLPxILI4OUg2ZVPRpDydh+UeUe/S2BVCKKeKbSioHUYpaKBMUuKKKBMUhp1NNAxjVId/Q/wDEW56eAw//ACf9qu16qrv14cWghmH9W5VvlJjB/VQP8VBEW429nw3hksAU+a4DBskHMzllIB64I3BxzG9dBp2vI/G4O+h1GZrM+V1P5kYY1rzxz+m4rm9kVivLIWs+PuJ2YHJGlJ1wH2PJZMk+1c7jXALzhsuvyRqhytzGq/6Fwfbr61RhvuPXjTeHoJkDYOpGOX5FtJ20/Mct+tS3iNnJewwi8Z8K2tyqqZH0waI1AXGGOTtsBg+wrV4H3g6tIu4/Eyyosy6UldjjLMvwEAEfqOea7Nr2xtJCNMq5Y/DIGhIJ5AMfKem4qCVdg7H7PZxoiLqJGtsFdZUaQxJ3JwoGOgqTBt8Hnge3ry6VF7HtBFhdLw4Gd/GTGeWAT9aW67VwqT97b/DuviiRtuZ0KMkCipFxKbEEjE40xuT8wpz/AD71QfewMXka9Vs7cH54c/5EVYcXaWK+YwwTOyEgzER+HGIhjWAX8xJ2Gxx5h61UnaviP2y+mlTcPJiMDJ8iAImke4UH61US/iXb3wLO3gt313C20cbTfhgAjAKRj8Um2C3T9hyu7rsRJxGbxJtQtkbMjnOZGzkxqepJ+JumfWu72H7ppJiJeIgxx8xEDh3/ALxHwD5b/Krss7JIkWOJVREGFVRgKB0AFAtvAqKqIAqqAqqBgBVGAoHQACs6ijTTlFQZBRSgUUBppClOzRQY9FNZKz0UEZ7S9kIb4YmVCcYDlMsPk4II/WoFd9x2STDdhMnkUL4/5hVx0uaopGTuOufw3sZ+cTD/APo1rSdyV3n/AM3Bj3WQfw/jV7ZpdVBSnD+5FgQZ7lGx0QMM/XnVhdnOySWaaYCqg7tpUAsfVm+JvqalFJUGskGKf4VZhS0GLRRishNNNAlFFFAUUUUBSGlpKBjLXM4/weO6gkhlGVkUqfbPJh7g4P0rqEU0ig8syRTcLvGSVTqQlHHISRN+Jc9CAGB6ED0NWVwe6S4RczERsPI25UgbaW38uOW/LkemZd2+7ER8SjG/hzJ/Ry4zjqUYdUP6jmPQ0Zc2t7wmbTKhTJ65aOT3Vh1x6YPr6VRZt/3YrIwkTQrAHRp1AAnODgbHc6s4qMQd0dwrBo54XUHbcnzKcYyBjZhv8jWThHeOFC6S0DLvpP3kecHfTj36aP411OzfbdbeFYllgwhd9RG7PIzO2R4227n9qg5EXdJfBQvi2+csSCZCGVggIOE9VzXL4x3cTWz4e5hGSCqprZ998/CAoGD5iRyztUtuu8FXbM96Y0APltIF1kHG3iNI+Ccc8DFQLivacuxW1R11t8TsZJXJ5ZP5v19sVRu8a4uLaBraFtUkmPGkwATtjBI6nPz3JO5GJP3QdiXYC8l8gbaJSNynV/YHG3tvyNYOwHdg8rLPxJSsYOVgPxOc7GX0Xrp5nrjkbuRQAAAAByqB6xgDApQtApwFAYpQKMUCgyCigUtAw0tFFAUUUUBRRRQFFFFAUUUUBSUtFAlGKKKBMUYpaKBMUYpaKAxSYoooEKUmiiigNNc7jfCRcRmNwrKeauocH6GkooKz4t3Lq5JgkEXt5mH6Hl9DXIPcjddLmLHujj+NFFBs2ncfLn725Qj0VGH7nNTTs93bQWhDJjWPx4Jb6E5x9KKKCZR2mOtZRDRRQO0UumiigNNGKKKDIK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stabilizerwheels.com/images/lg_bike.jpg"/>
          <p:cNvPicPr>
            <a:picLocks noChangeAspect="1" noChangeArrowheads="1"/>
          </p:cNvPicPr>
          <p:nvPr/>
        </p:nvPicPr>
        <p:blipFill>
          <a:blip r:embed="rId3" cstate="print"/>
          <a:srcRect/>
          <a:stretch>
            <a:fillRect/>
          </a:stretch>
        </p:blipFill>
        <p:spPr bwMode="auto">
          <a:xfrm>
            <a:off x="5562600" y="838200"/>
            <a:ext cx="2819400" cy="2819401"/>
          </a:xfrm>
          <a:prstGeom prst="rect">
            <a:avLst/>
          </a:prstGeom>
          <a:noFill/>
        </p:spPr>
      </p:pic>
      <p:pic>
        <p:nvPicPr>
          <p:cNvPr id="1036" name="Picture 12" descr="http://www.bikomobil.com/bisiklet/images/e3.jpg"/>
          <p:cNvPicPr>
            <a:picLocks noChangeAspect="1" noChangeArrowheads="1"/>
          </p:cNvPicPr>
          <p:nvPr/>
        </p:nvPicPr>
        <p:blipFill>
          <a:blip r:embed="rId4" cstate="print"/>
          <a:srcRect/>
          <a:stretch>
            <a:fillRect/>
          </a:stretch>
        </p:blipFill>
        <p:spPr bwMode="auto">
          <a:xfrm>
            <a:off x="4419600" y="3886200"/>
            <a:ext cx="3335743" cy="26574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533400"/>
            <a:ext cx="8229600" cy="1066800"/>
          </a:xfrm>
        </p:spPr>
        <p:txBody>
          <a:bodyPr>
            <a:normAutofit fontScale="90000"/>
          </a:bodyPr>
          <a:lstStyle/>
          <a:p>
            <a:r>
              <a:rPr lang="en-US" dirty="0"/>
              <a:t>Physical Domain – </a:t>
            </a:r>
            <a:br>
              <a:rPr lang="en-US" dirty="0"/>
            </a:br>
            <a:r>
              <a:rPr lang="en-US" dirty="0"/>
              <a:t>Assistive Technology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047750" y="1362075"/>
            <a:ext cx="7056438" cy="4824413"/>
          </a:xfrm>
          <a:prstGeom prst="rect">
            <a:avLst/>
          </a:prstGeom>
          <a:noFill/>
          <a:ln w="9525">
            <a:solidFill>
              <a:schemeClr val="tx1"/>
            </a:solidFill>
            <a:miter lim="800000"/>
            <a:headEnd/>
            <a:tailEnd/>
          </a:ln>
          <a:effectLst/>
        </p:spPr>
        <p:txBody>
          <a:bodyPr wrap="none" anchor="ctr"/>
          <a:lstStyle/>
          <a:p>
            <a:endParaRPr lang="en-US"/>
          </a:p>
        </p:txBody>
      </p:sp>
      <p:sp>
        <p:nvSpPr>
          <p:cNvPr id="31748" name="Line 4"/>
          <p:cNvSpPr>
            <a:spLocks noChangeShapeType="1"/>
          </p:cNvSpPr>
          <p:nvPr/>
        </p:nvSpPr>
        <p:spPr bwMode="auto">
          <a:xfrm>
            <a:off x="2411413" y="2420938"/>
            <a:ext cx="0" cy="2952750"/>
          </a:xfrm>
          <a:prstGeom prst="line">
            <a:avLst/>
          </a:prstGeom>
          <a:noFill/>
          <a:ln w="9525">
            <a:solidFill>
              <a:schemeClr val="tx1"/>
            </a:solidFill>
            <a:round/>
            <a:headEnd type="triangle" w="med" len="med"/>
            <a:tailEnd/>
          </a:ln>
          <a:effectLst/>
        </p:spPr>
        <p:txBody>
          <a:bodyPr wrap="none"/>
          <a:lstStyle/>
          <a:p>
            <a:endParaRPr lang="en-US"/>
          </a:p>
        </p:txBody>
      </p:sp>
      <p:sp>
        <p:nvSpPr>
          <p:cNvPr id="31749" name="Line 5"/>
          <p:cNvSpPr>
            <a:spLocks noChangeShapeType="1"/>
          </p:cNvSpPr>
          <p:nvPr/>
        </p:nvSpPr>
        <p:spPr bwMode="auto">
          <a:xfrm>
            <a:off x="2411413" y="5373688"/>
            <a:ext cx="4897437" cy="0"/>
          </a:xfrm>
          <a:prstGeom prst="line">
            <a:avLst/>
          </a:prstGeom>
          <a:noFill/>
          <a:ln w="9525">
            <a:solidFill>
              <a:schemeClr val="tx1"/>
            </a:solidFill>
            <a:round/>
            <a:headEnd/>
            <a:tailEnd type="triangle" w="med" len="med"/>
          </a:ln>
          <a:effectLst/>
        </p:spPr>
        <p:txBody>
          <a:bodyPr wrap="none"/>
          <a:lstStyle/>
          <a:p>
            <a:endParaRPr lang="en-US"/>
          </a:p>
        </p:txBody>
      </p:sp>
      <p:sp>
        <p:nvSpPr>
          <p:cNvPr id="31750" name="Text Box 6"/>
          <p:cNvSpPr txBox="1">
            <a:spLocks noChangeArrowheads="1"/>
          </p:cNvSpPr>
          <p:nvPr/>
        </p:nvSpPr>
        <p:spPr bwMode="auto">
          <a:xfrm>
            <a:off x="1447800" y="1676400"/>
            <a:ext cx="6480175" cy="396875"/>
          </a:xfrm>
          <a:prstGeom prst="rect">
            <a:avLst/>
          </a:prstGeom>
          <a:noFill/>
          <a:ln w="9525">
            <a:noFill/>
            <a:miter lim="800000"/>
            <a:headEnd/>
            <a:tailEnd/>
          </a:ln>
          <a:effectLst/>
        </p:spPr>
        <p:txBody>
          <a:bodyPr>
            <a:spAutoFit/>
          </a:bodyPr>
          <a:lstStyle/>
          <a:p>
            <a:pPr algn="ctr">
              <a:spcBef>
                <a:spcPct val="50000"/>
              </a:spcBef>
            </a:pPr>
            <a:r>
              <a:rPr lang="en-AU" altLang="en-US" sz="2000" b="0" dirty="0">
                <a:solidFill>
                  <a:schemeClr val="tx2"/>
                </a:solidFill>
              </a:rPr>
              <a:t>The relationship between stress and performance</a:t>
            </a:r>
          </a:p>
        </p:txBody>
      </p:sp>
      <p:sp>
        <p:nvSpPr>
          <p:cNvPr id="31751" name="Text Box 7"/>
          <p:cNvSpPr txBox="1">
            <a:spLocks noChangeArrowheads="1"/>
          </p:cNvSpPr>
          <p:nvPr/>
        </p:nvSpPr>
        <p:spPr bwMode="auto">
          <a:xfrm>
            <a:off x="3851275" y="5445125"/>
            <a:ext cx="1873250" cy="396875"/>
          </a:xfrm>
          <a:prstGeom prst="rect">
            <a:avLst/>
          </a:prstGeom>
          <a:noFill/>
          <a:ln w="9525">
            <a:noFill/>
            <a:miter lim="800000"/>
            <a:headEnd/>
            <a:tailEnd/>
          </a:ln>
          <a:effectLst/>
        </p:spPr>
        <p:txBody>
          <a:bodyPr>
            <a:spAutoFit/>
          </a:bodyPr>
          <a:lstStyle/>
          <a:p>
            <a:pPr>
              <a:spcBef>
                <a:spcPct val="50000"/>
              </a:spcBef>
            </a:pPr>
            <a:r>
              <a:rPr lang="en-AU" altLang="en-US" sz="2000" b="0">
                <a:solidFill>
                  <a:schemeClr val="tx2"/>
                </a:solidFill>
              </a:rPr>
              <a:t>Stress level</a:t>
            </a:r>
          </a:p>
        </p:txBody>
      </p:sp>
      <p:sp>
        <p:nvSpPr>
          <p:cNvPr id="31752" name="Rectangle 8"/>
          <p:cNvSpPr>
            <a:spLocks noChangeArrowheads="1"/>
          </p:cNvSpPr>
          <p:nvPr/>
        </p:nvSpPr>
        <p:spPr bwMode="auto">
          <a:xfrm>
            <a:off x="4140200" y="3179763"/>
            <a:ext cx="1079500" cy="2205037"/>
          </a:xfrm>
          <a:prstGeom prst="rect">
            <a:avLst/>
          </a:prstGeom>
          <a:solidFill>
            <a:srgbClr val="B2B2B2"/>
          </a:solidFill>
          <a:ln w="9525">
            <a:noFill/>
            <a:miter lim="800000"/>
            <a:headEnd/>
            <a:tailEnd/>
          </a:ln>
          <a:effectLst/>
        </p:spPr>
        <p:txBody>
          <a:bodyPr wrap="none" anchor="ctr"/>
          <a:lstStyle/>
          <a:p>
            <a:endParaRPr lang="en-US"/>
          </a:p>
        </p:txBody>
      </p:sp>
      <p:sp>
        <p:nvSpPr>
          <p:cNvPr id="31753" name="Arc 9"/>
          <p:cNvSpPr>
            <a:spLocks/>
          </p:cNvSpPr>
          <p:nvPr/>
        </p:nvSpPr>
        <p:spPr bwMode="auto">
          <a:xfrm rot="16252214" flipV="1">
            <a:off x="4356894" y="3367882"/>
            <a:ext cx="2171700" cy="1547812"/>
          </a:xfrm>
          <a:custGeom>
            <a:avLst/>
            <a:gdLst>
              <a:gd name="T0" fmla="*/ 594805 w 21600"/>
              <a:gd name="T1" fmla="*/ 0 h 20774"/>
              <a:gd name="T2" fmla="*/ 2171700 w 21600"/>
              <a:gd name="T3" fmla="*/ 1547812 h 20774"/>
              <a:gd name="T4" fmla="*/ 0 w 21600"/>
              <a:gd name="T5" fmla="*/ 1547812 h 20774"/>
              <a:gd name="T6" fmla="*/ 0 60000 65536"/>
              <a:gd name="T7" fmla="*/ 0 60000 65536"/>
              <a:gd name="T8" fmla="*/ 0 60000 65536"/>
            </a:gdLst>
            <a:ahLst/>
            <a:cxnLst>
              <a:cxn ang="T6">
                <a:pos x="T0" y="T1"/>
              </a:cxn>
              <a:cxn ang="T7">
                <a:pos x="T2" y="T3"/>
              </a:cxn>
              <a:cxn ang="T8">
                <a:pos x="T4" y="T5"/>
              </a:cxn>
            </a:cxnLst>
            <a:rect l="0" t="0" r="r" b="b"/>
            <a:pathLst>
              <a:path w="21600" h="20774" fill="none" extrusionOk="0">
                <a:moveTo>
                  <a:pt x="5916" y="-1"/>
                </a:moveTo>
                <a:cubicBezTo>
                  <a:pt x="15197" y="2643"/>
                  <a:pt x="21600" y="11123"/>
                  <a:pt x="21600" y="20774"/>
                </a:cubicBezTo>
              </a:path>
              <a:path w="21600" h="20774" stroke="0" extrusionOk="0">
                <a:moveTo>
                  <a:pt x="5916" y="-1"/>
                </a:moveTo>
                <a:cubicBezTo>
                  <a:pt x="15197" y="2643"/>
                  <a:pt x="21600" y="11123"/>
                  <a:pt x="21600" y="20774"/>
                </a:cubicBezTo>
                <a:lnTo>
                  <a:pt x="0" y="20774"/>
                </a:lnTo>
                <a:lnTo>
                  <a:pt x="5916" y="-1"/>
                </a:lnTo>
                <a:close/>
              </a:path>
            </a:pathLst>
          </a:custGeom>
          <a:noFill/>
          <a:ln w="9525">
            <a:solidFill>
              <a:schemeClr val="tx1"/>
            </a:solidFill>
            <a:round/>
            <a:headEnd/>
            <a:tailEnd/>
          </a:ln>
          <a:effectLst/>
        </p:spPr>
        <p:txBody>
          <a:bodyPr wrap="none" anchor="ctr"/>
          <a:lstStyle/>
          <a:p>
            <a:endParaRPr lang="en-US"/>
          </a:p>
        </p:txBody>
      </p:sp>
      <p:sp>
        <p:nvSpPr>
          <p:cNvPr id="31754" name="Text Box 10"/>
          <p:cNvSpPr txBox="1">
            <a:spLocks noChangeArrowheads="1"/>
          </p:cNvSpPr>
          <p:nvPr/>
        </p:nvSpPr>
        <p:spPr bwMode="auto">
          <a:xfrm>
            <a:off x="3851275" y="3643313"/>
            <a:ext cx="1655763" cy="1006475"/>
          </a:xfrm>
          <a:prstGeom prst="rect">
            <a:avLst/>
          </a:prstGeom>
          <a:noFill/>
          <a:ln w="9525">
            <a:noFill/>
            <a:miter lim="800000"/>
            <a:headEnd/>
            <a:tailEnd/>
          </a:ln>
          <a:effectLst/>
        </p:spPr>
        <p:txBody>
          <a:bodyPr>
            <a:spAutoFit/>
          </a:bodyPr>
          <a:lstStyle/>
          <a:p>
            <a:pPr algn="ctr">
              <a:spcBef>
                <a:spcPct val="50000"/>
              </a:spcBef>
            </a:pPr>
            <a:r>
              <a:rPr lang="en-AU" altLang="en-US" sz="2000" b="0" dirty="0">
                <a:solidFill>
                  <a:schemeClr val="tx2"/>
                </a:solidFill>
              </a:rPr>
              <a:t>Area of “optimum” stress</a:t>
            </a:r>
          </a:p>
        </p:txBody>
      </p:sp>
      <p:sp>
        <p:nvSpPr>
          <p:cNvPr id="31755" name="Text Box 11"/>
          <p:cNvSpPr txBox="1">
            <a:spLocks noChangeArrowheads="1"/>
          </p:cNvSpPr>
          <p:nvPr/>
        </p:nvSpPr>
        <p:spPr bwMode="auto">
          <a:xfrm>
            <a:off x="2484438" y="4652963"/>
            <a:ext cx="1511300" cy="701675"/>
          </a:xfrm>
          <a:prstGeom prst="rect">
            <a:avLst/>
          </a:prstGeom>
          <a:noFill/>
          <a:ln w="9525">
            <a:noFill/>
            <a:miter lim="800000"/>
            <a:headEnd/>
            <a:tailEnd/>
          </a:ln>
          <a:effectLst/>
        </p:spPr>
        <p:txBody>
          <a:bodyPr>
            <a:spAutoFit/>
          </a:bodyPr>
          <a:lstStyle/>
          <a:p>
            <a:pPr>
              <a:spcBef>
                <a:spcPct val="50000"/>
              </a:spcBef>
            </a:pPr>
            <a:r>
              <a:rPr lang="en-AU" altLang="en-US" sz="2000" b="0">
                <a:solidFill>
                  <a:schemeClr val="tx2"/>
                </a:solidFill>
              </a:rPr>
              <a:t>Low stress Boredom</a:t>
            </a:r>
          </a:p>
        </p:txBody>
      </p:sp>
      <p:sp>
        <p:nvSpPr>
          <p:cNvPr id="31756" name="Text Box 12"/>
          <p:cNvSpPr txBox="1">
            <a:spLocks noChangeArrowheads="1"/>
          </p:cNvSpPr>
          <p:nvPr/>
        </p:nvSpPr>
        <p:spPr bwMode="auto">
          <a:xfrm>
            <a:off x="5724525" y="4649788"/>
            <a:ext cx="1943100" cy="701675"/>
          </a:xfrm>
          <a:prstGeom prst="rect">
            <a:avLst/>
          </a:prstGeom>
          <a:noFill/>
          <a:ln w="9525">
            <a:noFill/>
            <a:miter lim="800000"/>
            <a:headEnd/>
            <a:tailEnd/>
          </a:ln>
          <a:effectLst/>
        </p:spPr>
        <p:txBody>
          <a:bodyPr>
            <a:spAutoFit/>
          </a:bodyPr>
          <a:lstStyle/>
          <a:p>
            <a:pPr>
              <a:spcBef>
                <a:spcPct val="50000"/>
              </a:spcBef>
            </a:pPr>
            <a:r>
              <a:rPr lang="en-AU" altLang="en-US" sz="2000" b="0">
                <a:solidFill>
                  <a:schemeClr val="tx2"/>
                </a:solidFill>
              </a:rPr>
              <a:t>High stress Anxiety, panic</a:t>
            </a:r>
          </a:p>
        </p:txBody>
      </p:sp>
      <p:sp>
        <p:nvSpPr>
          <p:cNvPr id="31757" name="Text Box 13"/>
          <p:cNvSpPr txBox="1">
            <a:spLocks noChangeArrowheads="1"/>
          </p:cNvSpPr>
          <p:nvPr/>
        </p:nvSpPr>
        <p:spPr bwMode="auto">
          <a:xfrm rot="-5400000">
            <a:off x="556419" y="3771106"/>
            <a:ext cx="2808288" cy="396875"/>
          </a:xfrm>
          <a:prstGeom prst="rect">
            <a:avLst/>
          </a:prstGeom>
          <a:noFill/>
          <a:ln w="9525">
            <a:noFill/>
            <a:miter lim="800000"/>
            <a:headEnd/>
            <a:tailEnd/>
          </a:ln>
          <a:effectLst/>
        </p:spPr>
        <p:txBody>
          <a:bodyPr>
            <a:spAutoFit/>
          </a:bodyPr>
          <a:lstStyle/>
          <a:p>
            <a:pPr algn="ctr">
              <a:spcBef>
                <a:spcPct val="50000"/>
              </a:spcBef>
            </a:pPr>
            <a:r>
              <a:rPr lang="en-AU" altLang="en-US" sz="2000" b="0">
                <a:solidFill>
                  <a:schemeClr val="tx2"/>
                </a:solidFill>
              </a:rPr>
              <a:t>Performance level</a:t>
            </a:r>
          </a:p>
        </p:txBody>
      </p:sp>
      <p:sp>
        <p:nvSpPr>
          <p:cNvPr id="31758" name="Arc 14"/>
          <p:cNvSpPr>
            <a:spLocks/>
          </p:cNvSpPr>
          <p:nvPr/>
        </p:nvSpPr>
        <p:spPr bwMode="auto">
          <a:xfrm rot="5347786" flipH="1" flipV="1">
            <a:off x="2841625" y="3363913"/>
            <a:ext cx="2171700" cy="1555750"/>
          </a:xfrm>
          <a:custGeom>
            <a:avLst/>
            <a:gdLst>
              <a:gd name="T0" fmla="*/ 555292 w 21600"/>
              <a:gd name="T1" fmla="*/ 0 h 20882"/>
              <a:gd name="T2" fmla="*/ 2171700 w 21600"/>
              <a:gd name="T3" fmla="*/ 1555750 h 20882"/>
              <a:gd name="T4" fmla="*/ 0 w 21600"/>
              <a:gd name="T5" fmla="*/ 1555750 h 20882"/>
              <a:gd name="T6" fmla="*/ 0 60000 65536"/>
              <a:gd name="T7" fmla="*/ 0 60000 65536"/>
              <a:gd name="T8" fmla="*/ 0 60000 65536"/>
            </a:gdLst>
            <a:ahLst/>
            <a:cxnLst>
              <a:cxn ang="T6">
                <a:pos x="T0" y="T1"/>
              </a:cxn>
              <a:cxn ang="T7">
                <a:pos x="T2" y="T3"/>
              </a:cxn>
              <a:cxn ang="T8">
                <a:pos x="T4" y="T5"/>
              </a:cxn>
            </a:cxnLst>
            <a:rect l="0" t="0" r="r" b="b"/>
            <a:pathLst>
              <a:path w="21600" h="20882" fill="none" extrusionOk="0">
                <a:moveTo>
                  <a:pt x="5522" y="0"/>
                </a:moveTo>
                <a:cubicBezTo>
                  <a:pt x="14999" y="2506"/>
                  <a:pt x="21600" y="11079"/>
                  <a:pt x="21600" y="20882"/>
                </a:cubicBezTo>
              </a:path>
              <a:path w="21600" h="20882" stroke="0" extrusionOk="0">
                <a:moveTo>
                  <a:pt x="5522" y="0"/>
                </a:moveTo>
                <a:cubicBezTo>
                  <a:pt x="14999" y="2506"/>
                  <a:pt x="21600" y="11079"/>
                  <a:pt x="21600" y="20882"/>
                </a:cubicBezTo>
                <a:lnTo>
                  <a:pt x="0" y="20882"/>
                </a:lnTo>
                <a:lnTo>
                  <a:pt x="5522" y="0"/>
                </a:lnTo>
                <a:close/>
              </a:path>
            </a:pathLst>
          </a:custGeom>
          <a:noFill/>
          <a:ln w="9525">
            <a:solidFill>
              <a:schemeClr val="tx1"/>
            </a:solidFill>
            <a:round/>
            <a:headEnd/>
            <a:tailEnd/>
          </a:ln>
          <a:effectLst/>
        </p:spPr>
        <p:txBody>
          <a:bodyPr wrap="none" anchor="ctr"/>
          <a:lstStyle/>
          <a:p>
            <a:endParaRPr lang="en-US"/>
          </a:p>
        </p:txBody>
      </p:sp>
      <p:sp>
        <p:nvSpPr>
          <p:cNvPr id="31759" name="Text Box 15"/>
          <p:cNvSpPr txBox="1">
            <a:spLocks noChangeArrowheads="1"/>
          </p:cNvSpPr>
          <p:nvPr/>
        </p:nvSpPr>
        <p:spPr bwMode="auto">
          <a:xfrm>
            <a:off x="468313" y="6308725"/>
            <a:ext cx="8370887" cy="549275"/>
          </a:xfrm>
          <a:prstGeom prst="rect">
            <a:avLst/>
          </a:prstGeom>
          <a:noFill/>
          <a:ln w="9525">
            <a:noFill/>
            <a:miter lim="800000"/>
            <a:headEnd/>
            <a:tailEnd/>
          </a:ln>
          <a:effectLst/>
        </p:spPr>
        <p:txBody>
          <a:bodyPr>
            <a:spAutoFit/>
          </a:bodyPr>
          <a:lstStyle/>
          <a:p>
            <a:pPr algn="r">
              <a:spcBef>
                <a:spcPct val="50000"/>
              </a:spcBef>
            </a:pPr>
            <a:r>
              <a:rPr lang="en-US" altLang="en-US" sz="1200">
                <a:solidFill>
                  <a:schemeClr val="tx2"/>
                </a:solidFill>
              </a:rPr>
              <a:t>Yerkes, R. M., &amp; Dodson, J. D. (1908) The relation of strength of stimulus to rapidity of habit-formation. </a:t>
            </a:r>
          </a:p>
          <a:p>
            <a:pPr algn="r">
              <a:spcBef>
                <a:spcPct val="50000"/>
              </a:spcBef>
            </a:pPr>
            <a:r>
              <a:rPr lang="en-US" altLang="en-US" sz="1200" i="1">
                <a:solidFill>
                  <a:schemeClr val="tx2"/>
                </a:solidFill>
              </a:rPr>
              <a:t>Journal of Comparative Neurology and Psychology, 18</a:t>
            </a:r>
            <a:r>
              <a:rPr lang="en-US" altLang="en-US" sz="1200">
                <a:solidFill>
                  <a:schemeClr val="tx2"/>
                </a:solidFill>
              </a:rPr>
              <a:t>, 459-482</a:t>
            </a:r>
          </a:p>
        </p:txBody>
      </p:sp>
      <p:sp>
        <p:nvSpPr>
          <p:cNvPr id="17" name="Title 1"/>
          <p:cNvSpPr>
            <a:spLocks noGrp="1"/>
          </p:cNvSpPr>
          <p:nvPr>
            <p:ph type="title"/>
          </p:nvPr>
        </p:nvSpPr>
        <p:spPr>
          <a:xfrm>
            <a:off x="457200" y="381000"/>
            <a:ext cx="8229600" cy="1066800"/>
          </a:xfrm>
        </p:spPr>
        <p:txBody>
          <a:bodyPr>
            <a:normAutofit fontScale="90000"/>
          </a:bodyPr>
          <a:lstStyle/>
          <a:p>
            <a:r>
              <a:rPr lang="en-US" sz="3600" dirty="0"/>
              <a:t>Physical Domain: Consider Effects of Stress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143000"/>
            <a:ext cx="5105400" cy="1066800"/>
          </a:xfrm>
        </p:spPr>
        <p:txBody>
          <a:bodyPr>
            <a:normAutofit fontScale="90000"/>
          </a:bodyPr>
          <a:lstStyle/>
          <a:p>
            <a:r>
              <a:rPr lang="en-US" dirty="0"/>
              <a:t>Social Domain – Cultural Norms</a:t>
            </a:r>
          </a:p>
        </p:txBody>
      </p:sp>
      <p:sp>
        <p:nvSpPr>
          <p:cNvPr id="3" name="Content Placeholder 2"/>
          <p:cNvSpPr>
            <a:spLocks noGrp="1"/>
          </p:cNvSpPr>
          <p:nvPr>
            <p:ph idx="1"/>
          </p:nvPr>
        </p:nvSpPr>
        <p:spPr/>
        <p:txBody>
          <a:bodyPr/>
          <a:lstStyle/>
          <a:p>
            <a:endParaRPr lang="en-US" dirty="0"/>
          </a:p>
        </p:txBody>
      </p:sp>
      <p:pic>
        <p:nvPicPr>
          <p:cNvPr id="18434" name="Picture 2" descr="https://fbexternal-a.akamaihd.net/safe_image.php?d=AQBh6FEspNSUaTlL&amp;w=720&amp;h=648&amp;url=http%3A%2F%2Fupload.wikimedia.org%2Fwikipedia%2Fcommons%2Fthumb%2F3%2F3c%2FHeibon-pp.10-11.jpg%2F720px-Heibon-pp.10-11.jpg"/>
          <p:cNvPicPr>
            <a:picLocks noChangeAspect="1" noChangeArrowheads="1"/>
          </p:cNvPicPr>
          <p:nvPr/>
        </p:nvPicPr>
        <p:blipFill>
          <a:blip r:embed="rId2" cstate="print"/>
          <a:srcRect l="53333" t="8642"/>
          <a:stretch>
            <a:fillRect/>
          </a:stretch>
        </p:blipFill>
        <p:spPr bwMode="auto">
          <a:xfrm>
            <a:off x="152400" y="990600"/>
            <a:ext cx="3200400" cy="5638800"/>
          </a:xfrm>
          <a:prstGeom prst="rect">
            <a:avLst/>
          </a:prstGeom>
          <a:noFill/>
        </p:spPr>
      </p:pic>
      <p:sp>
        <p:nvSpPr>
          <p:cNvPr id="18436" name="AutoShape 4" descr="data:image/jpeg;base64,/9j/4AAQSkZJRgABAQAAAQABAAD/2wCEAAkGBhQSEBQUEhQWFRUUFiEVFhUUGBcVFRUUFxUXFhcfGB0YHCYeFx0kHhgYHy8gIygpLC0sFx4xNTAqNSgrLCkBCQoKDgwOGg8PGiwkHCQsLCwsLCwpLCwsKSwsLCkpLCksLCwpLCwpKSwsLCwpLCwpKSwpLCkpLCwsLCwsLCwpLP/AABEIAMMBAgMBIgACEQEDEQH/xAAcAAACAgMBAQAAAAAAAAAAAAAABgUHAQMEAgj/xABEEAACAQIEAwQFCgUDBAEFAAABAgMEEQAFEiEGEzEHIkFRMlNhcpMUFRczQnGxstHSIzVSgbMWYpEIJYKhJEOSweHw/8QAGAEBAQEBAQAAAAAAAAAAAAAAAAECBAP/xAAdEQEBAQEBAQEBAQEAAAAAAAAAARESAiExMlFB/9oADAMBAAIRAxEAPwCb4A4Bo6qhSWaNmdmYEh2XYNYbA2wxfRRl/qm+I/648dk5/wC1xe/J+c4cNWPH16ytYUvooy/1TfEf9ceT2UZf6p/iyfrhv1YxjN91cKH0U5f6p/iyfrg+inL/AFT/ABZP1xIPx7QLJJG9XAjxOY2WSRUOpQL2BO4BNr+YI8MStJmsMsXNjljeKxPMR1ZLL6XeBtt4+WJ16Pha+inL/VP8WT9cH0UZf6p/iyfriXqeLaVKI1vNVqcLqDrvq3sAB11E93Tsb7G2Cp4vpI6Naxpl+TsAVk3OrUbAAdb3uLdRY3tY4b6PiI+inL/VP8WT9cH0U5f6p/iyfrhjfN4hULT6xznQyqg3PLQqpPsF2FvOxt0OOYcVUvyeWo5y8mBmSST7KshCsNuu5AFr3uLXvh16PiF+inL/AFT/ABZP1wfRTl/qn+LJ+uGZsyiEJn5i8oJzOYCCnLA1arjYi2OWs4kp4qUVTyqICqsJPBg5AS333GHXo+IP6KMv9U/xZP1wfRTl/qn+LJ+uJ/K+IqapLCnqIZiu7CKRXIB6EhTsMR/+v8vDOrVcCNG5jZXkRDqQ2bYm9r3F/YcN9HxwfRRl/qn+LJ+uD6Kcv9U/xZP1w0UNfHNGJIZEkRujxsHU22NiptjXm2ax00Mk0zBI411Mx8vZ5kmwA8SRh16C39FGX+qf4sn64Pooy/1T/Fk/XEinH2Xm1q6lufDnR9T/AOWN2bcXU1NNBDNKEepNox4eABY/ZBJABPU4b6PiI+inL/VP8WT9cH0U5f6p/iyfrhiqM6gjnjgeVFmlBaOMmzOFte3t36dTY26G3qqzWKOSKOSRVeclYlJ3cquprfcPxA8Rh16Phb+ijL/VP8WT9cH0U5f6p/iyfriXzPi+kp5hDUVEcTlOZaRlQaS2kbsepIO3sOOnK8/p6nV8nnim0+lynV9N+l9J2vh16Phf+inL/VP8WT9cH0U5f6p/iyfrhrqalY0Z3YKiKWZjsFVRck+wAY00GaRTwrNFIrxOuoOD3beN/K3iD0tvh16MLX0U5f6p/iyfrg+ijL/VP8WT9cTf+qKb5GaznKaYKX5ovawOk2Frk37trXvtjZUZ9AlKaoyKYBHzeYpupS1xbzv0A8zbDr0fEB9FOX+qf4sn64Popy/1T/Fk/XElHx3l7EAVtMSTYDnR3JP/AJYncOvQUPopy/1T/Fk/XB9FOX+qf4sn64YfnuD5T8m5qc/RzOVfv6CSL28enTrbfpj2+axCdacyKJnQyLHfvFFIBNvK5/8AR8jZ16C39FGX+qf4sn6411HZZl6oxET3Ckj+LJ1AJ88OeNNZ9W/uN+U4dX/THzfTg6F+4fhjOM0/oL7o/DBjpYXL2TfyuL33/OcOFvZhO7J/5XF78n+Q4cMc/r9bjNvZjy42Ph93UfdjODGBUuU9meU1VVVxIlQTSuqSOZm70r6y4FxfYrYnxJPlc57K8li5Ob0UhJp1qmh7zaTosybsLWJCrc+z+2LAyDheKkkqZEJL1UxmkY+ZJKqo8AoJ9pufYBC1vZfBJTVMHNkX5XUmpmddN2OsuqgEEBRce029uN9JhU7PeEYZoc1y6a8lPFV/wjfvKSrBXUjYNZVNxsd9rEjEPkHDXyzhadPSennkliPiDGFLAe8pcW8yMWrwVwVDllO0MLM+pzIzvbUSQFHogCwAH/vHXwzw1FQ0y08QuouzMesjtuzN9/l4AAeGF9LhA7NYflUiZrOBHHHRLSFnZbSvGdM0jb9xQF097rv5bxWRZbTJw1WtUK703yiSWCzGNmAKRQlT4XcAbgj2HE3Qdg1MspMs80sAculN6EYuejEMS3lcaSbYcuJuEY6yi+R6jDCdItEqbJGQyqAQQouq9P6cW+pqKMzCGryyiajqCs1DWxgxyKzFIZ+7JsQCVsRdk+0Bcb3xbVJ2dU0+VUlJLI80USh1eN9KyM121C17r320jwBxJQcA0y5YMvKloQpFzbXrLFtdwLBwxuD/AG6YkeG8hSipIaaO5WJdNz1YkksT5XYk29uJfWmK0oODIMv4ipoqUyKk1JIWBe7A2cbG3+0He+4x7yPsyyismqo40n/+LKIXczHvSWJe1x0BFr+Jv4dbGk4diauWsa5kjh5KDwUMzMx+83t7Bfzxr4b4XiozO0ZLNUztPIx8WdiQAPAKDb/k4dLhN7DqflQ18IJKw1zot+tlVVv950i+GHtK4bSty+VHZlKK0kdm0qZVQ6NX9Qv4e3EjwzwvHRLKIySZ5mnkZvF3N9h4ACwH3Y5OOOCEzOFIpZpI0R9ZEYXvtay6tQPS7f8A3Ym/dFTZd2eUM/DzVyiQTpA7k8y68yJmBupHQ6enk2OnjThyKThqjrSD8ohgiQODu0bNo0t5gXuPEWxaVPwTFHlZy+NmEbRNEX2LnmXLsfC5JJxsr+DIJaKOiIIp4zH3LklkiYMFJO+9rE9dz0xrv6mK77TOG462roY4m5dbJTmUzO5VOXGl4wf9xk6MLW3JB2xEZHNLX5vRQZi3Iq8vJ1MxIep0MkkSgejq9Ilge+puL4svPezaCrr4KuWR/wD4+gJCAgjtGxcA7XIJPn7MdefcCU9XV01VICJaZwwI25gW7Ir+xXsw/uPHZPUzDCtxPwbltTm6QziZ6mpjaZiJSqxxRrpWwtbfSQAP6ST4Xj+F+GIsu4mMFMX5b0Rch21G5cbXtuLoDviw24XiOYCuYsZVg5CDoqrqdmPtJ1W8gB7cC8Lx/ODVxJMphECjoqoGLMfaTcdelsTr/i498VwwNQ1AqgWgETNIASCUQazYgjfbb24oakWqyui5oHOy/MISJIle5haVCE1EehIAV7wADWsQDa1/8QZOKullpy7RrMuhmQKWCn0gNQI3Fx/fEVw7wBTUlC9EAZYpCxk5lryF7A30gAWAUAjppB64efWQpWyLg+m/03ypHNTGyNUBoS/1xHdEQG5Iay6SN2vceGPGS8DpTcPmLNXkEasamWONjeMbaU2vq371htqPsvh24P4Uiy6lFPCWYBmcs3pMzG9zbbYaV2/px1cQ5KtXSy07MVWZdDMtiQLgm19r7YnRinuJezOgGSGvp0ljcwJOoaXmACQp3WuN9m67bjFucJSFsvpCTcmmiJJ8TylxqzThSKbLzQgtHDy1iGndljQrYAt42W1zfrfErR0ixRpHGLJGoRRubKoCqLnc7DC+tgp7tC4W+U5y3ze/KrYoBUuxkKiSTUqRLHf0H073vp9EWG5xq4BqjmOdrU1JEFVSQcuSHdWnlXmRMwU7IFVhqUePhYnD+/ZvC2ajMnkkaVSCsZCCNdMfLXoNRt169cdVTwJTvmUeYWtNGpUgbK7FdKs3+5VLD23X+kY11MxMMeNNZ9W/uN+U43Y01n1b+435TjzafN9Oe4vuj8MZxinHcXf7I/DGcdbzXL2Tn/tcXvyfnOHC+E/sn/lcXvyf5Dhwtjm9ftbgvgwWwlVXa/lsU80MsxUwtoJCSOrMB3tJRTsp7u/iD4bnOWh1wYgMn47oqqGWWGoVkgF5SwZDGtibsHANtjvbexxCUXbVlcgXVOYyxtpeOXu7kDUQhUbWPXa+LlD1gxBZ9xtSUYgaeZVWoa0bDvAqVvrNvsbr3uneH34259xZTUccck8gVJXVEIsb6/tbfZA7xbwH9sTKJjBgwYijBiAynjikqauelikBlgNmHg9ratB+1pPdPkR5b4jcw7WcugqZYJptDwsEJ0SOpa12sUU+iTY38QfLGsqHHBhe4g48pKOCGeSQGOdlWNk72pW3Li1yVVdzYeQ8cdPDfF9LXq7UkokCEBxZlZSb2uHANjY2PTY+WJl/RMYML9Fx3SSmr0yjRRECaQ20bgklSPSAKlfaRtfa/PVdotJHl8Nc7FYpyqoCLvdms2wv6IDE28FNvDFyhowYUKDtayyaVI0qRrchV1RyoCxNgLsgAv7ThvxMwGDCnnnahQUdUaeolKuqBmIVnALHZToBIa3e+4jzx18O8f0NdIY6WcO6jUUKujFfEgOo1W9nTFyhhwYgMj44pauonp4JNUlO1mHQOBYM0Z+2oY6SfMeRBMZN2uZdHUSwSz6Hik5RJRyhYAaiGVSAAxKknxUnpvhlDlgxhWBAINwRcEbgg9LYziKMGFeDtMoHrWoxOOaDpBItG0l7FFfoWB2t4nYEnC/xRx78iz2JKmYx0gpS2lVc3ldiBrCglj3Nttt/M3vNRZGDCtT9puXyU09RHPqjpgDJ3XVhquEADhdRYiw9vliUp+KaaSkNYkqmnCFzJ5BRuCOoYdNJ3vtiZRK4MLtZx5TR5cK/UTCygrYd5mY6Qtv6g1wfLSfLHvhzjuir3ZKWcSOg1FSro2m9rgOouLkDbpceeGUT+NNZ9W/uN+U43Y01n1b+435Tgr5xp/QX3R+GDBT+gvuj8MYx1vNc3ZR/K4vff85w34T+yf8AlcXvyfnOHDHN7/W4wVvt57YpPKeG8tfiGamSOGenkp9SKpLrDNGQHW4Ox7rk3/qGLrlj1KRci4IuDYi4tsfA+3C3wx2dUWXytLTRsHddBZ3ZzpuCbX6XIH/GEuCtv9PQxVvEFPFGEiWhDKm5CnlpLte/2tx5YkMo7PaGbh5ZmgUTmkaXmqWD8xVdgetjuo2xY78J05arfSddauiZ794pyxEFU/ZFhf7zfyt1nJ4hTGmVdEXLMIVNtKFSnd8jY9cXtMUzmJp5MhyeKp0Bp5BGKh9mp4VlbmMp93StjtvfwGIXMMramlpctzOW9AZRNT1Si/8ABKsCqNfuIxZNQ30dRcG5ubOOzeiqY4I5Y25dMumKNHZEUG17gekTYXJ3/wCcSXEHC9PWxLHURh0R1dR00lT4eQI7pHiCcXuGJOMCwt0ttbpa21scy5rEZzAJE5wTmGK41hCbA28v/wBY6gMQq8G0orzXCMfKCmnVfbppLW6ayvd1eWPNS3Rdn6/PrVyRiCKFbKqjTz6hkYO9hsqgPbw1Mt/MndxT2bZd8lqpPksYk5MknMu+oOEZg19XW4vvh5xorqRZYnja+mRGRrGx0upU2PgbHF6pis+FqHLXyTLnzPk2COsZncqLmVywXceQ/wCBjn7NKmiizvMYqSSMRSLF8nVH1ByELycu5N9JLfdhyz3s1oqtYVlR9FOnLiRJGREXboB47Df2DHjh/syo6GRpaVGSUoUDu7SadVtwCeuw/wDY8ca2YituKPkmW5lXxtY01fRN/Djs+mpLd1bL6HfBYXtbX4WxKfNsNFw1TyZhSiaSIMYopNQ0vUSsy6rEadiCfHw64cOF+yqhomEgQzTjfnT99tXW6j0UN/EC/twwZ5kENZGsdQuuMOsmi9gzJcgN5rfqPHC+oYqztc4HoqWgjmpqdIpBURrqQsO6we43J8QD/bFyYjc74ehq0RKhdaJIsoTorMgbTqHivevbxtvttiSxm3YqmOMMloP9Q0Y0xSid2jqoAxZhM+6O4vcEmQH/AMMSC8N09HxPRLTRLEr0sjMq3sW0zLfcm2wH/GG+h7N6KKtNaqOagu0mp5GYa3uGNjt9o28sTDZDCasVZW8yxclWO+hNTMdI8CdVifLbzvrown5J2eqmdzVyRiCFF0RRoAvNlZNMkmkegm5AG1yL9Oqx2j5XkkdDVCn+TCrTZRHITKJBIoYW1G5tquPvxczLcEdL+WxH3YQm7D8sJJMcpJ3JMz3Jwnr79HZQ1lTNlNKcrkpzJy40Z5ixRdEYDgaFN21C2/TfElwzS1/LlGYywMzd1BShlCrY3JZgDqJO222m+99pPJsnipYI4IF0xxiyi9z1JNyepJJN/bjtxm0UtnfZQtNktXzyjyU7vLTTIoV+T3dpCBdtXeuDfSbWOGnOIMr+RUlVmqxM7U0ah5NTSP8Aw1YhQpuxuxP98MPHtC82WVUUSlnkiKIo6liQAMcidntPJ8merXnvTQJCiObwKUUBiqWAa5HVr9B5DGut/RXnDGWQw5Xm1fLSj5NUEtT08o2MSswi8bgapALg37pIPQ4WarKZ8voDNTSrVUFbCIqgAalhnZB1AOzI57rX6jS3hf6Bz3h+Ksp2p5g3Ka11RilwpBAuvhcDb2DHig4Xp4aP5GsYNPpKFGJbUrklrk7m5JN8XtMK+V5RlIyamErxyUad5ZJ20gysW1FhcaXuXGnw3GFjIZ8up+JI/kUkKwyUegct7oahpdIUXJ7xAXujD3W9mtHLRwUjq/Ip90VXK3Yggs5X0m3Y3/3Hzxz5J2TZfSVCTwxvzIyShaRnAJBF7HYnfbE2BxxprPq39w/lON2NNZ9W/uN+U4w0+cKf0F90fhgwU57i+6PwwY63muXsn/lcXvyf5Dhwwn9lH8ri9+T/ACHDhjm9/tbgwYMGMKMGDHiaYIpZiFVQWZjsAoFyT5ADfFHvBisKH/qAoGfTIkyXcjXpVkCayEY2fVuukkBdiT1thli7QoGzKahsQYYDM0hvYkBWZVFrsNDBtQ672v1xeammrBhHk7VoBl0VaUYLPOYI0PXaVk1MbWXuKXt57e3HXnnabSUlelHOxUsmppT9XGzHuB/EXG+roLi/UkOaG3BhczXjqCnr6aie5kqQSGHopfaPV56yGAt5b9cMeJgMGE/hztPpayunpEurxsRGzdJwg75XyIIOx6qL+YElLxvSrPUQs5DUkXOnbS2mNNj5XY2YHug7YuUT2DFe8R9scFNHRSrFI8dUS5JGgpApKFh1DNexC36De1xiS407TKfLlp2e8gqDqAjsW5Om+sAkXuSoFyOp8sOaHDBiv+H+2yhq6iOBVmjeU6UMioFLn0RdXJBJ2G3XElRdp1JJmUtAWKSI2hXbZJZPtIp8GB2F/SN7eF3NNN2DC9S8cQSZnJl635scest9kt1ZB7QpVv7nyxOz1CojO7BURSzMTYKqi5JPgABfEwbMGKrj/wCoWiu2uKfZyFKKhDRg2UnU4IJG9rbXtiYn7XqZssmroFd+Wwj5TrpYSt6GvSSAh66r+Fuu2LzTT5gwnHtOp/mj5xsdNtPKv3uffTy728/tW9He3hjdH2lUjZY2YBjy1FjGbCQTbfw7f1Ekeyxv0w5oa8GKrg/6hqHSuuKoDWGoKsZUNbe15LkXva+JXintfgpYKSeJGnjqje4uumJdn6i3MB20ew9NjhzTT/gwocSdqFJRGl5hZkqhrV0FwkJA0uR1IJI2G/U+Fj0cS9oVLRLSu7a1q3Co0ZBHLNtUl+hUal6b97bphlDPgwqZp2iwQ5nBQHd5Qdb37sTFdUYPmWt/a6nx25eGu1ujrqxqWLmBt+WzgBJtIJOmxJGwJAYC4HnthzQ6401n1b+435TjdjTWfVv7h/KcRXzjT+gvuj8MYxinfuL7o/DGcdbzXN2UfyuL33/OcN+E/sn/AJXF78n5zhwxzev1uDBgwYyox5liDKVYBgRYggEEHqCDsRj1gwFcdsuRU6ZNO6QRK6tHpZI0VheVFNiov0JH98QnaZSPSVOW5hEViZkFJLI6kqmqIqGdRYmytJt/sGLcq6NJVCyKGAZXAPTUjBkP9mAP9scueZBBWQmGpjEkZIbSSw7w6EFSCD9x8TjU9YirM0NHVUlJk2Wt8pZJUZ5VB0RRoxaWR2ta5LNsL+lbyB6u075NV5tS0FVqRDCSkkaapTUTOY4luAToGkkjYE9fDFkZJw5T0aaKaFIlPXQN2I6amPeY/eTjxJwvStUiqaBDUC1pSLuLLpFt9rDbF6+mKd4XozR51TUmaapDApSglG6HWxKE7aivULv3G29ovbHLU5XFJJFK8atJCSYnI7yF10tY+0bY6sZ9XSFCn4IDZxJmMgUFUEcKLa7HRpeSQ/1HUygb7WJ8hyScCSvT1Cs6ifMZQayUG/Lpxe0UO3esoEYJt6bN4AYesGHVCJ2r5VEuQzosahYETlC31emSNF0+XdJF/InHDnuYrS5blWqnieWf5PTapo1YxqUUvswvfqAPAknFhVtCkyFJVDoSCVbcEqwdbjx3UG3sx5qsujkaNpEDNE2uMtvpfSV1D22J38L4sorntNyiCKsyho4Y42NeikxoqErrQ2OkC++IPifKoM2zmspnYw1MSIlKyIbOyI0kpmIXpuqgkiwta/Q3FUZbHI8buis0JJjJF9DMNJI8L22vjkoeF6WGd6iKBEmkvrkAOttTamuSfEi+LPWGKw7Kqr/utSmYK/zksYiV23UwxoqnoN3ICnWSdSna297crmjETmXTywpL6wCugAlrg7EWGPAyuLnmo5a84x8oyW7xj1atN/K++PddQpNG0cqh0caWU9GU+Bxm3aKn7L/klRmWaCGJJqZ2SeJnhFkLFtSgOt1F2IA8o8SfZVl0fNzmHQvKNY0fLsNGjvjTbpa21sPWS8OU1IGFNCkIcgtoFtRGwv8Adc/8nHVRZfHCGESBA7tI1vtSO2pmJ6kk+P3eWLfQrfsipW+Y50WNXLTTKiSeg91VQGvsVuLHr0OJKj4XosoydoqxleMm80jIXvNKBHdFsSLCwFt7Anzw70VEkMaxxKERBpVV2AAxz5xkMFWgSpiWVA2oK9yAwBF/vsT/AM4dfRWHZrQQzcPz8yCJzFz41kaJdTqEMisCRq2LEezSPLGrL6ZX4MOpQdMbutx6LrUvZh5H2+04tWkySGKn+TxxqkOll5a3C6Xvq6b76j/zj3JlMLQcgxryQoXlWsmhbWFhtbYbYvRio+La2BcsyOmrAVhljRpnCEyIkUEeybFlLMwBsL2HlfEHWZH811tLS5iXmy3nGaBrei5FrOLXABILxr19IdSDd+Z8MUtTKks8CSPH6DOLlbNqFt7dd8dWYZXFOEEyK4R1lTUL6ZEN1Ye0frhPaYrvj/Kaeozij5qgJTU8lVVvbrTqf4avbqCyuLeIZhiCzTP8vrM4yqTLvrVnCS6YmiBi2te6gGw1j7j92LdrMkglWVZIldZrc0EfWBLaQ3iQLbD7/M44Ms4FoaeVZYKWKORb6XVe8twVNt/Ikf3wnqGJwY1Vn1b+435TjdjTWfVv7jflOMNPm+nPcXp6I/DGcZp/QX3R+GDHW81ydk/8ri9+T/IcOGE/sn/lcXvyfnOHDHN7/qtwYMGObM6sxQySLG0rIhYRpu7kAkKvtPTGR04MV5wB2kzV9HVEwaqul/8ApJ3BKW1csDWe6bqVIv4X6m2PPZT2iz15lgqodM0K6jIq6UYFtNmB9Fr36bEA9Lb3mmrFwYieKuIkoaSWocFtA7qDq7nZVHlv1PgAT4Yquk/6hn5Sl6BnIUa3WQqhYDvEDlnSL32ubeeE82/gurBis+J+1t48tpa2kp2ZZpLSGQXSIIxVkYqdmYiyt0sCeu2O7intWSkpqKpSCSWKqs7Hpy4yt7X9HmXOynY6G6bHF5pp+wYRuJ+1anpqOmqoQZ46iQKCtwFUbyav6XA2CHx9gw8A3xmywZwYMVDWdvDRzzKtE8sYkIicM0d4wAtyDGerBm+5gPDFkt/Bb2DCTwn2oxVtFU1PJkQ0oJkiU8xiNJYaCAL30kbgWscQsvbGRkyV3KBlecwaBcxowYt3je/1VrebHyw5pq0MGK6zntRenziCleEilmVVWVgQXeUjS6HoUBYKR16nyBkeJe0lKLMqekljblzDvTEEKrswVNN9nA+1bpqHkRhzTTpgxW/Hva9831qU8cBnspMouU7zAFFQ6TcgG52PVR5408L9ty1VZFTS0jwGY6Ucvr759EEFFNidri9j/wCrzf01Z2DGGYAXOwG5PkMU9P8A9QBWeZUonljV7RkMUbQBa7DQxBY3I6WBA63Jk82/guLBiusg7XvllLWPFSSCopU1iAHmF7kqCCADsfSFr26X6Y7OAO0b5bl0tRKh5tNcSpEpYvZdamNRc3YXFvMHww5pp5wYROF+1BazLaiqED86mB5lPHdyWtdNNhex8SRtpbwG5wl2oLWZbPU8lzPTL/FgiDNrcgleX1OlrHrutje4Fy5pp7wYrzh/tbWoyqoqzC3OpF/iwpcgsfRZSdwhsSb7qFbrYE4qe1b/ALVTVkUXNeWVIJVX0YpCRzQRe4JAOn31PsLmmrEwYReIe01aXN4KJl0xspM0rgqF1KTGUJ2KjSdTbje3VTjk4W7Ykq8w+SPTvBrvyWc7vYFhrUqNGpQSLEjw9uHNFi401n1b+435TjdjTWfVv7jflOIr5xp/QX3R+GDBT+gvuj8MGOt5rk7J/wCVxe/J/kOHDCf2T/yuL35PznDhjm9/1W4MGDBjKq74Iy5vnbPG0lUeREDjYa9Ds9j/AFDWCfeHnj32L8xKOanmSz0dQ9Nrt6ahjJa/U6WkY+VnFupw/pEFvpAFySbC12PUnzJ88CRAXsANRubC1zYC58zYDf2YtqIniviSGhpHnqLmMWUqtizlzp0qCQD4n7gcI/Y05bJqhdLckSzCHX1aIoDuNxsSb22vfFl1NIkgtIiuL3s6hhfzsRgjpUVNCoqpuNKgBbHrsNt7n/nDfmCqeFqcjg+YOpF6edgGFrjU7KRfw6EHHBxTm4pMpyamqkYxvpapgFhI8cIVghBI2LMtxt6IGLmNOujRpXTbTpsNNh0FulvZjXUZfHIQzxo5HQsisRvfYkXG+L19MUXn/Chyerp5eVJUZdJMspp2OoxT6WVQwBs7qGOknZraTe1zfYP/APHHmWFWFmAYXBswBF1IZTv4ggEHwIx7xL60LtNxzA+ZSZeok50aaydB0dASL+FgVOo7G9gb9eLhXP56jMszSS4hpmjhhAvpvaUub+LG638hp/u1inXWX0rrIClrDUVBJAJ6kAkm3tOMxwqt9KgXJY2AF2PUm3Unzw2CteCq5Karz6omOiFKoFnsSNuYTaw7x7y7DfvDzwhZZTSV/wAty/LoS1HUVaziodWSOmQbsLEdeigXvZem9xflfkkE0TRSxK0btrZLWVm167sBbVdhc36+N8dVPTLGoRFVEUWVVAVQPYBsMa6MV92p5UWTKo4kLstdGq23bQqMW+4WS5P+2/hiD7WOLIKudMsjSQ1MdXFpcBdAY7MAdWq/fAO3VfZi32iBIJAJXoSNxcWNvLbbGgZZEH1iKPXe+vQuu56nVa9/biT0YqntY4pifMaGmgDvWUtVG4tbQeYVJS976jaM9LWJxO9okBbNck0gkipc7C5CryiT9wG5w8/NsWvmcqPXe+vQuu/nqte+NxiGoNYagCA1hcA2JAPUA2F/uGHQyzgAkmwAuSdgAOpOKk4G4nSt4jqJ6RZOVLS2mL2HfjZFRhYm4ICgePeO22LcdAQQQCCLEHcEHrfzxopsvjjvy40S/XQire3S+kC+JLgROFoD/qPN2CnTy4Rqt3dRija1/PqcRnCWaplq51VzI4gFewXQBdyJWQhLkA2LDxt18sWmkQBJAALHU1gBqNgLnzNgBfyAxrkoo2XQyIVvfSVUrcksTYi17km/mTi9GK37JKwVNTm1ZToVjnmTlrJZf4gR3bVpJA3cE2v6WG3hDhBMvgcIRJNKxlmkPdEkpudgL6EBJAG9rk7k4naelSMaY0VBe9kUKL/cBjbiW6FDK8np8moamaZtZbVPUyWA5rtfuqpOwu2lVJ+1udzin6fieiGaU8mWwT6ZKhGko5AghaS5WN4tMhsylyVUggHpYbY+i56dXXS6qynqrAMNtxsdsc8WTwKwZYYlYbgrGgIPsIFxjU9GEPjuGKTNKeWZQYMtgeqqHtcEsf4Ee+xYsmoL439uFmr45ps3zfKjTRSrLDPdmkCAmIWcjusb20sd/M+eLplpUYMrIrBjdgVBDEWtcEb9B18h5Y1QZVCjakijVh0ZURTv7QL4T1DHSMaqz6t/cP5TjdjTWfVv7jflOMK+caf0F90fhgwU/oL7o/DBjrea5Oyf+Vxe/J/kOHDCf2T/AMri9+T/ACHDhjm9/wBVuDBgwYyowYMGAMGNFdU8uJ3CM5RSwRBqdyBcKo8Seg+/FPr2iZ+inVlhaxZtTQz3ALFgO6wFlGw26AeOLJqLnwYrGbtPqpckWupaYGVZNEw3eONYzqdrXDFSNI29HUTfa+Ct7Y1kyeWrpEHyiMqkkTkHkF2C6z01pfYEeJANt8XimrOwYrrjfj2sp8vo6ynpu7IElqC26xoyqQjD0l1Fra7bWHicb+KeNas0NJPltLJK9RpmYctnEcQAYq2nxYnTt4BiLbYnND9gxWnB/afVTS1MFZRNHPBAahIo1cO4GkBdDkm7F1sQbdfLEJT9oHECqAcsLm5OpoZrm7E27rAWF7DboBi8U1c2DCZ2Y8azZlSyyzxpG0Uxj7moLsisb6iSCNW+/lhvSdTsGUnyBBxmzBswYqHP+07Mhmk8FDRtKkCheW8chbcg8whSCA1wFv8AZsfHEtwV2k1lRVS0tbR8mZYTNGi6o2fTbu2lO2q+zXtsf7a5pqyMGKz4F7WGmqGosxj+T1QYhNtCu17iMhvRe1rG9m26HrI8A8fzVtPWyzQMGppWCxxqSzLYssY/qkFtJP8AuGJfNhp7wYpQ9rua0elq/LysJkN3ZJI2szMwVWJ0XUGwBG4X7zi56ecOiupurqGU+asAR/6OF82DZgxVfEPHOcR1s4pcveWnBCRmSGU30X1OCpFwxO1/BV9uJHgLtHqax6qCppOXU06cwRLqjL+GkiU9wklbEm1mv4b3mmrDwYrjs67RKmqarpqqAiqpg0gRbJqGqwjOrZWBKqGJsQQT0JPLwh2jV1SldTSU4+X06s8abIpu+kI19roWFt++AN77lzTVo4MVjwH2gVc+WVhkiM1ZQ3XQRpaU2bTqG3eBVgQNzpHiccg7Vp5clSemCvWJLHBOu11ZmsGVLd7mW0gDoWb+nDmmrZwYrnjbtGmos1ooDGUpn3lkYAiQP3O4RcjlkgnxJI8LX5Mn7U6v50jpa2k+TxVJtBqVllUG+gtckNc2BAAsThzf01aONNZ9W/uN+U43Y01n1b+435TjKvnGn9BfdH4YMFN6C+6PwwY63muTsn/lcXvyf5Dhwwn9k/8AK4vfk/yHDhjm9/1W4MGDBjKjBgwYgMJnZfPUS0k01Vq1zVTupba8VkRNI8F7pA+6/jcueDF1FBq01NwwqGNwamsJ0AMGkptmboLhW0AX8QfEHfs404HZYIc2pKZYmKrPU0VuZFpusgJWw1AWUulrbXFrE4vDBjfZhfr8p+cqKJKlWiSUJJPAD3jYB+WW6ga9NyN7Lba+J2GFUVVUBVUBVUCwCgWAA8ABj3gxjQkUeWSHiWecKeUtCkRbw5jyK4UeZshPs28xdRyDjfMJKSQU0ZqKuqrZlDkHRTxpHAoY/ZQLqAUMQNvHoblGITg/haPL6UQRksSxkkc7a5H9I28BsAB5AeNzjXUwR3DvZ/FBlYoZSXEl2nZGZDI7kM+62bTsF9oG/U46eGuz2ioJGkpoirsugszu503BIGom17Dp5YY8GJtFJ8R8TzZZxFV1C0rzrLDGgA1KLcuE3BCNfdCLffiR4Q4nkr80lr5KdqdKWhZCGLMCxkLjfQp6atgD6OLbvgxrqGKL4S4SOcZdMJoTDVRSs6VjXDzTSEyMHGkHQBoF7ki4I8QWrs0zqWmyupFZTmL5C7KSoGqdwNTbD0nuVGvcNqU364srBiX1pih+JO0KpzmFaCOgaIzyINbMzgAMG9WtgLXJvsAcXjRUoijjjXpGgQfcqhR+GN98GJbv4E2gnqJM/qQ2r5NBSqibWQSymORvecgH7gB0vvxcPZfJ/qPMptDcrkxR6/sl+XC2kHxNhfbpt5jD/gw0Q+QcMR0rTSDvzVMhlmlOzOxJIA/pRQbAficGRcMx0rTyDvzVLmSaUixY3OlQPsooNgv/ADc4mMGJorXhctQvnlbLG3KaqZowPSlMbSghRbxdwoPnfyxXdTxM1TmVPU0mWtBU85SwJLwzMTa7qYgFbf0wRbr1AI+jsF8bnowg8bRa6+nmeMtT5ZE9VIQL652FoI123a6BrDzW9rjCVPxpNnFflsfyJ4DDVLLrLM/cFmcbxrYWS/XwxeeC+JPUgxjVWfVv7h/Kcbsaaz6t/cb8pxlXzjT+gvuj8MGCn9BfdH4YMdbzXJ2T/wAri9+T/IcOGE/sn/lcXvyf5Dhwxze/6rcGDBgxlRgwYMAYMGDAGDBiN4iqJ0pZWpIxLPptEhKquo7AnUQLDrbxtbxwRJYMUJwxxDxFU0vMpWSSNCU1MKcyFlsWB194ncdet8S2Z8U5lXZDHV07CN4JWNSYro7LCQVZR0AF9TL46dtrjG+DVy4MVjxZxdWPw7DWUwCySIpnddmjW5V2jHgCwAv9kN/cZqOOqh81ykLZaWrg5lgfrJJI2uH8tDabD2k/dOaas3BirOAM5r4s5q6GvfXzFNSpBJRe8tuVfcRlTbT4FPO9+3h7i6tXPJ6KuQBJg01MFsQqJ6IVttQKq177hlPS5w5NWNgxR03EufS5nVQU4VJABJyGMLCOGwCaWc2Ozgmx6k/2YuBuMszaetpK2JJKmnh5sary01MbaVLKdBU6kOrwF+vg4pqz8GKWibiiNGty2Ckk70rtckyEbm/2th5EezD92Z8UyV+XRzzACTU0blRYMUNgbeFwRced8L5wTOZcQwwTQQyPaSpfREg3JIBJJHgu1r+ZGJLFddqnDVdPUUNRl6K0tMZCWZo10luXo2cgMNm29vtxwcA8V5o2ZzUeYaWMdOZdCLECGvHosyd3cPbc/wDFsOfmwWpgxSObZ9xFQrLUypGIBIZGQ8mUIrsAF7rawg2W4O2LfyHNhVUsFQosJo1k0/06lBI/sbj+2JfODvwYrDjDirMKLOqXYPR1BECRIdRcllDsRa6yguCPC1h5438bfPhrdWXIqwJHoUs8B5jMVZ20udtwFF/BT/UcXkWRgxSeY9ple+SMxVUqBVmilkXule5quFGysd0JGwtcdds1XGefZa0U2YxxtTtIEcAQ+PtiN1Nr2vtthxTV14MVX2hcdV2WZlFKVV6F00iMEam0kGRj9qNwWAB3W1h1Jt0p2gy1OcUCUZElHNAzyAekLlg5l9WYyigD2nc6hhzTVl401n1b+435TjdjVV/Vv7p/KcZV84U/oL7o/DBgpvQX3R+GDHW81ydk/wDK4vfk/OcOGE/sn/lcXvyf5Dhwtjm9/tbgwYLYLYyowYLYLYAwYLYLYDXUOwRii6mCkqt9OpgNhc+jc7X8MJVHxVmXzXNPJQkVayFIYFDNrGu12UHUqqL7372kEWuMPNsFsWVFfdkGUVMNPVPVRGA1FS0qwlSui6jUQCSQCdgD/Rjm4S4aqIOHKiGSNhNLFOyxDd/4sZCKR4MdtvC+/jiyrYLYX0KzzKqly3KaTL/kprKieFoWijLWVdPfJKqbgGQLfYdTfGrs47OqqN6afMZLmkjMdLTqQ3KD31F2GxO5AAJ8N9gMWjbBbF6+BKfJJRn0tbpJiioRELA6pJCzNpTzIA39rKPHZd4QXMKzNkrMwozTimp3VSqOusubAAMxLGzOdv8A84te2DT7MOhVHB8WYVWemtqaVqREgaLdGXmIW/hqdRN3FwSRYdzphhyPIZlz+vqmS0LxRRIx21uI4WbSPEDTYnz28DZ2tjNsOjCX2YZZUxUMhqwwlnnknOs3k0uFClvI93p4C3TpjHZFkc1JlaR1CFHZ2k0H0lVyNOoeBsL28L777YdLYzbEt0K/HGc1kSRx5dAZqiU+ky/wokHVnYkKDcgAE+ZsbWPJwbwpJQpUVVW5qa2ca5mQXNkXuxxAAX8tgATpFrAYcrYzbDfmCj89z7Pq+F6Vsu5Uc5CF+XKpVS4O7M5UDYXNul+mLiyTLBTU0MCm4hjWMHz0qBf+9r/3x26cZti26I6bI4nqUqXGqSJCkWrdY9R75UeDNsC3koAtveQHXBbBbGRTc/AVU2WyxBP4lVmvPVTcaIbsNUm3dFlLfcR4m2HPtXyOWsy/kQLqkeeO3kBquSx8FA3Jw42wWxrqmKyzSjrH4hUrTGSlanFLLJNGxg5R/izadwCTbTvcXNrY05HwPU5XnS/IhqoaoHmhrnkhAW0lutwT3Ceuog9L4tPTgth0DGmr+rf3T+U432xorB/Df3G/KcZV8403oL7o/DBgp/QX3R+GDHW83XBWSIoVJZUUdFSR1UXuTspAx7+c5vXz/Gl/dgwYmA+c5vXz/Gl9v+7B85zevn+NL5e9gwYZBj5zm9fP8aX2/wC7B85zevn+NL+7BgwyA+c5vXz/ABpf3YPnOb18/wAaX92M4MMgwczm9fP8aXy97B85zevn+NL+7GcGGQHznN6+f40v7sYGZzevn+NL+7BgwyAGZzevn+NL+7B85zevn+NL+7GcGGQY+c5vXz/Gl/djIzOb18/xpf3YMGGQYOZzevn+NL+7Aczm9fP8aX92M4MMgPnOb18/xpf3Ywczm9fP8aX92DBhkGfnOb18/wAaX92D5zm9fP8AGl/dgwYZBj5zm9fP8aX92AZnN6+f40v7sGDDIo+c5vXz/Gl/dg+c5vXz/Gl/djODDIjAzOb18/xpf3Yz85zevn+NL+7BgwyDHznN6+f40v7sHznN6+f40v7sZwYZFY+c5vXz/Gl/dgOZTevn+NL+7BgwyIzDTLpG3gPE+X34MGD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8" name="Picture 6" descr="http://www.hebrewworld.com/graphics3/modern3.gif"/>
          <p:cNvPicPr>
            <a:picLocks noChangeAspect="1" noChangeArrowheads="1"/>
          </p:cNvPicPr>
          <p:nvPr/>
        </p:nvPicPr>
        <p:blipFill>
          <a:blip r:embed="rId3" cstate="print"/>
          <a:srcRect/>
          <a:stretch>
            <a:fillRect/>
          </a:stretch>
        </p:blipFill>
        <p:spPr bwMode="auto">
          <a:xfrm>
            <a:off x="3352800" y="2667000"/>
            <a:ext cx="4572000" cy="3467100"/>
          </a:xfrm>
          <a:prstGeom prst="rect">
            <a:avLst/>
          </a:prstGeom>
          <a:noFill/>
        </p:spPr>
      </p:pic>
      <p:cxnSp>
        <p:nvCxnSpPr>
          <p:cNvPr id="8" name="Straight Arrow Connector 7"/>
          <p:cNvCxnSpPr/>
          <p:nvPr/>
        </p:nvCxnSpPr>
        <p:spPr>
          <a:xfrm flipH="1">
            <a:off x="5791200" y="2743200"/>
            <a:ext cx="1676400" cy="0"/>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0" y="2971800"/>
            <a:ext cx="0" cy="160020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62000" y="3962400"/>
            <a:ext cx="1752600" cy="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86000" y="2057400"/>
            <a:ext cx="0" cy="1600200"/>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a:t>Social/Emotional</a:t>
            </a:r>
          </a:p>
        </p:txBody>
      </p:sp>
      <p:sp>
        <p:nvSpPr>
          <p:cNvPr id="3" name="Content Placeholder 2"/>
          <p:cNvSpPr>
            <a:spLocks noGrp="1"/>
          </p:cNvSpPr>
          <p:nvPr>
            <p:ph idx="1"/>
          </p:nvPr>
        </p:nvSpPr>
        <p:spPr>
          <a:xfrm>
            <a:off x="457200" y="2249424"/>
            <a:ext cx="5791200" cy="4325112"/>
          </a:xfrm>
        </p:spPr>
        <p:txBody>
          <a:bodyPr/>
          <a:lstStyle/>
          <a:p>
            <a:r>
              <a:rPr lang="en-US" dirty="0"/>
              <a:t>Follows Social Conventions</a:t>
            </a:r>
          </a:p>
          <a:p>
            <a:pPr lvl="1"/>
            <a:r>
              <a:rPr lang="en-US" dirty="0"/>
              <a:t>Getting on elevator – wait your turn</a:t>
            </a:r>
          </a:p>
          <a:p>
            <a:r>
              <a:rPr lang="en-US" dirty="0"/>
              <a:t>Can respond to human signals</a:t>
            </a:r>
          </a:p>
          <a:p>
            <a:pPr lvl="1"/>
            <a:r>
              <a:rPr lang="en-US" dirty="0"/>
              <a:t>Change of voice (e.g. express sympathy when you </a:t>
            </a:r>
            <a:r>
              <a:rPr lang="en-US"/>
              <a:t>are tired)</a:t>
            </a:r>
            <a:endParaRPr lang="en-US" dirty="0"/>
          </a:p>
          <a:p>
            <a:pPr lvl="1"/>
            <a:r>
              <a:rPr lang="en-US" dirty="0"/>
              <a:t>Response to violent behavior</a:t>
            </a:r>
          </a:p>
        </p:txBody>
      </p:sp>
      <p:pic>
        <p:nvPicPr>
          <p:cNvPr id="21510" name="Picture 6" descr="Bandit-II, robot"/>
          <p:cNvPicPr>
            <a:picLocks noChangeAspect="1" noChangeArrowheads="1"/>
          </p:cNvPicPr>
          <p:nvPr/>
        </p:nvPicPr>
        <p:blipFill>
          <a:blip r:embed="rId2" cstate="print"/>
          <a:srcRect/>
          <a:stretch>
            <a:fillRect/>
          </a:stretch>
        </p:blipFill>
        <p:spPr bwMode="auto">
          <a:xfrm>
            <a:off x="6172200" y="990600"/>
            <a:ext cx="2514600" cy="3771900"/>
          </a:xfrm>
          <a:prstGeom prst="rect">
            <a:avLst/>
          </a:prstGeom>
          <a:noFill/>
        </p:spPr>
      </p:pic>
      <p:sp>
        <p:nvSpPr>
          <p:cNvPr id="7" name="TextBox 6"/>
          <p:cNvSpPr txBox="1"/>
          <p:nvPr/>
        </p:nvSpPr>
        <p:spPr>
          <a:xfrm>
            <a:off x="6705600" y="4724400"/>
            <a:ext cx="1752600" cy="646331"/>
          </a:xfrm>
          <a:prstGeom prst="rect">
            <a:avLst/>
          </a:prstGeom>
          <a:noFill/>
        </p:spPr>
        <p:txBody>
          <a:bodyPr wrap="square" rtlCol="0">
            <a:spAutoFit/>
          </a:bodyPr>
          <a:lstStyle/>
          <a:p>
            <a:r>
              <a:rPr lang="en-US" dirty="0"/>
              <a:t>Bandit-II used in hospitals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a:t>Social/Emotional</a:t>
            </a:r>
          </a:p>
        </p:txBody>
      </p:sp>
      <p:sp>
        <p:nvSpPr>
          <p:cNvPr id="3" name="Content Placeholder 2"/>
          <p:cNvSpPr>
            <a:spLocks noGrp="1"/>
          </p:cNvSpPr>
          <p:nvPr>
            <p:ph idx="1"/>
          </p:nvPr>
        </p:nvSpPr>
        <p:spPr>
          <a:xfrm>
            <a:off x="457200" y="1752600"/>
            <a:ext cx="8153400" cy="4325112"/>
          </a:xfrm>
        </p:spPr>
        <p:txBody>
          <a:bodyPr/>
          <a:lstStyle/>
          <a:p>
            <a:r>
              <a:rPr lang="en-US" dirty="0"/>
              <a:t>Match robot personality to that of user</a:t>
            </a:r>
          </a:p>
        </p:txBody>
      </p:sp>
      <p:sp>
        <p:nvSpPr>
          <p:cNvPr id="7" name="TextBox 6"/>
          <p:cNvSpPr txBox="1"/>
          <p:nvPr/>
        </p:nvSpPr>
        <p:spPr>
          <a:xfrm>
            <a:off x="6400800" y="6248400"/>
            <a:ext cx="1752600" cy="276999"/>
          </a:xfrm>
          <a:prstGeom prst="rect">
            <a:avLst/>
          </a:prstGeom>
          <a:noFill/>
        </p:spPr>
        <p:txBody>
          <a:bodyPr wrap="square" rtlCol="0">
            <a:spAutoFit/>
          </a:bodyPr>
          <a:lstStyle/>
          <a:p>
            <a:r>
              <a:rPr lang="en-US" sz="1200" dirty="0"/>
              <a:t>Source: </a:t>
            </a:r>
            <a:r>
              <a:rPr lang="en-US" sz="1200" dirty="0" err="1"/>
              <a:t>Tapus</a:t>
            </a:r>
            <a:r>
              <a:rPr lang="en-US" sz="1200" dirty="0"/>
              <a:t> (2008)</a:t>
            </a:r>
          </a:p>
        </p:txBody>
      </p:sp>
      <p:pic>
        <p:nvPicPr>
          <p:cNvPr id="35843" name="Picture 3"/>
          <p:cNvPicPr>
            <a:picLocks noChangeAspect="1" noChangeArrowheads="1"/>
          </p:cNvPicPr>
          <p:nvPr/>
        </p:nvPicPr>
        <p:blipFill>
          <a:blip r:embed="rId2" cstate="print"/>
          <a:srcRect/>
          <a:stretch>
            <a:fillRect/>
          </a:stretch>
        </p:blipFill>
        <p:spPr bwMode="auto">
          <a:xfrm>
            <a:off x="838200" y="2590800"/>
            <a:ext cx="7610476" cy="364653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a:t>Social/Emotional</a:t>
            </a:r>
          </a:p>
        </p:txBody>
      </p:sp>
      <p:sp>
        <p:nvSpPr>
          <p:cNvPr id="3" name="Content Placeholder 2"/>
          <p:cNvSpPr>
            <a:spLocks noGrp="1"/>
          </p:cNvSpPr>
          <p:nvPr>
            <p:ph idx="1"/>
          </p:nvPr>
        </p:nvSpPr>
        <p:spPr>
          <a:xfrm>
            <a:off x="228600" y="1981200"/>
            <a:ext cx="5791200" cy="4325112"/>
          </a:xfrm>
        </p:spPr>
        <p:txBody>
          <a:bodyPr/>
          <a:lstStyle/>
          <a:p>
            <a:r>
              <a:rPr lang="en-US" dirty="0"/>
              <a:t>Human but not too human – “uncanny valley”</a:t>
            </a:r>
          </a:p>
        </p:txBody>
      </p:sp>
      <p:pic>
        <p:nvPicPr>
          <p:cNvPr id="31746" name="Picture 2" descr="http://oxfordstudent.com/wp-content/uploads/2011/04/uncanny-valley.jpg"/>
          <p:cNvPicPr>
            <a:picLocks noChangeAspect="1" noChangeArrowheads="1"/>
          </p:cNvPicPr>
          <p:nvPr/>
        </p:nvPicPr>
        <p:blipFill>
          <a:blip r:embed="rId2" cstate="print"/>
          <a:srcRect/>
          <a:stretch>
            <a:fillRect/>
          </a:stretch>
        </p:blipFill>
        <p:spPr bwMode="auto">
          <a:xfrm>
            <a:off x="533400" y="3084576"/>
            <a:ext cx="4963750" cy="2859024"/>
          </a:xfrm>
          <a:prstGeom prst="rect">
            <a:avLst/>
          </a:prstGeom>
          <a:noFill/>
        </p:spPr>
      </p:pic>
      <p:pic>
        <p:nvPicPr>
          <p:cNvPr id="31748" name="Picture 4" descr="Robo-patient -- "/>
          <p:cNvPicPr>
            <a:picLocks noChangeAspect="1" noChangeArrowheads="1"/>
          </p:cNvPicPr>
          <p:nvPr/>
        </p:nvPicPr>
        <p:blipFill>
          <a:blip r:embed="rId3" cstate="print"/>
          <a:srcRect/>
          <a:stretch>
            <a:fillRect/>
          </a:stretch>
        </p:blipFill>
        <p:spPr bwMode="auto">
          <a:xfrm>
            <a:off x="5638800" y="1981200"/>
            <a:ext cx="2857500" cy="2343151"/>
          </a:xfrm>
          <a:prstGeom prst="rect">
            <a:avLst/>
          </a:prstGeom>
          <a:noFill/>
        </p:spPr>
      </p:pic>
      <p:sp>
        <p:nvSpPr>
          <p:cNvPr id="8" name="TextBox 7"/>
          <p:cNvSpPr txBox="1"/>
          <p:nvPr/>
        </p:nvSpPr>
        <p:spPr>
          <a:xfrm>
            <a:off x="6248400" y="4343400"/>
            <a:ext cx="1765227" cy="261610"/>
          </a:xfrm>
          <a:prstGeom prst="rect">
            <a:avLst/>
          </a:prstGeom>
          <a:noFill/>
        </p:spPr>
        <p:txBody>
          <a:bodyPr wrap="none" rtlCol="0">
            <a:spAutoFit/>
          </a:bodyPr>
          <a:lstStyle/>
          <a:p>
            <a:r>
              <a:rPr lang="en-US" sz="1100" dirty="0"/>
              <a:t>Source: pinktentacle.com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069848"/>
          </a:xfrm>
        </p:spPr>
        <p:txBody>
          <a:bodyPr>
            <a:normAutofit fontScale="90000"/>
          </a:bodyPr>
          <a:lstStyle/>
          <a:p>
            <a:r>
              <a:rPr lang="en-US" dirty="0"/>
              <a:t>What is Human Factors Engineering?</a:t>
            </a:r>
          </a:p>
        </p:txBody>
      </p:sp>
      <p:sp>
        <p:nvSpPr>
          <p:cNvPr id="4" name="Rectangle 3"/>
          <p:cNvSpPr/>
          <p:nvPr/>
        </p:nvSpPr>
        <p:spPr>
          <a:xfrm>
            <a:off x="415977" y="2133600"/>
            <a:ext cx="7696200" cy="3108543"/>
          </a:xfrm>
          <a:prstGeom prst="rect">
            <a:avLst/>
          </a:prstGeom>
        </p:spPr>
        <p:txBody>
          <a:bodyPr wrap="square">
            <a:spAutoFit/>
          </a:bodyPr>
          <a:lstStyle/>
          <a:p>
            <a:r>
              <a:rPr lang="en-US" sz="2800" dirty="0">
                <a:solidFill>
                  <a:srgbClr val="333333"/>
                </a:solidFill>
                <a:latin typeface="Open Sans"/>
              </a:rPr>
              <a:t>"Human Factors is concerned with the application of what we know about people, their abilities, characteristics, and limitations to the design of equipment they use, environments in which they function, and jobs they perform.“</a:t>
            </a:r>
          </a:p>
          <a:p>
            <a:endParaRPr lang="en-US" sz="2800" dirty="0">
              <a:solidFill>
                <a:srgbClr val="333333"/>
              </a:solidFill>
              <a:latin typeface="Open Sans"/>
            </a:endParaRPr>
          </a:p>
          <a:p>
            <a:pPr algn="r"/>
            <a:r>
              <a:rPr lang="en-US" sz="2800" i="1" dirty="0">
                <a:solidFill>
                  <a:srgbClr val="333333"/>
                </a:solidFill>
                <a:latin typeface="Open Sans"/>
              </a:rPr>
              <a:t>–Human Factors and Ergonomic Society</a:t>
            </a:r>
            <a:endParaRPr lang="en-US" sz="2800" b="0" i="0" dirty="0">
              <a:solidFill>
                <a:srgbClr val="333333"/>
              </a:solidFill>
              <a:effectLst/>
              <a:latin typeface="Open Sans"/>
            </a:endParaRPr>
          </a:p>
        </p:txBody>
      </p:sp>
    </p:spTree>
    <p:extLst>
      <p:ext uri="{BB962C8B-B14F-4D97-AF65-F5344CB8AC3E}">
        <p14:creationId xmlns:p14="http://schemas.microsoft.com/office/powerpoint/2010/main" val="117285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28600" y="2743200"/>
            <a:ext cx="1232981" cy="1981200"/>
          </a:xfrm>
          <a:prstGeom prst="rect">
            <a:avLst/>
          </a:prstGeom>
          <a:noFill/>
          <a:ln w="9525">
            <a:noFill/>
            <a:miter lim="800000"/>
            <a:headEnd/>
            <a:tailEnd/>
          </a:ln>
        </p:spPr>
      </p:pic>
      <p:pic>
        <p:nvPicPr>
          <p:cNvPr id="16389" name="Picture 5" descr="http://www.legalnomads.com/wp-content/uploads/2011/10/happy-robot.jpg"/>
          <p:cNvPicPr>
            <a:picLocks noChangeAspect="1" noChangeArrowheads="1"/>
          </p:cNvPicPr>
          <p:nvPr/>
        </p:nvPicPr>
        <p:blipFill>
          <a:blip r:embed="rId4" cstate="print"/>
          <a:srcRect/>
          <a:stretch>
            <a:fillRect/>
          </a:stretch>
        </p:blipFill>
        <p:spPr bwMode="auto">
          <a:xfrm>
            <a:off x="1447800" y="4191000"/>
            <a:ext cx="2112960" cy="2390776"/>
          </a:xfrm>
          <a:prstGeom prst="rect">
            <a:avLst/>
          </a:prstGeom>
          <a:noFill/>
        </p:spPr>
      </p:pic>
      <p:pic>
        <p:nvPicPr>
          <p:cNvPr id="16391" name="Picture 7" descr="http://3.bp.blogspot.com/_ejSj4q2Vbm0/S7wYHL2wOUI/AAAAAAAAAog/woWFaVbty9k/s1600/meanrobot.jpg"/>
          <p:cNvPicPr>
            <a:picLocks noChangeAspect="1" noChangeArrowheads="1"/>
          </p:cNvPicPr>
          <p:nvPr/>
        </p:nvPicPr>
        <p:blipFill>
          <a:blip r:embed="rId5" cstate="print"/>
          <a:srcRect l="16800" t="8000" r="19200" b="12000"/>
          <a:stretch>
            <a:fillRect/>
          </a:stretch>
        </p:blipFill>
        <p:spPr bwMode="auto">
          <a:xfrm>
            <a:off x="6248400" y="4114800"/>
            <a:ext cx="2133600" cy="2133600"/>
          </a:xfrm>
          <a:prstGeom prst="rect">
            <a:avLst/>
          </a:prstGeom>
          <a:noFill/>
        </p:spPr>
      </p:pic>
      <p:pic>
        <p:nvPicPr>
          <p:cNvPr id="16393" name="Picture 9" descr="http://www.robotshop.com/media/files/images/dfrobotshop-rover-20-arduino-mecanum-robot-basic-large.jpg"/>
          <p:cNvPicPr>
            <a:picLocks noChangeAspect="1" noChangeArrowheads="1"/>
          </p:cNvPicPr>
          <p:nvPr/>
        </p:nvPicPr>
        <p:blipFill>
          <a:blip r:embed="rId6" cstate="print"/>
          <a:srcRect/>
          <a:stretch>
            <a:fillRect/>
          </a:stretch>
        </p:blipFill>
        <p:spPr bwMode="auto">
          <a:xfrm>
            <a:off x="5410200" y="1676400"/>
            <a:ext cx="3733800" cy="2421636"/>
          </a:xfrm>
          <a:prstGeom prst="rect">
            <a:avLst/>
          </a:prstGeom>
          <a:noFill/>
        </p:spPr>
      </p:pic>
      <p:pic>
        <p:nvPicPr>
          <p:cNvPr id="16395" name="Picture 11" descr="ers7lrg.jpg"/>
          <p:cNvPicPr>
            <a:picLocks noChangeAspect="1" noChangeArrowheads="1"/>
          </p:cNvPicPr>
          <p:nvPr/>
        </p:nvPicPr>
        <p:blipFill>
          <a:blip r:embed="rId7" cstate="print"/>
          <a:srcRect/>
          <a:stretch>
            <a:fillRect/>
          </a:stretch>
        </p:blipFill>
        <p:spPr bwMode="auto">
          <a:xfrm>
            <a:off x="2438400" y="1752600"/>
            <a:ext cx="2168342" cy="2362200"/>
          </a:xfrm>
          <a:prstGeom prst="rect">
            <a:avLst/>
          </a:prstGeom>
          <a:noFill/>
        </p:spPr>
      </p:pic>
      <p:sp>
        <p:nvSpPr>
          <p:cNvPr id="2" name="Title 1"/>
          <p:cNvSpPr>
            <a:spLocks noGrp="1"/>
          </p:cNvSpPr>
          <p:nvPr>
            <p:ph type="title"/>
          </p:nvPr>
        </p:nvSpPr>
        <p:spPr>
          <a:xfrm>
            <a:off x="304800" y="533400"/>
            <a:ext cx="8229600" cy="1066800"/>
          </a:xfrm>
        </p:spPr>
        <p:txBody>
          <a:bodyPr>
            <a:noAutofit/>
          </a:bodyPr>
          <a:lstStyle/>
          <a:p>
            <a:r>
              <a:rPr lang="en-US" sz="2800" dirty="0"/>
              <a:t>Cognitive Domain – </a:t>
            </a:r>
            <a:br>
              <a:rPr lang="en-US" sz="2800" dirty="0"/>
            </a:br>
            <a:r>
              <a:rPr lang="en-US" sz="2800" dirty="0"/>
              <a:t>What do users perceive?</a:t>
            </a:r>
            <a:br>
              <a:rPr lang="en-US" sz="2800" dirty="0"/>
            </a:br>
            <a:r>
              <a:rPr lang="en-US" sz="2800" dirty="0"/>
              <a:t>See Woods paper</a:t>
            </a:r>
          </a:p>
        </p:txBody>
      </p:sp>
      <p:sp>
        <p:nvSpPr>
          <p:cNvPr id="8" name="TextBox 7"/>
          <p:cNvSpPr txBox="1"/>
          <p:nvPr/>
        </p:nvSpPr>
        <p:spPr>
          <a:xfrm>
            <a:off x="1524000" y="3200400"/>
            <a:ext cx="1156086" cy="369332"/>
          </a:xfrm>
          <a:prstGeom prst="rect">
            <a:avLst/>
          </a:prstGeom>
          <a:noFill/>
        </p:spPr>
        <p:txBody>
          <a:bodyPr wrap="none" rtlCol="0">
            <a:spAutoFit/>
          </a:bodyPr>
          <a:lstStyle/>
          <a:p>
            <a:r>
              <a:rPr lang="en-US" dirty="0"/>
              <a:t>Friendly?</a:t>
            </a:r>
          </a:p>
        </p:txBody>
      </p:sp>
      <p:sp>
        <p:nvSpPr>
          <p:cNvPr id="9" name="TextBox 8"/>
          <p:cNvSpPr txBox="1"/>
          <p:nvPr/>
        </p:nvSpPr>
        <p:spPr>
          <a:xfrm>
            <a:off x="7739448" y="3657600"/>
            <a:ext cx="1404552" cy="369332"/>
          </a:xfrm>
          <a:prstGeom prst="rect">
            <a:avLst/>
          </a:prstGeom>
          <a:noFill/>
        </p:spPr>
        <p:txBody>
          <a:bodyPr wrap="none" rtlCol="0">
            <a:spAutoFit/>
          </a:bodyPr>
          <a:lstStyle/>
          <a:p>
            <a:r>
              <a:rPr lang="en-US" dirty="0"/>
              <a:t>Unfriendly?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2057400"/>
            <a:ext cx="3556860" cy="3886200"/>
          </a:xfrm>
          <a:prstGeom prst="rect">
            <a:avLst/>
          </a:prstGeom>
        </p:spPr>
      </p:pic>
      <p:sp>
        <p:nvSpPr>
          <p:cNvPr id="4" name="Title 1"/>
          <p:cNvSpPr>
            <a:spLocks noGrp="1"/>
          </p:cNvSpPr>
          <p:nvPr>
            <p:ph type="title"/>
          </p:nvPr>
        </p:nvSpPr>
        <p:spPr>
          <a:xfrm>
            <a:off x="457200" y="609600"/>
            <a:ext cx="8229600" cy="1066800"/>
          </a:xfrm>
        </p:spPr>
        <p:txBody>
          <a:bodyPr>
            <a:normAutofit fontScale="90000"/>
          </a:bodyPr>
          <a:lstStyle/>
          <a:p>
            <a:r>
              <a:rPr lang="en-US" dirty="0"/>
              <a:t>Cognitive Domain – </a:t>
            </a:r>
            <a:br>
              <a:rPr lang="en-US" dirty="0"/>
            </a:br>
            <a:r>
              <a:rPr lang="en-US" dirty="0"/>
              <a:t>Consider creativity</a:t>
            </a:r>
          </a:p>
        </p:txBody>
      </p:sp>
      <p:pic>
        <p:nvPicPr>
          <p:cNvPr id="5" name="Picture 4"/>
          <p:cNvPicPr>
            <a:picLocks noChangeAspect="1"/>
          </p:cNvPicPr>
          <p:nvPr/>
        </p:nvPicPr>
        <p:blipFill>
          <a:blip r:embed="rId3"/>
          <a:stretch>
            <a:fillRect/>
          </a:stretch>
        </p:blipFill>
        <p:spPr>
          <a:xfrm>
            <a:off x="5486400" y="1142999"/>
            <a:ext cx="3048000" cy="2387039"/>
          </a:xfrm>
          <a:prstGeom prst="rect">
            <a:avLst/>
          </a:prstGeom>
        </p:spPr>
      </p:pic>
      <p:pic>
        <p:nvPicPr>
          <p:cNvPr id="6" name="Picture 5"/>
          <p:cNvPicPr>
            <a:picLocks noChangeAspect="1"/>
          </p:cNvPicPr>
          <p:nvPr/>
        </p:nvPicPr>
        <p:blipFill>
          <a:blip r:embed="rId4"/>
          <a:stretch>
            <a:fillRect/>
          </a:stretch>
        </p:blipFill>
        <p:spPr>
          <a:xfrm>
            <a:off x="5481403" y="3743710"/>
            <a:ext cx="3205397" cy="2789289"/>
          </a:xfrm>
          <a:prstGeom prst="rect">
            <a:avLst/>
          </a:prstGeom>
        </p:spPr>
      </p:pic>
    </p:spTree>
    <p:extLst>
      <p:ext uri="{BB962C8B-B14F-4D97-AF65-F5344CB8AC3E}">
        <p14:creationId xmlns:p14="http://schemas.microsoft.com/office/powerpoint/2010/main" val="16382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dirty="0"/>
              <a:t>Cognitive Domain - Compatibility</a:t>
            </a:r>
          </a:p>
        </p:txBody>
      </p:sp>
      <p:pic>
        <p:nvPicPr>
          <p:cNvPr id="20482" name="Picture 2" descr="http://i.istockimg.com/file_thumbview_approve/4545706/2/stock-illustration-4545706-playback-control-buttons.jpg"/>
          <p:cNvPicPr>
            <a:picLocks noChangeAspect="1" noChangeArrowheads="1"/>
          </p:cNvPicPr>
          <p:nvPr/>
        </p:nvPicPr>
        <p:blipFill>
          <a:blip r:embed="rId3" cstate="print"/>
          <a:srcRect/>
          <a:stretch>
            <a:fillRect/>
          </a:stretch>
        </p:blipFill>
        <p:spPr bwMode="auto">
          <a:xfrm>
            <a:off x="457200" y="1828800"/>
            <a:ext cx="2438400" cy="2438400"/>
          </a:xfrm>
          <a:prstGeom prst="rect">
            <a:avLst/>
          </a:prstGeom>
          <a:noFill/>
        </p:spPr>
      </p:pic>
      <p:pic>
        <p:nvPicPr>
          <p:cNvPr id="20484" name="Picture 4" descr="https://encrypted-tbn0.gstatic.com/images?q=tbn:ANd9GcRNEk9Tg3Z_uX8kwuSY3ydeDoeafqR8yyXppTSPaB1Mkw88NKrQ"/>
          <p:cNvPicPr>
            <a:picLocks noChangeAspect="1" noChangeArrowheads="1"/>
          </p:cNvPicPr>
          <p:nvPr/>
        </p:nvPicPr>
        <p:blipFill>
          <a:blip r:embed="rId4" cstate="print"/>
          <a:srcRect b="8808"/>
          <a:stretch>
            <a:fillRect/>
          </a:stretch>
        </p:blipFill>
        <p:spPr bwMode="auto">
          <a:xfrm>
            <a:off x="3276600" y="1752600"/>
            <a:ext cx="2495550" cy="1676400"/>
          </a:xfrm>
          <a:prstGeom prst="rect">
            <a:avLst/>
          </a:prstGeom>
          <a:noFill/>
        </p:spPr>
      </p:pic>
      <p:pic>
        <p:nvPicPr>
          <p:cNvPr id="20486" name="Picture 6" descr="http://toolsmust.com/wp-content/uploads/2010/05/toy_dinosaur_remote_control.jpg"/>
          <p:cNvPicPr>
            <a:picLocks noChangeAspect="1" noChangeArrowheads="1"/>
          </p:cNvPicPr>
          <p:nvPr/>
        </p:nvPicPr>
        <p:blipFill>
          <a:blip r:embed="rId5" cstate="print"/>
          <a:srcRect/>
          <a:stretch>
            <a:fillRect/>
          </a:stretch>
        </p:blipFill>
        <p:spPr bwMode="auto">
          <a:xfrm>
            <a:off x="4114800" y="3657600"/>
            <a:ext cx="4629150" cy="2306159"/>
          </a:xfrm>
          <a:prstGeom prst="rect">
            <a:avLst/>
          </a:prstGeom>
          <a:noFill/>
        </p:spPr>
      </p:pic>
      <p:pic>
        <p:nvPicPr>
          <p:cNvPr id="20488" name="Picture 8" descr="https://encrypted-tbn3.gstatic.com/images?q=tbn:ANd9GcQDCj-OKbqMCLWV__jnUmgZjIBRGyF5t46WyEYSvbUhLUOfJ1ky"/>
          <p:cNvPicPr>
            <a:picLocks noChangeAspect="1" noChangeArrowheads="1"/>
          </p:cNvPicPr>
          <p:nvPr/>
        </p:nvPicPr>
        <p:blipFill>
          <a:blip r:embed="rId6" cstate="print"/>
          <a:srcRect/>
          <a:stretch>
            <a:fillRect/>
          </a:stretch>
        </p:blipFill>
        <p:spPr bwMode="auto">
          <a:xfrm>
            <a:off x="6324600" y="1371600"/>
            <a:ext cx="2466975" cy="1847851"/>
          </a:xfrm>
          <a:prstGeom prst="rect">
            <a:avLst/>
          </a:prstGeom>
          <a:noFill/>
        </p:spPr>
      </p:pic>
      <p:pic>
        <p:nvPicPr>
          <p:cNvPr id="20490" name="Picture 10" descr="http://www.toysrus.com/graphics/product_images/pTRU1-7333659dt.jpg"/>
          <p:cNvPicPr>
            <a:picLocks noChangeAspect="1" noChangeArrowheads="1"/>
          </p:cNvPicPr>
          <p:nvPr/>
        </p:nvPicPr>
        <p:blipFill>
          <a:blip r:embed="rId7" cstate="print"/>
          <a:srcRect t="22400" b="24800"/>
          <a:stretch>
            <a:fillRect/>
          </a:stretch>
        </p:blipFill>
        <p:spPr bwMode="auto">
          <a:xfrm>
            <a:off x="381000" y="4419600"/>
            <a:ext cx="3527136" cy="186232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8229600" cy="1069848"/>
          </a:xfrm>
        </p:spPr>
        <p:txBody>
          <a:bodyPr>
            <a:noAutofit/>
          </a:bodyPr>
          <a:lstStyle/>
          <a:p>
            <a:r>
              <a:rPr lang="en-US" sz="2800" dirty="0"/>
              <a:t>Cognitive Domain – </a:t>
            </a:r>
            <a:br>
              <a:rPr lang="en-US" sz="2800" dirty="0"/>
            </a:br>
            <a:r>
              <a:rPr lang="en-US" sz="2800" dirty="0"/>
              <a:t>Sometimes we don’t say what we see ….</a:t>
            </a:r>
          </a:p>
        </p:txBody>
      </p:sp>
      <p:graphicFrame>
        <p:nvGraphicFramePr>
          <p:cNvPr id="116738" name="Object 7"/>
          <p:cNvGraphicFramePr>
            <a:graphicFrameLocks noChangeAspect="1"/>
          </p:cNvGraphicFramePr>
          <p:nvPr/>
        </p:nvGraphicFramePr>
        <p:xfrm>
          <a:off x="990600" y="1905000"/>
          <a:ext cx="6811963" cy="3448050"/>
        </p:xfrm>
        <a:graphic>
          <a:graphicData uri="http://schemas.openxmlformats.org/presentationml/2006/ole">
            <mc:AlternateContent xmlns:mc="http://schemas.openxmlformats.org/markup-compatibility/2006">
              <mc:Choice xmlns:v="urn:schemas-microsoft-com:vml" Requires="v">
                <p:oleObj spid="_x0000_s165983" name="Bitmap Image" r:id="rId4" imgW="6811326" imgH="3448531" progId="PBrush">
                  <p:embed/>
                </p:oleObj>
              </mc:Choice>
              <mc:Fallback>
                <p:oleObj name="Bitmap Image" r:id="rId4" imgW="6811326" imgH="3448531" progId="PBrus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05000"/>
                        <a:ext cx="6811963"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txBox="1">
            <a:spLocks noChangeArrowheads="1"/>
          </p:cNvSpPr>
          <p:nvPr/>
        </p:nvSpPr>
        <p:spPr>
          <a:xfrm>
            <a:off x="323850" y="5480050"/>
            <a:ext cx="8218488" cy="114935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Say the </a:t>
            </a:r>
            <a:r>
              <a:rPr kumimoji="0" lang="en-US" altLang="en-US" sz="2800" b="0" i="1" u="sng" strike="noStrike" kern="1200" cap="none" spc="0" normalizeH="0" baseline="0" noProof="0" dirty="0">
                <a:ln>
                  <a:noFill/>
                </a:ln>
                <a:solidFill>
                  <a:schemeClr val="tx1"/>
                </a:solidFill>
                <a:effectLst/>
                <a:uLnTx/>
                <a:uFillTx/>
                <a:latin typeface="+mn-lt"/>
                <a:ea typeface="+mn-ea"/>
                <a:cs typeface="+mn-cs"/>
              </a:rPr>
              <a:t>color</a:t>
            </a:r>
            <a:r>
              <a:rPr kumimoji="0" lang="en-US" altLang="en-US" sz="2800" b="0" i="0" u="none" strike="noStrike" kern="1200" cap="none" spc="0" normalizeH="0" baseline="0" noProof="0" dirty="0">
                <a:ln>
                  <a:noFill/>
                </a:ln>
                <a:solidFill>
                  <a:schemeClr val="tx1"/>
                </a:solidFill>
                <a:effectLst/>
                <a:uLnTx/>
                <a:uFillTx/>
                <a:latin typeface="+mn-lt"/>
                <a:ea typeface="+mn-ea"/>
                <a:cs typeface="+mn-cs"/>
              </a:rPr>
              <a:t> of the words that appear</a:t>
            </a:r>
          </a:p>
        </p:txBody>
      </p:sp>
      <p:sp>
        <p:nvSpPr>
          <p:cNvPr id="6" name="Text Box 6"/>
          <p:cNvSpPr txBox="1">
            <a:spLocks noChangeArrowheads="1"/>
          </p:cNvSpPr>
          <p:nvPr/>
        </p:nvSpPr>
        <p:spPr bwMode="auto">
          <a:xfrm>
            <a:off x="6629400" y="6400800"/>
            <a:ext cx="2514600" cy="396875"/>
          </a:xfrm>
          <a:prstGeom prst="rect">
            <a:avLst/>
          </a:prstGeom>
          <a:noFill/>
          <a:ln w="9525">
            <a:noFill/>
            <a:miter lim="800000"/>
            <a:headEnd/>
            <a:tailEnd/>
          </a:ln>
          <a:effectLst/>
        </p:spPr>
        <p:txBody>
          <a:bodyPr>
            <a:spAutoFit/>
          </a:bodyPr>
          <a:lstStyle/>
          <a:p>
            <a:pPr>
              <a:spcBef>
                <a:spcPct val="50000"/>
              </a:spcBef>
            </a:pPr>
            <a:r>
              <a:rPr lang="en-US" altLang="en-US" sz="2000" b="0" dirty="0">
                <a:solidFill>
                  <a:schemeClr val="tx2"/>
                </a:solidFill>
                <a:ea typeface="ＭＳ Ｐゴシック" pitchFamily="34" charset="-128"/>
              </a:rPr>
              <a:t>Optillusions.com</a:t>
            </a:r>
            <a:endParaRPr lang="en-US" altLang="en-US" sz="2000" dirty="0">
              <a:ea typeface="ＭＳ Ｐゴシック" pitchFamily="34" charset="-128"/>
            </a:endParaRPr>
          </a:p>
        </p:txBody>
      </p:sp>
      <p:sp>
        <p:nvSpPr>
          <p:cNvPr id="7" name="Rectangle 6"/>
          <p:cNvSpPr/>
          <p:nvPr/>
        </p:nvSpPr>
        <p:spPr>
          <a:xfrm>
            <a:off x="1066800" y="2362200"/>
            <a:ext cx="647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1828800"/>
            <a:ext cx="685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9200" y="3048000"/>
            <a:ext cx="647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3657600"/>
            <a:ext cx="7010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19200" y="4191000"/>
            <a:ext cx="647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3000" y="4800600"/>
            <a:ext cx="647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8" grpId="1" animBg="1"/>
      <p:bldP spid="9" grpId="0" animBg="1"/>
      <p:bldP spid="9" grpId="1" animBg="1"/>
      <p:bldP spid="11" grpId="0" animBg="1"/>
      <p:bldP spid="1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baddesigns.com/starbucks-machine-2.jpg"/>
          <p:cNvPicPr>
            <a:picLocks noChangeAspect="1" noChangeArrowheads="1"/>
          </p:cNvPicPr>
          <p:nvPr/>
        </p:nvPicPr>
        <p:blipFill>
          <a:blip r:embed="rId2"/>
          <a:srcRect/>
          <a:stretch>
            <a:fillRect/>
          </a:stretch>
        </p:blipFill>
        <p:spPr bwMode="auto">
          <a:xfrm>
            <a:off x="1066800" y="1494764"/>
            <a:ext cx="3048000" cy="4677436"/>
          </a:xfrm>
          <a:prstGeom prst="rect">
            <a:avLst/>
          </a:prstGeom>
          <a:noFill/>
        </p:spPr>
      </p:pic>
      <p:pic>
        <p:nvPicPr>
          <p:cNvPr id="50180" name="Picture 4" descr="http://www.baddesigns.com/starbucks-steps-3.jpg"/>
          <p:cNvPicPr>
            <a:picLocks noChangeAspect="1" noChangeArrowheads="1"/>
          </p:cNvPicPr>
          <p:nvPr/>
        </p:nvPicPr>
        <p:blipFill>
          <a:blip r:embed="rId3"/>
          <a:srcRect/>
          <a:stretch>
            <a:fillRect/>
          </a:stretch>
        </p:blipFill>
        <p:spPr bwMode="auto">
          <a:xfrm>
            <a:off x="5638800" y="652129"/>
            <a:ext cx="3048000" cy="6053471"/>
          </a:xfrm>
          <a:prstGeom prst="rect">
            <a:avLst/>
          </a:prstGeom>
          <a:noFill/>
        </p:spPr>
      </p:pic>
      <p:sp>
        <p:nvSpPr>
          <p:cNvPr id="4" name="Rectangle 3"/>
          <p:cNvSpPr/>
          <p:nvPr/>
        </p:nvSpPr>
        <p:spPr>
          <a:xfrm>
            <a:off x="228600" y="6400800"/>
            <a:ext cx="4876800" cy="369332"/>
          </a:xfrm>
          <a:prstGeom prst="rect">
            <a:avLst/>
          </a:prstGeom>
        </p:spPr>
        <p:txBody>
          <a:bodyPr wrap="square">
            <a:spAutoFit/>
          </a:bodyPr>
          <a:lstStyle/>
          <a:p>
            <a:r>
              <a:rPr lang="en-US" dirty="0"/>
              <a:t>http://www.baddesigns.com/starbucks.html</a:t>
            </a:r>
          </a:p>
        </p:txBody>
      </p:sp>
      <p:sp>
        <p:nvSpPr>
          <p:cNvPr id="5" name="TextBox 4"/>
          <p:cNvSpPr txBox="1"/>
          <p:nvPr/>
        </p:nvSpPr>
        <p:spPr>
          <a:xfrm>
            <a:off x="381000" y="685800"/>
            <a:ext cx="5168403" cy="523220"/>
          </a:xfrm>
          <a:prstGeom prst="rect">
            <a:avLst/>
          </a:prstGeom>
          <a:noFill/>
        </p:spPr>
        <p:txBody>
          <a:bodyPr wrap="none" rtlCol="0">
            <a:spAutoFit/>
          </a:bodyPr>
          <a:lstStyle/>
          <a:p>
            <a:r>
              <a:rPr lang="en-US" sz="2800" dirty="0" err="1"/>
              <a:t>Ooops</a:t>
            </a:r>
            <a:r>
              <a:rPr lang="en-US" sz="2800" dirty="0"/>
              <a:t>!  There goes my coffee!!!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baddesigns.com/starbucks-card.jpg"/>
          <p:cNvPicPr>
            <a:picLocks noChangeAspect="1" noChangeArrowheads="1"/>
          </p:cNvPicPr>
          <p:nvPr/>
        </p:nvPicPr>
        <p:blipFill>
          <a:blip r:embed="rId2"/>
          <a:srcRect/>
          <a:stretch>
            <a:fillRect/>
          </a:stretch>
        </p:blipFill>
        <p:spPr bwMode="auto">
          <a:xfrm>
            <a:off x="685800" y="990600"/>
            <a:ext cx="3352800" cy="4734873"/>
          </a:xfrm>
          <a:prstGeom prst="rect">
            <a:avLst/>
          </a:prstGeom>
          <a:noFill/>
        </p:spPr>
      </p:pic>
      <p:sp>
        <p:nvSpPr>
          <p:cNvPr id="3" name="Rectangle 2"/>
          <p:cNvSpPr/>
          <p:nvPr/>
        </p:nvSpPr>
        <p:spPr>
          <a:xfrm>
            <a:off x="4343400" y="2209800"/>
            <a:ext cx="4572000" cy="1569660"/>
          </a:xfrm>
          <a:prstGeom prst="rect">
            <a:avLst/>
          </a:prstGeom>
        </p:spPr>
        <p:txBody>
          <a:bodyPr>
            <a:spAutoFit/>
          </a:bodyPr>
          <a:lstStyle/>
          <a:p>
            <a:r>
              <a:rPr lang="en-US" sz="3200" dirty="0"/>
              <a:t>Remedy(?):  An instruction card was placed next to machine </a:t>
            </a:r>
          </a:p>
        </p:txBody>
      </p:sp>
      <p:sp>
        <p:nvSpPr>
          <p:cNvPr id="4" name="Rectangle 3"/>
          <p:cNvSpPr/>
          <p:nvPr/>
        </p:nvSpPr>
        <p:spPr>
          <a:xfrm>
            <a:off x="4114800" y="6324600"/>
            <a:ext cx="5029200" cy="338554"/>
          </a:xfrm>
          <a:prstGeom prst="rect">
            <a:avLst/>
          </a:prstGeom>
        </p:spPr>
        <p:txBody>
          <a:bodyPr wrap="square">
            <a:spAutoFit/>
          </a:bodyPr>
          <a:lstStyle/>
          <a:p>
            <a:r>
              <a:rPr lang="en-US" sz="1600" dirty="0"/>
              <a:t>http://www.baddesigns.com/starbucks.html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ypical can opener design)"/>
          <p:cNvPicPr>
            <a:picLocks noChangeAspect="1" noChangeArrowheads="1"/>
          </p:cNvPicPr>
          <p:nvPr/>
        </p:nvPicPr>
        <p:blipFill>
          <a:blip r:embed="rId2"/>
          <a:srcRect/>
          <a:stretch>
            <a:fillRect/>
          </a:stretch>
        </p:blipFill>
        <p:spPr bwMode="auto">
          <a:xfrm>
            <a:off x="199104" y="2337688"/>
            <a:ext cx="4157962" cy="2158112"/>
          </a:xfrm>
          <a:prstGeom prst="rect">
            <a:avLst/>
          </a:prstGeom>
          <a:noFill/>
        </p:spPr>
      </p:pic>
      <p:pic>
        <p:nvPicPr>
          <p:cNvPr id="55300" name="Picture 4" descr="(Unusual can opener design)"/>
          <p:cNvPicPr>
            <a:picLocks noChangeAspect="1" noChangeArrowheads="1"/>
          </p:cNvPicPr>
          <p:nvPr/>
        </p:nvPicPr>
        <p:blipFill>
          <a:blip r:embed="rId3"/>
          <a:srcRect/>
          <a:stretch>
            <a:fillRect/>
          </a:stretch>
        </p:blipFill>
        <p:spPr bwMode="auto">
          <a:xfrm>
            <a:off x="4800600" y="2362200"/>
            <a:ext cx="4157962" cy="2057400"/>
          </a:xfrm>
          <a:prstGeom prst="rect">
            <a:avLst/>
          </a:prstGeom>
          <a:noFill/>
        </p:spPr>
      </p:pic>
      <p:sp>
        <p:nvSpPr>
          <p:cNvPr id="4" name="Rectangle 3"/>
          <p:cNvSpPr/>
          <p:nvPr/>
        </p:nvSpPr>
        <p:spPr>
          <a:xfrm>
            <a:off x="2766743" y="1054269"/>
            <a:ext cx="3305713" cy="707886"/>
          </a:xfrm>
          <a:prstGeom prst="rect">
            <a:avLst/>
          </a:prstGeom>
        </p:spPr>
        <p:txBody>
          <a:bodyPr wrap="none">
            <a:spAutoFit/>
          </a:bodyPr>
          <a:lstStyle/>
          <a:p>
            <a:r>
              <a:rPr lang="en-US" sz="4000" b="1" dirty="0"/>
              <a:t>Can Opener</a:t>
            </a:r>
          </a:p>
        </p:txBody>
      </p:sp>
      <p:sp>
        <p:nvSpPr>
          <p:cNvPr id="5" name="Rectangle 4"/>
          <p:cNvSpPr/>
          <p:nvPr/>
        </p:nvSpPr>
        <p:spPr>
          <a:xfrm>
            <a:off x="4419600" y="6248400"/>
            <a:ext cx="4495800" cy="350222"/>
          </a:xfrm>
          <a:prstGeom prst="rect">
            <a:avLst/>
          </a:prstGeom>
        </p:spPr>
        <p:txBody>
          <a:bodyPr wrap="square">
            <a:spAutoFit/>
          </a:bodyPr>
          <a:lstStyle/>
          <a:p>
            <a:r>
              <a:rPr lang="en-US" sz="1600" dirty="0"/>
              <a:t>http://www.baddesigns.com/canopen.html</a:t>
            </a:r>
          </a:p>
        </p:txBody>
      </p:sp>
      <p:sp>
        <p:nvSpPr>
          <p:cNvPr id="6" name="TextBox 5"/>
          <p:cNvSpPr txBox="1"/>
          <p:nvPr/>
        </p:nvSpPr>
        <p:spPr>
          <a:xfrm>
            <a:off x="4953000" y="4648200"/>
            <a:ext cx="3488455" cy="400110"/>
          </a:xfrm>
          <a:prstGeom prst="rect">
            <a:avLst/>
          </a:prstGeom>
          <a:noFill/>
        </p:spPr>
        <p:txBody>
          <a:bodyPr wrap="none" rtlCol="0">
            <a:spAutoFit/>
          </a:bodyPr>
          <a:lstStyle/>
          <a:p>
            <a:r>
              <a:rPr lang="en-US" sz="2000" dirty="0"/>
              <a:t>Cuts below the rim of the can</a:t>
            </a:r>
          </a:p>
        </p:txBody>
      </p:sp>
      <p:sp>
        <p:nvSpPr>
          <p:cNvPr id="7" name="TextBox 6"/>
          <p:cNvSpPr txBox="1"/>
          <p:nvPr/>
        </p:nvSpPr>
        <p:spPr>
          <a:xfrm>
            <a:off x="892128" y="4758865"/>
            <a:ext cx="3012363" cy="400110"/>
          </a:xfrm>
          <a:prstGeom prst="rect">
            <a:avLst/>
          </a:prstGeom>
          <a:noFill/>
        </p:spPr>
        <p:txBody>
          <a:bodyPr wrap="none" rtlCol="0">
            <a:spAutoFit/>
          </a:bodyPr>
          <a:lstStyle/>
          <a:p>
            <a:r>
              <a:rPr lang="en-US" sz="2000" dirty="0"/>
              <a:t>Conventional can opener</a:t>
            </a:r>
          </a:p>
        </p:txBody>
      </p:sp>
      <p:sp>
        <p:nvSpPr>
          <p:cNvPr id="8" name="TextBox 7"/>
          <p:cNvSpPr txBox="1"/>
          <p:nvPr/>
        </p:nvSpPr>
        <p:spPr>
          <a:xfrm>
            <a:off x="990600" y="5373588"/>
            <a:ext cx="6984604" cy="523220"/>
          </a:xfrm>
          <a:prstGeom prst="rect">
            <a:avLst/>
          </a:prstGeom>
          <a:noFill/>
        </p:spPr>
        <p:txBody>
          <a:bodyPr wrap="none" rtlCol="0">
            <a:spAutoFit/>
          </a:bodyPr>
          <a:lstStyle/>
          <a:p>
            <a:r>
              <a:rPr lang="en-US" sz="2800" dirty="0"/>
              <a:t>What’s wrong with the design on the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9" y="533400"/>
            <a:ext cx="8229600" cy="1069848"/>
          </a:xfrm>
        </p:spPr>
        <p:txBody>
          <a:bodyPr/>
          <a:lstStyle/>
          <a:p>
            <a:r>
              <a:rPr lang="en-US" b="1" dirty="0"/>
              <a:t>Driverless Cars</a:t>
            </a:r>
          </a:p>
        </p:txBody>
      </p:sp>
      <p:pic>
        <p:nvPicPr>
          <p:cNvPr id="166914" name="Picture 2" descr="Image result for human factors driverless c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14400"/>
            <a:ext cx="49911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66916" name="Picture 4" descr="https://d112vpovu2xa8r.cloudfront.net/portal_automotiveitnews_curatasite_com/media/f/6/f61bc4e29cd769310387962e234441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5524500" cy="4029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400" y="6368790"/>
            <a:ext cx="1550424" cy="369332"/>
          </a:xfrm>
          <a:prstGeom prst="rect">
            <a:avLst/>
          </a:prstGeom>
        </p:spPr>
        <p:txBody>
          <a:bodyPr wrap="none">
            <a:spAutoFit/>
          </a:bodyPr>
          <a:lstStyle/>
          <a:p>
            <a:r>
              <a:rPr lang="en-US" i="1" dirty="0"/>
              <a:t>Google photo</a:t>
            </a:r>
            <a:endParaRPr lang="en-US" dirty="0"/>
          </a:p>
        </p:txBody>
      </p:sp>
    </p:spTree>
    <p:extLst>
      <p:ext uri="{BB962C8B-B14F-4D97-AF65-F5344CB8AC3E}">
        <p14:creationId xmlns:p14="http://schemas.microsoft.com/office/powerpoint/2010/main" val="161961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Driverless cars:: levels of automation and the barrier of ‘human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4543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5486400"/>
            <a:ext cx="7924800" cy="707886"/>
          </a:xfrm>
          <a:prstGeom prst="rect">
            <a:avLst/>
          </a:prstGeom>
        </p:spPr>
        <p:txBody>
          <a:bodyPr wrap="square">
            <a:spAutoFit/>
          </a:bodyPr>
          <a:lstStyle/>
          <a:p>
            <a:r>
              <a:rPr lang="en-US" sz="2000" b="1" dirty="0"/>
              <a:t>Driverless cars: levels of automation and the barrier of ‘human factors’</a:t>
            </a:r>
          </a:p>
        </p:txBody>
      </p:sp>
      <p:sp>
        <p:nvSpPr>
          <p:cNvPr id="4" name="Rectangle 3"/>
          <p:cNvSpPr/>
          <p:nvPr/>
        </p:nvSpPr>
        <p:spPr>
          <a:xfrm>
            <a:off x="152400" y="6273225"/>
            <a:ext cx="8991600" cy="584775"/>
          </a:xfrm>
          <a:prstGeom prst="rect">
            <a:avLst/>
          </a:prstGeom>
        </p:spPr>
        <p:txBody>
          <a:bodyPr wrap="square">
            <a:spAutoFit/>
          </a:bodyPr>
          <a:lstStyle/>
          <a:p>
            <a:r>
              <a:rPr lang="en-US" sz="1600" dirty="0"/>
              <a:t>http://www.caradvice.com.au/394415/driverless-cars-levels-of-automation-and-the-barrier-of-human-factors/</a:t>
            </a:r>
          </a:p>
        </p:txBody>
      </p:sp>
    </p:spTree>
    <p:extLst>
      <p:ext uri="{BB962C8B-B14F-4D97-AF65-F5344CB8AC3E}">
        <p14:creationId xmlns:p14="http://schemas.microsoft.com/office/powerpoint/2010/main" val="1697007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9848"/>
          </a:xfrm>
        </p:spPr>
        <p:txBody>
          <a:bodyPr>
            <a:normAutofit fontScale="90000"/>
          </a:bodyPr>
          <a:lstStyle/>
          <a:p>
            <a:r>
              <a:rPr lang="en-US" b="1" dirty="0"/>
              <a:t>Driverless, but not entirely autonomous</a:t>
            </a:r>
            <a:endParaRPr lang="en-US" dirty="0"/>
          </a:p>
        </p:txBody>
      </p:sp>
      <p:pic>
        <p:nvPicPr>
          <p:cNvPr id="168962" name="Picture 2" descr="http://electronics360.globalspec.com/images/assets/289/4289/f456eb76-9e51-45b3-b0bd-853881575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62" y="1828800"/>
            <a:ext cx="8276756"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4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Autofit/>
          </a:bodyPr>
          <a:lstStyle/>
          <a:p>
            <a:r>
              <a:rPr lang="en-US" sz="2800" b="1" dirty="0">
                <a:solidFill>
                  <a:srgbClr val="00B0F0"/>
                </a:solidFill>
              </a:rPr>
              <a:t>Human Factors </a:t>
            </a:r>
            <a:r>
              <a:rPr lang="en-US" sz="2800" dirty="0"/>
              <a:t>is the application of knowledge about human characteristics to design </a:t>
            </a:r>
          </a:p>
        </p:txBody>
      </p:sp>
      <p:sp>
        <p:nvSpPr>
          <p:cNvPr id="3" name="Content Placeholder 2"/>
          <p:cNvSpPr>
            <a:spLocks noGrp="1"/>
          </p:cNvSpPr>
          <p:nvPr>
            <p:ph idx="1"/>
          </p:nvPr>
        </p:nvSpPr>
        <p:spPr/>
        <p:txBody>
          <a:bodyPr>
            <a:normAutofit lnSpcReduction="10000"/>
          </a:bodyPr>
          <a:lstStyle/>
          <a:p>
            <a:r>
              <a:rPr lang="en-US" dirty="0"/>
              <a:t>Physical</a:t>
            </a:r>
          </a:p>
          <a:p>
            <a:pPr lvl="1"/>
            <a:r>
              <a:rPr lang="en-US" dirty="0"/>
              <a:t>Strength, size, reaction time, endurance, frailty, eyesight, fine motor skills</a:t>
            </a:r>
          </a:p>
          <a:p>
            <a:r>
              <a:rPr lang="en-US" dirty="0"/>
              <a:t>Social/Emotional/Cultural</a:t>
            </a:r>
          </a:p>
          <a:p>
            <a:pPr lvl="1"/>
            <a:r>
              <a:rPr lang="en-US" dirty="0"/>
              <a:t>User preferences (simplicity, reliability, aesthetics, safety, cost, etc.), culturally-based behaviors (reading, speaking), acceptance</a:t>
            </a:r>
          </a:p>
          <a:p>
            <a:r>
              <a:rPr lang="en-US" dirty="0"/>
              <a:t>Cognitive</a:t>
            </a:r>
          </a:p>
          <a:p>
            <a:pPr lvl="1"/>
            <a:r>
              <a:rPr lang="en-US" dirty="0"/>
              <a:t>Understanding cause and effect, user interface, interpreting emotions and intentions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Designing Across the Lifespan</a:t>
            </a:r>
          </a:p>
        </p:txBody>
      </p:sp>
      <p:sp>
        <p:nvSpPr>
          <p:cNvPr id="3" name="Content Placeholder 2"/>
          <p:cNvSpPr>
            <a:spLocks noGrp="1"/>
          </p:cNvSpPr>
          <p:nvPr>
            <p:ph idx="1"/>
          </p:nvPr>
        </p:nvSpPr>
        <p:spPr>
          <a:xfrm>
            <a:off x="457200" y="1792224"/>
            <a:ext cx="8229600" cy="4325112"/>
          </a:xfrm>
        </p:spPr>
        <p:txBody>
          <a:bodyPr>
            <a:normAutofit/>
          </a:bodyPr>
          <a:lstStyle/>
          <a:p>
            <a:pPr>
              <a:spcAft>
                <a:spcPts val="1000"/>
              </a:spcAft>
            </a:pPr>
            <a:r>
              <a:rPr lang="en-US" dirty="0"/>
              <a:t>1 page (400-500 words) for each member of the team (not a team paper)</a:t>
            </a:r>
          </a:p>
          <a:p>
            <a:pPr>
              <a:spcAft>
                <a:spcPts val="1000"/>
              </a:spcAft>
            </a:pPr>
            <a:r>
              <a:rPr lang="en-US" dirty="0"/>
              <a:t>Discuss how to modify the design of a companion robot to serve a child or a 65+ adult</a:t>
            </a:r>
          </a:p>
          <a:p>
            <a:pPr>
              <a:spcAft>
                <a:spcPts val="1000"/>
              </a:spcAft>
            </a:pPr>
            <a:r>
              <a:rPr lang="en-US" dirty="0"/>
              <a:t>Base your design decisions on information from reliable literature (see example in Canvas:  Robot Module: Background Reading….)</a:t>
            </a:r>
          </a:p>
          <a:p>
            <a:pPr>
              <a:spcAft>
                <a:spcPts val="1000"/>
              </a:spcAft>
            </a:pPr>
            <a:r>
              <a:rPr lang="en-US" dirty="0"/>
              <a:t>You will be submitting this in your Lab</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dirty="0"/>
              <a:t>Discuss some ways you might modify an assistive robot for the two audiences</a:t>
            </a:r>
          </a:p>
        </p:txBody>
      </p:sp>
      <p:sp>
        <p:nvSpPr>
          <p:cNvPr id="3" name="Content Placeholder 2"/>
          <p:cNvSpPr>
            <a:spLocks noGrp="1"/>
          </p:cNvSpPr>
          <p:nvPr>
            <p:ph idx="1"/>
          </p:nvPr>
        </p:nvSpPr>
        <p:spPr>
          <a:xfrm>
            <a:off x="3505200" y="6096000"/>
            <a:ext cx="3048000" cy="609600"/>
          </a:xfrm>
        </p:spPr>
        <p:txBody>
          <a:bodyPr>
            <a:normAutofit/>
          </a:bodyPr>
          <a:lstStyle/>
          <a:p>
            <a:pPr>
              <a:buNone/>
            </a:pPr>
            <a:r>
              <a:rPr lang="en-US" sz="1200" dirty="0"/>
              <a:t>Source: http://www.robaid.com/</a:t>
            </a:r>
          </a:p>
        </p:txBody>
      </p:sp>
      <p:pic>
        <p:nvPicPr>
          <p:cNvPr id="34818" name="Picture 2" descr="http://www.robaid.com/wp-content/gallery/el-e/el-e-robot-butler.jpg"/>
          <p:cNvPicPr>
            <a:picLocks noChangeAspect="1" noChangeArrowheads="1"/>
          </p:cNvPicPr>
          <p:nvPr/>
        </p:nvPicPr>
        <p:blipFill>
          <a:blip r:embed="rId2" cstate="print"/>
          <a:srcRect/>
          <a:stretch>
            <a:fillRect/>
          </a:stretch>
        </p:blipFill>
        <p:spPr bwMode="auto">
          <a:xfrm>
            <a:off x="2362200" y="2438400"/>
            <a:ext cx="3810000" cy="3638551"/>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685800"/>
            <a:ext cx="5257800" cy="5919377"/>
          </a:xfrm>
          <a:prstGeom prst="rect">
            <a:avLst/>
          </a:prstGeom>
        </p:spPr>
      </p:pic>
    </p:spTree>
    <p:extLst>
      <p:ext uri="{BB962C8B-B14F-4D97-AF65-F5344CB8AC3E}">
        <p14:creationId xmlns:p14="http://schemas.microsoft.com/office/powerpoint/2010/main" val="153786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9848"/>
          </a:xfrm>
        </p:spPr>
        <p:txBody>
          <a:bodyPr/>
          <a:lstStyle/>
          <a:p>
            <a:pPr algn="ctr"/>
            <a:r>
              <a:rPr lang="en-US" b="1" dirty="0"/>
              <a:t>Man – Machine Interface</a:t>
            </a:r>
          </a:p>
        </p:txBody>
      </p:sp>
      <p:grpSp>
        <p:nvGrpSpPr>
          <p:cNvPr id="3" name="Group 3"/>
          <p:cNvGrpSpPr>
            <a:grpSpLocks/>
          </p:cNvGrpSpPr>
          <p:nvPr/>
        </p:nvGrpSpPr>
        <p:grpSpPr bwMode="auto">
          <a:xfrm>
            <a:off x="1295400" y="1676400"/>
            <a:ext cx="6705600" cy="4283075"/>
            <a:chOff x="816" y="1046"/>
            <a:chExt cx="4224" cy="2698"/>
          </a:xfrm>
        </p:grpSpPr>
        <p:sp>
          <p:nvSpPr>
            <p:cNvPr id="4" name="Rectangle 4"/>
            <p:cNvSpPr>
              <a:spLocks noChangeArrowheads="1"/>
            </p:cNvSpPr>
            <p:nvPr/>
          </p:nvSpPr>
          <p:spPr bwMode="auto">
            <a:xfrm>
              <a:off x="816" y="1392"/>
              <a:ext cx="1344" cy="2208"/>
            </a:xfrm>
            <a:prstGeom prst="rect">
              <a:avLst/>
            </a:prstGeom>
            <a:noFill/>
            <a:ln w="9525">
              <a:solidFill>
                <a:schemeClr val="tx1"/>
              </a:solidFill>
              <a:miter lim="800000"/>
              <a:headEnd/>
              <a:tailEnd/>
            </a:ln>
            <a:effectLst/>
          </p:spPr>
          <p:txBody>
            <a:bodyPr wrap="none" anchor="ctr"/>
            <a:lstStyle/>
            <a:p>
              <a:pPr algn="ctr"/>
              <a:r>
                <a:rPr lang="en-US" dirty="0"/>
                <a:t>Sensory</a:t>
              </a:r>
            </a:p>
            <a:p>
              <a:pPr algn="ctr"/>
              <a:endParaRPr lang="en-US" dirty="0"/>
            </a:p>
            <a:p>
              <a:pPr algn="ctr"/>
              <a:endParaRPr lang="en-US" dirty="0"/>
            </a:p>
            <a:p>
              <a:pPr algn="ctr"/>
              <a:endParaRPr lang="en-US" dirty="0"/>
            </a:p>
            <a:p>
              <a:pPr algn="ctr"/>
              <a:r>
                <a:rPr lang="en-US" dirty="0"/>
                <a:t>Cognitive</a:t>
              </a:r>
            </a:p>
            <a:p>
              <a:pPr algn="ctr"/>
              <a:endParaRPr lang="en-US" dirty="0"/>
            </a:p>
            <a:p>
              <a:pPr algn="ctr"/>
              <a:endParaRPr lang="en-US" dirty="0"/>
            </a:p>
            <a:p>
              <a:pPr algn="ctr"/>
              <a:endParaRPr lang="en-US" dirty="0"/>
            </a:p>
            <a:p>
              <a:pPr algn="ctr"/>
              <a:r>
                <a:rPr lang="en-US" dirty="0"/>
                <a:t>Action</a:t>
              </a:r>
            </a:p>
          </p:txBody>
        </p:sp>
        <p:sp>
          <p:nvSpPr>
            <p:cNvPr id="5" name="Rectangle 5"/>
            <p:cNvSpPr>
              <a:spLocks noChangeArrowheads="1"/>
            </p:cNvSpPr>
            <p:nvPr/>
          </p:nvSpPr>
          <p:spPr bwMode="auto">
            <a:xfrm>
              <a:off x="3456" y="1382"/>
              <a:ext cx="1584" cy="2160"/>
            </a:xfrm>
            <a:prstGeom prst="rect">
              <a:avLst/>
            </a:prstGeom>
            <a:noFill/>
            <a:ln w="9525">
              <a:solidFill>
                <a:schemeClr val="tx1"/>
              </a:solidFill>
              <a:miter lim="800000"/>
              <a:headEnd/>
              <a:tailEnd/>
            </a:ln>
            <a:effectLst/>
          </p:spPr>
          <p:txBody>
            <a:bodyPr wrap="none" anchor="ctr"/>
            <a:lstStyle/>
            <a:p>
              <a:pPr algn="ctr"/>
              <a:r>
                <a:rPr lang="en-US" dirty="0"/>
                <a:t>Output/ </a:t>
              </a:r>
            </a:p>
            <a:p>
              <a:pPr algn="ctr"/>
              <a:r>
                <a:rPr lang="en-US" dirty="0"/>
                <a:t>Image, Sound, Motion</a:t>
              </a:r>
            </a:p>
            <a:p>
              <a:pPr algn="ctr"/>
              <a:endParaRPr lang="en-US" dirty="0"/>
            </a:p>
            <a:p>
              <a:pPr algn="ctr"/>
              <a:endParaRPr lang="en-US" dirty="0"/>
            </a:p>
            <a:p>
              <a:pPr algn="ctr"/>
              <a:r>
                <a:rPr lang="en-US" dirty="0"/>
                <a:t>Machine Processing</a:t>
              </a:r>
            </a:p>
            <a:p>
              <a:pPr algn="ctr"/>
              <a:endParaRPr lang="en-US" dirty="0"/>
            </a:p>
            <a:p>
              <a:pPr algn="ctr"/>
              <a:endParaRPr lang="en-US" dirty="0"/>
            </a:p>
            <a:p>
              <a:pPr algn="ctr"/>
              <a:endParaRPr lang="en-US" dirty="0"/>
            </a:p>
            <a:p>
              <a:pPr algn="ctr"/>
              <a:r>
                <a:rPr lang="en-US" dirty="0"/>
                <a:t>Control</a:t>
              </a:r>
            </a:p>
          </p:txBody>
        </p:sp>
        <p:sp>
          <p:nvSpPr>
            <p:cNvPr id="6" name="AutoShape 6"/>
            <p:cNvSpPr>
              <a:spLocks noChangeArrowheads="1"/>
            </p:cNvSpPr>
            <p:nvPr/>
          </p:nvSpPr>
          <p:spPr bwMode="auto">
            <a:xfrm flipH="1">
              <a:off x="2256" y="3302"/>
              <a:ext cx="1152" cy="144"/>
            </a:xfrm>
            <a:prstGeom prst="leftArrow">
              <a:avLst>
                <a:gd name="adj1" fmla="val 50000"/>
                <a:gd name="adj2" fmla="val 200000"/>
              </a:avLst>
            </a:prstGeom>
            <a:solidFill>
              <a:schemeClr val="accent2"/>
            </a:solidFill>
            <a:ln w="9525">
              <a:solidFill>
                <a:schemeClr val="accent2"/>
              </a:solidFill>
              <a:miter lim="800000"/>
              <a:headEnd/>
              <a:tailEnd/>
            </a:ln>
            <a:effectLst/>
          </p:spPr>
          <p:txBody>
            <a:bodyPr wrap="none" anchor="ctr"/>
            <a:lstStyle/>
            <a:p>
              <a:endParaRPr lang="en-US"/>
            </a:p>
          </p:txBody>
        </p:sp>
        <p:sp>
          <p:nvSpPr>
            <p:cNvPr id="7" name="Text Box 7"/>
            <p:cNvSpPr txBox="1">
              <a:spLocks noChangeArrowheads="1"/>
            </p:cNvSpPr>
            <p:nvPr/>
          </p:nvSpPr>
          <p:spPr bwMode="auto">
            <a:xfrm>
              <a:off x="1032" y="1046"/>
              <a:ext cx="744" cy="252"/>
            </a:xfrm>
            <a:prstGeom prst="rect">
              <a:avLst/>
            </a:prstGeom>
            <a:noFill/>
            <a:ln w="9525">
              <a:noFill/>
              <a:miter lim="800000"/>
              <a:headEnd/>
              <a:tailEnd/>
            </a:ln>
            <a:effectLst/>
          </p:spPr>
          <p:txBody>
            <a:bodyPr wrap="none">
              <a:spAutoFit/>
            </a:bodyPr>
            <a:lstStyle/>
            <a:p>
              <a:r>
                <a:rPr lang="en-US" sz="2000" b="1" dirty="0"/>
                <a:t>Human</a:t>
              </a:r>
            </a:p>
          </p:txBody>
        </p:sp>
        <p:sp>
          <p:nvSpPr>
            <p:cNvPr id="8" name="Text Box 8"/>
            <p:cNvSpPr txBox="1">
              <a:spLocks noChangeArrowheads="1"/>
            </p:cNvSpPr>
            <p:nvPr/>
          </p:nvSpPr>
          <p:spPr bwMode="auto">
            <a:xfrm>
              <a:off x="3696" y="1056"/>
              <a:ext cx="834" cy="252"/>
            </a:xfrm>
            <a:prstGeom prst="rect">
              <a:avLst/>
            </a:prstGeom>
            <a:noFill/>
            <a:ln w="9525">
              <a:noFill/>
              <a:miter lim="800000"/>
              <a:headEnd/>
              <a:tailEnd/>
            </a:ln>
            <a:effectLst/>
          </p:spPr>
          <p:txBody>
            <a:bodyPr wrap="none">
              <a:spAutoFit/>
            </a:bodyPr>
            <a:lstStyle/>
            <a:p>
              <a:r>
                <a:rPr lang="en-US" sz="2000" b="1" dirty="0"/>
                <a:t>Machine</a:t>
              </a:r>
            </a:p>
          </p:txBody>
        </p:sp>
        <p:sp>
          <p:nvSpPr>
            <p:cNvPr id="9" name="AutoShape 9"/>
            <p:cNvSpPr>
              <a:spLocks noChangeArrowheads="1"/>
            </p:cNvSpPr>
            <p:nvPr/>
          </p:nvSpPr>
          <p:spPr bwMode="auto">
            <a:xfrm>
              <a:off x="2640" y="1440"/>
              <a:ext cx="288" cy="2304"/>
            </a:xfrm>
            <a:prstGeom prst="bracketPair">
              <a:avLst>
                <a:gd name="adj" fmla="val 16667"/>
              </a:avLst>
            </a:prstGeom>
            <a:noFill/>
            <a:ln w="9525">
              <a:solidFill>
                <a:schemeClr val="tx1"/>
              </a:solidFill>
              <a:round/>
              <a:headEnd/>
              <a:tailEnd/>
            </a:ln>
            <a:effectLst/>
          </p:spPr>
          <p:txBody>
            <a:bodyPr wrap="none" anchor="ctr"/>
            <a:lstStyle/>
            <a:p>
              <a:pPr algn="ctr"/>
              <a:endParaRPr lang="en-US">
                <a:solidFill>
                  <a:srgbClr val="FFDD43"/>
                </a:solidFill>
              </a:endParaRPr>
            </a:p>
          </p:txBody>
        </p:sp>
        <p:sp>
          <p:nvSpPr>
            <p:cNvPr id="10" name="Text Box 10"/>
            <p:cNvSpPr txBox="1">
              <a:spLocks noChangeArrowheads="1"/>
            </p:cNvSpPr>
            <p:nvPr/>
          </p:nvSpPr>
          <p:spPr bwMode="auto">
            <a:xfrm rot="16200000">
              <a:off x="2041" y="2373"/>
              <a:ext cx="1486" cy="233"/>
            </a:xfrm>
            <a:prstGeom prst="rect">
              <a:avLst/>
            </a:prstGeom>
            <a:noFill/>
            <a:ln w="9525">
              <a:noFill/>
              <a:miter lim="800000"/>
              <a:headEnd/>
              <a:tailEnd/>
            </a:ln>
            <a:effectLst/>
          </p:spPr>
          <p:txBody>
            <a:bodyPr wrap="none">
              <a:spAutoFit/>
            </a:bodyPr>
            <a:lstStyle/>
            <a:p>
              <a:r>
                <a:rPr lang="en-US" dirty="0"/>
                <a:t>Interface/Interaction</a:t>
              </a:r>
            </a:p>
          </p:txBody>
        </p:sp>
        <p:sp>
          <p:nvSpPr>
            <p:cNvPr id="11" name="Line 11"/>
            <p:cNvSpPr>
              <a:spLocks noChangeShapeType="1"/>
            </p:cNvSpPr>
            <p:nvPr/>
          </p:nvSpPr>
          <p:spPr bwMode="auto">
            <a:xfrm>
              <a:off x="816" y="2160"/>
              <a:ext cx="1344" cy="0"/>
            </a:xfrm>
            <a:prstGeom prst="line">
              <a:avLst/>
            </a:prstGeom>
            <a:noFill/>
            <a:ln w="9525">
              <a:solidFill>
                <a:schemeClr val="tx1"/>
              </a:solidFill>
              <a:round/>
              <a:headEnd/>
              <a:tailEnd/>
            </a:ln>
            <a:effectLst/>
          </p:spPr>
          <p:txBody>
            <a:bodyPr wrap="none" anchor="ctr"/>
            <a:lstStyle/>
            <a:p>
              <a:endParaRPr lang="en-US"/>
            </a:p>
          </p:txBody>
        </p:sp>
        <p:sp>
          <p:nvSpPr>
            <p:cNvPr id="12" name="Line 12"/>
            <p:cNvSpPr>
              <a:spLocks noChangeShapeType="1"/>
            </p:cNvSpPr>
            <p:nvPr/>
          </p:nvSpPr>
          <p:spPr bwMode="auto">
            <a:xfrm>
              <a:off x="816" y="2928"/>
              <a:ext cx="1344" cy="0"/>
            </a:xfrm>
            <a:prstGeom prst="line">
              <a:avLst/>
            </a:prstGeom>
            <a:noFill/>
            <a:ln w="9525">
              <a:solidFill>
                <a:schemeClr val="tx1"/>
              </a:solidFill>
              <a:round/>
              <a:headEnd/>
              <a:tailEnd/>
            </a:ln>
            <a:effectLst/>
          </p:spPr>
          <p:txBody>
            <a:bodyPr wrap="none" anchor="ctr"/>
            <a:lstStyle/>
            <a:p>
              <a:endParaRPr lang="en-US"/>
            </a:p>
          </p:txBody>
        </p:sp>
        <p:sp>
          <p:nvSpPr>
            <p:cNvPr id="13" name="Line 13"/>
            <p:cNvSpPr>
              <a:spLocks noChangeShapeType="1"/>
            </p:cNvSpPr>
            <p:nvPr/>
          </p:nvSpPr>
          <p:spPr bwMode="auto">
            <a:xfrm>
              <a:off x="3456" y="2160"/>
              <a:ext cx="1344" cy="0"/>
            </a:xfrm>
            <a:prstGeom prst="line">
              <a:avLst/>
            </a:prstGeom>
            <a:noFill/>
            <a:ln w="9525">
              <a:solidFill>
                <a:schemeClr val="tx1"/>
              </a:solidFill>
              <a:round/>
              <a:headEnd/>
              <a:tailEnd/>
            </a:ln>
            <a:effectLst/>
          </p:spPr>
          <p:txBody>
            <a:bodyPr wrap="none" anchor="ctr"/>
            <a:lstStyle/>
            <a:p>
              <a:endParaRPr lang="en-US"/>
            </a:p>
          </p:txBody>
        </p:sp>
        <p:sp>
          <p:nvSpPr>
            <p:cNvPr id="14" name="Line 14"/>
            <p:cNvSpPr>
              <a:spLocks noChangeShapeType="1"/>
            </p:cNvSpPr>
            <p:nvPr/>
          </p:nvSpPr>
          <p:spPr bwMode="auto">
            <a:xfrm>
              <a:off x="3456" y="2928"/>
              <a:ext cx="1344" cy="0"/>
            </a:xfrm>
            <a:prstGeom prst="line">
              <a:avLst/>
            </a:prstGeom>
            <a:noFill/>
            <a:ln w="9525">
              <a:solidFill>
                <a:schemeClr val="tx1"/>
              </a:solidFill>
              <a:round/>
              <a:headEnd/>
              <a:tailEnd/>
            </a:ln>
            <a:effectLst/>
          </p:spPr>
          <p:txBody>
            <a:bodyPr wrap="none" anchor="ctr"/>
            <a:lstStyle/>
            <a:p>
              <a:endParaRPr lang="en-US"/>
            </a:p>
          </p:txBody>
        </p:sp>
        <p:sp>
          <p:nvSpPr>
            <p:cNvPr id="15" name="AutoShape 15"/>
            <p:cNvSpPr>
              <a:spLocks noChangeArrowheads="1"/>
            </p:cNvSpPr>
            <p:nvPr/>
          </p:nvSpPr>
          <p:spPr bwMode="auto">
            <a:xfrm>
              <a:off x="2208" y="1526"/>
              <a:ext cx="1152" cy="144"/>
            </a:xfrm>
            <a:prstGeom prst="leftArrow">
              <a:avLst>
                <a:gd name="adj1" fmla="val 50000"/>
                <a:gd name="adj2" fmla="val 200000"/>
              </a:avLst>
            </a:prstGeom>
            <a:solidFill>
              <a:schemeClr val="accent2"/>
            </a:solidFill>
            <a:ln w="9525">
              <a:solidFill>
                <a:schemeClr val="accent2"/>
              </a:solidFill>
              <a:miter lim="800000"/>
              <a:headEnd/>
              <a:tailEnd/>
            </a:ln>
            <a:effectLst/>
          </p:spPr>
          <p:txBody>
            <a:bodyPr wrap="none"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447800"/>
            <a:ext cx="9144000" cy="5486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5363" name="Rectangle 3"/>
          <p:cNvSpPr>
            <a:spLocks noGrp="1" noChangeArrowheads="1"/>
          </p:cNvSpPr>
          <p:nvPr>
            <p:ph type="title"/>
          </p:nvPr>
        </p:nvSpPr>
        <p:spPr>
          <a:xfrm>
            <a:off x="304800" y="457200"/>
            <a:ext cx="8458200" cy="990600"/>
          </a:xfrm>
          <a:noFill/>
        </p:spPr>
        <p:txBody>
          <a:bodyPr lIns="90488" tIns="44450" rIns="90488" bIns="44450" anchor="b">
            <a:normAutofit/>
          </a:bodyPr>
          <a:lstStyle/>
          <a:p>
            <a:pPr eaLnBrk="1" hangingPunct="1"/>
            <a:r>
              <a:rPr lang="en-US" altLang="ja-JP" sz="4400" b="1" dirty="0">
                <a:ea typeface="ＭＳ Ｐゴシック" pitchFamily="34" charset="-128"/>
              </a:rPr>
              <a:t>Human-System Interface</a:t>
            </a:r>
          </a:p>
        </p:txBody>
      </p:sp>
      <p:sp>
        <p:nvSpPr>
          <p:cNvPr id="15364" name="Line 4"/>
          <p:cNvSpPr>
            <a:spLocks noChangeShapeType="1"/>
          </p:cNvSpPr>
          <p:nvPr/>
        </p:nvSpPr>
        <p:spPr bwMode="auto">
          <a:xfrm>
            <a:off x="4800600" y="4800600"/>
            <a:ext cx="1981200" cy="0"/>
          </a:xfrm>
          <a:prstGeom prst="line">
            <a:avLst/>
          </a:prstGeom>
          <a:noFill/>
          <a:ln w="101600">
            <a:solidFill>
              <a:schemeClr val="tx1"/>
            </a:solidFill>
            <a:round/>
            <a:headEnd/>
            <a:tailEnd type="triangle" w="med" len="med"/>
          </a:ln>
          <a:effectLst/>
        </p:spPr>
        <p:txBody>
          <a:bodyPr wrap="none"/>
          <a:lstStyle/>
          <a:p>
            <a:endParaRPr lang="en-US"/>
          </a:p>
        </p:txBody>
      </p:sp>
      <p:sp>
        <p:nvSpPr>
          <p:cNvPr id="15365" name="Line 5"/>
          <p:cNvSpPr>
            <a:spLocks noChangeShapeType="1"/>
          </p:cNvSpPr>
          <p:nvPr/>
        </p:nvSpPr>
        <p:spPr bwMode="auto">
          <a:xfrm flipH="1">
            <a:off x="4724400" y="2971800"/>
            <a:ext cx="2057400" cy="0"/>
          </a:xfrm>
          <a:prstGeom prst="line">
            <a:avLst/>
          </a:prstGeom>
          <a:noFill/>
          <a:ln w="101600">
            <a:solidFill>
              <a:schemeClr val="tx1"/>
            </a:solidFill>
            <a:round/>
            <a:headEnd/>
            <a:tailEnd type="triangle" w="med" len="med"/>
          </a:ln>
          <a:effectLst/>
        </p:spPr>
        <p:txBody>
          <a:bodyPr wrap="none"/>
          <a:lstStyle/>
          <a:p>
            <a:endParaRPr lang="en-US"/>
          </a:p>
        </p:txBody>
      </p:sp>
      <p:sp>
        <p:nvSpPr>
          <p:cNvPr id="15366" name="Line 6"/>
          <p:cNvSpPr>
            <a:spLocks noChangeShapeType="1"/>
          </p:cNvSpPr>
          <p:nvPr/>
        </p:nvSpPr>
        <p:spPr bwMode="auto">
          <a:xfrm flipH="1">
            <a:off x="2057400" y="2986087"/>
            <a:ext cx="1981200" cy="0"/>
          </a:xfrm>
          <a:prstGeom prst="line">
            <a:avLst/>
          </a:prstGeom>
          <a:noFill/>
          <a:ln w="101600">
            <a:solidFill>
              <a:schemeClr val="tx1"/>
            </a:solidFill>
            <a:round/>
            <a:headEnd/>
            <a:tailEnd type="triangle" w="med" len="med"/>
          </a:ln>
          <a:effectLst/>
        </p:spPr>
        <p:txBody>
          <a:bodyPr wrap="none"/>
          <a:lstStyle/>
          <a:p>
            <a:endParaRPr lang="en-US"/>
          </a:p>
        </p:txBody>
      </p:sp>
      <p:sp>
        <p:nvSpPr>
          <p:cNvPr id="15367" name="Line 7"/>
          <p:cNvSpPr>
            <a:spLocks noChangeShapeType="1"/>
          </p:cNvSpPr>
          <p:nvPr/>
        </p:nvSpPr>
        <p:spPr bwMode="auto">
          <a:xfrm>
            <a:off x="2133600" y="4845050"/>
            <a:ext cx="1981200" cy="0"/>
          </a:xfrm>
          <a:prstGeom prst="line">
            <a:avLst/>
          </a:prstGeom>
          <a:noFill/>
          <a:ln w="101600">
            <a:solidFill>
              <a:schemeClr val="tx1"/>
            </a:solidFill>
            <a:round/>
            <a:headEnd/>
            <a:tailEnd type="triangle" w="med" len="med"/>
          </a:ln>
          <a:effectLst/>
        </p:spPr>
        <p:txBody>
          <a:bodyPr wrap="none"/>
          <a:lstStyle/>
          <a:p>
            <a:endParaRPr lang="en-US"/>
          </a:p>
        </p:txBody>
      </p:sp>
      <p:sp>
        <p:nvSpPr>
          <p:cNvPr id="15368" name="Text Box 8"/>
          <p:cNvSpPr txBox="1">
            <a:spLocks noChangeArrowheads="1"/>
          </p:cNvSpPr>
          <p:nvPr/>
        </p:nvSpPr>
        <p:spPr bwMode="auto">
          <a:xfrm>
            <a:off x="2362200" y="2452687"/>
            <a:ext cx="1295400" cy="1281113"/>
          </a:xfrm>
          <a:prstGeom prst="rect">
            <a:avLst/>
          </a:prstGeom>
          <a:noFill/>
          <a:ln w="76200">
            <a:noFill/>
            <a:miter lim="800000"/>
            <a:headEnd/>
            <a:tailEnd/>
          </a:ln>
          <a:effectLst/>
        </p:spPr>
        <p:txBody>
          <a:bodyPr>
            <a:spAutoFit/>
          </a:bodyPr>
          <a:lstStyle/>
          <a:p>
            <a:pPr>
              <a:spcBef>
                <a:spcPct val="50000"/>
              </a:spcBef>
            </a:pPr>
            <a:r>
              <a:rPr lang="en-US" altLang="ja-JP" sz="2800" dirty="0">
                <a:latin typeface="Arial Narrow" pitchFamily="34" charset="0"/>
                <a:ea typeface="ＭＳ Ｐゴシック" pitchFamily="34" charset="-128"/>
              </a:rPr>
              <a:t>Senses</a:t>
            </a:r>
          </a:p>
          <a:p>
            <a:pPr>
              <a:spcBef>
                <a:spcPct val="50000"/>
              </a:spcBef>
            </a:pPr>
            <a:r>
              <a:rPr lang="en-US" altLang="ja-JP" sz="2000" b="0" dirty="0">
                <a:latin typeface="Arial Narrow" pitchFamily="34" charset="0"/>
                <a:ea typeface="ＭＳ Ｐゴシック" pitchFamily="34" charset="-128"/>
              </a:rPr>
              <a:t>- Vision           - Hearing</a:t>
            </a:r>
          </a:p>
        </p:txBody>
      </p:sp>
      <p:sp>
        <p:nvSpPr>
          <p:cNvPr id="15369" name="Text Box 9"/>
          <p:cNvSpPr txBox="1">
            <a:spLocks noChangeArrowheads="1"/>
          </p:cNvSpPr>
          <p:nvPr/>
        </p:nvSpPr>
        <p:spPr bwMode="auto">
          <a:xfrm>
            <a:off x="1981200" y="4311650"/>
            <a:ext cx="2438400" cy="1403350"/>
          </a:xfrm>
          <a:prstGeom prst="rect">
            <a:avLst/>
          </a:prstGeom>
          <a:noFill/>
          <a:ln w="76200">
            <a:noFill/>
            <a:miter lim="800000"/>
            <a:headEnd/>
            <a:tailEnd/>
          </a:ln>
          <a:effectLst/>
        </p:spPr>
        <p:txBody>
          <a:bodyPr>
            <a:spAutoFit/>
          </a:bodyPr>
          <a:lstStyle/>
          <a:p>
            <a:pPr>
              <a:spcBef>
                <a:spcPct val="50000"/>
              </a:spcBef>
            </a:pPr>
            <a:r>
              <a:rPr lang="en-US" altLang="ja-JP" sz="2600" dirty="0">
                <a:latin typeface="Arial Narrow" pitchFamily="34" charset="0"/>
                <a:ea typeface="ＭＳ Ｐゴシック" pitchFamily="34" charset="-128"/>
              </a:rPr>
              <a:t>Psychomotor</a:t>
            </a:r>
          </a:p>
          <a:p>
            <a:pPr>
              <a:spcBef>
                <a:spcPct val="50000"/>
              </a:spcBef>
            </a:pPr>
            <a:r>
              <a:rPr lang="en-US" altLang="ja-JP" sz="2000" dirty="0">
                <a:latin typeface="Arial Narrow" pitchFamily="34" charset="0"/>
                <a:ea typeface="ＭＳ Ｐゴシック" pitchFamily="34" charset="-128"/>
              </a:rPr>
              <a:t>   </a:t>
            </a:r>
            <a:r>
              <a:rPr lang="en-US" altLang="ja-JP" sz="2000" b="0" dirty="0">
                <a:latin typeface="Arial Narrow" pitchFamily="34" charset="0"/>
                <a:ea typeface="ＭＳ Ｐゴシック" pitchFamily="34" charset="-128"/>
              </a:rPr>
              <a:t>   -  Hands                     </a:t>
            </a:r>
          </a:p>
          <a:p>
            <a:pPr>
              <a:spcBef>
                <a:spcPct val="50000"/>
              </a:spcBef>
            </a:pPr>
            <a:endParaRPr lang="en-US" altLang="ja-JP" sz="2000" b="0" dirty="0">
              <a:latin typeface="Arial Narrow" pitchFamily="34" charset="0"/>
              <a:ea typeface="ＭＳ Ｐゴシック" pitchFamily="34" charset="-128"/>
            </a:endParaRPr>
          </a:p>
        </p:txBody>
      </p:sp>
      <p:sp>
        <p:nvSpPr>
          <p:cNvPr id="15370" name="Text Box 10"/>
          <p:cNvSpPr txBox="1">
            <a:spLocks noChangeArrowheads="1"/>
          </p:cNvSpPr>
          <p:nvPr/>
        </p:nvSpPr>
        <p:spPr bwMode="auto">
          <a:xfrm>
            <a:off x="4800600" y="4311650"/>
            <a:ext cx="2286000" cy="1403350"/>
          </a:xfrm>
          <a:prstGeom prst="rect">
            <a:avLst/>
          </a:prstGeom>
          <a:noFill/>
          <a:ln w="76200">
            <a:noFill/>
            <a:miter lim="800000"/>
            <a:headEnd/>
            <a:tailEnd/>
          </a:ln>
          <a:effectLst/>
        </p:spPr>
        <p:txBody>
          <a:bodyPr>
            <a:spAutoFit/>
          </a:bodyPr>
          <a:lstStyle/>
          <a:p>
            <a:pPr>
              <a:spcBef>
                <a:spcPct val="50000"/>
              </a:spcBef>
            </a:pPr>
            <a:r>
              <a:rPr lang="en-US" altLang="ja-JP" sz="2600" dirty="0">
                <a:latin typeface="Arial Narrow" pitchFamily="34" charset="0"/>
                <a:ea typeface="ＭＳ Ｐゴシック" pitchFamily="34" charset="-128"/>
              </a:rPr>
              <a:t>Input Devices </a:t>
            </a:r>
          </a:p>
          <a:p>
            <a:pPr>
              <a:spcBef>
                <a:spcPct val="50000"/>
              </a:spcBef>
            </a:pPr>
            <a:r>
              <a:rPr lang="en-US" altLang="ja-JP" sz="2000" dirty="0">
                <a:latin typeface="Arial Narrow" pitchFamily="34" charset="0"/>
                <a:ea typeface="ＭＳ Ｐゴシック" pitchFamily="34" charset="-128"/>
              </a:rPr>
              <a:t>   </a:t>
            </a:r>
            <a:r>
              <a:rPr lang="en-US" altLang="ja-JP" sz="2000" b="0" dirty="0">
                <a:latin typeface="Arial Narrow" pitchFamily="34" charset="0"/>
                <a:ea typeface="ＭＳ Ｐゴシック" pitchFamily="34" charset="-128"/>
              </a:rPr>
              <a:t>     - Buttons               </a:t>
            </a:r>
          </a:p>
          <a:p>
            <a:pPr>
              <a:spcBef>
                <a:spcPct val="50000"/>
              </a:spcBef>
            </a:pPr>
            <a:endParaRPr lang="en-US" altLang="ja-JP" sz="2000" b="0" dirty="0">
              <a:latin typeface="Arial Narrow" pitchFamily="34" charset="0"/>
              <a:ea typeface="ＭＳ Ｐゴシック" pitchFamily="34" charset="-128"/>
            </a:endParaRPr>
          </a:p>
        </p:txBody>
      </p:sp>
      <p:sp>
        <p:nvSpPr>
          <p:cNvPr id="15371" name="Text Box 11"/>
          <p:cNvSpPr txBox="1">
            <a:spLocks noChangeArrowheads="1"/>
          </p:cNvSpPr>
          <p:nvPr/>
        </p:nvSpPr>
        <p:spPr bwMode="auto">
          <a:xfrm>
            <a:off x="5257800" y="2438400"/>
            <a:ext cx="1447800" cy="1281113"/>
          </a:xfrm>
          <a:prstGeom prst="rect">
            <a:avLst/>
          </a:prstGeom>
          <a:noFill/>
          <a:ln w="76200">
            <a:noFill/>
            <a:miter lim="800000"/>
            <a:headEnd/>
            <a:tailEnd/>
          </a:ln>
          <a:effectLst/>
        </p:spPr>
        <p:txBody>
          <a:bodyPr>
            <a:spAutoFit/>
          </a:bodyPr>
          <a:lstStyle/>
          <a:p>
            <a:pPr>
              <a:spcBef>
                <a:spcPct val="50000"/>
              </a:spcBef>
            </a:pPr>
            <a:r>
              <a:rPr lang="en-US" altLang="ja-JP" sz="2800" dirty="0">
                <a:latin typeface="Arial Narrow" pitchFamily="34" charset="0"/>
                <a:ea typeface="ＭＳ Ｐゴシック" pitchFamily="34" charset="-128"/>
              </a:rPr>
              <a:t>Output</a:t>
            </a:r>
          </a:p>
          <a:p>
            <a:pPr>
              <a:spcBef>
                <a:spcPct val="50000"/>
              </a:spcBef>
            </a:pPr>
            <a:r>
              <a:rPr lang="en-US" altLang="ja-JP" sz="2000" b="0" dirty="0">
                <a:latin typeface="Arial Narrow" pitchFamily="34" charset="0"/>
                <a:ea typeface="ＭＳ Ｐゴシック" pitchFamily="34" charset="-128"/>
              </a:rPr>
              <a:t>- Display               - Sound</a:t>
            </a:r>
          </a:p>
        </p:txBody>
      </p:sp>
      <p:pic>
        <p:nvPicPr>
          <p:cNvPr id="15372" name="Picture 12"/>
          <p:cNvPicPr>
            <a:picLocks noChangeAspect="1" noChangeArrowheads="1"/>
          </p:cNvPicPr>
          <p:nvPr/>
        </p:nvPicPr>
        <p:blipFill>
          <a:blip r:embed="rId3"/>
          <a:srcRect/>
          <a:stretch>
            <a:fillRect/>
          </a:stretch>
        </p:blipFill>
        <p:spPr bwMode="auto">
          <a:xfrm>
            <a:off x="457200" y="2743200"/>
            <a:ext cx="1371600" cy="1828800"/>
          </a:xfrm>
          <a:prstGeom prst="rect">
            <a:avLst/>
          </a:prstGeom>
          <a:noFill/>
          <a:ln w="9525">
            <a:noFill/>
            <a:miter lim="800000"/>
            <a:headEnd/>
            <a:tailEnd/>
          </a:ln>
          <a:effectLst/>
        </p:spPr>
      </p:pic>
      <p:sp>
        <p:nvSpPr>
          <p:cNvPr id="15373" name="Rectangle 13"/>
          <p:cNvSpPr>
            <a:spLocks noChangeArrowheads="1"/>
          </p:cNvSpPr>
          <p:nvPr/>
        </p:nvSpPr>
        <p:spPr bwMode="auto">
          <a:xfrm>
            <a:off x="4191000" y="2209800"/>
            <a:ext cx="533400" cy="3352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374" name="Text Box 14"/>
          <p:cNvSpPr txBox="1">
            <a:spLocks noChangeArrowheads="1"/>
          </p:cNvSpPr>
          <p:nvPr/>
        </p:nvSpPr>
        <p:spPr bwMode="auto">
          <a:xfrm>
            <a:off x="4267200" y="2514600"/>
            <a:ext cx="381000" cy="2835275"/>
          </a:xfrm>
          <a:prstGeom prst="rect">
            <a:avLst/>
          </a:prstGeom>
          <a:noFill/>
          <a:ln w="9525">
            <a:noFill/>
            <a:miter lim="800000"/>
            <a:headEnd/>
            <a:tailEnd/>
          </a:ln>
          <a:effectLst/>
        </p:spPr>
        <p:txBody>
          <a:bodyPr>
            <a:spAutoFit/>
          </a:bodyPr>
          <a:lstStyle/>
          <a:p>
            <a:pPr algn="ctr">
              <a:spcBef>
                <a:spcPct val="50000"/>
              </a:spcBef>
            </a:pPr>
            <a:r>
              <a:rPr lang="en-US" altLang="ja-JP" sz="2000" b="0">
                <a:latin typeface="Times New Roman" pitchFamily="18" charset="0"/>
                <a:ea typeface="ＭＳ Ｐゴシック" pitchFamily="34" charset="-128"/>
              </a:rPr>
              <a:t>INTERFACE</a:t>
            </a:r>
          </a:p>
        </p:txBody>
      </p:sp>
      <p:pic>
        <p:nvPicPr>
          <p:cNvPr id="15375" name="Picture 15" descr="physician">
            <a:hlinkClick r:id="rId4"/>
          </p:cNvPr>
          <p:cNvPicPr>
            <a:picLocks noChangeAspect="1" noChangeArrowheads="1"/>
          </p:cNvPicPr>
          <p:nvPr/>
        </p:nvPicPr>
        <p:blipFill>
          <a:blip r:embed="rId5"/>
          <a:srcRect/>
          <a:stretch>
            <a:fillRect/>
          </a:stretch>
        </p:blipFill>
        <p:spPr bwMode="auto">
          <a:xfrm>
            <a:off x="76200" y="2590800"/>
            <a:ext cx="1879600" cy="2590800"/>
          </a:xfrm>
          <a:prstGeom prst="rect">
            <a:avLst/>
          </a:prstGeom>
          <a:noFill/>
          <a:ln w="9525">
            <a:noFill/>
            <a:miter lim="800000"/>
            <a:headEnd/>
            <a:tailEnd/>
          </a:ln>
        </p:spPr>
      </p:pic>
      <p:pic>
        <p:nvPicPr>
          <p:cNvPr id="15376" name="Picture 16"/>
          <p:cNvPicPr>
            <a:picLocks noChangeAspect="1" noChangeArrowheads="1"/>
          </p:cNvPicPr>
          <p:nvPr/>
        </p:nvPicPr>
        <p:blipFill>
          <a:blip r:embed="rId6"/>
          <a:srcRect/>
          <a:stretch>
            <a:fillRect/>
          </a:stretch>
        </p:blipFill>
        <p:spPr bwMode="auto">
          <a:xfrm>
            <a:off x="6781800" y="2590800"/>
            <a:ext cx="2209800" cy="2362200"/>
          </a:xfrm>
          <a:prstGeom prst="rect">
            <a:avLst/>
          </a:prstGeom>
          <a:noFill/>
          <a:ln w="9525">
            <a:noFill/>
            <a:miter lim="800000"/>
            <a:headEnd/>
            <a:tailEnd/>
          </a:ln>
          <a:effectLst/>
        </p:spPr>
      </p:pic>
      <p:sp>
        <p:nvSpPr>
          <p:cNvPr id="15377" name="Text Box 17"/>
          <p:cNvSpPr txBox="1">
            <a:spLocks noChangeArrowheads="1"/>
          </p:cNvSpPr>
          <p:nvPr/>
        </p:nvSpPr>
        <p:spPr bwMode="auto">
          <a:xfrm>
            <a:off x="6400800" y="6400800"/>
            <a:ext cx="2286000" cy="641350"/>
          </a:xfrm>
          <a:prstGeom prst="rect">
            <a:avLst/>
          </a:prstGeom>
          <a:noFill/>
          <a:ln w="9525">
            <a:noFill/>
            <a:miter lim="800000"/>
            <a:headEnd/>
            <a:tailEnd/>
          </a:ln>
          <a:effectLst/>
        </p:spPr>
        <p:txBody>
          <a:bodyPr>
            <a:spAutoFit/>
          </a:bodyPr>
          <a:lstStyle/>
          <a:p>
            <a:pPr>
              <a:spcBef>
                <a:spcPct val="50000"/>
              </a:spcBef>
            </a:pPr>
            <a:endParaRPr lang="en-AU" altLang="en-US">
              <a:solidFill>
                <a:schemeClr val="tx2"/>
              </a:solidFill>
              <a:ea typeface="ＭＳ Ｐゴシック" pitchFamily="34" charset="-128"/>
            </a:endParaRPr>
          </a:p>
        </p:txBody>
      </p:sp>
      <p:sp>
        <p:nvSpPr>
          <p:cNvPr id="15378" name="Text Box 19"/>
          <p:cNvSpPr txBox="1">
            <a:spLocks noChangeArrowheads="1"/>
          </p:cNvSpPr>
          <p:nvPr/>
        </p:nvSpPr>
        <p:spPr bwMode="auto">
          <a:xfrm>
            <a:off x="323850" y="6477000"/>
            <a:ext cx="8591550" cy="369332"/>
          </a:xfrm>
          <a:prstGeom prst="rect">
            <a:avLst/>
          </a:prstGeom>
          <a:solidFill>
            <a:schemeClr val="bg1"/>
          </a:solidFill>
          <a:ln w="9525">
            <a:noFill/>
            <a:miter lim="800000"/>
            <a:headEnd/>
            <a:tailEnd/>
          </a:ln>
          <a:effectLst/>
        </p:spPr>
        <p:txBody>
          <a:bodyPr>
            <a:spAutoFit/>
          </a:bodyPr>
          <a:lstStyle/>
          <a:p>
            <a:pPr algn="r">
              <a:spcBef>
                <a:spcPct val="50000"/>
              </a:spcBef>
            </a:pPr>
            <a:r>
              <a:rPr lang="en-AU" altLang="en-US" dirty="0">
                <a:solidFill>
                  <a:schemeClr val="tx2"/>
                </a:solidFill>
              </a:rPr>
              <a:t>US Department of Veteran Affairs</a:t>
            </a:r>
            <a:r>
              <a:rPr lang="en-GB" altLang="en-US" dirty="0">
                <a:solidFill>
                  <a:schemeClr val="tx2"/>
                </a:solidFill>
              </a:rPr>
              <a:t> </a:t>
            </a:r>
            <a:endParaRPr lang="en-US" altLang="en-US" dirty="0">
              <a:solidFill>
                <a:schemeClr val="tx2"/>
              </a:solidFill>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noAutofit/>
          </a:bodyPr>
          <a:lstStyle/>
          <a:p>
            <a:r>
              <a:rPr lang="en-US" sz="2800" b="1" dirty="0">
                <a:solidFill>
                  <a:srgbClr val="00B0F0"/>
                </a:solidFill>
              </a:rPr>
              <a:t>Human Factors </a:t>
            </a:r>
            <a:r>
              <a:rPr lang="en-US" sz="2800" dirty="0"/>
              <a:t>also acknowledge that humans are fallible.., people make mistakes! </a:t>
            </a:r>
            <a:br>
              <a:rPr lang="en-US" sz="2800" dirty="0"/>
            </a:br>
            <a:endParaRPr lang="en-US" sz="2800" dirty="0"/>
          </a:p>
        </p:txBody>
      </p:sp>
      <p:sp>
        <p:nvSpPr>
          <p:cNvPr id="7" name="TextBox 6"/>
          <p:cNvSpPr txBox="1"/>
          <p:nvPr/>
        </p:nvSpPr>
        <p:spPr>
          <a:xfrm>
            <a:off x="685800" y="1981200"/>
            <a:ext cx="5517023" cy="523220"/>
          </a:xfrm>
          <a:prstGeom prst="rect">
            <a:avLst/>
          </a:prstGeom>
          <a:noFill/>
        </p:spPr>
        <p:txBody>
          <a:bodyPr wrap="none" rtlCol="0">
            <a:spAutoFit/>
          </a:bodyPr>
          <a:lstStyle/>
          <a:p>
            <a:r>
              <a:rPr lang="en-US" sz="2800" dirty="0">
                <a:latin typeface="+mj-lt"/>
              </a:rPr>
              <a:t>So why consider Human Factors?</a:t>
            </a:r>
          </a:p>
        </p:txBody>
      </p:sp>
      <p:sp>
        <p:nvSpPr>
          <p:cNvPr id="8" name="Rectangle 3"/>
          <p:cNvSpPr txBox="1">
            <a:spLocks noChangeArrowheads="1"/>
          </p:cNvSpPr>
          <p:nvPr/>
        </p:nvSpPr>
        <p:spPr>
          <a:xfrm>
            <a:off x="457200" y="2743200"/>
            <a:ext cx="8153400" cy="4114800"/>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Increase desirability</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Increase human performance (i.e., productivity)</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Minimize costs (economic, legal, social)</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Ensure safety*</a:t>
            </a:r>
          </a:p>
        </p:txBody>
      </p:sp>
      <p:sp>
        <p:nvSpPr>
          <p:cNvPr id="5" name="TextBox 4"/>
          <p:cNvSpPr txBox="1"/>
          <p:nvPr/>
        </p:nvSpPr>
        <p:spPr>
          <a:xfrm>
            <a:off x="685800" y="4876800"/>
            <a:ext cx="7391400" cy="1384995"/>
          </a:xfrm>
          <a:prstGeom prst="rect">
            <a:avLst/>
          </a:prstGeom>
          <a:noFill/>
        </p:spPr>
        <p:txBody>
          <a:bodyPr wrap="square" rtlCol="0">
            <a:spAutoFit/>
          </a:bodyPr>
          <a:lstStyle/>
          <a:p>
            <a:r>
              <a:rPr lang="en-US" sz="2800" dirty="0"/>
              <a:t>*Especially critical to space/air, nuclear and healthcare industries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AutoShape 2" descr="Image result for human factors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1"/>
          <p:cNvSpPr>
            <a:spLocks noGrp="1"/>
          </p:cNvSpPr>
          <p:nvPr>
            <p:ph type="title"/>
          </p:nvPr>
        </p:nvSpPr>
        <p:spPr>
          <a:xfrm>
            <a:off x="304800" y="838200"/>
            <a:ext cx="8610600" cy="1066800"/>
          </a:xfrm>
        </p:spPr>
        <p:txBody>
          <a:bodyPr>
            <a:noAutofit/>
          </a:bodyPr>
          <a:lstStyle/>
          <a:p>
            <a:r>
              <a:rPr lang="en-US" sz="3200" dirty="0"/>
              <a:t>Human Factors design considerations affect product effectiveness, safety, and ultimately, desirability.</a:t>
            </a:r>
          </a:p>
        </p:txBody>
      </p:sp>
      <p:pic>
        <p:nvPicPr>
          <p:cNvPr id="166914" name="Picture 2" descr="Human Factors and device 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6" y="2582862"/>
            <a:ext cx="8471804" cy="2979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2905</TotalTime>
  <Words>1765</Words>
  <Application>Microsoft Office PowerPoint</Application>
  <PresentationFormat>On-screen Show (4:3)</PresentationFormat>
  <Paragraphs>231</Paragraphs>
  <Slides>52</Slides>
  <Notes>13</Notes>
  <HiddenSlides>0</HiddenSlides>
  <MMClips>1</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7" baseType="lpstr">
      <vt:lpstr>ＭＳ Ｐゴシック</vt:lpstr>
      <vt:lpstr>Arial</vt:lpstr>
      <vt:lpstr>Arial Narrow</vt:lpstr>
      <vt:lpstr>Calibri</vt:lpstr>
      <vt:lpstr>Georgia</vt:lpstr>
      <vt:lpstr>Helvetica</vt:lpstr>
      <vt:lpstr>nimbus-sans</vt:lpstr>
      <vt:lpstr>Open Sans</vt:lpstr>
      <vt:lpstr>Times New Roman</vt:lpstr>
      <vt:lpstr>Trebuchet MS</vt:lpstr>
      <vt:lpstr>Wingdings</vt:lpstr>
      <vt:lpstr>Wingdings 2</vt:lpstr>
      <vt:lpstr>Urban</vt:lpstr>
      <vt:lpstr>Quadrant</vt:lpstr>
      <vt:lpstr>Bitmap Image</vt:lpstr>
      <vt:lpstr>Apple Ipod Classic MP3 Player</vt:lpstr>
      <vt:lpstr>Poor Design and User Error</vt:lpstr>
      <vt:lpstr>Human Factors in Design</vt:lpstr>
      <vt:lpstr>What is Human Factors Engineering?</vt:lpstr>
      <vt:lpstr>Human Factors is the application of knowledge about human characteristics to design </vt:lpstr>
      <vt:lpstr>Man – Machine Interface</vt:lpstr>
      <vt:lpstr>Human-System Interface</vt:lpstr>
      <vt:lpstr>Human Factors also acknowledge that humans are fallible.., people make mistakes!  </vt:lpstr>
      <vt:lpstr>Human Factors design considerations affect product effectiveness, safety, and ultimately, desirability.</vt:lpstr>
      <vt:lpstr>PowerPoint Presentation</vt:lpstr>
      <vt:lpstr>PowerPoint Presentation</vt:lpstr>
      <vt:lpstr>PowerPoint Presentation</vt:lpstr>
      <vt:lpstr>PowerPoint Presentation</vt:lpstr>
      <vt:lpstr>PowerPoint Presentation</vt:lpstr>
      <vt:lpstr>PowerPoint Presentation</vt:lpstr>
      <vt:lpstr>Enter Numbers – Different Interfaces?</vt:lpstr>
      <vt:lpstr>PowerPoint Presentation</vt:lpstr>
      <vt:lpstr>PowerPoint Presentation</vt:lpstr>
      <vt:lpstr>Bell Labs Study</vt:lpstr>
      <vt:lpstr> </vt:lpstr>
      <vt:lpstr>Human Factors (ergonomics) integrates knowledge from multiple fields</vt:lpstr>
      <vt:lpstr>PowerPoint Presentation</vt:lpstr>
      <vt:lpstr>PowerPoint Presentation</vt:lpstr>
      <vt:lpstr>PowerPoint Presentation</vt:lpstr>
      <vt:lpstr>AlterEgo  Speech thought recognized by computer  Arnav Kapur, MIT Media Labs</vt:lpstr>
      <vt:lpstr>PowerPoint Presentation</vt:lpstr>
      <vt:lpstr>PowerPoint Presentation</vt:lpstr>
      <vt:lpstr>The Kitchen</vt:lpstr>
      <vt:lpstr>Consider how human factors were included in the IDEO shopping cart design.</vt:lpstr>
      <vt:lpstr>PowerPoint Presentation</vt:lpstr>
      <vt:lpstr>Physical Domain –  Consider human scale</vt:lpstr>
      <vt:lpstr>Physical Domain –  Consider Anthropometric Data –  For example, reach</vt:lpstr>
      <vt:lpstr>Physical Domain – Consider Developmental Capabilities</vt:lpstr>
      <vt:lpstr>Physical Domain –  Assistive Technology</vt:lpstr>
      <vt:lpstr>Physical Domain: Consider Effects of Stress</vt:lpstr>
      <vt:lpstr>Social Domain – Cultural Norms</vt:lpstr>
      <vt:lpstr>Social/Emotional</vt:lpstr>
      <vt:lpstr>Social/Emotional</vt:lpstr>
      <vt:lpstr>Social/Emotional</vt:lpstr>
      <vt:lpstr>Cognitive Domain –  What do users perceive? See Woods paper</vt:lpstr>
      <vt:lpstr>Cognitive Domain –  Consider creativity</vt:lpstr>
      <vt:lpstr>Cognitive Domain - Compatibility</vt:lpstr>
      <vt:lpstr>Cognitive Domain –  Sometimes we don’t say what we see ….</vt:lpstr>
      <vt:lpstr>PowerPoint Presentation</vt:lpstr>
      <vt:lpstr>PowerPoint Presentation</vt:lpstr>
      <vt:lpstr>PowerPoint Presentation</vt:lpstr>
      <vt:lpstr>Driverless Cars</vt:lpstr>
      <vt:lpstr>PowerPoint Presentation</vt:lpstr>
      <vt:lpstr>Driverless, but not entirely autonomous</vt:lpstr>
      <vt:lpstr>Designing Across the Lifespan</vt:lpstr>
      <vt:lpstr>Discuss some ways you might modify an assistive robot for the two audiences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Anagnos</dc:creator>
  <cp:lastModifiedBy>Jack J Warecki</cp:lastModifiedBy>
  <cp:revision>300</cp:revision>
  <cp:lastPrinted>2020-03-18T16:30:16Z</cp:lastPrinted>
  <dcterms:created xsi:type="dcterms:W3CDTF">2013-11-17T18:06:50Z</dcterms:created>
  <dcterms:modified xsi:type="dcterms:W3CDTF">2020-03-18T16:30:21Z</dcterms:modified>
</cp:coreProperties>
</file>