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1"/>
    <p:sldMasterId id="2147483875" r:id="rId2"/>
    <p:sldMasterId id="2147483911" r:id="rId3"/>
    <p:sldMasterId id="2147483923" r:id="rId4"/>
  </p:sldMasterIdLst>
  <p:notesMasterIdLst>
    <p:notesMasterId r:id="rId29"/>
  </p:notesMasterIdLst>
  <p:sldIdLst>
    <p:sldId id="256" r:id="rId5"/>
    <p:sldId id="290" r:id="rId6"/>
    <p:sldId id="311" r:id="rId7"/>
    <p:sldId id="319" r:id="rId8"/>
    <p:sldId id="320" r:id="rId9"/>
    <p:sldId id="321" r:id="rId10"/>
    <p:sldId id="322" r:id="rId11"/>
    <p:sldId id="312" r:id="rId12"/>
    <p:sldId id="291" r:id="rId13"/>
    <p:sldId id="328" r:id="rId14"/>
    <p:sldId id="331" r:id="rId15"/>
    <p:sldId id="332" r:id="rId16"/>
    <p:sldId id="296" r:id="rId17"/>
    <p:sldId id="293" r:id="rId18"/>
    <p:sldId id="257" r:id="rId19"/>
    <p:sldId id="270" r:id="rId20"/>
    <p:sldId id="258" r:id="rId21"/>
    <p:sldId id="266" r:id="rId22"/>
    <p:sldId id="264" r:id="rId23"/>
    <p:sldId id="400" r:id="rId24"/>
    <p:sldId id="401" r:id="rId25"/>
    <p:sldId id="402" r:id="rId26"/>
    <p:sldId id="323" r:id="rId27"/>
    <p:sldId id="289"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EE4"/>
    <a:srgbClr val="F9EE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1388"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6566BD0-DD10-4EBB-B076-A885DA37797D}" type="datetimeFigureOut">
              <a:rPr lang="en-US" smtClean="0"/>
              <a:t>10/11/2020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9701413-C0FB-4C1C-883B-F0D1BDFA0F46}" type="slidenum">
              <a:rPr lang="en-US" smtClean="0"/>
              <a:t>‹#›</a:t>
            </a:fld>
            <a:endParaRPr lang="en-US"/>
          </a:p>
        </p:txBody>
      </p:sp>
    </p:spTree>
    <p:extLst>
      <p:ext uri="{BB962C8B-B14F-4D97-AF65-F5344CB8AC3E}">
        <p14:creationId xmlns:p14="http://schemas.microsoft.com/office/powerpoint/2010/main" val="1587669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
            </a:r>
          </a:p>
        </p:txBody>
      </p:sp>
      <p:sp>
        <p:nvSpPr>
          <p:cNvPr id="4" name="Slide Number Placeholder 3"/>
          <p:cNvSpPr>
            <a:spLocks noGrp="1"/>
          </p:cNvSpPr>
          <p:nvPr>
            <p:ph type="sldNum" sz="quarter" idx="10"/>
          </p:nvPr>
        </p:nvSpPr>
        <p:spPr/>
        <p:txBody>
          <a:bodyPr/>
          <a:lstStyle/>
          <a:p>
            <a:fld id="{F9701413-C0FB-4C1C-883B-F0D1BDFA0F46}" type="slidenum">
              <a:rPr lang="en-US" smtClean="0"/>
              <a:t>3</a:t>
            </a:fld>
            <a:endParaRPr lang="en-US"/>
          </a:p>
        </p:txBody>
      </p:sp>
    </p:spTree>
    <p:extLst>
      <p:ext uri="{BB962C8B-B14F-4D97-AF65-F5344CB8AC3E}">
        <p14:creationId xmlns:p14="http://schemas.microsoft.com/office/powerpoint/2010/main" val="2163253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6BC18F-7C98-444C-9A39-20DF0F7F40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65000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6BC18F-7C98-444C-9A39-20DF0F7F40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26139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6BC18F-7C98-444C-9A39-20DF0F7F40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0145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6BC18F-7C98-444C-9A39-20DF0F7F403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32577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a:t>
            </a:r>
            <a:r>
              <a:rPr lang="en-US" dirty="0" err="1"/>
              <a:t>turnitin</a:t>
            </a:r>
            <a:r>
              <a:rPr lang="en-US" baseline="0" dirty="0"/>
              <a:t> score &gt; 15% will be reviewed </a:t>
            </a:r>
            <a:r>
              <a:rPr lang="en-US" baseline="0"/>
              <a:t>for plagiarism</a:t>
            </a:r>
            <a:endParaRPr lang="en-US" dirty="0"/>
          </a:p>
        </p:txBody>
      </p:sp>
      <p:sp>
        <p:nvSpPr>
          <p:cNvPr id="4" name="Slide Number Placeholder 3"/>
          <p:cNvSpPr>
            <a:spLocks noGrp="1"/>
          </p:cNvSpPr>
          <p:nvPr>
            <p:ph type="sldNum" sz="quarter" idx="10"/>
          </p:nvPr>
        </p:nvSpPr>
        <p:spPr/>
        <p:txBody>
          <a:bodyPr/>
          <a:lstStyle/>
          <a:p>
            <a:fld id="{8F6BC18F-7C98-444C-9A39-20DF0F7F4030}" type="slidenum">
              <a:rPr lang="en-US" smtClean="0"/>
              <a:pPr/>
              <a:t>23</a:t>
            </a:fld>
            <a:endParaRPr lang="en-US"/>
          </a:p>
        </p:txBody>
      </p:sp>
    </p:spTree>
    <p:extLst>
      <p:ext uri="{BB962C8B-B14F-4D97-AF65-F5344CB8AC3E}">
        <p14:creationId xmlns:p14="http://schemas.microsoft.com/office/powerpoint/2010/main" val="3836143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05264E5-86FF-4211-8EE3-823509A6AF60}" type="datetimeFigureOut">
              <a:rPr lang="en-US" smtClean="0"/>
              <a:pPr/>
              <a:t>10/11/2020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54CE691-3741-4EEE-8AFD-F9B1A469A7B2}"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CE691-3741-4EEE-8AFD-F9B1A469A7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CE691-3741-4EEE-8AFD-F9B1A469A7B2}"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17" name="Footer Placeholder 16"/>
          <p:cNvSpPr>
            <a:spLocks noGrp="1"/>
          </p:cNvSpPr>
          <p:nvPr>
            <p:ph type="ftr" sz="quarter" idx="11"/>
          </p:nvPr>
        </p:nvSpPr>
        <p:spPr/>
        <p:txBody>
          <a:bodyPr/>
          <a:lstStyle/>
          <a:p>
            <a:endParaRPr lang="en-US">
              <a:solidFill>
                <a:srgbClr val="1F497D"/>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EC27F52-988C-4B68-8973-2AE1BF238561}"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51848208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5" name="Footer Placeholder 4"/>
          <p:cNvSpPr>
            <a:spLocks noGrp="1"/>
          </p:cNvSpPr>
          <p:nvPr>
            <p:ph type="ftr" sz="quarter" idx="11"/>
          </p:nvPr>
        </p:nvSpPr>
        <p:spPr/>
        <p:txBody>
          <a:bodyPr/>
          <a:lstStyle/>
          <a:p>
            <a:endParaRPr lang="en-US">
              <a:solidFill>
                <a:srgbClr val="1F497D"/>
              </a:solidFill>
            </a:endParaRPr>
          </a:p>
        </p:txBody>
      </p:sp>
      <p:sp>
        <p:nvSpPr>
          <p:cNvPr id="6" name="Slide Number Placeholder 5"/>
          <p:cNvSpPr>
            <a:spLocks noGrp="1"/>
          </p:cNvSpPr>
          <p:nvPr>
            <p:ph type="sldNum" sz="quarter" idx="12"/>
          </p:nvPr>
        </p:nvSpPr>
        <p:spPr/>
        <p:txBody>
          <a:bodyPr/>
          <a:lstStyle/>
          <a:p>
            <a:fld id="{1EC27F52-988C-4B68-8973-2AE1BF238561}"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5258894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5" name="Footer Placeholder 4"/>
          <p:cNvSpPr>
            <a:spLocks noGrp="1"/>
          </p:cNvSpPr>
          <p:nvPr>
            <p:ph type="ftr" sz="quarter" idx="11"/>
          </p:nvPr>
        </p:nvSpPr>
        <p:spPr>
          <a:xfrm>
            <a:off x="800100" y="6172200"/>
            <a:ext cx="4000500" cy="457200"/>
          </a:xfrm>
        </p:spPr>
        <p:txBody>
          <a:bodyPr/>
          <a:lstStyle/>
          <a:p>
            <a:endParaRPr lang="en-US">
              <a:solidFill>
                <a:srgbClr val="1F497D"/>
              </a:solidFill>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146304" y="6208776"/>
            <a:ext cx="457200" cy="457200"/>
          </a:xfrm>
        </p:spPr>
        <p:txBody>
          <a:bodyPr/>
          <a:lstStyle/>
          <a:p>
            <a:fld id="{1EC27F52-988C-4B68-8973-2AE1BF238561}" type="slidenum">
              <a:rPr lang="en-US" smtClean="0"/>
              <a:pPr/>
              <a:t>‹#›</a:t>
            </a:fld>
            <a:endParaRPr lang="en-US"/>
          </a:p>
        </p:txBody>
      </p:sp>
    </p:spTree>
    <p:extLst>
      <p:ext uri="{BB962C8B-B14F-4D97-AF65-F5344CB8AC3E}">
        <p14:creationId xmlns:p14="http://schemas.microsoft.com/office/powerpoint/2010/main" val="189210013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6" name="Footer Placeholder 5"/>
          <p:cNvSpPr>
            <a:spLocks noGrp="1"/>
          </p:cNvSpPr>
          <p:nvPr>
            <p:ph type="ftr" sz="quarter" idx="11"/>
          </p:nvPr>
        </p:nvSpPr>
        <p:spPr/>
        <p:txBody>
          <a:bodyPr/>
          <a:lstStyle/>
          <a:p>
            <a:endParaRPr lang="en-US">
              <a:solidFill>
                <a:srgbClr val="1F497D"/>
              </a:solidFill>
            </a:endParaRPr>
          </a:p>
        </p:txBody>
      </p:sp>
      <p:sp>
        <p:nvSpPr>
          <p:cNvPr id="7" name="Slide Number Placeholder 6"/>
          <p:cNvSpPr>
            <a:spLocks noGrp="1"/>
          </p:cNvSpPr>
          <p:nvPr>
            <p:ph type="sldNum" sz="quarter" idx="12"/>
          </p:nvPr>
        </p:nvSpPr>
        <p:spPr/>
        <p:txBody>
          <a:bodyPr/>
          <a:lstStyle/>
          <a:p>
            <a:fld id="{1EC27F52-988C-4B68-8973-2AE1BF238561}"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40251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8" name="Footer Placeholder 7"/>
          <p:cNvSpPr>
            <a:spLocks noGrp="1"/>
          </p:cNvSpPr>
          <p:nvPr>
            <p:ph type="ftr" sz="quarter" idx="11"/>
          </p:nvPr>
        </p:nvSpPr>
        <p:spPr/>
        <p:txBody>
          <a:bodyPr/>
          <a:lstStyle/>
          <a:p>
            <a:endParaRPr lang="en-US">
              <a:solidFill>
                <a:srgbClr val="1F497D"/>
              </a:solidFill>
            </a:endParaRPr>
          </a:p>
        </p:txBody>
      </p:sp>
      <p:sp>
        <p:nvSpPr>
          <p:cNvPr id="9" name="Slide Number Placeholder 8"/>
          <p:cNvSpPr>
            <a:spLocks noGrp="1"/>
          </p:cNvSpPr>
          <p:nvPr>
            <p:ph type="sldNum" sz="quarter" idx="12"/>
          </p:nvPr>
        </p:nvSpPr>
        <p:spPr/>
        <p:txBody>
          <a:bodyPr/>
          <a:lstStyle/>
          <a:p>
            <a:fld id="{1EC27F52-988C-4B68-8973-2AE1BF238561}"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5176366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4" name="Footer Placeholder 3"/>
          <p:cNvSpPr>
            <a:spLocks noGrp="1"/>
          </p:cNvSpPr>
          <p:nvPr>
            <p:ph type="ftr" sz="quarter" idx="11"/>
          </p:nvPr>
        </p:nvSpPr>
        <p:spPr/>
        <p:txBody>
          <a:bodyPr/>
          <a:lstStyle/>
          <a:p>
            <a:endParaRPr lang="en-US">
              <a:solidFill>
                <a:srgbClr val="1F497D"/>
              </a:solidFill>
            </a:endParaRPr>
          </a:p>
        </p:txBody>
      </p:sp>
      <p:sp>
        <p:nvSpPr>
          <p:cNvPr id="5" name="Slide Number Placeholder 4"/>
          <p:cNvSpPr>
            <a:spLocks noGrp="1"/>
          </p:cNvSpPr>
          <p:nvPr>
            <p:ph type="sldNum" sz="quarter" idx="12"/>
          </p:nvPr>
        </p:nvSpPr>
        <p:spPr/>
        <p:txBody>
          <a:bodyPr/>
          <a:lstStyle/>
          <a:p>
            <a:fld id="{1EC27F52-988C-4B68-8973-2AE1BF238561}" type="slidenum">
              <a:rPr lang="en-US" smtClean="0"/>
              <a:pPr/>
              <a:t>‹#›</a:t>
            </a:fld>
            <a:endParaRPr lang="en-US"/>
          </a:p>
        </p:txBody>
      </p:sp>
    </p:spTree>
    <p:extLst>
      <p:ext uri="{BB962C8B-B14F-4D97-AF65-F5344CB8AC3E}">
        <p14:creationId xmlns:p14="http://schemas.microsoft.com/office/powerpoint/2010/main" val="1525735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3" name="Footer Placeholder 2"/>
          <p:cNvSpPr>
            <a:spLocks noGrp="1"/>
          </p:cNvSpPr>
          <p:nvPr>
            <p:ph type="ftr" sz="quarter" idx="11"/>
          </p:nvPr>
        </p:nvSpPr>
        <p:spPr/>
        <p:txBody>
          <a:bodyPr/>
          <a:lstStyle/>
          <a:p>
            <a:endParaRPr lang="en-US">
              <a:solidFill>
                <a:srgbClr val="1F497D"/>
              </a:solidFill>
            </a:endParaRPr>
          </a:p>
        </p:txBody>
      </p:sp>
      <p:sp>
        <p:nvSpPr>
          <p:cNvPr id="4" name="Slide Number Placeholder 3"/>
          <p:cNvSpPr>
            <a:spLocks noGrp="1"/>
          </p:cNvSpPr>
          <p:nvPr>
            <p:ph type="sldNum" sz="quarter" idx="12"/>
          </p:nvPr>
        </p:nvSpPr>
        <p:spPr/>
        <p:txBody>
          <a:bodyPr/>
          <a:lstStyle/>
          <a:p>
            <a:fld id="{1EC27F52-988C-4B68-8973-2AE1BF238561}" type="slidenum">
              <a:rPr lang="en-US" smtClean="0"/>
              <a:pPr/>
              <a:t>‹#›</a:t>
            </a:fld>
            <a:endParaRPr lang="en-US"/>
          </a:p>
        </p:txBody>
      </p:sp>
    </p:spTree>
    <p:extLst>
      <p:ext uri="{BB962C8B-B14F-4D97-AF65-F5344CB8AC3E}">
        <p14:creationId xmlns:p14="http://schemas.microsoft.com/office/powerpoint/2010/main" val="21645687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6" name="Footer Placeholder 5"/>
          <p:cNvSpPr>
            <a:spLocks noGrp="1"/>
          </p:cNvSpPr>
          <p:nvPr>
            <p:ph type="ftr" sz="quarter" idx="11"/>
          </p:nvPr>
        </p:nvSpPr>
        <p:spPr/>
        <p:txBody>
          <a:bodyPr/>
          <a:lstStyle/>
          <a:p>
            <a:endParaRPr lang="en-US">
              <a:solidFill>
                <a:srgbClr val="1F497D"/>
              </a:solidFill>
            </a:endParaRPr>
          </a:p>
        </p:txBody>
      </p:sp>
      <p:sp>
        <p:nvSpPr>
          <p:cNvPr id="7" name="Slide Number Placeholder 6"/>
          <p:cNvSpPr>
            <a:spLocks noGrp="1"/>
          </p:cNvSpPr>
          <p:nvPr>
            <p:ph type="sldNum" sz="quarter" idx="12"/>
          </p:nvPr>
        </p:nvSpPr>
        <p:spPr/>
        <p:txBody>
          <a:bodyPr/>
          <a:lstStyle/>
          <a:p>
            <a:fld id="{1EC27F52-988C-4B68-8973-2AE1BF238561}"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946201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4CE691-3741-4EEE-8AFD-F9B1A469A7B2}"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6" name="Footer Placeholder 5"/>
          <p:cNvSpPr>
            <a:spLocks noGrp="1"/>
          </p:cNvSpPr>
          <p:nvPr>
            <p:ph type="ftr" sz="quarter" idx="11"/>
          </p:nvPr>
        </p:nvSpPr>
        <p:spPr>
          <a:xfrm>
            <a:off x="914400" y="6172200"/>
            <a:ext cx="3886200" cy="457200"/>
          </a:xfrm>
        </p:spPr>
        <p:txBody>
          <a:bodyPr/>
          <a:lstStyle/>
          <a:p>
            <a:endParaRPr lang="en-US">
              <a:solidFill>
                <a:srgbClr val="1F497D"/>
              </a:solidFill>
            </a:endParaRPr>
          </a:p>
        </p:txBody>
      </p:sp>
      <p:sp>
        <p:nvSpPr>
          <p:cNvPr id="7" name="Slide Number Placeholder 6"/>
          <p:cNvSpPr>
            <a:spLocks noGrp="1"/>
          </p:cNvSpPr>
          <p:nvPr>
            <p:ph type="sldNum" sz="quarter" idx="12"/>
          </p:nvPr>
        </p:nvSpPr>
        <p:spPr>
          <a:xfrm>
            <a:off x="146304" y="6208776"/>
            <a:ext cx="457200" cy="457200"/>
          </a:xfrm>
        </p:spPr>
        <p:txBody>
          <a:bodyPr/>
          <a:lstStyle/>
          <a:p>
            <a:fld id="{1EC27F52-988C-4B68-8973-2AE1BF238561}"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3866560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5" name="Footer Placeholder 4"/>
          <p:cNvSpPr>
            <a:spLocks noGrp="1"/>
          </p:cNvSpPr>
          <p:nvPr>
            <p:ph type="ftr" sz="quarter" idx="11"/>
          </p:nvPr>
        </p:nvSpPr>
        <p:spPr/>
        <p:txBody>
          <a:bodyPr/>
          <a:lstStyle/>
          <a:p>
            <a:endParaRPr lang="en-US">
              <a:solidFill>
                <a:srgbClr val="1F497D"/>
              </a:solidFill>
            </a:endParaRPr>
          </a:p>
        </p:txBody>
      </p:sp>
      <p:sp>
        <p:nvSpPr>
          <p:cNvPr id="6" name="Slide Number Placeholder 5"/>
          <p:cNvSpPr>
            <a:spLocks noGrp="1"/>
          </p:cNvSpPr>
          <p:nvPr>
            <p:ph type="sldNum" sz="quarter" idx="12"/>
          </p:nvPr>
        </p:nvSpPr>
        <p:spPr/>
        <p:txBody>
          <a:bodyPr/>
          <a:lstStyle/>
          <a:p>
            <a:fld id="{1EC27F52-988C-4B68-8973-2AE1BF238561}" type="slidenum">
              <a:rPr lang="en-US" smtClean="0"/>
              <a:pPr/>
              <a:t>‹#›</a:t>
            </a:fld>
            <a:endParaRPr lang="en-US"/>
          </a:p>
        </p:txBody>
      </p:sp>
    </p:spTree>
    <p:extLst>
      <p:ext uri="{BB962C8B-B14F-4D97-AF65-F5344CB8AC3E}">
        <p14:creationId xmlns:p14="http://schemas.microsoft.com/office/powerpoint/2010/main" val="34962919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5" name="Footer Placeholder 4"/>
          <p:cNvSpPr>
            <a:spLocks noGrp="1"/>
          </p:cNvSpPr>
          <p:nvPr>
            <p:ph type="ftr" sz="quarter" idx="11"/>
          </p:nvPr>
        </p:nvSpPr>
        <p:spPr/>
        <p:txBody>
          <a:bodyPr/>
          <a:lstStyle/>
          <a:p>
            <a:endParaRPr lang="en-US">
              <a:solidFill>
                <a:srgbClr val="1F497D"/>
              </a:solidFill>
            </a:endParaRPr>
          </a:p>
        </p:txBody>
      </p:sp>
      <p:sp>
        <p:nvSpPr>
          <p:cNvPr id="6" name="Slide Number Placeholder 5"/>
          <p:cNvSpPr>
            <a:spLocks noGrp="1"/>
          </p:cNvSpPr>
          <p:nvPr>
            <p:ph type="sldNum" sz="quarter" idx="12"/>
          </p:nvPr>
        </p:nvSpPr>
        <p:spPr/>
        <p:txBody>
          <a:bodyPr/>
          <a:lstStyle/>
          <a:p>
            <a:fld id="{1EC27F52-988C-4B68-8973-2AE1BF238561}" type="slidenum">
              <a:rPr lang="en-US" smtClean="0"/>
              <a:pPr/>
              <a:t>‹#›</a:t>
            </a:fld>
            <a:endParaRPr lang="en-US"/>
          </a:p>
        </p:txBody>
      </p:sp>
    </p:spTree>
    <p:extLst>
      <p:ext uri="{BB962C8B-B14F-4D97-AF65-F5344CB8AC3E}">
        <p14:creationId xmlns:p14="http://schemas.microsoft.com/office/powerpoint/2010/main" val="13438815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17" name="Footer Placeholder 16"/>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36114035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8647496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871570933"/>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378607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9" name="Slide Number Placeholder 8"/>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6966330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9911849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3862599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05264E5-86FF-4211-8EE3-823509A6AF60}" type="datetimeFigureOut">
              <a:rPr lang="en-US" smtClean="0"/>
              <a:pPr/>
              <a:t>10/11/2020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54CE691-3741-4EEE-8AFD-F9B1A469A7B2}"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2354105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7231455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9451691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8814284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745DF-DEC2-484A-BDB3-B58AA496F4A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AD180B4-7495-4893-8579-3F1E44E9659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3BD651B6-BD95-4338-90BC-8F442535DAD4}"/>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A648B454-ADCA-4055-AB94-66F9D09BEE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327CE3-33BC-4EC7-9531-A0C4A8A07880}"/>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21363029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7372A-895F-4AD6-8DDB-8C3CA13FAF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1EFA48-A4EF-4386-8767-96B9361F82C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591E72-E62A-40AE-B188-ED095BC308F3}"/>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703C3694-3222-41CA-AFDC-450AF505F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98D0A0-4DD3-4475-A438-222ECBDF47E1}"/>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4544218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D369C-E890-4B66-ADBC-E2E3BDB148E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54EAEB4-154B-4F47-AEE1-B3D0330909E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352C3D3-8752-44FA-B7FB-08F9ECB533C3}"/>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2D512E60-69D5-4B5D-B2B6-D36F99F8AA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981D9A-76BE-44E0-8CC4-E84412C239FB}"/>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23515709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FBF7E-CE77-43B6-9B00-95212431B6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2CE169-C165-41EA-9C00-31D1DCFB0D6E}"/>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539AE3-D68B-4D2D-A852-B99A1765F88D}"/>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0C339C-A355-441A-BDAF-5EACA17721FA}"/>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6" name="Footer Placeholder 5">
            <a:extLst>
              <a:ext uri="{FF2B5EF4-FFF2-40B4-BE49-F238E27FC236}">
                <a16:creationId xmlns:a16="http://schemas.microsoft.com/office/drawing/2014/main" id="{04485FF4-D734-4A37-B8BF-64922755BB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6CB31F-F963-498A-ABCD-9AF32F75C77D}"/>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40976088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0C54E-788A-4E12-B68F-C3F36DF1C59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BA55D5-49F9-47AD-90E6-3C7413E0540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365AE14E-F392-4A7D-81E0-D95BE09C0845}"/>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5004EA-615E-47A4-8347-72EA677C9A87}"/>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6C378825-0417-4F8B-8ED7-3AA55EE71CF8}"/>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BDF425-58C5-4C01-9A93-D14BA1D1F268}"/>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8" name="Footer Placeholder 7">
            <a:extLst>
              <a:ext uri="{FF2B5EF4-FFF2-40B4-BE49-F238E27FC236}">
                <a16:creationId xmlns:a16="http://schemas.microsoft.com/office/drawing/2014/main" id="{8D16784C-63DF-4989-9C0B-7B8A9037B9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C02603-A261-4707-9CC7-DDBB4B321BED}"/>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12718958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8891B-9920-4560-A49C-2178C38AC1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BB3152-AA49-49B2-A9A0-431403630738}"/>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4" name="Footer Placeholder 3">
            <a:extLst>
              <a:ext uri="{FF2B5EF4-FFF2-40B4-BE49-F238E27FC236}">
                <a16:creationId xmlns:a16="http://schemas.microsoft.com/office/drawing/2014/main" id="{57EA3C00-4C12-4087-AB69-291DB9CB5A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E88219-70D1-4CA8-9502-40198CB184D9}"/>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1443999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CE691-3741-4EEE-8AFD-F9B1A469A7B2}"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C6B15-338F-4CC4-B2DC-7F322224EFEA}"/>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3" name="Footer Placeholder 2">
            <a:extLst>
              <a:ext uri="{FF2B5EF4-FFF2-40B4-BE49-F238E27FC236}">
                <a16:creationId xmlns:a16="http://schemas.microsoft.com/office/drawing/2014/main" id="{6048E222-D7D4-41B2-8EA5-5A93CBE9DA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612FC9-93A7-4059-98F9-0FCF1FC3F6C9}"/>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9591051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50148-A2BA-4421-9A26-45D9811759C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EB8D214E-FB40-4ECF-A2EB-AD526564E29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B451C9-4318-40EC-9A1A-D5604E301BA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EF03BAA-5BD0-47B6-955F-08E681BB48A7}"/>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6" name="Footer Placeholder 5">
            <a:extLst>
              <a:ext uri="{FF2B5EF4-FFF2-40B4-BE49-F238E27FC236}">
                <a16:creationId xmlns:a16="http://schemas.microsoft.com/office/drawing/2014/main" id="{24166522-0045-43F1-959B-95711FC2BD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9F3423-5781-483D-A56F-BF42BFB29985}"/>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3029614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A1FCE-7286-4B14-BC03-60E34893184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BFCCB18C-1C93-44D3-AD9D-4FD28684CF4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631BEC5-B8B7-405F-9818-9442005595A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04C48E7-BBD5-4BC6-914E-03F8798B8A10}"/>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6" name="Footer Placeholder 5">
            <a:extLst>
              <a:ext uri="{FF2B5EF4-FFF2-40B4-BE49-F238E27FC236}">
                <a16:creationId xmlns:a16="http://schemas.microsoft.com/office/drawing/2014/main" id="{6DBA2821-55A8-4359-B9A5-4A432B0F64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23BC4E-11DF-45C0-9D80-35809CC639B9}"/>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3596201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84B8-8AFC-4B94-B50A-B750A1F6A2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13E756-E956-43DE-8B9C-C465DDC61C1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43500-1B61-4045-B60F-46B15C0EC4F6}"/>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6B83D198-47DF-4539-9FE0-7353D5D1D2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82C7F-CEAE-4EA7-ADBF-2ED79F2D9E1A}"/>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41203456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D07499-6AAB-46AF-B398-150D576891D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9C016A-C34A-4D03-AD62-56939C173656}"/>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D3AA3C-3C56-4686-8D88-B1BE91FF3B1E}"/>
              </a:ext>
            </a:extLst>
          </p:cNvPr>
          <p:cNvSpPr>
            <a:spLocks noGrp="1"/>
          </p:cNvSpPr>
          <p:nvPr>
            <p:ph type="dt" sz="half" idx="10"/>
          </p:nvPr>
        </p:nvSpPr>
        <p:spPr/>
        <p:txBody>
          <a:body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E2B0F45C-12E9-4FAD-A3AC-E4B1530104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ADD096-9125-4397-9023-DE8ED923AD77}"/>
              </a:ext>
            </a:extLst>
          </p:cNvPr>
          <p:cNvSpPr>
            <a:spLocks noGrp="1"/>
          </p:cNvSpPr>
          <p:nvPr>
            <p:ph type="sldNum" sz="quarter" idx="12"/>
          </p:nvPr>
        </p:nvSpPr>
        <p:spPr/>
        <p:txBody>
          <a:bodyPr/>
          <a:lstStyle/>
          <a:p>
            <a:fld id="{FDA5BEF1-F94F-49BC-8A6A-677E02CB880E}" type="slidenum">
              <a:rPr lang="en-US" smtClean="0"/>
              <a:t>‹#›</a:t>
            </a:fld>
            <a:endParaRPr lang="en-US"/>
          </a:p>
        </p:txBody>
      </p:sp>
    </p:spTree>
    <p:extLst>
      <p:ext uri="{BB962C8B-B14F-4D97-AF65-F5344CB8AC3E}">
        <p14:creationId xmlns:p14="http://schemas.microsoft.com/office/powerpoint/2010/main" val="2343977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4CE691-3741-4EEE-8AFD-F9B1A469A7B2}"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4CE691-3741-4EEE-8AFD-F9B1A469A7B2}"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4CE691-3741-4EEE-8AFD-F9B1A469A7B2}"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CE691-3741-4EEE-8AFD-F9B1A469A7B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05264E5-86FF-4211-8EE3-823509A6AF60}" type="datetimeFigureOut">
              <a:rPr lang="en-US" smtClean="0"/>
              <a:pPr/>
              <a:t>10/11/2020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4CE691-3741-4EEE-8AFD-F9B1A469A7B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EEE7"/>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05264E5-86FF-4211-8EE3-823509A6AF60}" type="datetimeFigureOut">
              <a:rPr lang="en-US" smtClean="0"/>
              <a:pPr/>
              <a:t>10/11/2020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54CE691-3741-4EEE-8AFD-F9B1A469A7B2}"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CBF6BEF-2C44-4EB8-AF64-C480BA4201C3}" type="datetimeFigureOut">
              <a:rPr lang="en-US" smtClean="0">
                <a:solidFill>
                  <a:srgbClr val="1F497D"/>
                </a:solidFill>
              </a:rPr>
              <a:pPr/>
              <a:t>10/11/2020</a:t>
            </a:fld>
            <a:endParaRPr lang="en-US">
              <a:solidFill>
                <a:srgbClr val="1F497D"/>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solidFill>
                <a:srgbClr val="1F497D"/>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C27F52-988C-4B68-8973-2AE1BF238561}" type="slidenum">
              <a:rPr lang="en-US" smtClean="0"/>
              <a:pPr/>
              <a:t>‹#›</a:t>
            </a:fld>
            <a:endParaRPr lang="en-US"/>
          </a:p>
        </p:txBody>
      </p:sp>
    </p:spTree>
    <p:extLst>
      <p:ext uri="{BB962C8B-B14F-4D97-AF65-F5344CB8AC3E}">
        <p14:creationId xmlns:p14="http://schemas.microsoft.com/office/powerpoint/2010/main" val="86971073"/>
      </p:ext>
    </p:extLst>
  </p:cSld>
  <p:clrMap bg1="lt1" tx1="dk1" bg2="lt2" tx2="dk2" accent1="accent1" accent2="accent2" accent3="accent3" accent4="accent4" accent5="accent5" accent6="accent6" hlink="hlink" folHlink="folHlink"/>
  <p:sldLayoutIdLst>
    <p:sldLayoutId id="2147483876" r:id="rId1"/>
    <p:sldLayoutId id="2147483877" r:id="rId2"/>
    <p:sldLayoutId id="2147483878" r:id="rId3"/>
    <p:sldLayoutId id="2147483879" r:id="rId4"/>
    <p:sldLayoutId id="2147483880" r:id="rId5"/>
    <p:sldLayoutId id="2147483881" r:id="rId6"/>
    <p:sldLayoutId id="2147483882" r:id="rId7"/>
    <p:sldLayoutId id="2147483883" r:id="rId8"/>
    <p:sldLayoutId id="2147483884" r:id="rId9"/>
    <p:sldLayoutId id="2147483885" r:id="rId10"/>
    <p:sldLayoutId id="214748388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CBF6BEF-2C44-4EB8-AF64-C480BA4201C3}" type="datetimeFigureOut">
              <a:rPr kumimoji="0" lang="en-US" sz="1400" b="0" i="0" u="none" strike="noStrike" kern="1200" cap="none" spc="0" normalizeH="0" baseline="0" noProof="0" smtClean="0">
                <a:ln>
                  <a:noFill/>
                </a:ln>
                <a:solidFill>
                  <a:srgbClr val="1F497D"/>
                </a:solidFill>
                <a:effectLst/>
                <a:uLnTx/>
                <a:uFillTx/>
                <a:latin typeface="Perpet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10/11/2020</a:t>
            </a:fld>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EC27F52-988C-4B68-8973-2AE1BF238561}"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1241931988"/>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41C12-CFAC-4253-BC38-B97F9860762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F6A6B-2B3C-4FDA-8EE6-E641FC9125B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841906-24B9-4B62-9BB4-33F2B8F0986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D77F8C2-66BE-4AB0-A4EB-0382CE58EE2C}" type="datetimeFigureOut">
              <a:rPr lang="en-US" smtClean="0"/>
              <a:t>10/11/2020</a:t>
            </a:fld>
            <a:endParaRPr lang="en-US"/>
          </a:p>
        </p:txBody>
      </p:sp>
      <p:sp>
        <p:nvSpPr>
          <p:cNvPr id="5" name="Footer Placeholder 4">
            <a:extLst>
              <a:ext uri="{FF2B5EF4-FFF2-40B4-BE49-F238E27FC236}">
                <a16:creationId xmlns:a16="http://schemas.microsoft.com/office/drawing/2014/main" id="{41550B03-EF26-40E9-A10A-7B2EF783FF3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A194D6-D2BA-42F9-A156-45A757FD3CF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DA5BEF1-F94F-49BC-8A6A-677E02CB880E}" type="slidenum">
              <a:rPr lang="en-US" smtClean="0"/>
              <a:t>‹#›</a:t>
            </a:fld>
            <a:endParaRPr lang="en-US"/>
          </a:p>
        </p:txBody>
      </p:sp>
    </p:spTree>
    <p:extLst>
      <p:ext uri="{BB962C8B-B14F-4D97-AF65-F5344CB8AC3E}">
        <p14:creationId xmlns:p14="http://schemas.microsoft.com/office/powerpoint/2010/main" val="3029341655"/>
      </p:ext>
    </p:extLst>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Final Review of </a:t>
            </a:r>
            <a:br>
              <a:rPr lang="en-US" dirty="0"/>
            </a:br>
            <a:r>
              <a:rPr lang="en-US" dirty="0"/>
              <a:t>Emerging Adulthood Paper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Topic?</a:t>
            </a:r>
          </a:p>
        </p:txBody>
      </p:sp>
      <p:pic>
        <p:nvPicPr>
          <p:cNvPr id="3" name="Picture 2"/>
          <p:cNvPicPr>
            <a:picLocks noChangeAspect="1"/>
          </p:cNvPicPr>
          <p:nvPr/>
        </p:nvPicPr>
        <p:blipFill>
          <a:blip r:embed="rId2"/>
          <a:stretch>
            <a:fillRect/>
          </a:stretch>
        </p:blipFill>
        <p:spPr>
          <a:xfrm>
            <a:off x="662420" y="1371600"/>
            <a:ext cx="7819159" cy="3276600"/>
          </a:xfrm>
          <a:prstGeom prst="rect">
            <a:avLst/>
          </a:prstGeom>
        </p:spPr>
        <p:style>
          <a:lnRef idx="2">
            <a:schemeClr val="accent4">
              <a:shade val="50000"/>
            </a:schemeClr>
          </a:lnRef>
          <a:fillRef idx="1">
            <a:schemeClr val="accent4"/>
          </a:fillRef>
          <a:effectRef idx="0">
            <a:schemeClr val="accent4"/>
          </a:effectRef>
          <a:fontRef idx="minor">
            <a:schemeClr val="lt1"/>
          </a:fontRef>
        </p:style>
      </p:pic>
      <p:cxnSp>
        <p:nvCxnSpPr>
          <p:cNvPr id="5" name="Straight Connector 4"/>
          <p:cNvCxnSpPr/>
          <p:nvPr/>
        </p:nvCxnSpPr>
        <p:spPr>
          <a:xfrm>
            <a:off x="6248400" y="2057400"/>
            <a:ext cx="19812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662420" y="2514600"/>
            <a:ext cx="703378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3" idx="1"/>
          </p:cNvCxnSpPr>
          <p:nvPr/>
        </p:nvCxnSpPr>
        <p:spPr>
          <a:xfrm>
            <a:off x="662420" y="3009900"/>
            <a:ext cx="192838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itle 1"/>
          <p:cNvSpPr txBox="1">
            <a:spLocks/>
          </p:cNvSpPr>
          <p:nvPr/>
        </p:nvSpPr>
        <p:spPr>
          <a:xfrm>
            <a:off x="662420" y="4724400"/>
            <a:ext cx="8229600" cy="914400"/>
          </a:xfrm>
          <a:prstGeom prst="rect">
            <a:avLst/>
          </a:prstGeom>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en-US" dirty="0"/>
              <a:t>No Topic?  Too Many Topics?</a:t>
            </a:r>
          </a:p>
        </p:txBody>
      </p:sp>
    </p:spTree>
    <p:extLst>
      <p:ext uri="{BB962C8B-B14F-4D97-AF65-F5344CB8AC3E}">
        <p14:creationId xmlns:p14="http://schemas.microsoft.com/office/powerpoint/2010/main" val="1972397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09600" y="290512"/>
            <a:ext cx="7162800" cy="6212975"/>
          </a:xfrm>
          <a:prstGeom prst="rect">
            <a:avLst/>
          </a:prstGeom>
          <a:ln w="38100">
            <a:solidFill>
              <a:schemeClr val="tx1"/>
            </a:solidFill>
          </a:ln>
        </p:spPr>
      </p:pic>
      <p:sp>
        <p:nvSpPr>
          <p:cNvPr id="2" name="Oval 1"/>
          <p:cNvSpPr/>
          <p:nvPr/>
        </p:nvSpPr>
        <p:spPr>
          <a:xfrm>
            <a:off x="1066800" y="1281112"/>
            <a:ext cx="609600" cy="2286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p:cNvSpPr/>
          <p:nvPr/>
        </p:nvSpPr>
        <p:spPr>
          <a:xfrm>
            <a:off x="2519360" y="2119312"/>
            <a:ext cx="609600" cy="2286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Oval 5"/>
          <p:cNvSpPr/>
          <p:nvPr/>
        </p:nvSpPr>
        <p:spPr>
          <a:xfrm>
            <a:off x="4648200" y="2943224"/>
            <a:ext cx="609600" cy="2286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Oval 6"/>
          <p:cNvSpPr/>
          <p:nvPr/>
        </p:nvSpPr>
        <p:spPr>
          <a:xfrm>
            <a:off x="5657848" y="4157664"/>
            <a:ext cx="609600" cy="2286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Oval 7"/>
          <p:cNvSpPr/>
          <p:nvPr/>
        </p:nvSpPr>
        <p:spPr>
          <a:xfrm>
            <a:off x="6267448" y="5410200"/>
            <a:ext cx="609600" cy="228600"/>
          </a:xfrm>
          <a:prstGeom prst="ellipse">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56003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FCEEE4"/>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E50ACE5-4727-4FDB-AFE5-82DC58058593}"/>
              </a:ext>
            </a:extLst>
          </p:cNvPr>
          <p:cNvSpPr>
            <a:spLocks noGrp="1"/>
          </p:cNvSpPr>
          <p:nvPr>
            <p:ph type="subTitle" idx="1"/>
          </p:nvPr>
        </p:nvSpPr>
        <p:spPr>
          <a:xfrm>
            <a:off x="949187" y="1031755"/>
            <a:ext cx="6858000" cy="596753"/>
          </a:xfrm>
        </p:spPr>
        <p:txBody>
          <a:bodyPr>
            <a:normAutofit/>
          </a:bodyPr>
          <a:lstStyle/>
          <a:p>
            <a:pPr algn="l"/>
            <a:r>
              <a:rPr lang="en-US" sz="3300" b="1" dirty="0"/>
              <a:t>Introduction</a:t>
            </a:r>
            <a:endParaRPr lang="en-US" sz="2700" b="1" dirty="0"/>
          </a:p>
        </p:txBody>
      </p:sp>
      <p:sp>
        <p:nvSpPr>
          <p:cNvPr id="4" name="Rectangle 3">
            <a:extLst>
              <a:ext uri="{FF2B5EF4-FFF2-40B4-BE49-F238E27FC236}">
                <a16:creationId xmlns:a16="http://schemas.microsoft.com/office/drawing/2014/main" id="{10C93D98-CE8A-4C94-AE90-ED760B9AD7DA}"/>
              </a:ext>
            </a:extLst>
          </p:cNvPr>
          <p:cNvSpPr/>
          <p:nvPr/>
        </p:nvSpPr>
        <p:spPr>
          <a:xfrm>
            <a:off x="1070941" y="1628508"/>
            <a:ext cx="7099025" cy="4524315"/>
          </a:xfrm>
          <a:prstGeom prst="rect">
            <a:avLst/>
          </a:prstGeom>
        </p:spPr>
        <p:txBody>
          <a:bodyPr wrap="square">
            <a:spAutoFit/>
          </a:bodyPr>
          <a:lstStyle/>
          <a:p>
            <a:pPr defTabSz="685800"/>
            <a:r>
              <a:rPr lang="en-US" dirty="0">
                <a:solidFill>
                  <a:prstClr val="black"/>
                </a:solidFill>
                <a:latin typeface="Times New Roman" panose="02020603050405020304" pitchFamily="18" charset="0"/>
              </a:rPr>
              <a:t>College students are in an interesting position in their life. They are in this transition period between adolescence and adulthood where they are learning to become fully independent while also balancing their career and personal life. This time period is called emerging adulthood (Arnett, 2007), which is the stage of life that many college students are going through. Arnett developed this term and theorized that this phase should be in between adolescence and adulthood.   </a:t>
            </a:r>
          </a:p>
          <a:p>
            <a:pPr defTabSz="685800"/>
            <a:endParaRPr lang="en-US" dirty="0">
              <a:solidFill>
                <a:prstClr val="black"/>
              </a:solidFill>
              <a:latin typeface="Times New Roman" panose="02020603050405020304" pitchFamily="18" charset="0"/>
            </a:endParaRPr>
          </a:p>
          <a:p>
            <a:pPr defTabSz="685800"/>
            <a:r>
              <a:rPr lang="en-US" dirty="0">
                <a:solidFill>
                  <a:prstClr val="black"/>
                </a:solidFill>
                <a:latin typeface="Times New Roman" panose="02020603050405020304" pitchFamily="18" charset="0"/>
              </a:rPr>
              <a:t>One common thing that a lot of college students who are going through emerging adulthood have is anxiety. Anxiety is a very prevalent issue and is one of the most diagnosed mental conditions out there among emerging adults, making it a huge stress or and negative influence. Anxiety that is not dealt with properly can lead to worse things down the line. The effects of anxiety among college students must be understood as it negatively affects the different major development domains of life, which include the psychological, social and physiological domains.</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220240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Each Domain should include:</a:t>
            </a:r>
          </a:p>
        </p:txBody>
      </p:sp>
      <p:sp>
        <p:nvSpPr>
          <p:cNvPr id="3" name="Content Placeholder 2"/>
          <p:cNvSpPr>
            <a:spLocks noGrp="1"/>
          </p:cNvSpPr>
          <p:nvPr>
            <p:ph sz="quarter" idx="1"/>
          </p:nvPr>
        </p:nvSpPr>
        <p:spPr>
          <a:xfrm>
            <a:off x="533400" y="1752600"/>
            <a:ext cx="8229600" cy="3276600"/>
          </a:xfrm>
        </p:spPr>
        <p:txBody>
          <a:bodyPr>
            <a:noAutofit/>
          </a:bodyPr>
          <a:lstStyle/>
          <a:p>
            <a:pPr marL="514350" indent="-514350">
              <a:buFont typeface="+mj-lt"/>
              <a:buAutoNum type="alphaUcPeriod"/>
            </a:pPr>
            <a:r>
              <a:rPr lang="en-US" sz="3600" dirty="0"/>
              <a:t>A reference cited in APA format</a:t>
            </a:r>
          </a:p>
          <a:p>
            <a:pPr marL="514350" indent="-514350">
              <a:buFont typeface="+mj-lt"/>
              <a:buAutoNum type="alphaUcPeriod"/>
            </a:pPr>
            <a:r>
              <a:rPr lang="en-US" sz="3600" dirty="0"/>
              <a:t>The results of the study</a:t>
            </a:r>
          </a:p>
          <a:p>
            <a:pPr marL="514350" indent="-514350">
              <a:buFont typeface="+mj-lt"/>
              <a:buAutoNum type="alphaUcPeriod"/>
            </a:pPr>
            <a:r>
              <a:rPr lang="en-US" sz="3600" dirty="0"/>
              <a:t>Narrative on how study integrates with the topic for that domain</a:t>
            </a:r>
          </a:p>
          <a:p>
            <a:pPr marL="514350" indent="-514350">
              <a:buFont typeface="+mj-lt"/>
              <a:buAutoNum type="alphaUcPeriod"/>
            </a:pPr>
            <a:r>
              <a:rPr lang="en-US" sz="3600" dirty="0"/>
              <a:t>All the above</a:t>
            </a:r>
          </a:p>
        </p:txBody>
      </p:sp>
    </p:spTree>
    <p:extLst>
      <p:ext uri="{BB962C8B-B14F-4D97-AF65-F5344CB8AC3E}">
        <p14:creationId xmlns:p14="http://schemas.microsoft.com/office/powerpoint/2010/main" val="183534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sz="4000" b="1" dirty="0"/>
              <a:t>Review – Domains </a:t>
            </a:r>
            <a:endParaRPr lang="en-US" sz="2800" dirty="0"/>
          </a:p>
        </p:txBody>
      </p:sp>
      <p:sp>
        <p:nvSpPr>
          <p:cNvPr id="3" name="Rectangle 2"/>
          <p:cNvSpPr/>
          <p:nvPr/>
        </p:nvSpPr>
        <p:spPr>
          <a:xfrm>
            <a:off x="457200" y="1164134"/>
            <a:ext cx="8077200" cy="1231106"/>
          </a:xfrm>
          <a:prstGeom prst="rect">
            <a:avLst/>
          </a:prstGeom>
        </p:spPr>
        <p:txBody>
          <a:bodyPr wrap="square">
            <a:spAutoFit/>
          </a:bodyPr>
          <a:lstStyle/>
          <a:p>
            <a:endParaRPr lang="en-US" sz="2400" dirty="0"/>
          </a:p>
          <a:p>
            <a:endParaRPr lang="en-US" sz="2400" dirty="0"/>
          </a:p>
          <a:p>
            <a:pPr marL="1033463" lvl="1" indent="-457200"/>
            <a:endParaRPr lang="en-US" sz="2400" dirty="0"/>
          </a:p>
        </p:txBody>
      </p:sp>
      <p:sp>
        <p:nvSpPr>
          <p:cNvPr id="4" name="Rectangle 3"/>
          <p:cNvSpPr/>
          <p:nvPr/>
        </p:nvSpPr>
        <p:spPr>
          <a:xfrm>
            <a:off x="481012" y="1164134"/>
            <a:ext cx="8458200" cy="4770537"/>
          </a:xfrm>
          <a:prstGeom prst="rect">
            <a:avLst/>
          </a:prstGeom>
        </p:spPr>
        <p:txBody>
          <a:bodyPr wrap="square">
            <a:spAutoFit/>
          </a:bodyPr>
          <a:lstStyle/>
          <a:p>
            <a:r>
              <a:rPr lang="en-US" sz="3200" dirty="0"/>
              <a:t>Are there 3 domains?  Are they labeled and in order?  Does each domain:</a:t>
            </a:r>
          </a:p>
          <a:p>
            <a:endParaRPr lang="en-US" sz="2400" dirty="0"/>
          </a:p>
          <a:p>
            <a:pPr marL="342900" lvl="1" indent="-228600">
              <a:buClr>
                <a:schemeClr val="accent6">
                  <a:lumMod val="75000"/>
                </a:schemeClr>
              </a:buClr>
              <a:buSzPct val="76000"/>
              <a:buFont typeface="Wingdings 3" pitchFamily="18" charset="2"/>
              <a:buChar char=""/>
            </a:pPr>
            <a:r>
              <a:rPr lang="en-US" sz="2800" dirty="0"/>
              <a:t>Have </a:t>
            </a:r>
            <a:r>
              <a:rPr lang="en-US" sz="2800" dirty="0">
                <a:solidFill>
                  <a:srgbClr val="FF0000"/>
                </a:solidFill>
              </a:rPr>
              <a:t>research cited </a:t>
            </a:r>
            <a:r>
              <a:rPr lang="en-US" sz="2800" dirty="0"/>
              <a:t>that fits the domain and the topic, correctly?  E.g., (</a:t>
            </a:r>
            <a:r>
              <a:rPr lang="en-US" sz="2800" dirty="0" err="1"/>
              <a:t>Warecki</a:t>
            </a:r>
            <a:r>
              <a:rPr lang="en-US" sz="2800" dirty="0"/>
              <a:t>, 2012)</a:t>
            </a:r>
          </a:p>
          <a:p>
            <a:pPr marL="342900" lvl="1" indent="-228600">
              <a:buClr>
                <a:schemeClr val="accent6">
                  <a:lumMod val="75000"/>
                </a:schemeClr>
              </a:buClr>
              <a:buSzPct val="76000"/>
              <a:buFont typeface="Wingdings 3" pitchFamily="18" charset="2"/>
              <a:buChar char=""/>
            </a:pPr>
            <a:r>
              <a:rPr lang="en-US" sz="2800" dirty="0"/>
              <a:t>Describe the most important, </a:t>
            </a:r>
            <a:r>
              <a:rPr lang="en-US" sz="2800" dirty="0">
                <a:solidFill>
                  <a:srgbClr val="FF0000"/>
                </a:solidFill>
              </a:rPr>
              <a:t>relevant results </a:t>
            </a:r>
            <a:r>
              <a:rPr lang="en-US" sz="2800" dirty="0"/>
              <a:t>of the study?</a:t>
            </a:r>
          </a:p>
          <a:p>
            <a:pPr marL="342900" lvl="1" indent="-228600">
              <a:buClr>
                <a:schemeClr val="accent6">
                  <a:lumMod val="75000"/>
                </a:schemeClr>
              </a:buClr>
              <a:buSzPct val="76000"/>
              <a:buFont typeface="Wingdings 3" pitchFamily="18" charset="2"/>
              <a:buChar char=""/>
            </a:pPr>
            <a:r>
              <a:rPr lang="en-US" sz="2800" dirty="0"/>
              <a:t>Effectively integrate the references for each domain discussed</a:t>
            </a:r>
            <a:endParaRPr lang="en-US" sz="2400" dirty="0"/>
          </a:p>
          <a:p>
            <a:pPr marL="1033463" lvl="1" indent="-457200">
              <a:buFont typeface="Wingdings" pitchFamily="2" charset="2"/>
              <a:buChar char="Ø"/>
            </a:pPr>
            <a:endParaRPr lang="en-US" sz="2400" dirty="0"/>
          </a:p>
          <a:p>
            <a:pPr marL="60325" lvl="1"/>
            <a:endParaRPr lang="en-US" sz="2400" dirty="0"/>
          </a:p>
        </p:txBody>
      </p:sp>
    </p:spTree>
    <p:extLst>
      <p:ext uri="{BB962C8B-B14F-4D97-AF65-F5344CB8AC3E}">
        <p14:creationId xmlns:p14="http://schemas.microsoft.com/office/powerpoint/2010/main" val="3939573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FCEEE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13-E59A-431A-8BDD-C951617DACCD}"/>
              </a:ext>
            </a:extLst>
          </p:cNvPr>
          <p:cNvSpPr>
            <a:spLocks noGrp="1"/>
          </p:cNvSpPr>
          <p:nvPr>
            <p:ph type="title"/>
          </p:nvPr>
        </p:nvSpPr>
        <p:spPr/>
        <p:txBody>
          <a:bodyPr/>
          <a:lstStyle/>
          <a:p>
            <a:r>
              <a:rPr lang="en-US" b="1" dirty="0">
                <a:latin typeface="+mn-lt"/>
              </a:rPr>
              <a:t>Psychological Domain</a:t>
            </a:r>
          </a:p>
        </p:txBody>
      </p:sp>
      <p:sp>
        <p:nvSpPr>
          <p:cNvPr id="3" name="Rectangle 2">
            <a:extLst>
              <a:ext uri="{FF2B5EF4-FFF2-40B4-BE49-F238E27FC236}">
                <a16:creationId xmlns:a16="http://schemas.microsoft.com/office/drawing/2014/main" id="{472E1231-97A0-439F-A400-A6C431BFA010}"/>
              </a:ext>
            </a:extLst>
          </p:cNvPr>
          <p:cNvSpPr/>
          <p:nvPr/>
        </p:nvSpPr>
        <p:spPr>
          <a:xfrm>
            <a:off x="914400" y="1524000"/>
            <a:ext cx="7099025" cy="3477875"/>
          </a:xfrm>
          <a:prstGeom prst="rect">
            <a:avLst/>
          </a:prstGeom>
        </p:spPr>
        <p:txBody>
          <a:bodyPr wrap="square">
            <a:spAutoFit/>
          </a:bodyPr>
          <a:lstStyle/>
          <a:p>
            <a:pPr defTabSz="685800"/>
            <a:r>
              <a:rPr lang="en-US" sz="2000" dirty="0">
                <a:solidFill>
                  <a:prstClr val="black"/>
                </a:solidFill>
                <a:latin typeface="Times New Roman" panose="02020603050405020304" pitchFamily="18" charset="0"/>
                <a:cs typeface="Times New Roman" panose="02020603050405020304" pitchFamily="18" charset="0"/>
              </a:rPr>
              <a:t>Alcohol is known to impact the psychological domain of emerging adults. A study conducted on 1100 college students found that the use of alcohol was linked to depression and sensation-seeking (Author, 2013). The study reported a very high relation specifically between emerging adults with depression who used alcohol and sensation seeking. This means that these students used alcohol as a means to escape their depression and feel good. </a:t>
            </a:r>
          </a:p>
          <a:p>
            <a:pPr defTabSz="685800"/>
            <a:endParaRPr lang="en-US" sz="2000" dirty="0">
              <a:solidFill>
                <a:prstClr val="black"/>
              </a:solidFill>
              <a:latin typeface="Times New Roman" panose="02020603050405020304" pitchFamily="18" charset="0"/>
              <a:cs typeface="Times New Roman" panose="02020603050405020304" pitchFamily="18" charset="0"/>
            </a:endParaRPr>
          </a:p>
          <a:p>
            <a:pPr defTabSz="685800"/>
            <a:r>
              <a:rPr lang="en-US" sz="2000" dirty="0">
                <a:solidFill>
                  <a:prstClr val="black"/>
                </a:solidFill>
                <a:latin typeface="Times New Roman" panose="02020603050405020304" pitchFamily="18" charset="0"/>
                <a:cs typeface="Times New Roman" panose="02020603050405020304" pitchFamily="18" charset="0"/>
              </a:rPr>
              <a:t>These students turn to alcohol and can escape, for some time, they feel numb and forget their problems. Alcohol for these students ……..</a:t>
            </a:r>
          </a:p>
        </p:txBody>
      </p:sp>
    </p:spTree>
    <p:extLst>
      <p:ext uri="{BB962C8B-B14F-4D97-AF65-F5344CB8AC3E}">
        <p14:creationId xmlns:p14="http://schemas.microsoft.com/office/powerpoint/2010/main" val="3416608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Review – Conclusion </a:t>
            </a:r>
            <a:endParaRPr lang="en-US" dirty="0"/>
          </a:p>
        </p:txBody>
      </p:sp>
      <p:sp>
        <p:nvSpPr>
          <p:cNvPr id="3" name="Rectangle 2"/>
          <p:cNvSpPr/>
          <p:nvPr/>
        </p:nvSpPr>
        <p:spPr>
          <a:xfrm>
            <a:off x="533400" y="1600200"/>
            <a:ext cx="8382000" cy="3108543"/>
          </a:xfrm>
          <a:prstGeom prst="rect">
            <a:avLst/>
          </a:prstGeom>
        </p:spPr>
        <p:txBody>
          <a:bodyPr wrap="square">
            <a:spAutoFit/>
          </a:bodyPr>
          <a:lstStyle/>
          <a:p>
            <a:r>
              <a:rPr lang="en-US" sz="3600" dirty="0"/>
              <a:t>Does it briefly:</a:t>
            </a:r>
          </a:p>
          <a:p>
            <a:endParaRPr lang="en-US" sz="3200" dirty="0"/>
          </a:p>
          <a:p>
            <a:pPr marL="685800" lvl="1" indent="-285750">
              <a:buClr>
                <a:schemeClr val="accent6">
                  <a:lumMod val="75000"/>
                </a:schemeClr>
              </a:buClr>
              <a:buSzPct val="76000"/>
              <a:buFont typeface="Wingdings 3" pitchFamily="18" charset="2"/>
              <a:buChar char=""/>
            </a:pPr>
            <a:r>
              <a:rPr lang="en-US" sz="3200" dirty="0"/>
              <a:t>Summarize?  State key points?</a:t>
            </a:r>
          </a:p>
          <a:p>
            <a:pPr marL="685800" lvl="1" indent="-285750">
              <a:buClr>
                <a:schemeClr val="accent6">
                  <a:lumMod val="75000"/>
                </a:schemeClr>
              </a:buClr>
              <a:buSzPct val="76000"/>
              <a:buFont typeface="Wingdings 3" pitchFamily="18" charset="2"/>
              <a:buChar char=""/>
            </a:pPr>
            <a:r>
              <a:rPr lang="en-US" sz="3200" dirty="0"/>
              <a:t>Provide original insights as it relates to the topic?</a:t>
            </a:r>
          </a:p>
          <a:p>
            <a:pPr marL="685800" lvl="1" indent="-285750">
              <a:buClr>
                <a:schemeClr val="accent6">
                  <a:lumMod val="75000"/>
                </a:schemeClr>
              </a:buClr>
              <a:buSzPct val="76000"/>
              <a:buFont typeface="Wingdings 3" pitchFamily="18" charset="2"/>
              <a:buChar char=""/>
            </a:pPr>
            <a:r>
              <a:rPr lang="en-US" sz="3200" dirty="0"/>
              <a:t>Discuss how the domains may interrelate?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5BDFE-D924-4F89-B040-684D4244C337}"/>
              </a:ext>
            </a:extLst>
          </p:cNvPr>
          <p:cNvSpPr txBox="1">
            <a:spLocks/>
          </p:cNvSpPr>
          <p:nvPr/>
        </p:nvSpPr>
        <p:spPr>
          <a:xfrm>
            <a:off x="533400" y="304800"/>
            <a:ext cx="7886700" cy="9941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b="1" dirty="0">
                <a:latin typeface="+mn-lt"/>
              </a:rPr>
              <a:t>Conclusion</a:t>
            </a:r>
          </a:p>
        </p:txBody>
      </p:sp>
      <p:sp>
        <p:nvSpPr>
          <p:cNvPr id="3" name="Rectangle 2">
            <a:extLst>
              <a:ext uri="{FF2B5EF4-FFF2-40B4-BE49-F238E27FC236}">
                <a16:creationId xmlns:a16="http://schemas.microsoft.com/office/drawing/2014/main" id="{5471F8FE-D1A0-471F-B981-CF0819FF6005}"/>
              </a:ext>
            </a:extLst>
          </p:cNvPr>
          <p:cNvSpPr/>
          <p:nvPr/>
        </p:nvSpPr>
        <p:spPr>
          <a:xfrm>
            <a:off x="677516" y="915974"/>
            <a:ext cx="7673010" cy="4801314"/>
          </a:xfrm>
          <a:prstGeom prst="rect">
            <a:avLst/>
          </a:prstGeom>
        </p:spPr>
        <p:txBody>
          <a:bodyPr wrap="square">
            <a:spAutoFit/>
          </a:bodyPr>
          <a:lstStyle/>
          <a:p>
            <a:r>
              <a:rPr lang="en-US" dirty="0">
                <a:latin typeface="Times New Roman" panose="02020603050405020304" pitchFamily="18" charset="0"/>
                <a:cs typeface="Times New Roman" panose="02020603050405020304" pitchFamily="18" charset="0"/>
              </a:rPr>
              <a:t>As a college student with ADHD, I have long been conscious that the way I interact with the world has seemed different than my peers. Prior to this paper, however, I didn’t recognize the broader-reaching connections between my behavior and the domains, and the effect this has had and will continue to have on my development. In hindsight, the connection is clear. At the peak of my anxiety I found myself so afraid of checking grades that I failed a class due to a mismarked score that I never corrected.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Becoming aware of my impairments and addressing them has become a critical step in improving my grades, networking, and avoiding unhealthy coping methods, all of which will determine the opportunities available to me as I transition into adulthood. There are many other college students who face similar difficulties who haven’t yet experienced such extreme consequences, and this is where understanding the impacts of conditions such as ADHD becomes so critical. By being able to identify the possibility of pitfalls before they occur, emerging adulthood becomes a time during which setbacks are minimized and growth is abundant. </a:t>
            </a:r>
          </a:p>
        </p:txBody>
      </p:sp>
    </p:spTree>
    <p:extLst>
      <p:ext uri="{BB962C8B-B14F-4D97-AF65-F5344CB8AC3E}">
        <p14:creationId xmlns:p14="http://schemas.microsoft.com/office/powerpoint/2010/main" val="3151490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Reference List </a:t>
            </a:r>
          </a:p>
        </p:txBody>
      </p:sp>
      <p:sp>
        <p:nvSpPr>
          <p:cNvPr id="3" name="Content Placeholder 2"/>
          <p:cNvSpPr>
            <a:spLocks noGrp="1"/>
          </p:cNvSpPr>
          <p:nvPr>
            <p:ph sz="quarter" idx="1"/>
          </p:nvPr>
        </p:nvSpPr>
        <p:spPr>
          <a:xfrm>
            <a:off x="609600" y="1524000"/>
            <a:ext cx="8229600" cy="3276600"/>
          </a:xfrm>
        </p:spPr>
        <p:txBody>
          <a:bodyPr>
            <a:noAutofit/>
          </a:bodyPr>
          <a:lstStyle/>
          <a:p>
            <a:pPr marL="514350" indent="-514350">
              <a:buFont typeface="+mj-lt"/>
              <a:buAutoNum type="alphaUcPeriod"/>
            </a:pPr>
            <a:r>
              <a:rPr lang="en-US" sz="3600" dirty="0"/>
              <a:t>Has peer-reviewed articles cited in each domain </a:t>
            </a:r>
          </a:p>
          <a:p>
            <a:pPr marL="514350" indent="-514350">
              <a:buFont typeface="+mj-lt"/>
              <a:buAutoNum type="alphaUcPeriod"/>
            </a:pPr>
            <a:r>
              <a:rPr lang="en-US" sz="3600" dirty="0"/>
              <a:t>Is in APA format</a:t>
            </a:r>
          </a:p>
          <a:p>
            <a:pPr marL="514350" indent="-514350">
              <a:buFont typeface="+mj-lt"/>
              <a:buAutoNum type="alphaUcPeriod"/>
            </a:pPr>
            <a:r>
              <a:rPr lang="en-US" sz="3600" dirty="0"/>
              <a:t>Alphabetized by author</a:t>
            </a:r>
          </a:p>
          <a:p>
            <a:pPr marL="514350" indent="-514350">
              <a:buFont typeface="+mj-lt"/>
              <a:buAutoNum type="alphaUcPeriod"/>
            </a:pPr>
            <a:r>
              <a:rPr lang="en-US" sz="3600" dirty="0"/>
              <a:t>All the above</a:t>
            </a:r>
          </a:p>
          <a:p>
            <a:pPr marL="514350" indent="-514350">
              <a:buFont typeface="+mj-lt"/>
              <a:buAutoNum type="alphaUcPeriod"/>
            </a:pPr>
            <a:r>
              <a:rPr lang="en-US" sz="3600" dirty="0"/>
              <a:t>Only A and C</a:t>
            </a:r>
          </a:p>
          <a:p>
            <a:pPr marL="514350" indent="-514350">
              <a:buFont typeface="+mj-lt"/>
              <a:buAutoNum type="alphaUcPeriod"/>
            </a:pPr>
            <a:endParaRPr lang="en-US" sz="3600" dirty="0"/>
          </a:p>
          <a:p>
            <a:pPr marL="514350" indent="-514350">
              <a:buFont typeface="+mj-lt"/>
              <a:buAutoNum type="alphaUcPeriod"/>
            </a:pP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Review Reference List </a:t>
            </a:r>
          </a:p>
        </p:txBody>
      </p:sp>
      <p:sp>
        <p:nvSpPr>
          <p:cNvPr id="3" name="Content Placeholder 2"/>
          <p:cNvSpPr>
            <a:spLocks noGrp="1"/>
          </p:cNvSpPr>
          <p:nvPr>
            <p:ph sz="quarter" idx="1"/>
          </p:nvPr>
        </p:nvSpPr>
        <p:spPr>
          <a:xfrm>
            <a:off x="0" y="1295400"/>
            <a:ext cx="8839200" cy="4937760"/>
          </a:xfrm>
        </p:spPr>
        <p:txBody>
          <a:bodyPr>
            <a:noAutofit/>
          </a:bodyPr>
          <a:lstStyle/>
          <a:p>
            <a:pPr marL="1033463" lvl="1" indent="-457200"/>
            <a:r>
              <a:rPr lang="en-US" sz="3200" dirty="0"/>
              <a:t>Are there a minimum of 3 peer-reviewed articles? One per domain.</a:t>
            </a:r>
          </a:p>
          <a:p>
            <a:pPr marL="1033463" lvl="1" indent="-457200"/>
            <a:r>
              <a:rPr lang="en-US" sz="3200" dirty="0"/>
              <a:t>Do article titles appear to relate to topic?</a:t>
            </a:r>
          </a:p>
          <a:p>
            <a:pPr marL="1033463" lvl="1" indent="-457200"/>
            <a:r>
              <a:rPr lang="en-US" sz="3200" dirty="0"/>
              <a:t>In alphabetical order?</a:t>
            </a:r>
          </a:p>
          <a:p>
            <a:pPr marL="1033463" lvl="1" indent="-457200"/>
            <a:r>
              <a:rPr lang="en-US" sz="3200" dirty="0"/>
              <a:t>Is each entry in proper APA format? </a:t>
            </a:r>
          </a:p>
        </p:txBody>
      </p:sp>
      <p:sp>
        <p:nvSpPr>
          <p:cNvPr id="4" name="Rectangle 3"/>
          <p:cNvSpPr/>
          <p:nvPr/>
        </p:nvSpPr>
        <p:spPr>
          <a:xfrm>
            <a:off x="381000" y="4191000"/>
            <a:ext cx="8229600" cy="2246769"/>
          </a:xfrm>
          <a:prstGeom prst="rect">
            <a:avLst/>
          </a:prstGeom>
        </p:spPr>
        <p:txBody>
          <a:bodyPr>
            <a:spAutoFit/>
          </a:bodyPr>
          <a:lstStyle/>
          <a:p>
            <a:pPr marL="465138" indent="-465138" eaLnBrk="1" hangingPunct="1">
              <a:defRPr/>
            </a:pPr>
            <a:r>
              <a:rPr lang="en-US" sz="2800" dirty="0"/>
              <a:t>Last Name, First Initial, Middle Initial (Year Published). Title of article. </a:t>
            </a:r>
            <a:r>
              <a:rPr lang="en-US" sz="2800" i="1" dirty="0"/>
              <a:t>Title of Online Journal, Volume Number</a:t>
            </a:r>
            <a:r>
              <a:rPr lang="en-US" sz="2800" dirty="0"/>
              <a:t>(issue number if available), pp. Pages, </a:t>
            </a:r>
            <a:r>
              <a:rPr lang="en-US" sz="2800" dirty="0" err="1"/>
              <a:t>doi</a:t>
            </a:r>
            <a:r>
              <a:rPr lang="en-US" sz="2800" dirty="0"/>
              <a:t>:# or Retrieved from URL</a:t>
            </a:r>
          </a:p>
          <a:p>
            <a:pPr eaLnBrk="1" hangingPunct="1">
              <a:defRPr/>
            </a:pP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t>Review of Outline</a:t>
            </a:r>
          </a:p>
        </p:txBody>
      </p:sp>
      <p:sp>
        <p:nvSpPr>
          <p:cNvPr id="3" name="Content Placeholder 2"/>
          <p:cNvSpPr>
            <a:spLocks noGrp="1"/>
          </p:cNvSpPr>
          <p:nvPr>
            <p:ph sz="quarter" idx="1"/>
          </p:nvPr>
        </p:nvSpPr>
        <p:spPr>
          <a:xfrm>
            <a:off x="457200" y="1676400"/>
            <a:ext cx="8686800" cy="4937760"/>
          </a:xfrm>
        </p:spPr>
        <p:txBody>
          <a:bodyPr>
            <a:normAutofit/>
          </a:bodyPr>
          <a:lstStyle/>
          <a:p>
            <a:r>
              <a:rPr lang="en-US" sz="4000" b="1" dirty="0"/>
              <a:t>Introduction</a:t>
            </a:r>
            <a:endParaRPr lang="en-US" sz="4000" dirty="0"/>
          </a:p>
          <a:p>
            <a:r>
              <a:rPr lang="en-US" sz="4000" b="1" dirty="0"/>
              <a:t>Domains </a:t>
            </a:r>
          </a:p>
          <a:p>
            <a:pPr lvl="1"/>
            <a:r>
              <a:rPr lang="en-US" sz="3300" dirty="0"/>
              <a:t>Psychological, Social and Physiological</a:t>
            </a:r>
          </a:p>
          <a:p>
            <a:r>
              <a:rPr lang="en-US" sz="4000" b="1" dirty="0"/>
              <a:t>Conclusion </a:t>
            </a:r>
          </a:p>
          <a:p>
            <a:r>
              <a:rPr lang="en-US" sz="4000" b="1" dirty="0"/>
              <a:t>Reference List</a:t>
            </a:r>
            <a:endParaRPr lang="en-US" sz="4000" dirty="0"/>
          </a:p>
        </p:txBody>
      </p:sp>
      <p:pic>
        <p:nvPicPr>
          <p:cNvPr id="4" name="Picture 2"/>
          <p:cNvPicPr>
            <a:picLocks noChangeAspect="1" noChangeArrowheads="1"/>
          </p:cNvPicPr>
          <p:nvPr/>
        </p:nvPicPr>
        <p:blipFill>
          <a:blip r:embed="rId2" cstate="print"/>
          <a:srcRect l="10417" t="7407" r="20833" b="5584"/>
          <a:stretch>
            <a:fillRect/>
          </a:stretch>
        </p:blipFill>
        <p:spPr bwMode="auto">
          <a:xfrm rot="1312851">
            <a:off x="6262794" y="4214089"/>
            <a:ext cx="2514600" cy="1790112"/>
          </a:xfrm>
          <a:prstGeom prst="rect">
            <a:avLst/>
          </a:prstGeom>
          <a:noFill/>
          <a:ln w="9525">
            <a:noFill/>
            <a:miter lim="800000"/>
            <a:headEnd/>
            <a:tailEnd/>
          </a:ln>
        </p:spPr>
      </p:pic>
    </p:spTree>
    <p:extLst>
      <p:ext uri="{BB962C8B-B14F-4D97-AF65-F5344CB8AC3E}">
        <p14:creationId xmlns:p14="http://schemas.microsoft.com/office/powerpoint/2010/main" val="318940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9BC2DD7-81EF-4FC7-B5D3-65A3E59FB598}"/>
              </a:ext>
            </a:extLst>
          </p:cNvPr>
          <p:cNvPicPr>
            <a:picLocks noChangeAspect="1"/>
          </p:cNvPicPr>
          <p:nvPr/>
        </p:nvPicPr>
        <p:blipFill>
          <a:blip r:embed="rId2"/>
          <a:stretch>
            <a:fillRect/>
          </a:stretch>
        </p:blipFill>
        <p:spPr>
          <a:xfrm>
            <a:off x="0" y="624007"/>
            <a:ext cx="9144000" cy="5609986"/>
          </a:xfrm>
          <a:prstGeom prst="rect">
            <a:avLst/>
          </a:prstGeom>
        </p:spPr>
      </p:pic>
      <p:sp>
        <p:nvSpPr>
          <p:cNvPr id="2" name="Title 1"/>
          <p:cNvSpPr>
            <a:spLocks noGrp="1"/>
          </p:cNvSpPr>
          <p:nvPr>
            <p:ph type="title"/>
          </p:nvPr>
        </p:nvSpPr>
        <p:spPr>
          <a:xfrm>
            <a:off x="533400" y="152400"/>
            <a:ext cx="7772400" cy="1143000"/>
          </a:xfrm>
        </p:spPr>
        <p:txBody>
          <a:bodyPr>
            <a:normAutofit/>
          </a:bodyPr>
          <a:lstStyle/>
          <a:p>
            <a:pPr algn="ctr"/>
            <a:r>
              <a:rPr lang="en-US" b="1" dirty="0"/>
              <a:t>Rubric</a:t>
            </a:r>
            <a:br>
              <a:rPr lang="en-US" b="1" dirty="0"/>
            </a:br>
            <a:endParaRPr lang="en-US" b="1" dirty="0"/>
          </a:p>
        </p:txBody>
      </p:sp>
      <p:sp>
        <p:nvSpPr>
          <p:cNvPr id="5" name="Oval 4"/>
          <p:cNvSpPr/>
          <p:nvPr/>
        </p:nvSpPr>
        <p:spPr>
          <a:xfrm>
            <a:off x="5105400" y="1676400"/>
            <a:ext cx="3124200" cy="105214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243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647700" y="609600"/>
            <a:ext cx="7772400" cy="838200"/>
          </a:xfrm>
        </p:spPr>
        <p:txBody>
          <a:bodyPr>
            <a:normAutofit fontScale="90000"/>
          </a:bodyPr>
          <a:lstStyle/>
          <a:p>
            <a:pPr algn="ctr"/>
            <a:r>
              <a:rPr lang="en-US" b="1" dirty="0"/>
              <a:t>Rubric (</a:t>
            </a:r>
            <a:r>
              <a:rPr lang="en-US" b="1" dirty="0" err="1"/>
              <a:t>cont</a:t>
            </a:r>
            <a:r>
              <a:rPr lang="en-US" b="1" dirty="0"/>
              <a:t>)</a:t>
            </a:r>
            <a:br>
              <a:rPr lang="en-US" b="1" dirty="0"/>
            </a:br>
            <a:endParaRPr lang="en-US" b="1" dirty="0"/>
          </a:p>
        </p:txBody>
      </p:sp>
      <p:pic>
        <p:nvPicPr>
          <p:cNvPr id="3" name="Picture 2">
            <a:extLst>
              <a:ext uri="{FF2B5EF4-FFF2-40B4-BE49-F238E27FC236}">
                <a16:creationId xmlns:a16="http://schemas.microsoft.com/office/drawing/2014/main" id="{30A7BB6A-2E23-4267-B991-A2D37951C43F}"/>
              </a:ext>
            </a:extLst>
          </p:cNvPr>
          <p:cNvPicPr>
            <a:picLocks noChangeAspect="1"/>
          </p:cNvPicPr>
          <p:nvPr/>
        </p:nvPicPr>
        <p:blipFill>
          <a:blip r:embed="rId2"/>
          <a:stretch>
            <a:fillRect/>
          </a:stretch>
        </p:blipFill>
        <p:spPr>
          <a:xfrm>
            <a:off x="76200" y="914400"/>
            <a:ext cx="9144000" cy="5636712"/>
          </a:xfrm>
          <a:prstGeom prst="rect">
            <a:avLst/>
          </a:prstGeom>
        </p:spPr>
      </p:pic>
    </p:spTree>
    <p:extLst>
      <p:ext uri="{BB962C8B-B14F-4D97-AF65-F5344CB8AC3E}">
        <p14:creationId xmlns:p14="http://schemas.microsoft.com/office/powerpoint/2010/main" val="813015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65285" y="457200"/>
            <a:ext cx="7772400" cy="838200"/>
          </a:xfrm>
        </p:spPr>
        <p:txBody>
          <a:bodyPr>
            <a:normAutofit fontScale="90000"/>
          </a:bodyPr>
          <a:lstStyle/>
          <a:p>
            <a:pPr algn="ctr"/>
            <a:r>
              <a:rPr lang="en-US" b="1" dirty="0"/>
              <a:t>Rubric (</a:t>
            </a:r>
            <a:r>
              <a:rPr lang="en-US" b="1" dirty="0" err="1"/>
              <a:t>cont</a:t>
            </a:r>
            <a:r>
              <a:rPr lang="en-US" b="1" dirty="0"/>
              <a:t>)</a:t>
            </a:r>
            <a:br>
              <a:rPr lang="en-US" b="1" dirty="0"/>
            </a:br>
            <a:endParaRPr lang="en-US" b="1" dirty="0"/>
          </a:p>
        </p:txBody>
      </p:sp>
      <p:pic>
        <p:nvPicPr>
          <p:cNvPr id="2" name="Picture 1">
            <a:extLst>
              <a:ext uri="{FF2B5EF4-FFF2-40B4-BE49-F238E27FC236}">
                <a16:creationId xmlns:a16="http://schemas.microsoft.com/office/drawing/2014/main" id="{F88BE150-41A7-43E9-81CF-9F8756E5A802}"/>
              </a:ext>
            </a:extLst>
          </p:cNvPr>
          <p:cNvPicPr>
            <a:picLocks noChangeAspect="1"/>
          </p:cNvPicPr>
          <p:nvPr/>
        </p:nvPicPr>
        <p:blipFill>
          <a:blip r:embed="rId2"/>
          <a:stretch>
            <a:fillRect/>
          </a:stretch>
        </p:blipFill>
        <p:spPr>
          <a:xfrm>
            <a:off x="189948" y="780907"/>
            <a:ext cx="8723073" cy="5924693"/>
          </a:xfrm>
          <a:prstGeom prst="rect">
            <a:avLst/>
          </a:prstGeom>
        </p:spPr>
      </p:pic>
      <p:sp>
        <p:nvSpPr>
          <p:cNvPr id="5" name="Oval 4">
            <a:extLst>
              <a:ext uri="{FF2B5EF4-FFF2-40B4-BE49-F238E27FC236}">
                <a16:creationId xmlns:a16="http://schemas.microsoft.com/office/drawing/2014/main" id="{4B0EA035-F008-489D-9E85-AFF8299949BE}"/>
              </a:ext>
            </a:extLst>
          </p:cNvPr>
          <p:cNvSpPr/>
          <p:nvPr/>
        </p:nvSpPr>
        <p:spPr>
          <a:xfrm>
            <a:off x="5410200" y="5715000"/>
            <a:ext cx="2438400" cy="8382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9864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5"/>
          <p:cNvSpPr>
            <a:spLocks noGrp="1" noChangeArrowheads="1"/>
          </p:cNvSpPr>
          <p:nvPr>
            <p:ph sz="half" idx="1"/>
          </p:nvPr>
        </p:nvSpPr>
        <p:spPr>
          <a:xfrm>
            <a:off x="609600" y="1447800"/>
            <a:ext cx="8305800" cy="4624387"/>
          </a:xfrm>
        </p:spPr>
        <p:txBody>
          <a:bodyPr>
            <a:normAutofit lnSpcReduction="10000"/>
          </a:bodyPr>
          <a:lstStyle/>
          <a:p>
            <a:r>
              <a:rPr lang="en-US" sz="2800" dirty="0">
                <a:latin typeface="Arial" pitchFamily="34" charset="0"/>
                <a:cs typeface="Arial" pitchFamily="34" charset="0"/>
              </a:rPr>
              <a:t>Clearly Defined Topic</a:t>
            </a:r>
          </a:p>
          <a:p>
            <a:r>
              <a:rPr lang="en-US" sz="2800" dirty="0">
                <a:latin typeface="Arial" pitchFamily="34" charset="0"/>
                <a:cs typeface="Arial" pitchFamily="34" charset="0"/>
              </a:rPr>
              <a:t>Quality References Related to the Topic and Domain</a:t>
            </a:r>
          </a:p>
          <a:p>
            <a:r>
              <a:rPr lang="en-US" sz="2800" dirty="0">
                <a:latin typeface="Arial" pitchFamily="34" charset="0"/>
                <a:cs typeface="Arial" pitchFamily="34" charset="0"/>
              </a:rPr>
              <a:t>References Cited in Paper and Listed on Last Page (APA style)</a:t>
            </a:r>
          </a:p>
          <a:p>
            <a:r>
              <a:rPr lang="en-US" sz="2800" dirty="0">
                <a:latin typeface="Arial" pitchFamily="34" charset="0"/>
                <a:cs typeface="Arial" pitchFamily="34" charset="0"/>
              </a:rPr>
              <a:t>Each Section Labeled</a:t>
            </a:r>
          </a:p>
          <a:p>
            <a:r>
              <a:rPr lang="en-US" sz="2800" dirty="0">
                <a:latin typeface="Arial" pitchFamily="34" charset="0"/>
                <a:cs typeface="Arial" pitchFamily="34" charset="0"/>
              </a:rPr>
              <a:t>Review the Guidelines and </a:t>
            </a:r>
            <a:r>
              <a:rPr lang="en-US" sz="2800" dirty="0">
                <a:solidFill>
                  <a:srgbClr val="FF0000"/>
                </a:solidFill>
                <a:latin typeface="Arial" pitchFamily="34" charset="0"/>
                <a:cs typeface="Arial" pitchFamily="34" charset="0"/>
              </a:rPr>
              <a:t>Rubric</a:t>
            </a:r>
          </a:p>
          <a:p>
            <a:r>
              <a:rPr lang="en-US" sz="2800" dirty="0">
                <a:latin typeface="Arial" pitchFamily="34" charset="0"/>
                <a:cs typeface="Arial" pitchFamily="34" charset="0"/>
              </a:rPr>
              <a:t>Not a Self-Reflection but a </a:t>
            </a:r>
            <a:r>
              <a:rPr lang="en-US" sz="2800" u="sng" dirty="0">
                <a:latin typeface="Arial" pitchFamily="34" charset="0"/>
                <a:cs typeface="Arial" pitchFamily="34" charset="0"/>
              </a:rPr>
              <a:t>Research Report</a:t>
            </a:r>
          </a:p>
          <a:p>
            <a:r>
              <a:rPr lang="en-US" sz="2800" dirty="0">
                <a:latin typeface="Arial" pitchFamily="34" charset="0"/>
                <a:cs typeface="Arial" pitchFamily="34" charset="0"/>
              </a:rPr>
              <a:t>No Late Papers Accepted</a:t>
            </a:r>
          </a:p>
          <a:p>
            <a:r>
              <a:rPr lang="en-US" sz="2800" dirty="0">
                <a:latin typeface="Arial" pitchFamily="34" charset="0"/>
                <a:cs typeface="Arial" pitchFamily="34" charset="0"/>
              </a:rPr>
              <a:t>Do </a:t>
            </a:r>
            <a:r>
              <a:rPr lang="en-US" sz="2800" dirty="0">
                <a:solidFill>
                  <a:srgbClr val="FF0000"/>
                </a:solidFill>
                <a:latin typeface="Arial" pitchFamily="34" charset="0"/>
                <a:cs typeface="Arial" pitchFamily="34" charset="0"/>
              </a:rPr>
              <a:t>Not</a:t>
            </a:r>
            <a:r>
              <a:rPr lang="en-US" sz="2800" dirty="0">
                <a:latin typeface="Arial" pitchFamily="34" charset="0"/>
                <a:cs typeface="Arial" pitchFamily="34" charset="0"/>
              </a:rPr>
              <a:t> Quote and Do </a:t>
            </a:r>
            <a:r>
              <a:rPr lang="en-US" sz="2800" dirty="0">
                <a:solidFill>
                  <a:srgbClr val="FF0000"/>
                </a:solidFill>
                <a:latin typeface="Arial" pitchFamily="34" charset="0"/>
                <a:cs typeface="Arial" pitchFamily="34" charset="0"/>
              </a:rPr>
              <a:t>NOT</a:t>
            </a:r>
            <a:r>
              <a:rPr lang="en-US" sz="2800" dirty="0">
                <a:latin typeface="Arial" pitchFamily="34" charset="0"/>
                <a:cs typeface="Arial" pitchFamily="34" charset="0"/>
              </a:rPr>
              <a:t> Plagiarize!</a:t>
            </a:r>
          </a:p>
          <a:p>
            <a:endParaRPr lang="en-US" sz="2800" dirty="0">
              <a:latin typeface="Arial" pitchFamily="34" charset="0"/>
              <a:cs typeface="Arial" pitchFamily="34" charset="0"/>
            </a:endParaRPr>
          </a:p>
        </p:txBody>
      </p:sp>
      <p:sp>
        <p:nvSpPr>
          <p:cNvPr id="6" name="Title 1"/>
          <p:cNvSpPr txBox="1">
            <a:spLocks/>
          </p:cNvSpPr>
          <p:nvPr/>
        </p:nvSpPr>
        <p:spPr>
          <a:xfrm>
            <a:off x="533400" y="228600"/>
            <a:ext cx="8229600" cy="1143000"/>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347FD8"/>
                </a:solidFill>
                <a:effectLst/>
                <a:uLnTx/>
                <a:uFillTx/>
                <a:latin typeface="+mj-lt"/>
                <a:ea typeface="+mj-ea"/>
                <a:cs typeface="+mj-cs"/>
              </a:rPr>
              <a:t>Tips for a Good Score</a:t>
            </a:r>
          </a:p>
        </p:txBody>
      </p:sp>
    </p:spTree>
    <p:extLst>
      <p:ext uri="{BB962C8B-B14F-4D97-AF65-F5344CB8AC3E}">
        <p14:creationId xmlns:p14="http://schemas.microsoft.com/office/powerpoint/2010/main" val="184604226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normAutofit fontScale="90000"/>
          </a:bodyPr>
          <a:lstStyle/>
          <a:p>
            <a:r>
              <a:rPr lang="en-US" b="1" dirty="0"/>
              <a:t>Examples of Unacceptable Reasons for Submitting a Late Paper </a:t>
            </a:r>
          </a:p>
        </p:txBody>
      </p:sp>
      <p:sp>
        <p:nvSpPr>
          <p:cNvPr id="3" name="Rectangle 5"/>
          <p:cNvSpPr txBox="1">
            <a:spLocks noChangeArrowheads="1"/>
          </p:cNvSpPr>
          <p:nvPr/>
        </p:nvSpPr>
        <p:spPr>
          <a:xfrm>
            <a:off x="457200" y="1447801"/>
            <a:ext cx="8839200" cy="3429000"/>
          </a:xfrm>
          <a:prstGeom prst="rect">
            <a:avLst/>
          </a:prstGeom>
        </p:spPr>
        <p:txBody>
          <a:bodyPr>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r>
              <a:rPr lang="en-US" sz="3200" dirty="0">
                <a:latin typeface="Arial" pitchFamily="34" charset="0"/>
                <a:cs typeface="Arial" pitchFamily="34" charset="0"/>
              </a:rPr>
              <a:t>“I forgot”</a:t>
            </a:r>
          </a:p>
          <a:p>
            <a:r>
              <a:rPr lang="en-US" sz="3200" dirty="0">
                <a:latin typeface="Arial" pitchFamily="34" charset="0"/>
                <a:cs typeface="Arial" pitchFamily="34" charset="0"/>
              </a:rPr>
              <a:t>“My internet stopped working”</a:t>
            </a:r>
          </a:p>
          <a:p>
            <a:r>
              <a:rPr lang="en-US" sz="3200" dirty="0">
                <a:latin typeface="Arial" pitchFamily="34" charset="0"/>
                <a:cs typeface="Arial" pitchFamily="34" charset="0"/>
              </a:rPr>
              <a:t>“I had to make some final edits”</a:t>
            </a:r>
          </a:p>
          <a:p>
            <a:r>
              <a:rPr lang="en-US" sz="3200" dirty="0">
                <a:latin typeface="Arial" pitchFamily="34" charset="0"/>
                <a:cs typeface="Arial" pitchFamily="34" charset="0"/>
              </a:rPr>
              <a:t>“I thought I submitted it”</a:t>
            </a:r>
          </a:p>
          <a:p>
            <a:r>
              <a:rPr lang="en-US" sz="3200" dirty="0">
                <a:latin typeface="Arial" pitchFamily="34" charset="0"/>
                <a:cs typeface="Arial" pitchFamily="34" charset="0"/>
              </a:rPr>
              <a:t>“I tried to submit it but it wouldn’t let me”</a:t>
            </a:r>
          </a:p>
          <a:p>
            <a:r>
              <a:rPr lang="en-US" sz="3200" dirty="0">
                <a:latin typeface="Arial" pitchFamily="34" charset="0"/>
                <a:cs typeface="Arial" pitchFamily="34" charset="0"/>
              </a:rPr>
              <a:t>“I didn’t know how to submit the paper”</a:t>
            </a:r>
          </a:p>
          <a:p>
            <a:endParaRPr lang="en-US" sz="3200" u="sng" dirty="0">
              <a:latin typeface="Arial" pitchFamily="34" charset="0"/>
              <a:cs typeface="Arial" pitchFamily="34" charset="0"/>
            </a:endParaRPr>
          </a:p>
          <a:p>
            <a:endParaRPr lang="en-US" sz="3200" dirty="0">
              <a:latin typeface="Arial" pitchFamily="34" charset="0"/>
              <a:cs typeface="Arial" pitchFamily="34" charset="0"/>
            </a:endParaRPr>
          </a:p>
        </p:txBody>
      </p:sp>
      <p:sp>
        <p:nvSpPr>
          <p:cNvPr id="4" name="Rectangle 3">
            <a:extLst>
              <a:ext uri="{FF2B5EF4-FFF2-40B4-BE49-F238E27FC236}">
                <a16:creationId xmlns:a16="http://schemas.microsoft.com/office/drawing/2014/main" id="{2A6692BC-59C2-45BB-897C-FE25F4A9289E}"/>
              </a:ext>
            </a:extLst>
          </p:cNvPr>
          <p:cNvSpPr/>
          <p:nvPr/>
        </p:nvSpPr>
        <p:spPr>
          <a:xfrm>
            <a:off x="304800" y="4953000"/>
            <a:ext cx="8534400" cy="1261884"/>
          </a:xfrm>
          <a:prstGeom prst="rect">
            <a:avLst/>
          </a:prstGeom>
        </p:spPr>
        <p:txBody>
          <a:bodyPr wrap="square">
            <a:spAutoFit/>
          </a:bodyPr>
          <a:lstStyle/>
          <a:p>
            <a:r>
              <a:rPr lang="en-US" sz="2800" b="1" dirty="0">
                <a:solidFill>
                  <a:srgbClr val="FF0000"/>
                </a:solidFill>
                <a:latin typeface="Times New Roman" panose="02020603050405020304" pitchFamily="18" charset="0"/>
                <a:cs typeface="Times New Roman" panose="02020603050405020304" pitchFamily="18" charset="0"/>
              </a:rPr>
              <a:t>If you are PC/MS Word user, upload as .doc or .docx</a:t>
            </a:r>
          </a:p>
          <a:p>
            <a:endParaRPr lang="en-US" b="1" dirty="0">
              <a:solidFill>
                <a:srgbClr val="FF0000"/>
              </a:solidFill>
              <a:latin typeface="Times New Roman" panose="02020603050405020304" pitchFamily="18" charset="0"/>
              <a:cs typeface="Times New Roman" panose="02020603050405020304" pitchFamily="18" charset="0"/>
            </a:endParaRPr>
          </a:p>
          <a:p>
            <a:r>
              <a:rPr lang="en-US" sz="2800" b="1" dirty="0">
                <a:solidFill>
                  <a:srgbClr val="FF0000"/>
                </a:solidFill>
                <a:latin typeface="Times New Roman" panose="02020603050405020304" pitchFamily="18" charset="0"/>
                <a:cs typeface="Times New Roman" panose="02020603050405020304" pitchFamily="18" charset="0"/>
              </a:rPr>
              <a:t>If you are a Mac/Pages user, upload as .pdf</a:t>
            </a:r>
          </a:p>
        </p:txBody>
      </p:sp>
    </p:spTree>
    <p:extLst>
      <p:ext uri="{BB962C8B-B14F-4D97-AF65-F5344CB8AC3E}">
        <p14:creationId xmlns:p14="http://schemas.microsoft.com/office/powerpoint/2010/main" val="286880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990600"/>
          </a:xfrm>
        </p:spPr>
        <p:txBody>
          <a:bodyPr>
            <a:noAutofit/>
          </a:bodyPr>
          <a:lstStyle/>
          <a:p>
            <a:r>
              <a:rPr lang="en-US" sz="4400" b="1" dirty="0"/>
              <a:t>Outline</a:t>
            </a:r>
          </a:p>
        </p:txBody>
      </p:sp>
      <p:sp>
        <p:nvSpPr>
          <p:cNvPr id="3" name="Content Placeholder 2"/>
          <p:cNvSpPr>
            <a:spLocks noGrp="1"/>
          </p:cNvSpPr>
          <p:nvPr>
            <p:ph sz="quarter" idx="1"/>
          </p:nvPr>
        </p:nvSpPr>
        <p:spPr>
          <a:xfrm>
            <a:off x="381000" y="1245215"/>
            <a:ext cx="8686800" cy="5334000"/>
          </a:xfrm>
        </p:spPr>
        <p:txBody>
          <a:bodyPr>
            <a:noAutofit/>
          </a:bodyPr>
          <a:lstStyle/>
          <a:p>
            <a:r>
              <a:rPr lang="en-US" sz="2400" b="1" dirty="0"/>
              <a:t>Introduction</a:t>
            </a:r>
          </a:p>
          <a:p>
            <a:pPr lvl="1"/>
            <a:r>
              <a:rPr lang="en-US" sz="2000" dirty="0"/>
              <a:t>What is the topic?  Why do you think relevant to 18 – 25 </a:t>
            </a:r>
            <a:r>
              <a:rPr lang="en-US" sz="2000" dirty="0" err="1"/>
              <a:t>yr</a:t>
            </a:r>
            <a:r>
              <a:rPr lang="en-US" sz="2000" dirty="0"/>
              <a:t> olds? </a:t>
            </a:r>
          </a:p>
          <a:p>
            <a:pPr lvl="1"/>
            <a:r>
              <a:rPr lang="en-US" sz="2000" dirty="0"/>
              <a:t>How will it be addressed in paper?  “This paper will show….”</a:t>
            </a:r>
          </a:p>
          <a:p>
            <a:r>
              <a:rPr lang="en-US" sz="2400" b="1" dirty="0"/>
              <a:t>For Each Domain </a:t>
            </a:r>
          </a:p>
          <a:p>
            <a:pPr lvl="1"/>
            <a:r>
              <a:rPr lang="en-US" sz="2000" dirty="0"/>
              <a:t>What is the impact, influence, affect, … of the topic on each domain?</a:t>
            </a:r>
          </a:p>
          <a:p>
            <a:pPr lvl="2"/>
            <a:r>
              <a:rPr lang="en-US" sz="1800" dirty="0" err="1"/>
              <a:t>Pyschological</a:t>
            </a:r>
            <a:r>
              <a:rPr lang="en-US" sz="1800" dirty="0"/>
              <a:t> (e.g., Cognitive, Emotional)</a:t>
            </a:r>
          </a:p>
          <a:p>
            <a:pPr lvl="2"/>
            <a:r>
              <a:rPr lang="en-US" sz="1800" dirty="0"/>
              <a:t>Social (e.g., Relationships)</a:t>
            </a:r>
          </a:p>
          <a:p>
            <a:pPr lvl="2"/>
            <a:r>
              <a:rPr lang="en-US" sz="1800" dirty="0"/>
              <a:t>Physiological (e.g., Physically)</a:t>
            </a:r>
          </a:p>
          <a:p>
            <a:r>
              <a:rPr lang="en-US" sz="2400" b="1" dirty="0"/>
              <a:t>Conclusion</a:t>
            </a:r>
          </a:p>
          <a:p>
            <a:pPr lvl="1"/>
            <a:r>
              <a:rPr lang="en-US" sz="2000" dirty="0"/>
              <a:t>Summary of key points.  What did you learn?  Insights gained</a:t>
            </a:r>
            <a:r>
              <a:rPr lang="en-US" sz="1800" dirty="0"/>
              <a:t>?  </a:t>
            </a:r>
          </a:p>
          <a:p>
            <a:r>
              <a:rPr lang="en-US" sz="2400" b="1" dirty="0"/>
              <a:t>Reference List </a:t>
            </a:r>
            <a:endParaRPr lang="en-US" sz="2400" dirty="0"/>
          </a:p>
          <a:p>
            <a:pPr lvl="1"/>
            <a:r>
              <a:rPr lang="en-US" sz="2000" dirty="0"/>
              <a:t>In APA format</a:t>
            </a:r>
          </a:p>
          <a:p>
            <a:pPr lvl="1"/>
            <a:endParaRPr lang="en-US" sz="2000" dirty="0"/>
          </a:p>
          <a:p>
            <a:pPr lvl="1"/>
            <a:endParaRPr lang="en-US" sz="2000" dirty="0"/>
          </a:p>
          <a:p>
            <a:endParaRPr lang="en-US" sz="2400" dirty="0"/>
          </a:p>
        </p:txBody>
      </p:sp>
      <p:sp>
        <p:nvSpPr>
          <p:cNvPr id="5" name="TextBox 4"/>
          <p:cNvSpPr txBox="1"/>
          <p:nvPr/>
        </p:nvSpPr>
        <p:spPr>
          <a:xfrm>
            <a:off x="6172200" y="3392269"/>
            <a:ext cx="2362200" cy="646331"/>
          </a:xfrm>
          <a:prstGeom prst="rect">
            <a:avLst/>
          </a:prstGeom>
          <a:solidFill>
            <a:schemeClr val="bg1"/>
          </a:solidFill>
        </p:spPr>
        <p:txBody>
          <a:bodyPr wrap="square" rtlCol="0">
            <a:spAutoFit/>
          </a:bodyPr>
          <a:lstStyle/>
          <a:p>
            <a:r>
              <a:rPr lang="en-US" dirty="0">
                <a:solidFill>
                  <a:srgbClr val="FF0000"/>
                </a:solidFill>
              </a:rPr>
              <a:t>- Based on research.</a:t>
            </a:r>
          </a:p>
          <a:p>
            <a:r>
              <a:rPr lang="en-US" dirty="0">
                <a:solidFill>
                  <a:srgbClr val="FF0000"/>
                </a:solidFill>
              </a:rPr>
              <a:t>- Reference citations </a:t>
            </a:r>
          </a:p>
        </p:txBody>
      </p:sp>
      <p:sp>
        <p:nvSpPr>
          <p:cNvPr id="7" name="Right Brace 6"/>
          <p:cNvSpPr/>
          <p:nvPr/>
        </p:nvSpPr>
        <p:spPr>
          <a:xfrm>
            <a:off x="5486400" y="3250585"/>
            <a:ext cx="609600" cy="91440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81848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647303" y="215154"/>
            <a:ext cx="7772400" cy="1143000"/>
          </a:xfrm>
        </p:spPr>
        <p:txBody>
          <a:bodyPr>
            <a:noAutofit/>
          </a:bodyPr>
          <a:lstStyle/>
          <a:p>
            <a:pPr algn="ctr">
              <a:defRPr/>
            </a:pPr>
            <a:r>
              <a:rPr lang="en-US" sz="3200" b="1" dirty="0">
                <a:solidFill>
                  <a:srgbClr val="347FD8"/>
                </a:solidFill>
              </a:rPr>
              <a:t>Factors That Affect Development in</a:t>
            </a:r>
            <a:br>
              <a:rPr lang="en-US" sz="3200" b="1" dirty="0">
                <a:solidFill>
                  <a:srgbClr val="347FD8"/>
                </a:solidFill>
              </a:rPr>
            </a:br>
            <a:r>
              <a:rPr lang="en-US" sz="3200" b="1" dirty="0">
                <a:solidFill>
                  <a:srgbClr val="347FD8"/>
                </a:solidFill>
              </a:rPr>
              <a:t>Emerging Adults</a:t>
            </a:r>
            <a:endParaRPr lang="en-US" sz="2800" b="1" dirty="0">
              <a:solidFill>
                <a:srgbClr val="347FD8"/>
              </a:solidFill>
            </a:endParaRPr>
          </a:p>
        </p:txBody>
      </p:sp>
      <p:grpSp>
        <p:nvGrpSpPr>
          <p:cNvPr id="3" name="Group 2"/>
          <p:cNvGrpSpPr/>
          <p:nvPr/>
        </p:nvGrpSpPr>
        <p:grpSpPr>
          <a:xfrm>
            <a:off x="691421" y="2389357"/>
            <a:ext cx="5404593" cy="3706643"/>
            <a:chOff x="533399" y="1632361"/>
            <a:chExt cx="6049463" cy="4640886"/>
          </a:xfrm>
        </p:grpSpPr>
        <p:sp>
          <p:nvSpPr>
            <p:cNvPr id="7" name="Round Same Side Corner Rectangle 4"/>
            <p:cNvSpPr/>
            <p:nvPr/>
          </p:nvSpPr>
          <p:spPr>
            <a:xfrm>
              <a:off x="3642025" y="1632361"/>
              <a:ext cx="2940837" cy="1114313"/>
            </a:xfrm>
            <a:prstGeom prst="rect">
              <a:avLst/>
            </a:prstGeom>
            <a:solidFill>
              <a:srgbClr val="00B0F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Psychological</a:t>
              </a:r>
            </a:p>
          </p:txBody>
        </p:sp>
        <p:sp>
          <p:nvSpPr>
            <p:cNvPr id="14" name="Round Same Side Corner Rectangle 12"/>
            <p:cNvSpPr/>
            <p:nvPr/>
          </p:nvSpPr>
          <p:spPr>
            <a:xfrm>
              <a:off x="3642025" y="3391998"/>
              <a:ext cx="2931359" cy="1027377"/>
            </a:xfrm>
            <a:prstGeom prst="rect">
              <a:avLst/>
            </a:prstGeom>
            <a:solidFill>
              <a:srgbClr val="7030A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Social</a:t>
              </a:r>
            </a:p>
          </p:txBody>
        </p:sp>
        <p:sp>
          <p:nvSpPr>
            <p:cNvPr id="17" name="Round Same Side Corner Rectangle 16"/>
            <p:cNvSpPr/>
            <p:nvPr/>
          </p:nvSpPr>
          <p:spPr>
            <a:xfrm>
              <a:off x="3642025" y="5152920"/>
              <a:ext cx="2931360" cy="1120327"/>
            </a:xfrm>
            <a:prstGeom prst="rect">
              <a:avLst/>
            </a:prstGeom>
            <a:solidFill>
              <a:srgbClr val="92D05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Physiological</a:t>
              </a:r>
            </a:p>
          </p:txBody>
        </p:sp>
        <p:grpSp>
          <p:nvGrpSpPr>
            <p:cNvPr id="19" name="Group 18"/>
            <p:cNvGrpSpPr/>
            <p:nvPr/>
          </p:nvGrpSpPr>
          <p:grpSpPr>
            <a:xfrm>
              <a:off x="533400" y="1632361"/>
              <a:ext cx="2195511" cy="1103712"/>
              <a:chOff x="0" y="2466"/>
              <a:chExt cx="2660904" cy="1186184"/>
            </a:xfrm>
            <a:solidFill>
              <a:schemeClr val="accent5">
                <a:lumMod val="50000"/>
              </a:schemeClr>
            </a:solidFill>
          </p:grpSpPr>
          <p:sp>
            <p:nvSpPr>
              <p:cNvPr id="20" name="Rounded Rectangle 19"/>
              <p:cNvSpPr/>
              <p:nvPr/>
            </p:nvSpPr>
            <p:spPr>
              <a:xfrm>
                <a:off x="0" y="2466"/>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21" name="Rounded Rectangle 6"/>
              <p:cNvSpPr/>
              <p:nvPr/>
            </p:nvSpPr>
            <p:spPr>
              <a:xfrm>
                <a:off x="57905" y="60371"/>
                <a:ext cx="2545094" cy="10703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l"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Depression</a:t>
                </a:r>
              </a:p>
            </p:txBody>
          </p:sp>
        </p:grpSp>
        <p:sp>
          <p:nvSpPr>
            <p:cNvPr id="2" name="Right Arrow 1"/>
            <p:cNvSpPr/>
            <p:nvPr/>
          </p:nvSpPr>
          <p:spPr>
            <a:xfrm>
              <a:off x="2895600" y="2126473"/>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3" name="Right Arrow 32"/>
            <p:cNvSpPr/>
            <p:nvPr/>
          </p:nvSpPr>
          <p:spPr>
            <a:xfrm>
              <a:off x="2902730" y="3609764"/>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4" name="Right Arrow 33"/>
            <p:cNvSpPr/>
            <p:nvPr/>
          </p:nvSpPr>
          <p:spPr>
            <a:xfrm>
              <a:off x="2903789" y="5348825"/>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grpSp>
          <p:nvGrpSpPr>
            <p:cNvPr id="37" name="Group 36"/>
            <p:cNvGrpSpPr/>
            <p:nvPr/>
          </p:nvGrpSpPr>
          <p:grpSpPr>
            <a:xfrm>
              <a:off x="533399" y="3315665"/>
              <a:ext cx="2195511" cy="1103712"/>
              <a:chOff x="0" y="-910303"/>
              <a:chExt cx="2660904" cy="1186184"/>
            </a:xfrm>
            <a:solidFill>
              <a:schemeClr val="accent5">
                <a:lumMod val="50000"/>
              </a:schemeClr>
            </a:solidFill>
          </p:grpSpPr>
          <p:sp>
            <p:nvSpPr>
              <p:cNvPr id="38" name="Rounded Rectangle 37"/>
              <p:cNvSpPr/>
              <p:nvPr/>
            </p:nvSpPr>
            <p:spPr>
              <a:xfrm>
                <a:off x="0" y="-910303"/>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39" name="Rounded Rectangle 6"/>
              <p:cNvSpPr/>
              <p:nvPr/>
            </p:nvSpPr>
            <p:spPr>
              <a:xfrm>
                <a:off x="95746" y="-852399"/>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l"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Depression</a:t>
                </a:r>
              </a:p>
            </p:txBody>
          </p:sp>
        </p:grpSp>
        <p:grpSp>
          <p:nvGrpSpPr>
            <p:cNvPr id="40" name="Group 39"/>
            <p:cNvGrpSpPr/>
            <p:nvPr/>
          </p:nvGrpSpPr>
          <p:grpSpPr>
            <a:xfrm>
              <a:off x="533400" y="5089063"/>
              <a:ext cx="2264248" cy="1103712"/>
              <a:chOff x="0" y="-384891"/>
              <a:chExt cx="2744211" cy="1186184"/>
            </a:xfrm>
            <a:solidFill>
              <a:schemeClr val="accent5">
                <a:lumMod val="50000"/>
              </a:schemeClr>
            </a:solidFill>
          </p:grpSpPr>
          <p:sp>
            <p:nvSpPr>
              <p:cNvPr id="41" name="Rounded Rectangle 40"/>
              <p:cNvSpPr/>
              <p:nvPr/>
            </p:nvSpPr>
            <p:spPr>
              <a:xfrm>
                <a:off x="0" y="-384891"/>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42" name="Rounded Rectangle 6"/>
              <p:cNvSpPr/>
              <p:nvPr/>
            </p:nvSpPr>
            <p:spPr>
              <a:xfrm>
                <a:off x="199117" y="-326986"/>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l"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Depression</a:t>
                </a:r>
              </a:p>
            </p:txBody>
          </p:sp>
        </p:grpSp>
      </p:grpSp>
      <p:sp>
        <p:nvSpPr>
          <p:cNvPr id="43" name="Title 1"/>
          <p:cNvSpPr txBox="1">
            <a:spLocks/>
          </p:cNvSpPr>
          <p:nvPr/>
        </p:nvSpPr>
        <p:spPr>
          <a:xfrm>
            <a:off x="987817"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Topic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4" name="TextBox 3"/>
          <p:cNvSpPr txBox="1"/>
          <p:nvPr/>
        </p:nvSpPr>
        <p:spPr>
          <a:xfrm>
            <a:off x="6553200" y="2428669"/>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5" name="TextBox 44"/>
          <p:cNvSpPr txBox="1"/>
          <p:nvPr/>
        </p:nvSpPr>
        <p:spPr>
          <a:xfrm>
            <a:off x="6551088" y="3789547"/>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6" name="TextBox 45"/>
          <p:cNvSpPr txBox="1"/>
          <p:nvPr/>
        </p:nvSpPr>
        <p:spPr>
          <a:xfrm>
            <a:off x="6556950" y="5201203"/>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29" name="Title 1"/>
          <p:cNvSpPr txBox="1">
            <a:spLocks/>
          </p:cNvSpPr>
          <p:nvPr/>
        </p:nvSpPr>
        <p:spPr>
          <a:xfrm>
            <a:off x="3886200"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Domain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Tree>
    <p:extLst>
      <p:ext uri="{BB962C8B-B14F-4D97-AF65-F5344CB8AC3E}">
        <p14:creationId xmlns:p14="http://schemas.microsoft.com/office/powerpoint/2010/main" val="9491954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5" grpId="0" animBg="1"/>
      <p:bldP spid="4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Group 2"/>
          <p:cNvGrpSpPr/>
          <p:nvPr/>
        </p:nvGrpSpPr>
        <p:grpSpPr>
          <a:xfrm>
            <a:off x="691421" y="2389357"/>
            <a:ext cx="5404593" cy="3706643"/>
            <a:chOff x="533399" y="1632361"/>
            <a:chExt cx="6049463" cy="4640886"/>
          </a:xfrm>
        </p:grpSpPr>
        <p:sp>
          <p:nvSpPr>
            <p:cNvPr id="7" name="Round Same Side Corner Rectangle 4"/>
            <p:cNvSpPr/>
            <p:nvPr/>
          </p:nvSpPr>
          <p:spPr>
            <a:xfrm>
              <a:off x="3642025" y="1632361"/>
              <a:ext cx="2940837" cy="1114313"/>
            </a:xfrm>
            <a:prstGeom prst="rect">
              <a:avLst/>
            </a:prstGeom>
            <a:solidFill>
              <a:srgbClr val="00B0F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Psychological</a:t>
              </a:r>
            </a:p>
          </p:txBody>
        </p:sp>
        <p:sp>
          <p:nvSpPr>
            <p:cNvPr id="14" name="Round Same Side Corner Rectangle 12"/>
            <p:cNvSpPr/>
            <p:nvPr/>
          </p:nvSpPr>
          <p:spPr>
            <a:xfrm>
              <a:off x="3642025" y="3391998"/>
              <a:ext cx="2931359" cy="1027377"/>
            </a:xfrm>
            <a:prstGeom prst="rect">
              <a:avLst/>
            </a:prstGeom>
            <a:solidFill>
              <a:srgbClr val="7030A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Social</a:t>
              </a:r>
            </a:p>
          </p:txBody>
        </p:sp>
        <p:sp>
          <p:nvSpPr>
            <p:cNvPr id="17" name="Round Same Side Corner Rectangle 16"/>
            <p:cNvSpPr/>
            <p:nvPr/>
          </p:nvSpPr>
          <p:spPr>
            <a:xfrm>
              <a:off x="3642025" y="5152920"/>
              <a:ext cx="2931360" cy="1120327"/>
            </a:xfrm>
            <a:prstGeom prst="rect">
              <a:avLst/>
            </a:prstGeom>
            <a:solidFill>
              <a:srgbClr val="92D05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Physiological</a:t>
              </a:r>
            </a:p>
          </p:txBody>
        </p:sp>
        <p:grpSp>
          <p:nvGrpSpPr>
            <p:cNvPr id="19" name="Group 18"/>
            <p:cNvGrpSpPr/>
            <p:nvPr/>
          </p:nvGrpSpPr>
          <p:grpSpPr>
            <a:xfrm>
              <a:off x="533400" y="1632361"/>
              <a:ext cx="2195511" cy="1103712"/>
              <a:chOff x="0" y="2466"/>
              <a:chExt cx="2660904" cy="1186184"/>
            </a:xfrm>
            <a:solidFill>
              <a:schemeClr val="accent5">
                <a:lumMod val="50000"/>
              </a:schemeClr>
            </a:solidFill>
          </p:grpSpPr>
          <p:sp>
            <p:nvSpPr>
              <p:cNvPr id="20" name="Rounded Rectangle 19"/>
              <p:cNvSpPr/>
              <p:nvPr/>
            </p:nvSpPr>
            <p:spPr>
              <a:xfrm>
                <a:off x="0" y="2466"/>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21" name="Rounded Rectangle 6"/>
              <p:cNvSpPr/>
              <p:nvPr/>
            </p:nvSpPr>
            <p:spPr>
              <a:xfrm>
                <a:off x="57905" y="60371"/>
                <a:ext cx="2545094" cy="10703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Drugs</a:t>
                </a:r>
              </a:p>
            </p:txBody>
          </p:sp>
        </p:grpSp>
        <p:sp>
          <p:nvSpPr>
            <p:cNvPr id="2" name="Right Arrow 1"/>
            <p:cNvSpPr/>
            <p:nvPr/>
          </p:nvSpPr>
          <p:spPr>
            <a:xfrm>
              <a:off x="2895600" y="2126473"/>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3" name="Right Arrow 32"/>
            <p:cNvSpPr/>
            <p:nvPr/>
          </p:nvSpPr>
          <p:spPr>
            <a:xfrm>
              <a:off x="2902730" y="3609764"/>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4" name="Right Arrow 33"/>
            <p:cNvSpPr/>
            <p:nvPr/>
          </p:nvSpPr>
          <p:spPr>
            <a:xfrm>
              <a:off x="2903789" y="5348825"/>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grpSp>
          <p:nvGrpSpPr>
            <p:cNvPr id="37" name="Group 36"/>
            <p:cNvGrpSpPr/>
            <p:nvPr/>
          </p:nvGrpSpPr>
          <p:grpSpPr>
            <a:xfrm>
              <a:off x="533399" y="3315665"/>
              <a:ext cx="2195511" cy="1103712"/>
              <a:chOff x="0" y="-910303"/>
              <a:chExt cx="2660904" cy="1186184"/>
            </a:xfrm>
            <a:solidFill>
              <a:schemeClr val="accent5">
                <a:lumMod val="50000"/>
              </a:schemeClr>
            </a:solidFill>
          </p:grpSpPr>
          <p:sp>
            <p:nvSpPr>
              <p:cNvPr id="38" name="Rounded Rectangle 37"/>
              <p:cNvSpPr/>
              <p:nvPr/>
            </p:nvSpPr>
            <p:spPr>
              <a:xfrm>
                <a:off x="0" y="-910303"/>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39" name="Rounded Rectangle 6"/>
              <p:cNvSpPr/>
              <p:nvPr/>
            </p:nvSpPr>
            <p:spPr>
              <a:xfrm>
                <a:off x="95746" y="-852399"/>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Drugs</a:t>
                </a:r>
              </a:p>
            </p:txBody>
          </p:sp>
        </p:grpSp>
        <p:grpSp>
          <p:nvGrpSpPr>
            <p:cNvPr id="40" name="Group 39"/>
            <p:cNvGrpSpPr/>
            <p:nvPr/>
          </p:nvGrpSpPr>
          <p:grpSpPr>
            <a:xfrm>
              <a:off x="533400" y="5089063"/>
              <a:ext cx="2264248" cy="1103712"/>
              <a:chOff x="0" y="-384891"/>
              <a:chExt cx="2744211" cy="1186184"/>
            </a:xfrm>
            <a:solidFill>
              <a:schemeClr val="accent5">
                <a:lumMod val="50000"/>
              </a:schemeClr>
            </a:solidFill>
          </p:grpSpPr>
          <p:sp>
            <p:nvSpPr>
              <p:cNvPr id="41" name="Rounded Rectangle 40"/>
              <p:cNvSpPr/>
              <p:nvPr/>
            </p:nvSpPr>
            <p:spPr>
              <a:xfrm>
                <a:off x="0" y="-384891"/>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42" name="Rounded Rectangle 6"/>
              <p:cNvSpPr/>
              <p:nvPr/>
            </p:nvSpPr>
            <p:spPr>
              <a:xfrm>
                <a:off x="199117" y="-326986"/>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Drugs</a:t>
                </a:r>
              </a:p>
            </p:txBody>
          </p:sp>
        </p:grpSp>
      </p:grpSp>
      <p:sp>
        <p:nvSpPr>
          <p:cNvPr id="43" name="Title 1"/>
          <p:cNvSpPr txBox="1">
            <a:spLocks/>
          </p:cNvSpPr>
          <p:nvPr/>
        </p:nvSpPr>
        <p:spPr>
          <a:xfrm>
            <a:off x="987817"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Topic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4" name="TextBox 3"/>
          <p:cNvSpPr txBox="1"/>
          <p:nvPr/>
        </p:nvSpPr>
        <p:spPr>
          <a:xfrm>
            <a:off x="6553200" y="2428669"/>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5" name="TextBox 44"/>
          <p:cNvSpPr txBox="1"/>
          <p:nvPr/>
        </p:nvSpPr>
        <p:spPr>
          <a:xfrm>
            <a:off x="6551088" y="3789547"/>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6" name="TextBox 45"/>
          <p:cNvSpPr txBox="1"/>
          <p:nvPr/>
        </p:nvSpPr>
        <p:spPr>
          <a:xfrm>
            <a:off x="6556950" y="5201203"/>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29" name="Title 1"/>
          <p:cNvSpPr txBox="1">
            <a:spLocks/>
          </p:cNvSpPr>
          <p:nvPr/>
        </p:nvSpPr>
        <p:spPr>
          <a:xfrm>
            <a:off x="3886200"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Domain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25" name="Title 1"/>
          <p:cNvSpPr txBox="1">
            <a:spLocks/>
          </p:cNvSpPr>
          <p:nvPr/>
        </p:nvSpPr>
        <p:spPr>
          <a:xfrm>
            <a:off x="647303" y="215154"/>
            <a:ext cx="7772400" cy="1143000"/>
          </a:xfrm>
          <a:prstGeom prst="rect">
            <a:avLst/>
          </a:prstGeom>
        </p:spPr>
        <p:txBody>
          <a:bodyPr bIns="91440" anchor="b" anchorCtr="0">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defRPr/>
            </a:pPr>
            <a:r>
              <a:rPr lang="en-US" sz="3200" b="1">
                <a:solidFill>
                  <a:srgbClr val="347FD8"/>
                </a:solidFill>
              </a:rPr>
              <a:t>Factors That Affect Development in</a:t>
            </a:r>
            <a:br>
              <a:rPr lang="en-US" sz="3200" b="1">
                <a:solidFill>
                  <a:srgbClr val="347FD8"/>
                </a:solidFill>
              </a:rPr>
            </a:br>
            <a:r>
              <a:rPr lang="en-US" sz="3200" b="1">
                <a:solidFill>
                  <a:srgbClr val="347FD8"/>
                </a:solidFill>
              </a:rPr>
              <a:t>Emerging Adults</a:t>
            </a:r>
            <a:endParaRPr lang="en-US" sz="2800" b="1" dirty="0">
              <a:solidFill>
                <a:srgbClr val="347FD8"/>
              </a:solidFill>
            </a:endParaRPr>
          </a:p>
        </p:txBody>
      </p:sp>
    </p:spTree>
    <p:extLst>
      <p:ext uri="{BB962C8B-B14F-4D97-AF65-F5344CB8AC3E}">
        <p14:creationId xmlns:p14="http://schemas.microsoft.com/office/powerpoint/2010/main" val="12995900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5" grpId="0" animBg="1"/>
      <p:bldP spid="46"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Group 2"/>
          <p:cNvGrpSpPr/>
          <p:nvPr/>
        </p:nvGrpSpPr>
        <p:grpSpPr>
          <a:xfrm>
            <a:off x="691421" y="2389357"/>
            <a:ext cx="5404593" cy="3706643"/>
            <a:chOff x="533399" y="1632361"/>
            <a:chExt cx="6049463" cy="4640886"/>
          </a:xfrm>
        </p:grpSpPr>
        <p:sp>
          <p:nvSpPr>
            <p:cNvPr id="7" name="Round Same Side Corner Rectangle 4"/>
            <p:cNvSpPr/>
            <p:nvPr/>
          </p:nvSpPr>
          <p:spPr>
            <a:xfrm>
              <a:off x="3642025" y="1632361"/>
              <a:ext cx="2940837" cy="1114313"/>
            </a:xfrm>
            <a:prstGeom prst="rect">
              <a:avLst/>
            </a:prstGeom>
            <a:solidFill>
              <a:srgbClr val="00B0F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Psychological</a:t>
              </a:r>
            </a:p>
          </p:txBody>
        </p:sp>
        <p:sp>
          <p:nvSpPr>
            <p:cNvPr id="14" name="Round Same Side Corner Rectangle 12"/>
            <p:cNvSpPr/>
            <p:nvPr/>
          </p:nvSpPr>
          <p:spPr>
            <a:xfrm>
              <a:off x="3642025" y="3391998"/>
              <a:ext cx="2931359" cy="1027377"/>
            </a:xfrm>
            <a:prstGeom prst="rect">
              <a:avLst/>
            </a:prstGeom>
            <a:solidFill>
              <a:srgbClr val="7030A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Social</a:t>
              </a:r>
            </a:p>
          </p:txBody>
        </p:sp>
        <p:sp>
          <p:nvSpPr>
            <p:cNvPr id="17" name="Round Same Side Corner Rectangle 16"/>
            <p:cNvSpPr/>
            <p:nvPr/>
          </p:nvSpPr>
          <p:spPr>
            <a:xfrm>
              <a:off x="3642025" y="5152920"/>
              <a:ext cx="2931360" cy="1120327"/>
            </a:xfrm>
            <a:prstGeom prst="rect">
              <a:avLst/>
            </a:prstGeom>
            <a:solidFill>
              <a:srgbClr val="92D05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Physiological</a:t>
              </a:r>
            </a:p>
          </p:txBody>
        </p:sp>
        <p:grpSp>
          <p:nvGrpSpPr>
            <p:cNvPr id="19" name="Group 18"/>
            <p:cNvGrpSpPr/>
            <p:nvPr/>
          </p:nvGrpSpPr>
          <p:grpSpPr>
            <a:xfrm>
              <a:off x="533400" y="1632361"/>
              <a:ext cx="2195511" cy="1103712"/>
              <a:chOff x="0" y="2466"/>
              <a:chExt cx="2660904" cy="1186184"/>
            </a:xfrm>
            <a:solidFill>
              <a:schemeClr val="accent5">
                <a:lumMod val="50000"/>
              </a:schemeClr>
            </a:solidFill>
          </p:grpSpPr>
          <p:sp>
            <p:nvSpPr>
              <p:cNvPr id="20" name="Rounded Rectangle 19"/>
              <p:cNvSpPr/>
              <p:nvPr/>
            </p:nvSpPr>
            <p:spPr>
              <a:xfrm>
                <a:off x="0" y="2466"/>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21" name="Rounded Rectangle 6"/>
              <p:cNvSpPr/>
              <p:nvPr/>
            </p:nvSpPr>
            <p:spPr>
              <a:xfrm>
                <a:off x="57905" y="60371"/>
                <a:ext cx="2545094" cy="10703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Hooking Up</a:t>
                </a:r>
              </a:p>
            </p:txBody>
          </p:sp>
        </p:grpSp>
        <p:sp>
          <p:nvSpPr>
            <p:cNvPr id="2" name="Right Arrow 1"/>
            <p:cNvSpPr/>
            <p:nvPr/>
          </p:nvSpPr>
          <p:spPr>
            <a:xfrm>
              <a:off x="2895600" y="2126473"/>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3" name="Right Arrow 32"/>
            <p:cNvSpPr/>
            <p:nvPr/>
          </p:nvSpPr>
          <p:spPr>
            <a:xfrm>
              <a:off x="2902730" y="3609764"/>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4" name="Right Arrow 33"/>
            <p:cNvSpPr/>
            <p:nvPr/>
          </p:nvSpPr>
          <p:spPr>
            <a:xfrm>
              <a:off x="2903789" y="5348825"/>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grpSp>
          <p:nvGrpSpPr>
            <p:cNvPr id="37" name="Group 36"/>
            <p:cNvGrpSpPr/>
            <p:nvPr/>
          </p:nvGrpSpPr>
          <p:grpSpPr>
            <a:xfrm>
              <a:off x="533399" y="3315665"/>
              <a:ext cx="2195511" cy="1103712"/>
              <a:chOff x="0" y="-910303"/>
              <a:chExt cx="2660904" cy="1186184"/>
            </a:xfrm>
            <a:solidFill>
              <a:schemeClr val="accent5">
                <a:lumMod val="50000"/>
              </a:schemeClr>
            </a:solidFill>
          </p:grpSpPr>
          <p:sp>
            <p:nvSpPr>
              <p:cNvPr id="38" name="Rounded Rectangle 37"/>
              <p:cNvSpPr/>
              <p:nvPr/>
            </p:nvSpPr>
            <p:spPr>
              <a:xfrm>
                <a:off x="0" y="-910303"/>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39" name="Rounded Rectangle 6"/>
              <p:cNvSpPr/>
              <p:nvPr/>
            </p:nvSpPr>
            <p:spPr>
              <a:xfrm>
                <a:off x="95746" y="-852399"/>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Hooking Up</a:t>
                </a:r>
              </a:p>
            </p:txBody>
          </p:sp>
        </p:grpSp>
        <p:grpSp>
          <p:nvGrpSpPr>
            <p:cNvPr id="40" name="Group 39"/>
            <p:cNvGrpSpPr/>
            <p:nvPr/>
          </p:nvGrpSpPr>
          <p:grpSpPr>
            <a:xfrm>
              <a:off x="533400" y="5089063"/>
              <a:ext cx="2264248" cy="1103712"/>
              <a:chOff x="0" y="-384891"/>
              <a:chExt cx="2744211" cy="1186184"/>
            </a:xfrm>
            <a:solidFill>
              <a:schemeClr val="accent5">
                <a:lumMod val="50000"/>
              </a:schemeClr>
            </a:solidFill>
          </p:grpSpPr>
          <p:sp>
            <p:nvSpPr>
              <p:cNvPr id="41" name="Rounded Rectangle 40"/>
              <p:cNvSpPr/>
              <p:nvPr/>
            </p:nvSpPr>
            <p:spPr>
              <a:xfrm>
                <a:off x="0" y="-384891"/>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42" name="Rounded Rectangle 6"/>
              <p:cNvSpPr/>
              <p:nvPr/>
            </p:nvSpPr>
            <p:spPr>
              <a:xfrm>
                <a:off x="199117" y="-326986"/>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Hooking Up</a:t>
                </a:r>
              </a:p>
            </p:txBody>
          </p:sp>
        </p:grpSp>
      </p:grpSp>
      <p:sp>
        <p:nvSpPr>
          <p:cNvPr id="43" name="Title 1"/>
          <p:cNvSpPr txBox="1">
            <a:spLocks/>
          </p:cNvSpPr>
          <p:nvPr/>
        </p:nvSpPr>
        <p:spPr>
          <a:xfrm>
            <a:off x="987817"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Topic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4" name="TextBox 3"/>
          <p:cNvSpPr txBox="1"/>
          <p:nvPr/>
        </p:nvSpPr>
        <p:spPr>
          <a:xfrm>
            <a:off x="6553200" y="2428669"/>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5" name="TextBox 44"/>
          <p:cNvSpPr txBox="1"/>
          <p:nvPr/>
        </p:nvSpPr>
        <p:spPr>
          <a:xfrm>
            <a:off x="6551088" y="3789547"/>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6" name="TextBox 45"/>
          <p:cNvSpPr txBox="1"/>
          <p:nvPr/>
        </p:nvSpPr>
        <p:spPr>
          <a:xfrm>
            <a:off x="6556950" y="5201203"/>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29" name="Title 1"/>
          <p:cNvSpPr txBox="1">
            <a:spLocks/>
          </p:cNvSpPr>
          <p:nvPr/>
        </p:nvSpPr>
        <p:spPr>
          <a:xfrm>
            <a:off x="3886200"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Domain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25" name="Title 1"/>
          <p:cNvSpPr>
            <a:spLocks noGrp="1"/>
          </p:cNvSpPr>
          <p:nvPr>
            <p:ph type="title"/>
          </p:nvPr>
        </p:nvSpPr>
        <p:spPr>
          <a:xfrm>
            <a:off x="647303" y="215154"/>
            <a:ext cx="7772400" cy="1143000"/>
          </a:xfrm>
        </p:spPr>
        <p:txBody>
          <a:bodyPr>
            <a:noAutofit/>
          </a:bodyPr>
          <a:lstStyle/>
          <a:p>
            <a:pPr algn="ctr">
              <a:defRPr/>
            </a:pPr>
            <a:r>
              <a:rPr lang="en-US" sz="3200" b="1" dirty="0">
                <a:solidFill>
                  <a:srgbClr val="347FD8"/>
                </a:solidFill>
              </a:rPr>
              <a:t>Factors That Affect Development in</a:t>
            </a:r>
            <a:br>
              <a:rPr lang="en-US" sz="3200" b="1" dirty="0">
                <a:solidFill>
                  <a:srgbClr val="347FD8"/>
                </a:solidFill>
              </a:rPr>
            </a:br>
            <a:r>
              <a:rPr lang="en-US" sz="3200" b="1" dirty="0">
                <a:solidFill>
                  <a:srgbClr val="347FD8"/>
                </a:solidFill>
              </a:rPr>
              <a:t>Emerging Adults</a:t>
            </a:r>
            <a:endParaRPr lang="en-US" sz="2800" b="1" dirty="0">
              <a:solidFill>
                <a:srgbClr val="347FD8"/>
              </a:solidFill>
            </a:endParaRPr>
          </a:p>
        </p:txBody>
      </p:sp>
    </p:spTree>
    <p:extLst>
      <p:ext uri="{BB962C8B-B14F-4D97-AF65-F5344CB8AC3E}">
        <p14:creationId xmlns:p14="http://schemas.microsoft.com/office/powerpoint/2010/main" val="124178721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Group 2"/>
          <p:cNvGrpSpPr/>
          <p:nvPr/>
        </p:nvGrpSpPr>
        <p:grpSpPr>
          <a:xfrm>
            <a:off x="691421" y="2389357"/>
            <a:ext cx="5404593" cy="3706643"/>
            <a:chOff x="533399" y="1632361"/>
            <a:chExt cx="6049463" cy="4640886"/>
          </a:xfrm>
        </p:grpSpPr>
        <p:sp>
          <p:nvSpPr>
            <p:cNvPr id="7" name="Round Same Side Corner Rectangle 4"/>
            <p:cNvSpPr/>
            <p:nvPr/>
          </p:nvSpPr>
          <p:spPr>
            <a:xfrm>
              <a:off x="3642025" y="1632361"/>
              <a:ext cx="2940837" cy="1114313"/>
            </a:xfrm>
            <a:prstGeom prst="rect">
              <a:avLst/>
            </a:prstGeom>
            <a:solidFill>
              <a:srgbClr val="00B0F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Psychological</a:t>
              </a:r>
            </a:p>
          </p:txBody>
        </p:sp>
        <p:sp>
          <p:nvSpPr>
            <p:cNvPr id="14" name="Round Same Side Corner Rectangle 12"/>
            <p:cNvSpPr/>
            <p:nvPr/>
          </p:nvSpPr>
          <p:spPr>
            <a:xfrm>
              <a:off x="3642025" y="3391998"/>
              <a:ext cx="2931359" cy="1027377"/>
            </a:xfrm>
            <a:prstGeom prst="rect">
              <a:avLst/>
            </a:prstGeom>
            <a:solidFill>
              <a:srgbClr val="7030A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Social</a:t>
              </a:r>
            </a:p>
          </p:txBody>
        </p:sp>
        <p:sp>
          <p:nvSpPr>
            <p:cNvPr id="17" name="Round Same Side Corner Rectangle 16"/>
            <p:cNvSpPr/>
            <p:nvPr/>
          </p:nvSpPr>
          <p:spPr>
            <a:xfrm>
              <a:off x="3642025" y="5152920"/>
              <a:ext cx="2931360" cy="1120327"/>
            </a:xfrm>
            <a:prstGeom prst="rect">
              <a:avLst/>
            </a:prstGeom>
            <a:solidFill>
              <a:srgbClr val="92D050"/>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7150" tIns="28575" rIns="57150" bIns="28575" numCol="1" spcCol="1270" anchor="ctr" anchorCtr="0">
              <a:noAutofit/>
            </a:bodyPr>
            <a:lstStyle/>
            <a:p>
              <a:pPr marL="0" marR="0" lvl="1" indent="0" algn="ctr" defTabSz="666750" rtl="0" eaLnBrk="1" fontAlgn="auto" latinLnBrk="0" hangingPunct="1">
                <a:lnSpc>
                  <a:spcPct val="90000"/>
                </a:lnSpc>
                <a:spcBef>
                  <a:spcPct val="0"/>
                </a:spcBef>
                <a:spcAft>
                  <a:spcPct val="1500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rial" pitchFamily="34" charset="0"/>
                  <a:ea typeface="+mn-ea"/>
                  <a:cs typeface="Arial" pitchFamily="34" charset="0"/>
                </a:rPr>
                <a:t>Physiological</a:t>
              </a:r>
            </a:p>
          </p:txBody>
        </p:sp>
        <p:grpSp>
          <p:nvGrpSpPr>
            <p:cNvPr id="19" name="Group 18"/>
            <p:cNvGrpSpPr/>
            <p:nvPr/>
          </p:nvGrpSpPr>
          <p:grpSpPr>
            <a:xfrm>
              <a:off x="533400" y="1632361"/>
              <a:ext cx="2195511" cy="1103712"/>
              <a:chOff x="0" y="2466"/>
              <a:chExt cx="2660904" cy="1186184"/>
            </a:xfrm>
            <a:solidFill>
              <a:schemeClr val="accent5">
                <a:lumMod val="50000"/>
              </a:schemeClr>
            </a:solidFill>
          </p:grpSpPr>
          <p:sp>
            <p:nvSpPr>
              <p:cNvPr id="20" name="Rounded Rectangle 19"/>
              <p:cNvSpPr/>
              <p:nvPr/>
            </p:nvSpPr>
            <p:spPr>
              <a:xfrm>
                <a:off x="0" y="2466"/>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21" name="Rounded Rectangle 6"/>
              <p:cNvSpPr/>
              <p:nvPr/>
            </p:nvSpPr>
            <p:spPr>
              <a:xfrm>
                <a:off x="57905" y="60371"/>
                <a:ext cx="2545094" cy="10703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Anxiety</a:t>
                </a:r>
              </a:p>
            </p:txBody>
          </p:sp>
        </p:grpSp>
        <p:sp>
          <p:nvSpPr>
            <p:cNvPr id="2" name="Right Arrow 1"/>
            <p:cNvSpPr/>
            <p:nvPr/>
          </p:nvSpPr>
          <p:spPr>
            <a:xfrm>
              <a:off x="2895600" y="2126473"/>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3" name="Right Arrow 32"/>
            <p:cNvSpPr/>
            <p:nvPr/>
          </p:nvSpPr>
          <p:spPr>
            <a:xfrm>
              <a:off x="2902730" y="3609764"/>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34" name="Right Arrow 33"/>
            <p:cNvSpPr/>
            <p:nvPr/>
          </p:nvSpPr>
          <p:spPr>
            <a:xfrm>
              <a:off x="2903789" y="5348825"/>
              <a:ext cx="609600" cy="3232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grpSp>
          <p:nvGrpSpPr>
            <p:cNvPr id="37" name="Group 36"/>
            <p:cNvGrpSpPr/>
            <p:nvPr/>
          </p:nvGrpSpPr>
          <p:grpSpPr>
            <a:xfrm>
              <a:off x="533399" y="3315665"/>
              <a:ext cx="2195511" cy="1103712"/>
              <a:chOff x="0" y="-910303"/>
              <a:chExt cx="2660904" cy="1186184"/>
            </a:xfrm>
            <a:solidFill>
              <a:schemeClr val="accent5">
                <a:lumMod val="50000"/>
              </a:schemeClr>
            </a:solidFill>
          </p:grpSpPr>
          <p:sp>
            <p:nvSpPr>
              <p:cNvPr id="38" name="Rounded Rectangle 37"/>
              <p:cNvSpPr/>
              <p:nvPr/>
            </p:nvSpPr>
            <p:spPr>
              <a:xfrm>
                <a:off x="0" y="-910303"/>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39" name="Rounded Rectangle 6"/>
              <p:cNvSpPr/>
              <p:nvPr/>
            </p:nvSpPr>
            <p:spPr>
              <a:xfrm>
                <a:off x="95746" y="-852399"/>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Anxiety</a:t>
                </a:r>
              </a:p>
            </p:txBody>
          </p:sp>
        </p:grpSp>
        <p:grpSp>
          <p:nvGrpSpPr>
            <p:cNvPr id="40" name="Group 39"/>
            <p:cNvGrpSpPr/>
            <p:nvPr/>
          </p:nvGrpSpPr>
          <p:grpSpPr>
            <a:xfrm>
              <a:off x="533400" y="5089063"/>
              <a:ext cx="2264248" cy="1103712"/>
              <a:chOff x="0" y="-384891"/>
              <a:chExt cx="2744211" cy="1186184"/>
            </a:xfrm>
            <a:solidFill>
              <a:schemeClr val="accent5">
                <a:lumMod val="50000"/>
              </a:schemeClr>
            </a:solidFill>
          </p:grpSpPr>
          <p:sp>
            <p:nvSpPr>
              <p:cNvPr id="41" name="Rounded Rectangle 40"/>
              <p:cNvSpPr/>
              <p:nvPr/>
            </p:nvSpPr>
            <p:spPr>
              <a:xfrm>
                <a:off x="0" y="-384891"/>
                <a:ext cx="2660904" cy="1186184"/>
              </a:xfrm>
              <a:prstGeom prst="roundRect">
                <a:avLst/>
              </a:prstGeom>
              <a:grp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42" name="Rounded Rectangle 6"/>
              <p:cNvSpPr/>
              <p:nvPr/>
            </p:nvSpPr>
            <p:spPr>
              <a:xfrm>
                <a:off x="199117" y="-326986"/>
                <a:ext cx="2545094" cy="10703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99060" tIns="49530" rIns="99060" bIns="49530" numCol="1" spcCol="1270" anchor="ctr" anchorCtr="0">
                <a:noAutofit/>
              </a:bodyPr>
              <a:lstStyle/>
              <a:p>
                <a:pPr marL="0" marR="0" lvl="0" indent="0" algn="ctr" defTabSz="1155700" rtl="0" eaLnBrk="1" fontAlgn="auto" latinLnBrk="0" hangingPunct="1">
                  <a:lnSpc>
                    <a:spcPct val="90000"/>
                  </a:lnSpc>
                  <a:spcBef>
                    <a:spcPct val="0"/>
                  </a:spcBef>
                  <a:spcAft>
                    <a:spcPct val="35000"/>
                  </a:spcAft>
                  <a:buClrTx/>
                  <a:buSzTx/>
                  <a:buFontTx/>
                  <a:buNone/>
                  <a:tabLst/>
                  <a:defRPr/>
                </a:pPr>
                <a:r>
                  <a:rPr kumimoji="0" lang="en-US" sz="26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Anxiety</a:t>
                </a:r>
              </a:p>
            </p:txBody>
          </p:sp>
        </p:grpSp>
      </p:grpSp>
      <p:sp>
        <p:nvSpPr>
          <p:cNvPr id="43" name="Title 1"/>
          <p:cNvSpPr txBox="1">
            <a:spLocks/>
          </p:cNvSpPr>
          <p:nvPr/>
        </p:nvSpPr>
        <p:spPr>
          <a:xfrm>
            <a:off x="987817"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Topic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4" name="TextBox 3"/>
          <p:cNvSpPr txBox="1"/>
          <p:nvPr/>
        </p:nvSpPr>
        <p:spPr>
          <a:xfrm>
            <a:off x="6553200" y="2428669"/>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5" name="TextBox 44"/>
          <p:cNvSpPr txBox="1"/>
          <p:nvPr/>
        </p:nvSpPr>
        <p:spPr>
          <a:xfrm>
            <a:off x="6551088" y="3789547"/>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46" name="TextBox 45"/>
          <p:cNvSpPr txBox="1"/>
          <p:nvPr/>
        </p:nvSpPr>
        <p:spPr>
          <a:xfrm>
            <a:off x="6556950" y="5201203"/>
            <a:ext cx="2286000" cy="83099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Perpetua"/>
                <a:ea typeface="+mn-ea"/>
                <a:cs typeface="+mn-cs"/>
              </a:rPr>
              <a:t>What does the research say?</a:t>
            </a:r>
          </a:p>
        </p:txBody>
      </p:sp>
      <p:sp>
        <p:nvSpPr>
          <p:cNvPr id="29" name="Title 1"/>
          <p:cNvSpPr txBox="1">
            <a:spLocks/>
          </p:cNvSpPr>
          <p:nvPr/>
        </p:nvSpPr>
        <p:spPr>
          <a:xfrm>
            <a:off x="3886200" y="1143000"/>
            <a:ext cx="1828800" cy="1143000"/>
          </a:xfrm>
          <a:prstGeom prst="rect">
            <a:avLst/>
          </a:prstGeom>
        </p:spPr>
        <p:txBody>
          <a:bodyPr bIns="91440" anchor="b" anchorCtr="0">
            <a:normAutofit fontScale="97500"/>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solidFill>
                  <a:srgbClr val="347FD8"/>
                </a:solidFill>
                <a:effectLst/>
                <a:uLnTx/>
                <a:uFillTx/>
                <a:latin typeface="Franklin Gothic Book"/>
                <a:ea typeface="+mj-ea"/>
                <a:cs typeface="+mj-cs"/>
              </a:rPr>
              <a:t>Domain </a:t>
            </a:r>
            <a:endParaRPr kumimoji="0" lang="en-US" sz="3200" b="0" i="0" u="sng" strike="noStrike" kern="1200" cap="none" spc="0" normalizeH="0" baseline="0" noProof="0" dirty="0">
              <a:ln>
                <a:noFill/>
              </a:ln>
              <a:solidFill>
                <a:srgbClr val="347FD8"/>
              </a:solidFill>
              <a:effectLst/>
              <a:uLnTx/>
              <a:uFillTx/>
              <a:latin typeface="Franklin Gothic Book"/>
              <a:ea typeface="+mj-ea"/>
              <a:cs typeface="+mj-cs"/>
            </a:endParaRPr>
          </a:p>
        </p:txBody>
      </p:sp>
      <p:sp>
        <p:nvSpPr>
          <p:cNvPr id="25" name="Title 1"/>
          <p:cNvSpPr>
            <a:spLocks noGrp="1"/>
          </p:cNvSpPr>
          <p:nvPr>
            <p:ph type="title"/>
          </p:nvPr>
        </p:nvSpPr>
        <p:spPr>
          <a:xfrm>
            <a:off x="647303" y="215154"/>
            <a:ext cx="7772400" cy="1143000"/>
          </a:xfrm>
        </p:spPr>
        <p:txBody>
          <a:bodyPr>
            <a:noAutofit/>
          </a:bodyPr>
          <a:lstStyle/>
          <a:p>
            <a:pPr algn="ctr">
              <a:defRPr/>
            </a:pPr>
            <a:r>
              <a:rPr lang="en-US" sz="3200" b="1" dirty="0">
                <a:solidFill>
                  <a:srgbClr val="347FD8"/>
                </a:solidFill>
              </a:rPr>
              <a:t>Factors That Affect Development in</a:t>
            </a:r>
            <a:br>
              <a:rPr lang="en-US" sz="3200" b="1" dirty="0">
                <a:solidFill>
                  <a:srgbClr val="347FD8"/>
                </a:solidFill>
              </a:rPr>
            </a:br>
            <a:r>
              <a:rPr lang="en-US" sz="3200" b="1" dirty="0">
                <a:solidFill>
                  <a:srgbClr val="347FD8"/>
                </a:solidFill>
              </a:rPr>
              <a:t>Emerging Adults</a:t>
            </a:r>
            <a:endParaRPr lang="en-US" sz="2800" b="1" dirty="0">
              <a:solidFill>
                <a:srgbClr val="347FD8"/>
              </a:solidFill>
            </a:endParaRPr>
          </a:p>
        </p:txBody>
      </p:sp>
    </p:spTree>
    <p:extLst>
      <p:ext uri="{BB962C8B-B14F-4D97-AF65-F5344CB8AC3E}">
        <p14:creationId xmlns:p14="http://schemas.microsoft.com/office/powerpoint/2010/main" val="215292118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4287" y="266699"/>
            <a:ext cx="8229600" cy="990600"/>
          </a:xfrm>
        </p:spPr>
        <p:txBody>
          <a:bodyPr>
            <a:noAutofit/>
          </a:bodyPr>
          <a:lstStyle/>
          <a:p>
            <a:r>
              <a:rPr lang="en-US" sz="3600" b="1" dirty="0"/>
              <a:t>Emerging Adulthood Paper:</a:t>
            </a:r>
          </a:p>
        </p:txBody>
      </p:sp>
      <p:sp>
        <p:nvSpPr>
          <p:cNvPr id="3" name="Content Placeholder 2"/>
          <p:cNvSpPr>
            <a:spLocks noGrp="1"/>
          </p:cNvSpPr>
          <p:nvPr>
            <p:ph sz="quarter" idx="1"/>
          </p:nvPr>
        </p:nvSpPr>
        <p:spPr>
          <a:xfrm>
            <a:off x="457200" y="1600200"/>
            <a:ext cx="8229600" cy="3413760"/>
          </a:xfrm>
        </p:spPr>
        <p:txBody>
          <a:bodyPr>
            <a:normAutofit fontScale="92500" lnSpcReduction="20000"/>
          </a:bodyPr>
          <a:lstStyle/>
          <a:p>
            <a:pPr marL="514350" indent="-514350">
              <a:buFont typeface="+mj-lt"/>
              <a:buAutoNum type="alphaUcPeriod"/>
            </a:pPr>
            <a:r>
              <a:rPr lang="en-US" sz="4000" dirty="0"/>
              <a:t>Is a requirement to meet Area E</a:t>
            </a:r>
          </a:p>
          <a:p>
            <a:pPr marL="514350" indent="-514350">
              <a:buFont typeface="+mj-lt"/>
              <a:buAutoNum type="alphaUcPeriod"/>
            </a:pPr>
            <a:r>
              <a:rPr lang="en-US" sz="4000" dirty="0"/>
              <a:t>Explores influences on 18 to 25 year olds development</a:t>
            </a:r>
          </a:p>
          <a:p>
            <a:pPr marL="514350" indent="-514350">
              <a:buFont typeface="+mj-lt"/>
              <a:buAutoNum type="alphaUcPeriod"/>
            </a:pPr>
            <a:r>
              <a:rPr lang="en-US" sz="4000" dirty="0"/>
              <a:t>Requires “peer-reviewed” references</a:t>
            </a:r>
          </a:p>
          <a:p>
            <a:pPr marL="514350" indent="-514350">
              <a:buFont typeface="+mj-lt"/>
              <a:buAutoNum type="alphaUcPeriod"/>
            </a:pPr>
            <a:r>
              <a:rPr lang="en-US" sz="4000" dirty="0"/>
              <a:t>All the Above</a:t>
            </a:r>
          </a:p>
          <a:p>
            <a:pPr marL="514350" indent="-514350">
              <a:buFont typeface="+mj-lt"/>
              <a:buAutoNum type="alphaUcPeriod"/>
            </a:pPr>
            <a:r>
              <a:rPr lang="en-US" sz="4000" dirty="0"/>
              <a:t>A and B </a:t>
            </a:r>
          </a:p>
        </p:txBody>
      </p:sp>
    </p:spTree>
    <p:extLst>
      <p:ext uri="{BB962C8B-B14F-4D97-AF65-F5344CB8AC3E}">
        <p14:creationId xmlns:p14="http://schemas.microsoft.com/office/powerpoint/2010/main" val="381168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Review – Introduction</a:t>
            </a:r>
            <a:endParaRPr lang="en-US" sz="4000" dirty="0"/>
          </a:p>
        </p:txBody>
      </p:sp>
      <p:sp>
        <p:nvSpPr>
          <p:cNvPr id="3" name="Rectangle 2"/>
          <p:cNvSpPr/>
          <p:nvPr/>
        </p:nvSpPr>
        <p:spPr>
          <a:xfrm>
            <a:off x="533400" y="1600200"/>
            <a:ext cx="8153400" cy="4031873"/>
          </a:xfrm>
          <a:prstGeom prst="rect">
            <a:avLst/>
          </a:prstGeom>
        </p:spPr>
        <p:txBody>
          <a:bodyPr wrap="square">
            <a:spAutoFit/>
          </a:bodyPr>
          <a:lstStyle/>
          <a:p>
            <a:r>
              <a:rPr lang="en-US" sz="4000" dirty="0"/>
              <a:t>Does it:</a:t>
            </a:r>
          </a:p>
          <a:p>
            <a:endParaRPr lang="en-US" sz="3600" dirty="0"/>
          </a:p>
          <a:p>
            <a:pPr marL="1033463" lvl="1" indent="-457200">
              <a:buClr>
                <a:schemeClr val="accent6">
                  <a:lumMod val="75000"/>
                </a:schemeClr>
              </a:buClr>
              <a:buSzPct val="76000"/>
              <a:buFont typeface="Wingdings 3" pitchFamily="18" charset="2"/>
              <a:buChar char=""/>
            </a:pPr>
            <a:r>
              <a:rPr lang="en-US" sz="3600" dirty="0"/>
              <a:t> Clearly identify the topic?</a:t>
            </a:r>
          </a:p>
          <a:p>
            <a:pPr marL="1490663" lvl="2" indent="-457200">
              <a:buClr>
                <a:schemeClr val="accent6">
                  <a:lumMod val="75000"/>
                </a:schemeClr>
              </a:buClr>
              <a:buSzPct val="76000"/>
              <a:buFont typeface="Wingdings 3" pitchFamily="18" charset="2"/>
              <a:buChar char=""/>
            </a:pPr>
            <a:r>
              <a:rPr lang="en-US" sz="3600" dirty="0"/>
              <a:t>Topic and emerging adulthood relate?</a:t>
            </a:r>
          </a:p>
          <a:p>
            <a:pPr marL="1033463" lvl="1" indent="-457200">
              <a:buClr>
                <a:schemeClr val="accent6">
                  <a:lumMod val="75000"/>
                </a:schemeClr>
              </a:buClr>
              <a:buSzPct val="76000"/>
              <a:buFont typeface="Wingdings 3" pitchFamily="18" charset="2"/>
              <a:buChar char=""/>
            </a:pPr>
            <a:r>
              <a:rPr lang="en-US" sz="3600" dirty="0"/>
              <a:t>Does it describe how the topic will be addressed in the paper? </a:t>
            </a:r>
          </a:p>
        </p:txBody>
      </p:sp>
    </p:spTree>
    <p:extLst>
      <p:ext uri="{BB962C8B-B14F-4D97-AF65-F5344CB8AC3E}">
        <p14:creationId xmlns:p14="http://schemas.microsoft.com/office/powerpoint/2010/main" val="305492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rigi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1_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1518</TotalTime>
  <Words>1217</Words>
  <Application>Microsoft Office PowerPoint</Application>
  <PresentationFormat>On-screen Show (4:3)</PresentationFormat>
  <Paragraphs>157</Paragraphs>
  <Slides>24</Slides>
  <Notes>6</Notes>
  <HiddenSlides>0</HiddenSlides>
  <MMClips>0</MMClips>
  <ScaleCrop>false</ScaleCrop>
  <HeadingPairs>
    <vt:vector size="6" baseType="variant">
      <vt:variant>
        <vt:lpstr>Fonts Used</vt:lpstr>
      </vt:variant>
      <vt:variant>
        <vt:i4>11</vt:i4>
      </vt:variant>
      <vt:variant>
        <vt:lpstr>Theme</vt:lpstr>
      </vt:variant>
      <vt:variant>
        <vt:i4>4</vt:i4>
      </vt:variant>
      <vt:variant>
        <vt:lpstr>Slide Titles</vt:lpstr>
      </vt:variant>
      <vt:variant>
        <vt:i4>24</vt:i4>
      </vt:variant>
    </vt:vector>
  </HeadingPairs>
  <TitlesOfParts>
    <vt:vector size="39" baseType="lpstr">
      <vt:lpstr>Arial</vt:lpstr>
      <vt:lpstr>Bookman Old Style</vt:lpstr>
      <vt:lpstr>Calibri</vt:lpstr>
      <vt:lpstr>Calibri Light</vt:lpstr>
      <vt:lpstr>Franklin Gothic Book</vt:lpstr>
      <vt:lpstr>Gill Sans MT</vt:lpstr>
      <vt:lpstr>Perpetua</vt:lpstr>
      <vt:lpstr>Times New Roman</vt:lpstr>
      <vt:lpstr>Wingdings</vt:lpstr>
      <vt:lpstr>Wingdings 2</vt:lpstr>
      <vt:lpstr>Wingdings 3</vt:lpstr>
      <vt:lpstr>Origin</vt:lpstr>
      <vt:lpstr>Equity</vt:lpstr>
      <vt:lpstr>1_Equity</vt:lpstr>
      <vt:lpstr>Office Theme</vt:lpstr>
      <vt:lpstr>Final Review of  Emerging Adulthood Paper</vt:lpstr>
      <vt:lpstr>Review of Outline</vt:lpstr>
      <vt:lpstr>Outline</vt:lpstr>
      <vt:lpstr>Factors That Affect Development in Emerging Adults</vt:lpstr>
      <vt:lpstr>PowerPoint Presentation</vt:lpstr>
      <vt:lpstr>Factors That Affect Development in Emerging Adults</vt:lpstr>
      <vt:lpstr>Factors That Affect Development in Emerging Adults</vt:lpstr>
      <vt:lpstr>Emerging Adulthood Paper:</vt:lpstr>
      <vt:lpstr>Review – Introduction</vt:lpstr>
      <vt:lpstr>What is the Topic?</vt:lpstr>
      <vt:lpstr>PowerPoint Presentation</vt:lpstr>
      <vt:lpstr>PowerPoint Presentation</vt:lpstr>
      <vt:lpstr>Each Domain should include:</vt:lpstr>
      <vt:lpstr>Review – Domains </vt:lpstr>
      <vt:lpstr>Psychological Domain</vt:lpstr>
      <vt:lpstr>Review – Conclusion </vt:lpstr>
      <vt:lpstr>PowerPoint Presentation</vt:lpstr>
      <vt:lpstr>The Reference List </vt:lpstr>
      <vt:lpstr>Review Reference List </vt:lpstr>
      <vt:lpstr>Rubric </vt:lpstr>
      <vt:lpstr>Rubric (cont) </vt:lpstr>
      <vt:lpstr>Rubric (cont) </vt:lpstr>
      <vt:lpstr>PowerPoint Presentation</vt:lpstr>
      <vt:lpstr>Examples of Unacceptable Reasons for Submitting a Late Paper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Anagnos</dc:creator>
  <cp:lastModifiedBy>jackwarecki@outlook.com</cp:lastModifiedBy>
  <cp:revision>184</cp:revision>
  <cp:lastPrinted>2016-10-17T13:49:54Z</cp:lastPrinted>
  <dcterms:created xsi:type="dcterms:W3CDTF">2014-04-13T23:31:12Z</dcterms:created>
  <dcterms:modified xsi:type="dcterms:W3CDTF">2020-10-11T18:08:08Z</dcterms:modified>
</cp:coreProperties>
</file>