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57"/>
  </p:notesMasterIdLst>
  <p:handoutMasterIdLst>
    <p:handoutMasterId r:id="rId58"/>
  </p:handoutMasterIdLst>
  <p:sldIdLst>
    <p:sldId id="389" r:id="rId3"/>
    <p:sldId id="394" r:id="rId4"/>
    <p:sldId id="306" r:id="rId5"/>
    <p:sldId id="384" r:id="rId6"/>
    <p:sldId id="379" r:id="rId7"/>
    <p:sldId id="258" r:id="rId8"/>
    <p:sldId id="402" r:id="rId9"/>
    <p:sldId id="259" r:id="rId10"/>
    <p:sldId id="369" r:id="rId11"/>
    <p:sldId id="398" r:id="rId12"/>
    <p:sldId id="370" r:id="rId13"/>
    <p:sldId id="403" r:id="rId14"/>
    <p:sldId id="260" r:id="rId15"/>
    <p:sldId id="266" r:id="rId16"/>
    <p:sldId id="262" r:id="rId17"/>
    <p:sldId id="367" r:id="rId18"/>
    <p:sldId id="353" r:id="rId19"/>
    <p:sldId id="358" r:id="rId20"/>
    <p:sldId id="356" r:id="rId21"/>
    <p:sldId id="360" r:id="rId22"/>
    <p:sldId id="362" r:id="rId23"/>
    <p:sldId id="386" r:id="rId24"/>
    <p:sldId id="281" r:id="rId25"/>
    <p:sldId id="361" r:id="rId26"/>
    <p:sldId id="399" r:id="rId27"/>
    <p:sldId id="317" r:id="rId28"/>
    <p:sldId id="310" r:id="rId29"/>
    <p:sldId id="400" r:id="rId30"/>
    <p:sldId id="373" r:id="rId31"/>
    <p:sldId id="375" r:id="rId32"/>
    <p:sldId id="404" r:id="rId33"/>
    <p:sldId id="376" r:id="rId34"/>
    <p:sldId id="363" r:id="rId35"/>
    <p:sldId id="374" r:id="rId36"/>
    <p:sldId id="388" r:id="rId37"/>
    <p:sldId id="313" r:id="rId38"/>
    <p:sldId id="267" r:id="rId39"/>
    <p:sldId id="371" r:id="rId40"/>
    <p:sldId id="395" r:id="rId41"/>
    <p:sldId id="372" r:id="rId42"/>
    <p:sldId id="368" r:id="rId43"/>
    <p:sldId id="318" r:id="rId44"/>
    <p:sldId id="355" r:id="rId45"/>
    <p:sldId id="354" r:id="rId46"/>
    <p:sldId id="312" r:id="rId47"/>
    <p:sldId id="325" r:id="rId48"/>
    <p:sldId id="298" r:id="rId49"/>
    <p:sldId id="366" r:id="rId50"/>
    <p:sldId id="396" r:id="rId51"/>
    <p:sldId id="347" r:id="rId52"/>
    <p:sldId id="351" r:id="rId53"/>
    <p:sldId id="322" r:id="rId54"/>
    <p:sldId id="349" r:id="rId55"/>
    <p:sldId id="365" r:id="rId5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8000"/>
    <a:srgbClr val="CC0000"/>
    <a:srgbClr val="CCCCFF"/>
    <a:srgbClr val="33CC33"/>
    <a:srgbClr val="F2A10E"/>
    <a:srgbClr val="D2B29A"/>
    <a:srgbClr val="C29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6247" autoAdjust="0"/>
  </p:normalViewPr>
  <p:slideViewPr>
    <p:cSldViewPr>
      <p:cViewPr varScale="1">
        <p:scale>
          <a:sx n="55" d="100"/>
          <a:sy n="55" d="100"/>
        </p:scale>
        <p:origin x="10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2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 eaLnBrk="0" hangingPunct="0">
              <a:defRPr sz="13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 eaLnBrk="0" hangingPunct="0">
              <a:defRPr sz="1300" u="none" smtClean="0"/>
            </a:lvl1pPr>
          </a:lstStyle>
          <a:p>
            <a:pPr>
              <a:defRPr/>
            </a:pPr>
            <a:fld id="{08DF3545-2E4A-48AF-A518-766D898943CD}" type="datetimeFigureOut">
              <a:rPr lang="en-US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 eaLnBrk="0" hangingPunct="0">
              <a:defRPr sz="13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 eaLnBrk="0" hangingPunct="0">
              <a:defRPr sz="1300" u="none" smtClean="0"/>
            </a:lvl1pPr>
          </a:lstStyle>
          <a:p>
            <a:pPr>
              <a:defRPr/>
            </a:pPr>
            <a:fld id="{147F9010-CF42-4D89-97EF-943FCCC5D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 u="none" smtClean="0"/>
            </a:lvl1pPr>
          </a:lstStyle>
          <a:p>
            <a:pPr>
              <a:defRPr/>
            </a:pPr>
            <a:fld id="{CF95DDE5-EC6B-452F-A533-C413D3B51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72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5DDE5-EC6B-452F-A533-C413D3B5116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9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Energy is just the ability of a body to do work. Conversely, work done on a body changes the energy of the body.   How much energy is needed is how much work gets done.   Work and Energy are essentially, equivalent.  Work is energy transferred by a force.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5DDE5-EC6B-452F-A533-C413D3B511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4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Joule is the unit for Energy and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5DDE5-EC6B-452F-A533-C413D3B511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 eaLnBrk="0" hangingPunct="0">
              <a:defRPr sz="1900" u="sng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 eaLnBrk="0" hangingPunct="0">
              <a:defRPr sz="1900" u="sng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 eaLnBrk="0" hangingPunct="0">
              <a:defRPr sz="1900" u="sng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 eaLnBrk="0" hangingPunct="0">
              <a:defRPr sz="1900" u="sng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 eaLnBrk="0" hangingPunct="0">
              <a:defRPr sz="1900" u="sng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9CCA21-CA97-458D-B130-CB7F8D12C2D6}" type="slidenum">
              <a:rPr lang="en-US" sz="1300" u="none"/>
              <a:pPr eaLnBrk="1" hangingPunct="1"/>
              <a:t>14</a:t>
            </a:fld>
            <a:endParaRPr lang="en-US" sz="1300" u="none"/>
          </a:p>
        </p:txBody>
      </p:sp>
    </p:spTree>
    <p:extLst>
      <p:ext uri="{BB962C8B-B14F-4D97-AF65-F5344CB8AC3E}">
        <p14:creationId xmlns:p14="http://schemas.microsoft.com/office/powerpoint/2010/main" val="116688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Lowest estimate 50kg * 4 meter * 9.8   = 2000</a:t>
            </a:r>
          </a:p>
          <a:p>
            <a:r>
              <a:rPr lang="en-US" dirty="0"/>
              <a:t>Highest estimate 100kg * 6 meter * 9.8 = 6000 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Pound: mass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 the amount of material, and weight as the force of attraction of the Earth</a:t>
            </a:r>
          </a:p>
          <a:p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 eaLnBrk="0" hangingPunct="0">
              <a:defRPr sz="1900" u="sng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 eaLnBrk="0" hangingPunct="0">
              <a:defRPr sz="1900" u="sng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 eaLnBrk="0" hangingPunct="0">
              <a:defRPr sz="1900" u="sng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 eaLnBrk="0" hangingPunct="0">
              <a:defRPr sz="1900" u="sng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 eaLnBrk="0" hangingPunct="0">
              <a:defRPr sz="1900" u="sng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6701E0-1F5C-4B89-B1BE-BFB6B93FDAE8}" type="slidenum">
              <a:rPr lang="en-US" sz="1300" u="none"/>
              <a:pPr eaLnBrk="1" hangingPunct="1"/>
              <a:t>17</a:t>
            </a:fld>
            <a:endParaRPr lang="en-US" sz="1300" u="none"/>
          </a:p>
        </p:txBody>
      </p:sp>
    </p:spTree>
    <p:extLst>
      <p:ext uri="{BB962C8B-B14F-4D97-AF65-F5344CB8AC3E}">
        <p14:creationId xmlns:p14="http://schemas.microsoft.com/office/powerpoint/2010/main" val="250409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14% to 20% goes into moving the wheels</a:t>
            </a:r>
          </a:p>
          <a:p>
            <a:r>
              <a:rPr lang="en-US" dirty="0"/>
              <a:t>70%  to 72% goes into engine</a:t>
            </a:r>
            <a:r>
              <a:rPr lang="en-US" baseline="0" dirty="0"/>
              <a:t> losses such as heat, friction, pumping </a:t>
            </a:r>
          </a:p>
          <a:p>
            <a:r>
              <a:rPr lang="en-US" baseline="0" dirty="0"/>
              <a:t>10% drive train and other 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5DDE5-EC6B-452F-A533-C413D3B5116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8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5DDE5-EC6B-452F-A533-C413D3B5116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5DDE5-EC6B-452F-A533-C413D3B5116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799"/>
            <a:ext cx="2133600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927CC66-B5A9-452C-9690-F3EEF98A61AF}" type="datetime1">
              <a:rPr lang="en-US" smtClean="0"/>
              <a:pPr>
                <a:defRPr/>
              </a:pPr>
              <a:t>8/23/2020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46120" y="6355080"/>
            <a:ext cx="2895600" cy="339090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based on notes of P. Hsu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43F3-3A0C-4A24-9043-28E51EC42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B0B7-2821-4712-84B1-0393B3C5E90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11C4-D9B6-4033-9708-AF33D833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6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B0B7-2821-4712-84B1-0393B3C5E90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11C4-D9B6-4033-9708-AF33D833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2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B0B7-2821-4712-84B1-0393B3C5E90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11C4-D9B6-4033-9708-AF33D833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3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B0B7-2821-4712-84B1-0393B3C5E90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11C4-D9B6-4033-9708-AF33D833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0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B0B7-2821-4712-84B1-0393B3C5E90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11C4-D9B6-4033-9708-AF33D833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7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B0B7-2821-4712-84B1-0393B3C5E90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11C4-D9B6-4033-9708-AF33D833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B0B7-2821-4712-84B1-0393B3C5E90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11C4-D9B6-4033-9708-AF33D833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B0B7-2821-4712-84B1-0393B3C5E90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11C4-D9B6-4033-9708-AF33D833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2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B0B7-2821-4712-84B1-0393B3C5E90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11C4-D9B6-4033-9708-AF33D833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5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B0B7-2821-4712-84B1-0393B3C5E90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11C4-D9B6-4033-9708-AF33D833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3825"/>
            <a:ext cx="2133600" cy="29273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31F8D31-21BF-4160-8F78-AC317AB2C8DA}" type="datetime1">
              <a:rPr lang="en-US" smtClean="0"/>
              <a:pPr>
                <a:defRPr/>
              </a:pPr>
              <a:t>8/23/2020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4680" y="6446520"/>
            <a:ext cx="2895600" cy="339090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based on notes of P. Hsu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04D5-83F5-4FF5-9E55-DC2749EC0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56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B0B7-2821-4712-84B1-0393B3C5E90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11C4-D9B6-4033-9708-AF33D833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3A22F-18C7-4FD1-815E-82396A0E55E6}" type="datetime1">
              <a:rPr lang="en-US" smtClean="0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based on notes of P. Hsu 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BE516-0280-4529-8441-870103670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1B6AB-B6AF-4D9F-BDC0-B87669022F01}" type="datetime1">
              <a:rPr lang="en-US" smtClean="0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based on notes of P. Hsu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75B0E-2816-4EA1-A6C6-221849F07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3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3485D-1B27-4E2B-88B4-26E189989BAB}" type="datetime1">
              <a:rPr lang="en-US" smtClean="0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based on notes of P. Hsu 2007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6893F-64B6-4551-99AD-41A03FCE0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3FA0-6CCD-499C-9C76-8F346CEDF3C2}" type="datetime1">
              <a:rPr lang="en-US" smtClean="0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based on notes of P. Hsu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05F0E-D90C-4DBA-9F22-34CB874B6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7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A0EA8-8C5A-4352-A230-0ACCE566E201}" type="datetime1">
              <a:rPr lang="en-US" smtClean="0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based on notes of P. Hsu 2007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B0753-DBAF-438A-BEF8-3A131F278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61FB6-3DAC-4A16-BB99-E861844D152C}" type="datetime1">
              <a:rPr lang="en-US" smtClean="0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based on notes of P. Hsu 2007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9A54B-7DC7-48A2-B8CA-9F0013975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B0B7-2821-4712-84B1-0393B3C5E90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11C4-D9B6-4033-9708-AF33D833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4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/>
            </a:lvl1pPr>
          </a:lstStyle>
          <a:p>
            <a:pPr>
              <a:defRPr/>
            </a:pPr>
            <a:fld id="{A7E3A22F-18C7-4FD1-815E-82396A0E55E6}" type="datetime1">
              <a:rPr lang="en-US" smtClean="0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60" y="6400800"/>
            <a:ext cx="2895600" cy="33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/>
            </a:lvl1pPr>
          </a:lstStyle>
          <a:p>
            <a:pPr>
              <a:defRPr/>
            </a:pPr>
            <a:r>
              <a:rPr lang="en-US" dirty="0"/>
              <a:t>based on notes of P. Hsu 2007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468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/>
            </a:lvl1pPr>
          </a:lstStyle>
          <a:p>
            <a:pPr>
              <a:defRPr/>
            </a:pPr>
            <a:fld id="{CEFBE516-0280-4529-8441-870103670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5" r:id="rId4"/>
    <p:sldLayoutId id="2147483657" r:id="rId5"/>
    <p:sldLayoutId id="2147483660" r:id="rId6"/>
    <p:sldLayoutId id="2147483661" r:id="rId7"/>
    <p:sldLayoutId id="2147483663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B0B7-2821-4712-84B1-0393B3C5E90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11C4-D9B6-4033-9708-AF33D833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jsu.edu/e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jack.warecki@sjsu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mita.duorah@sjsu.edu" TargetMode="External"/><Relationship Id="rId5" Type="http://schemas.openxmlformats.org/officeDocument/2006/relationships/hyperlink" Target="mailto:ahmed.banafa@sjsu.edu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6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4405" y="533400"/>
            <a:ext cx="7772400" cy="1143000"/>
          </a:xfrm>
        </p:spPr>
        <p:txBody>
          <a:bodyPr/>
          <a:lstStyle/>
          <a:p>
            <a:r>
              <a:rPr lang="en-US" altLang="en-US" b="1" dirty="0"/>
              <a:t>Announcements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lvl="1"/>
            <a:r>
              <a:rPr lang="en-US" b="1" dirty="0"/>
              <a:t>New Website</a:t>
            </a:r>
          </a:p>
          <a:p>
            <a:pPr lvl="2"/>
            <a:r>
              <a:rPr lang="en-US" b="1" dirty="0"/>
              <a:t> </a:t>
            </a:r>
            <a:r>
              <a:rPr lang="en-US" b="1" dirty="0">
                <a:hlinkClick r:id="rId3"/>
              </a:rPr>
              <a:t>sjsu.edu/e10</a:t>
            </a:r>
            <a:endParaRPr lang="en-US" b="1" dirty="0"/>
          </a:p>
          <a:p>
            <a:pPr lvl="1"/>
            <a:r>
              <a:rPr lang="en-US" b="1" dirty="0"/>
              <a:t>Syllabus Quiz Closes Sept 4</a:t>
            </a:r>
          </a:p>
          <a:p>
            <a:pPr lvl="1"/>
            <a:r>
              <a:rPr lang="en-US" b="1" dirty="0"/>
              <a:t>Solar Lab Quiz </a:t>
            </a:r>
          </a:p>
          <a:p>
            <a:pPr lvl="2"/>
            <a:r>
              <a:rPr lang="en-US" b="1" dirty="0"/>
              <a:t>Take </a:t>
            </a:r>
            <a:r>
              <a:rPr lang="en-US" b="1" u="sng" dirty="0"/>
              <a:t>before</a:t>
            </a:r>
            <a:r>
              <a:rPr lang="en-US" b="1" dirty="0"/>
              <a:t> Solar lab week (Sept 7)</a:t>
            </a:r>
          </a:p>
          <a:p>
            <a:pPr lvl="1"/>
            <a:r>
              <a:rPr lang="en-US" b="1" dirty="0"/>
              <a:t>Mastering Excel Quiz</a:t>
            </a:r>
          </a:p>
          <a:p>
            <a:pPr lvl="2"/>
            <a:r>
              <a:rPr lang="en-US" b="1" dirty="0"/>
              <a:t>Take </a:t>
            </a:r>
            <a:r>
              <a:rPr lang="en-US" b="1" u="sng" dirty="0"/>
              <a:t>after</a:t>
            </a:r>
            <a:r>
              <a:rPr lang="en-US" b="1" dirty="0"/>
              <a:t> your Excel Labs</a:t>
            </a:r>
          </a:p>
          <a:p>
            <a:pPr lvl="2"/>
            <a:r>
              <a:rPr lang="en-US" b="1" dirty="0"/>
              <a:t>Due Sept 11</a:t>
            </a:r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63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75B0E-2816-4EA1-A6C6-221849F077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709381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8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based on notes of P. Hsu 2007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75B0E-2816-4EA1-A6C6-221849F077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253425"/>
            <a:ext cx="452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none" dirty="0">
                <a:solidFill>
                  <a:srgbClr val="C00000"/>
                </a:solidFill>
              </a:rPr>
              <a:t>Units of Energy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09728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/>
              <a:t>Metric system (SI</a:t>
            </a:r>
            <a:r>
              <a:rPr lang="en-US" u="none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5551" y="1144640"/>
            <a:ext cx="3383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none" dirty="0"/>
              <a:t>Joule (J)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71600" y="1981200"/>
            <a:ext cx="4314001" cy="1299865"/>
            <a:chOff x="1371600" y="1981200"/>
            <a:chExt cx="4314001" cy="1299865"/>
          </a:xfrm>
        </p:grpSpPr>
        <p:sp>
          <p:nvSpPr>
            <p:cNvPr id="8" name="Rectangle 7"/>
            <p:cNvSpPr/>
            <p:nvPr/>
          </p:nvSpPr>
          <p:spPr>
            <a:xfrm>
              <a:off x="1371600" y="1981200"/>
              <a:ext cx="43140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u="none" dirty="0">
                  <a:solidFill>
                    <a:srgbClr val="0000FF"/>
                  </a:solidFill>
                </a:rPr>
                <a:t>1 Joule = 1 Newton-meter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2819400"/>
              <a:ext cx="1305165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 b="1" u="none" dirty="0">
                  <a:solidFill>
                    <a:srgbClr val="0000FF"/>
                  </a:solidFill>
                </a:rPr>
                <a:t>J = N-m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" y="4038600"/>
            <a:ext cx="7813345" cy="1147465"/>
            <a:chOff x="960120" y="3657600"/>
            <a:chExt cx="7813345" cy="1147465"/>
          </a:xfrm>
        </p:grpSpPr>
        <p:grpSp>
          <p:nvGrpSpPr>
            <p:cNvPr id="13" name="Group 12"/>
            <p:cNvGrpSpPr/>
            <p:nvPr/>
          </p:nvGrpSpPr>
          <p:grpSpPr>
            <a:xfrm>
              <a:off x="960120" y="3657600"/>
              <a:ext cx="7813345" cy="1147465"/>
              <a:chOff x="960120" y="3657600"/>
              <a:chExt cx="7813345" cy="114746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60120" y="3657600"/>
                <a:ext cx="5532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none" dirty="0"/>
                  <a:t>US units -  English system (IPS</a:t>
                </a:r>
                <a:r>
                  <a:rPr lang="en-US" u="none" dirty="0"/>
                  <a:t>)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65960" y="4343400"/>
                <a:ext cx="68075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u="none" dirty="0">
                    <a:solidFill>
                      <a:srgbClr val="0000FF"/>
                    </a:solidFill>
                  </a:rPr>
                  <a:t>1 foot-pound force  = 1.3558 J  (Let’s say 1.36 J)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577840" y="3657600"/>
              <a:ext cx="18101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u="none" dirty="0">
                  <a:solidFill>
                    <a:srgbClr val="0000FF"/>
                  </a:solidFill>
                </a:rPr>
                <a:t> </a:t>
              </a:r>
              <a:r>
                <a:rPr lang="en-US" sz="2400" u="none" dirty="0"/>
                <a:t>ft-lb or in-lb</a:t>
              </a:r>
            </a:p>
          </p:txBody>
        </p:sp>
      </p:grpSp>
      <p:pic>
        <p:nvPicPr>
          <p:cNvPr id="31746" name="Picture 2" descr="http://www.mlfhs.org.uk/worthies/jo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57200"/>
            <a:ext cx="2240526" cy="296718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72200" y="3383280"/>
            <a:ext cx="2427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none" dirty="0"/>
              <a:t>www.mlfhs.org.uk/worthies/joule.jpg</a:t>
            </a:r>
          </a:p>
        </p:txBody>
      </p:sp>
    </p:spTree>
    <p:extLst>
      <p:ext uri="{BB962C8B-B14F-4D97-AF65-F5344CB8AC3E}">
        <p14:creationId xmlns:p14="http://schemas.microsoft.com/office/powerpoint/2010/main" val="37816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B451A-C459-4B61-845A-85AA804E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75B0E-2816-4EA1-A6C6-221849F077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822F7-A2F7-4165-BBED-CB768AABAA5E}"/>
              </a:ext>
            </a:extLst>
          </p:cNvPr>
          <p:cNvSpPr txBox="1"/>
          <p:nvPr/>
        </p:nvSpPr>
        <p:spPr>
          <a:xfrm>
            <a:off x="728361" y="364353"/>
            <a:ext cx="8127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none" dirty="0">
                <a:solidFill>
                  <a:srgbClr val="C00000"/>
                </a:solidFill>
              </a:rPr>
              <a:t>But How Much is a Joule?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F7F43E-76BA-4C67-AE30-177E37B143D7}"/>
              </a:ext>
            </a:extLst>
          </p:cNvPr>
          <p:cNvSpPr/>
          <p:nvPr/>
        </p:nvSpPr>
        <p:spPr>
          <a:xfrm>
            <a:off x="711964" y="2449941"/>
            <a:ext cx="403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400" u="none" kern="0" dirty="0"/>
              <a:t>To lift an average apple</a:t>
            </a:r>
            <a:r>
              <a:rPr lang="en-US" sz="4400" u="none" kern="0" baseline="30000" dirty="0"/>
              <a:t>*</a:t>
            </a:r>
            <a:r>
              <a:rPr lang="en-US" sz="4400" u="none" kern="0" dirty="0"/>
              <a:t> one meter.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17A2D7-7224-4087-9503-127253FC8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60" y="3814312"/>
            <a:ext cx="1504950" cy="14248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670C85-7A3F-4250-808B-9D829A80714A}"/>
              </a:ext>
            </a:extLst>
          </p:cNvPr>
          <p:cNvSpPr/>
          <p:nvPr/>
        </p:nvSpPr>
        <p:spPr>
          <a:xfrm>
            <a:off x="304800" y="5775756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u="none" kern="0" dirty="0"/>
              <a:t>*An apple weighs approximately 1 Newton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65EE27-B2A8-45AA-86F5-E2A218F40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60" y="1371600"/>
            <a:ext cx="1504950" cy="1424855"/>
          </a:xfrm>
          <a:prstGeom prst="rect">
            <a:avLst/>
          </a:prstGeom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4A7338A7-41BF-414D-950D-D78B855B0E73}"/>
              </a:ext>
            </a:extLst>
          </p:cNvPr>
          <p:cNvSpPr/>
          <p:nvPr/>
        </p:nvSpPr>
        <p:spPr>
          <a:xfrm>
            <a:off x="5943600" y="2667000"/>
            <a:ext cx="228600" cy="25737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3CCB4A-29FE-428A-8D70-E70782FDA3DF}"/>
              </a:ext>
            </a:extLst>
          </p:cNvPr>
          <p:cNvSpPr txBox="1"/>
          <p:nvPr/>
        </p:nvSpPr>
        <p:spPr>
          <a:xfrm flipH="1">
            <a:off x="5348093" y="3814312"/>
            <a:ext cx="67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1m</a:t>
            </a:r>
          </a:p>
        </p:txBody>
      </p:sp>
    </p:spTree>
    <p:extLst>
      <p:ext uri="{BB962C8B-B14F-4D97-AF65-F5344CB8AC3E}">
        <p14:creationId xmlns:p14="http://schemas.microsoft.com/office/powerpoint/2010/main" val="426820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graphicFrame>
        <p:nvGraphicFramePr>
          <p:cNvPr id="14387" name="Group 51"/>
          <p:cNvGraphicFramePr>
            <a:graphicFrameLocks noGrp="1"/>
          </p:cNvGraphicFramePr>
          <p:nvPr/>
        </p:nvGraphicFramePr>
        <p:xfrm>
          <a:off x="457200" y="838200"/>
          <a:ext cx="8229600" cy="4742654"/>
        </p:xfrm>
        <a:graphic>
          <a:graphicData uri="http://schemas.openxmlformats.org/drawingml/2006/table">
            <a:tbl>
              <a:tblPr/>
              <a:tblGrid>
                <a:gridCol w="429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 Change  (Work)	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Energy (J)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Creation of the Universe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Starting Earth moving in orbit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Atomic Bomb Explosion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(energy release)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Accelerating a 2006 Honda Accord from 0 to 60 mph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5x10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Hard-hit baseball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Lifting an apple by 1 meter	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 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Hopping flea (per hop)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-7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05F0E-D90C-4DBA-9F22-34CB874B6C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0722" name="Picture 2" descr="C:\Documents and Settings\Thalia.DBTOA000\Local Settings\Temporary Internet Files\Content.IE5\QUIPL96S\MC90043691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240" y="4476744"/>
            <a:ext cx="594360" cy="594360"/>
          </a:xfrm>
          <a:prstGeom prst="rect">
            <a:avLst/>
          </a:prstGeom>
          <a:noFill/>
        </p:spPr>
      </p:pic>
      <p:pic>
        <p:nvPicPr>
          <p:cNvPr id="30724" name="Picture 4" descr="C:\Documents and Settings\Thalia.DBTOA000\Local Settings\Temporary Internet Files\Content.IE5\O8CMKGO4\MC9002858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960" y="3922883"/>
            <a:ext cx="652621" cy="578092"/>
          </a:xfrm>
          <a:prstGeom prst="rect">
            <a:avLst/>
          </a:prstGeom>
          <a:noFill/>
        </p:spPr>
      </p:pic>
      <p:pic>
        <p:nvPicPr>
          <p:cNvPr id="30725" name="Picture 5" descr="C:\Documents and Settings\Thalia.DBTOA000\Local Settings\Temporary Internet Files\Content.IE5\WLOXG3NP\MC9000525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240" y="5116824"/>
            <a:ext cx="637842" cy="443027"/>
          </a:xfrm>
          <a:prstGeom prst="rect">
            <a:avLst/>
          </a:prstGeom>
          <a:noFill/>
        </p:spPr>
      </p:pic>
      <p:pic>
        <p:nvPicPr>
          <p:cNvPr id="30727" name="Picture 7" descr="C:\Documents and Settings\Thalia.DBTOA000\Local Settings\Temporary Internet Files\Content.IE5\NG1AFNDW\MC90044173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360" y="2876544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graphicFrame>
        <p:nvGraphicFramePr>
          <p:cNvPr id="17438" name="Group 3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31244842"/>
              </p:ext>
            </p:extLst>
          </p:nvPr>
        </p:nvGraphicFramePr>
        <p:xfrm>
          <a:off x="457200" y="1279525"/>
          <a:ext cx="8321675" cy="2649539"/>
        </p:xfrm>
        <a:graphic>
          <a:graphicData uri="http://schemas.openxmlformats.org/drawingml/2006/table">
            <a:tbl>
              <a:tblPr/>
              <a:tblGrid>
                <a:gridCol w="539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</a:t>
                      </a: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Unit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Joules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BTU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(British Thermal Unit )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1055 joules 	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calorie*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4.184 joules 	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food Calorie 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(kilocalorie)	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4184  joules	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kwH    (kilowatt-hour)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joules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35" name="Text Box 25"/>
          <p:cNvSpPr txBox="1">
            <a:spLocks noChangeArrowheads="1"/>
          </p:cNvSpPr>
          <p:nvPr/>
        </p:nvSpPr>
        <p:spPr bwMode="auto">
          <a:xfrm>
            <a:off x="2378075" y="365125"/>
            <a:ext cx="4997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/>
              <a:t>Other Energy Units</a:t>
            </a:r>
          </a:p>
        </p:txBody>
      </p:sp>
      <p:sp>
        <p:nvSpPr>
          <p:cNvPr id="13336" name="TextBox 4"/>
          <p:cNvSpPr txBox="1">
            <a:spLocks noChangeArrowheads="1"/>
          </p:cNvSpPr>
          <p:nvPr/>
        </p:nvSpPr>
        <p:spPr bwMode="auto">
          <a:xfrm>
            <a:off x="593725" y="4297363"/>
            <a:ext cx="8229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62088" indent="-1462088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none" dirty="0">
                <a:solidFill>
                  <a:srgbClr val="0000FF"/>
                </a:solidFill>
              </a:rPr>
              <a:t>*1 calorie = Amount of energy required to change temperature of one gram of liquid water by one degree Celsius.</a:t>
            </a:r>
          </a:p>
          <a:p>
            <a:pPr eaLnBrk="1" hangingPunct="1"/>
            <a:endParaRPr lang="en-US" sz="2400" u="none" dirty="0"/>
          </a:p>
          <a:p>
            <a:pPr eaLnBrk="1" hangingPunct="1"/>
            <a:r>
              <a:rPr lang="en-US" sz="2400" u="none" dirty="0"/>
              <a:t>1 gram = 0.001 kg              For water: 1 gram=1 cm</a:t>
            </a:r>
            <a:r>
              <a:rPr lang="en-US" sz="2400" u="none" baseline="30000" dirty="0"/>
              <a:t>3</a:t>
            </a:r>
            <a:r>
              <a:rPr lang="en-US" sz="2400" u="none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9A54B-7DC7-48A2-B8CA-9F00139750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365125"/>
            <a:ext cx="8458200" cy="48926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3600" b="1" dirty="0"/>
              <a:t>Energy Conversion</a:t>
            </a:r>
          </a:p>
          <a:p>
            <a:pPr marL="0" indent="0" eaLnBrk="1" hangingPunct="1">
              <a:buFontTx/>
              <a:buNone/>
            </a:pPr>
            <a:endParaRPr lang="en-US" sz="2800" dirty="0"/>
          </a:p>
          <a:p>
            <a:pPr marL="0" indent="0" eaLnBrk="1" hangingPunct="1">
              <a:buFontTx/>
              <a:buNone/>
            </a:pPr>
            <a:r>
              <a:rPr lang="en-US" sz="2800" dirty="0"/>
              <a:t>Energy is what it takes to do work, but energy is </a:t>
            </a:r>
            <a:r>
              <a:rPr lang="en-US" sz="2800" dirty="0">
                <a:solidFill>
                  <a:srgbClr val="C00000"/>
                </a:solidFill>
              </a:rPr>
              <a:t>NOT “</a:t>
            </a:r>
            <a:r>
              <a:rPr lang="en-US" sz="2800" u="sng" dirty="0">
                <a:solidFill>
                  <a:srgbClr val="C00000"/>
                </a:solidFill>
              </a:rPr>
              <a:t>consumed</a:t>
            </a:r>
            <a:r>
              <a:rPr lang="en-US" sz="2800" dirty="0">
                <a:solidFill>
                  <a:srgbClr val="C00000"/>
                </a:solidFill>
              </a:rPr>
              <a:t>” </a:t>
            </a:r>
            <a:r>
              <a:rPr lang="en-US" sz="2800" dirty="0"/>
              <a:t>by doing the work.    It is </a:t>
            </a:r>
            <a:r>
              <a:rPr lang="en-US" sz="2800" dirty="0">
                <a:solidFill>
                  <a:srgbClr val="0070C0"/>
                </a:solidFill>
              </a:rPr>
              <a:t>transformed</a:t>
            </a:r>
            <a:r>
              <a:rPr lang="en-US" sz="2800" dirty="0"/>
              <a:t> from one form to another form. </a:t>
            </a:r>
          </a:p>
          <a:p>
            <a:pPr marL="0" indent="0" eaLnBrk="1" hangingPunct="1">
              <a:buFontTx/>
              <a:buNone/>
            </a:pPr>
            <a:endParaRPr lang="en-US" sz="2800" dirty="0"/>
          </a:p>
          <a:p>
            <a:pPr marL="0" indent="0" eaLnBrk="1" hangingPunct="1">
              <a:buFontTx/>
              <a:buNone/>
            </a:pPr>
            <a:r>
              <a:rPr lang="en-US" sz="2800" dirty="0"/>
              <a:t>In a gas water heater, the energy is transformed from energy contained in the gas to the </a:t>
            </a:r>
            <a:r>
              <a:rPr lang="en-US" sz="2800" u="sng" dirty="0"/>
              <a:t>heat energy</a:t>
            </a:r>
            <a:r>
              <a:rPr lang="en-US" sz="2800" dirty="0"/>
              <a:t> in the water (and other forms in the byproducts such as heat in the exhaust air).   </a:t>
            </a:r>
          </a:p>
          <a:p>
            <a:pPr marL="0" indent="0" eaLnBrk="1" hangingPunct="1">
              <a:buFontTx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u="none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2720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057" name="Rectangle 15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1752600" y="2819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059" name="Rectangle 19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060" name="Rectangle 3"/>
          <p:cNvSpPr txBox="1">
            <a:spLocks noChangeArrowheads="1"/>
          </p:cNvSpPr>
          <p:nvPr/>
        </p:nvSpPr>
        <p:spPr bwMode="auto">
          <a:xfrm>
            <a:off x="777875" y="549275"/>
            <a:ext cx="7862888" cy="91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none" dirty="0"/>
              <a:t>The work of lifting a mass of </a:t>
            </a:r>
            <a:r>
              <a:rPr lang="en-US" sz="2400" i="1" u="none" dirty="0"/>
              <a:t>m</a:t>
            </a:r>
            <a:r>
              <a:rPr lang="en-US" sz="2400" u="none" dirty="0"/>
              <a:t> kg for </a:t>
            </a:r>
            <a:r>
              <a:rPr lang="en-US" sz="2400" i="1" u="none" dirty="0"/>
              <a:t>h</a:t>
            </a:r>
            <a:r>
              <a:rPr lang="en-US" sz="2400" u="none" dirty="0"/>
              <a:t> meters requires the following amount of energy:</a:t>
            </a:r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</p:txBody>
      </p:sp>
      <p:sp>
        <p:nvSpPr>
          <p:cNvPr id="2061" name="Rectangle 3"/>
          <p:cNvSpPr txBox="1">
            <a:spLocks noChangeArrowheads="1"/>
          </p:cNvSpPr>
          <p:nvPr/>
        </p:nvSpPr>
        <p:spPr bwMode="auto">
          <a:xfrm>
            <a:off x="868363" y="2469198"/>
            <a:ext cx="7864475" cy="164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none" dirty="0"/>
              <a:t>This amount of energy is transformed to the energy, called </a:t>
            </a:r>
            <a:r>
              <a:rPr lang="en-US" sz="2400" dirty="0"/>
              <a:t>Potential Energy</a:t>
            </a:r>
            <a:r>
              <a:rPr lang="en-US" sz="2400" u="none" dirty="0"/>
              <a:t>, that is contained in the mass situating at a higher elevation.  </a:t>
            </a:r>
            <a:r>
              <a:rPr lang="en-US" sz="2400" u="none" dirty="0">
                <a:solidFill>
                  <a:srgbClr val="C00000"/>
                </a:solidFill>
              </a:rPr>
              <a:t>Note:  Energy is transformed,  not ‘used up’.</a:t>
            </a:r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1325563" y="3657600"/>
          <a:ext cx="5576887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Picture" r:id="rId3" imgW="3378200" imgH="1790700" progId="Word.Picture.8">
                  <p:embed/>
                </p:oleObj>
              </mc:Choice>
              <mc:Fallback>
                <p:oleObj name="Picture" r:id="rId3" imgW="3378200" imgH="1790700" progId="Word.Picture.8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3657600"/>
                        <a:ext cx="5576887" cy="294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240" y="1417320"/>
            <a:ext cx="8275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400" u="none" dirty="0">
                <a:solidFill>
                  <a:srgbClr val="FF0000"/>
                </a:solidFill>
              </a:rPr>
              <a:t>Energy = </a:t>
            </a:r>
            <a:r>
              <a:rPr lang="en-US" sz="2400" i="1" u="none" dirty="0">
                <a:solidFill>
                  <a:srgbClr val="FF0000"/>
                </a:solidFill>
              </a:rPr>
              <a:t>m (mass) x g(acceleration of gravity) x h (height)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9000" y="1920240"/>
            <a:ext cx="27432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none" dirty="0">
                <a:solidFill>
                  <a:srgbClr val="FF0000"/>
                </a:solidFill>
              </a:rPr>
              <a:t>PE = </a:t>
            </a:r>
            <a:r>
              <a:rPr lang="en-US" sz="2800" b="1" i="1" u="none" dirty="0">
                <a:solidFill>
                  <a:srgbClr val="FF0000"/>
                </a:solidFill>
              </a:rPr>
              <a:t>m g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u="none"/>
              <a:t>based on notes of P. Hsu 2007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76200"/>
            <a:ext cx="8229600" cy="530415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 marL="0" indent="0">
              <a:buFontTx/>
              <a:buNone/>
            </a:pPr>
            <a:r>
              <a:rPr lang="en-US" sz="2400" dirty="0"/>
              <a:t>Which one of the following values is </a:t>
            </a:r>
            <a:r>
              <a:rPr lang="en-US" sz="2400" b="1" dirty="0">
                <a:solidFill>
                  <a:srgbClr val="0000FF"/>
                </a:solidFill>
              </a:rPr>
              <a:t>closest</a:t>
            </a:r>
            <a:r>
              <a:rPr lang="en-US" sz="2400" dirty="0"/>
              <a:t> to the amount of energy that is required to take you (about 65kg) from the 1</a:t>
            </a:r>
            <a:r>
              <a:rPr lang="en-US" sz="2400" baseline="30000" dirty="0"/>
              <a:t>st</a:t>
            </a:r>
            <a:r>
              <a:rPr lang="en-US" sz="2400" dirty="0"/>
              <a:t> to the 2</a:t>
            </a:r>
            <a:r>
              <a:rPr lang="en-US" sz="2400" baseline="30000" dirty="0"/>
              <a:t>nd</a:t>
            </a:r>
            <a:r>
              <a:rPr lang="en-US" sz="2400" dirty="0"/>
              <a:t> floor in the Engr building (a change of 7m)?  (Hint: </a:t>
            </a:r>
            <a:r>
              <a:rPr lang="en-US" sz="2400" i="1" dirty="0"/>
              <a:t>mgh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AutoNum type="alphaUcParenBoth"/>
            </a:pPr>
            <a:r>
              <a:rPr lang="en-US" sz="2400" dirty="0"/>
              <a:t> 40 J</a:t>
            </a:r>
          </a:p>
          <a:p>
            <a:pPr>
              <a:lnSpc>
                <a:spcPct val="80000"/>
              </a:lnSpc>
              <a:buFontTx/>
              <a:buAutoNum type="alphaUcParenBoth"/>
            </a:pPr>
            <a:r>
              <a:rPr lang="en-US" sz="2400" dirty="0"/>
              <a:t> 400 J</a:t>
            </a:r>
          </a:p>
          <a:p>
            <a:pPr>
              <a:lnSpc>
                <a:spcPct val="80000"/>
              </a:lnSpc>
              <a:buFontTx/>
              <a:buAutoNum type="alphaUcParenBoth"/>
            </a:pPr>
            <a:r>
              <a:rPr lang="en-US" sz="2400" dirty="0"/>
              <a:t> 4000 J</a:t>
            </a:r>
          </a:p>
          <a:p>
            <a:pPr>
              <a:lnSpc>
                <a:spcPct val="80000"/>
              </a:lnSpc>
              <a:buFontTx/>
              <a:buAutoNum type="alphaUcParenBoth"/>
            </a:pPr>
            <a:r>
              <a:rPr lang="en-US" sz="2400" dirty="0"/>
              <a:t> 40000 J</a:t>
            </a:r>
          </a:p>
          <a:p>
            <a:pPr>
              <a:lnSpc>
                <a:spcPct val="80000"/>
              </a:lnSpc>
              <a:buFontTx/>
              <a:buAutoNum type="alphaUcParenBoth"/>
            </a:pPr>
            <a:r>
              <a:rPr lang="en-US" sz="2400" dirty="0"/>
              <a:t> 400000 J</a:t>
            </a:r>
          </a:p>
          <a:p>
            <a:pPr>
              <a:lnSpc>
                <a:spcPct val="80000"/>
              </a:lnSpc>
              <a:buFontTx/>
              <a:buAutoNum type="alphaUcParenBoth"/>
            </a:pPr>
            <a:endParaRPr lang="en-US" sz="2400" dirty="0"/>
          </a:p>
          <a:p>
            <a:pPr indent="-1588">
              <a:buFontTx/>
              <a:buNone/>
            </a:pPr>
            <a:r>
              <a:rPr lang="en-US" sz="2400" dirty="0"/>
              <a:t>This energy is </a:t>
            </a:r>
            <a:r>
              <a:rPr lang="en-US" sz="2400" dirty="0">
                <a:solidFill>
                  <a:srgbClr val="C00000"/>
                </a:solidFill>
              </a:rPr>
              <a:t>transformed</a:t>
            </a:r>
            <a:r>
              <a:rPr lang="en-US" sz="2400" dirty="0"/>
              <a:t> from the energy in the food that you ate to the potential energy of your body mass on the 2</a:t>
            </a:r>
            <a:r>
              <a:rPr lang="en-US" sz="2400" baseline="30000" dirty="0"/>
              <a:t>nd</a:t>
            </a:r>
            <a:r>
              <a:rPr lang="en-US" sz="2400" dirty="0"/>
              <a:t> floor.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sp>
        <p:nvSpPr>
          <p:cNvPr id="15364" name="AutoShape 6" descr="data:image/jpeg;base64,/9j/4AAQSkZJRgABAQAAAQABAAD/2wCEAAkGBhMQERQUEBAUEhUUFBUXERMXGBUWHRIUFREVFh0YFh4XHy0eFx8mGRcaIC8gKicrLDgsGB4xNTAqNiYrLCsBCQoKBQUFDQUFDSkYEhgpKSkpKSkpKSkpKSkpKSkpKSkpKSkpKSkpKSkpKSkpKSkpKSkpKSkpKSkpKSkpKSkpKf/AABEIAIkAnAMBIgACEQEDEQH/xAAbAAEBAAMBAQEAAAAAAAAAAAAABgQFBwMBAv/EAEQQAAIBAwIEAwIICwYHAAAAAAECAwAEERIhBQYTMQciURRBFzJUYXGBkZMjNUJSVWJyg7TS0xUzlKOz0QgWNlN0obL/xAAUAQEAAAAAAAAAAAAAAAAAAAAA/8QAFBEBAAAAAAAAAAAAAAAAAAAAAP/aAAwDAQACEQMRAD8A7jSlKBSlKBSlKBSlKBSlKBSlKBSlKBUjHEOKyzdRibWCWSAwdupPC+lpGYb4G4C7+452xVcajeG3kfDJ54LglUubiW4hlx5S07ljGcZwQc4z3AoNTx3lyHhpDcLsnjl6buXhLkExyQARzAhgVYSMfXyHY74t+X+IG4t45GGGZfOBvh1JVh2HZlPurScw8xxwEprcXMw0QQrgiWUq2gasYAJPc499bflizeK1iWUYkKl5QCDpklYyOAR3wzkZ+ag2tKUoFKUoFKUoFKUoFKUoFKUoFKUoFfGbFfa0POfE+jbFR8ec9CHt/eSq2MeuAGP1UHxOZWmlkjtoGcQvollbCpqHcRkn8Jggg47EYNScnC7u74hFHxbQYNLSQxQEiNpEYlRNqyXOnUSucHHpnKx4N/aAFisrew2SrDdEbf2jKUDHSwOpAsgyd9yxA2ql4FyYLWUObiWUIGWBHLEQo2wAJY5wuVyfWg1nAIYeF3NxDIsEMRXqw3BEMRZSUDo5AUYDFSBj31n33iFAhboI94qLqmkttEqxjJwCVbdjg+XvUbzXPfS8dh9ltjcw2vTZhnSiSMozqfGxAwcb7Gqq54BxK6VzJxEWofGiOKMP0l7kFzpLHPvxQV1vOsiK6EMrKGVgQQVYZBBHcYNelY3DLFYIY4kzpijSNc7nSihRnPfYVk0ClKUClKUClKUClKUClKUClKUGBxrjUVpCZZmIUFV2BJLO4VQAPViB6VE80TzTaWnj6QmkFtYRNguk0y7zMVYqHCxsFxjAZt/Nir+5tUlUrIiup7qwDA49Qdq0/DeT7S0cyxRlTj8p3dUGxJQOSsfbcgDtQeHIvDEt7dokydE06EnBZtFxKoZiPjEgAk/PWRzbzILG36mAzswSJT2LkMRqx2UBST8wPvxUDw3xQtrLiF9FP1FilnL28mldBKpiQg5GQZAcHfOaorvmm0nkR1sLm8fGmNlgMiANuGLHKqDn43oaDz5R5os4oVit55b+UkmSURkPMxY7sZNI7eUb9lqq4NxxbgyL03jeIqJEcDKll1DBUkHb56n+KS8TEM8peC2RInaKNB1JCyodnZwY8EgbKAd68fDO8knN1LLjUTaq2O2r2GF2xnf48jDv7vXOQuaUpQKUpQKUpQKUpQKUpQKUpQKUpQKneceIEJHboup7t+lkbdOMjzyH1Ayq47+cVvp51QZZgo9ScVzu+491LuWWAmQTJFa2DYOEuG6jSuA2CgA6WW2yQo3oMfjHKEPEb60t0iX2bhi6J8kkMHiUpFsdsBVJ3J8329NSMAADsBgD6K13LvBFtIQmrqOfNNMQA00hJJd/U7/ZW0oJ/nK5HQEIJ6lw6RxgAnVl1LdhsNAbvivHkrpqLmKMANFcusi+8b+TY9h0tGPmqX5t8QeFySRg8QaCa1l6iEQyuCdONLjA1IcgkBh8XvWg+FXhjyO17DFK22ma3SZeqASMyq+Ch7ban2Pfag7ZmvtcU5W8V7OO5eSS7aG3MZVLc9eY69StqwIwEOAV7t9O9WA8bOEfLT91P/JQXdKx+I3ywRSSyZCRIzvgZOlFLHAHc4Hauf8AE+f7hF1l4IOqoks4jBNMZYHJ0vKUdRG2BkpgncYyc4DpFK0PAePO8j292qR3MfnKoWZXhJAWVSRtkkgrnIKn3YJ31ApSlApSlApSlApSlBF81WiRXtvdXKrJblPZ2RgWEcsjEo+ns2SNHYnLg7AGvDgtysHEJDexm3ll0xWhJAikjyp6cOny6y+SwzqOBtjFZ/iaijh7uzhOlJBICdWCUuEIB0gnft9dQnMPjPYXcUaKrrJ1EbqOhAtyrbupXUxOM4wPf7qDswoahPhv4R8rb7mf+Snw38H+WN9zP/JQc35G5Ptr/jF7FexmZUjDr55IyGzEM+Uhjs1dK+BLg/yI/fXP9SozwgvIpuN37276omgBQ4K5GuEdj23BrttBC/Alwf5Efvrn+pT4EuD/ACI/fXP9SrqlBrOZbBp7SeOPGt42Eec414yurG+NQGce7NS3CONoRH1ngglgUQSJOekwdUVSYwzeZCwYqxGcH3VVcZ49DaKDNIFLHESblpX/ADI1GS53GwBrmviLZPdQw3t7FHDDbswWBgjO6TFArFn8qHYHQfXcZoKXlWBrm+e+XIhW1FnHqBBmMc3V6qZJDRnVgNnfSTVvUXZc13MBEV3w+RVjQap0dZ9aqdPU6ceqRQcE7j3etVtjfRzxrJC6yI4yjqchh6ig96UpQKUpQKUrV8zcwR2FtJczZ0R6dWM/lyKg7AnuwoNpSuX/AA/2Ho/2P6D9T5yPqr78P/D/ANb7JPzsfmem/wBdBvPGD8T3P7n+JjqM8K/DDh17wyGe6tepK5l1P1J0zplZRsjhewHYVi8+eMVnfWE1vFq1ydPGQ+2mRXPdf1cfXVn4H/ia3/am9P8Avv6UHp8CfB/kP+dc/wBSnwJ8H+Q/51z/AFKuaUE7y34f2PDpGks7cxM66GPUmfK6g2MSOR3A3qipSgUpSg5yLp2maeJVlubmZoLZJs9K0SD4zAfGUnYnHche3cY/InL095cTXnEZ2maK5mjgtwWMMenyFlRwR9GDgY9e3743BJFxGWVWUrbFLtYvitMBA6Soh97HqKQO2QAe+RteReIqkkqEMi3Te12itsenKvnj3O7K6MzYJH4VfWg++IyyQi3ubfSJhcQwnUSEeOZyhWTTuVywPv8AorRcr3ktqY2M4VprzoTWDFnjth1WULbYOE282SMED6KoPES5jYWsTHf2uCVlA1EpC/UIwN/Np0g+prDtOJ28t7bzy8Nnglncxwyy5VldYWP4SPVpXyqcHzHcetBfUpWBx69aC1nljGXjhldB6skbMB9ooM/NK4Pwvxf41dKXt+HrMo7tHBIwB39H+Y/ZWYfEbmH9Ev8A4ab+ag7ZUN42fiS7/cfxkFQ3wicy/os/4Wf+etXzLzHzBxC2ktp+FuI5NOrRbTBvJIrjBLH8pR7qC58IeVrOfhFrJNZ28rnrZd4o2Y6buYDJIycDarH/AJH4f+j7X7mL/atV4R8Pkt+EW0c8bxSL1tSOCrLm6mYZB7bEH66saDRnkfh/6PtfuYv9q2ljYRwII4Y0iQZ0oihVGSScAbDc1kUoFKUoFKUoFKUoNXxTli2uW1TwK7aSudwSjacq2kjUp0jKnIOK0PiJZrb8PM9uixy2ar7KyhQYlLJGVTOwUpgEdsAbbVYmorjd0eINLD1jBZQEpeTBmidpgQQkT9tI21N79WB78Bh3PDZrniswi4hJAhgikQIkRbpkKpCtIDIikgnykDUW9+c4HssyXI6Qlultb5XkyxdlU204z5yW3dh/6xtXtxO8Psd7fW2uNRbtBak6kbpxRZ1qF8y/hFbB2yAD781zTgHh7xfituLqO8DLOSCZZ5tbdMsmG8pyNj7zQd7g5vtjIkTuYZXBKRSpJEz6Rk6Ooo1Y9RXvzIc2dzg4PQmwfQ9Jq4fD4L8bTGm8iGPi4uJvLj3r5Ntsj6zWZL4YcxspVuKFlYEMpvLkggjBBGncYoN5/wAO0+qzmXbysvp7zKd8b/bXW6gPCTka44VDKly8bF2UqI2ZgANec6lGPjCr8UH3FfMV9pQKUpQKUpQKUpQKUpQKUpQTPOPEHHRto2WP2kuskrEARwqF1lc92IYKN9ic74qWm4EYWV5fZruG31LbQC4ZGVCRvjTiSQk6jlgO2O2/48cO3D//ACH/ANE1zvmj+5/eD/ThoOsc18cS94JcTRo6AxzqVcLlWjSRD8Vsdwd8/VX68EPxLbftTfxElS1l/wBKv9Fz/wDU1VPgh+Jbb9qb+IkoLylKUClKUClKUClKUClKUClKUClKUClKUH//2Q==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5713224"/>
            <a:ext cx="77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>
                <a:solidFill>
                  <a:srgbClr val="FF0000"/>
                </a:solidFill>
              </a:rPr>
              <a:t>PE = </a:t>
            </a:r>
            <a:r>
              <a:rPr lang="en-US" u="none" dirty="0" err="1">
                <a:solidFill>
                  <a:srgbClr val="FF0000"/>
                </a:solidFill>
              </a:rPr>
              <a:t>mgh</a:t>
            </a:r>
            <a:r>
              <a:rPr lang="en-US" u="none" dirty="0">
                <a:solidFill>
                  <a:srgbClr val="FF0000"/>
                </a:solidFill>
              </a:rPr>
              <a:t> = 70 (kg) x 9.8 m/s</a:t>
            </a:r>
            <a:r>
              <a:rPr lang="en-US" u="none" baseline="30000" dirty="0">
                <a:solidFill>
                  <a:srgbClr val="FF0000"/>
                </a:solidFill>
              </a:rPr>
              <a:t>2</a:t>
            </a:r>
            <a:r>
              <a:rPr lang="en-US" u="none" dirty="0">
                <a:solidFill>
                  <a:srgbClr val="FF0000"/>
                </a:solidFill>
              </a:rPr>
              <a:t> x 7 (m) = 4900 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u="none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063875" y="4160838"/>
          <a:ext cx="48006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Picture" r:id="rId3" imgW="3378200" imgH="1600200" progId="Word.Picture.8">
                  <p:embed/>
                </p:oleObj>
              </mc:Choice>
              <mc:Fallback>
                <p:oleObj name="Picture" r:id="rId3" imgW="3378200" imgH="1600200" progId="Word.Picture.8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4160838"/>
                        <a:ext cx="4800600" cy="227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0" y="2720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082" name="Rectangle 15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083" name="Rectangle 17"/>
          <p:cNvSpPr>
            <a:spLocks noChangeArrowheads="1"/>
          </p:cNvSpPr>
          <p:nvPr/>
        </p:nvSpPr>
        <p:spPr bwMode="auto">
          <a:xfrm>
            <a:off x="1752600" y="2819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084" name="Rectangle 19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085" name="Rectangle 3"/>
          <p:cNvSpPr txBox="1">
            <a:spLocks noChangeArrowheads="1"/>
          </p:cNvSpPr>
          <p:nvPr/>
        </p:nvSpPr>
        <p:spPr bwMode="auto">
          <a:xfrm>
            <a:off x="777875" y="549275"/>
            <a:ext cx="786288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none" dirty="0"/>
              <a:t>The work of accelerating a mass of </a:t>
            </a:r>
            <a:r>
              <a:rPr lang="en-US" sz="2400" i="1" u="none" dirty="0"/>
              <a:t>m</a:t>
            </a:r>
            <a:r>
              <a:rPr lang="en-US" sz="2400" u="none" dirty="0"/>
              <a:t> kg from 0 speed to the speed of v (meter/second) requires the following amount of energy:</a:t>
            </a:r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</p:txBody>
      </p:sp>
      <p:sp>
        <p:nvSpPr>
          <p:cNvPr id="3086" name="Rectangle 3"/>
          <p:cNvSpPr txBox="1">
            <a:spLocks noChangeArrowheads="1"/>
          </p:cNvSpPr>
          <p:nvPr/>
        </p:nvSpPr>
        <p:spPr bwMode="auto">
          <a:xfrm>
            <a:off x="822325" y="2925763"/>
            <a:ext cx="78644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none" dirty="0"/>
              <a:t>This amount of energy is transformed from burning fuel to the energy that is contained in the moving mass is called </a:t>
            </a:r>
            <a:r>
              <a:rPr lang="en-US" sz="2400" dirty="0"/>
              <a:t>Kinetic Energy</a:t>
            </a:r>
            <a:r>
              <a:rPr lang="en-US" sz="2400" u="none" dirty="0"/>
              <a:t>.    </a:t>
            </a:r>
            <a:r>
              <a:rPr lang="en-US" sz="2400" u="none" dirty="0">
                <a:solidFill>
                  <a:srgbClr val="C00000"/>
                </a:solidFill>
              </a:rPr>
              <a:t>Note:  Energy is transformed,  not ‘used up’.</a:t>
            </a:r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28" name="Picture 5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6160" y="1828800"/>
            <a:ext cx="1990725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" y="2514600"/>
            <a:ext cx="8321040" cy="118872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 marL="3175" indent="-3175">
              <a:buFontTx/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How much energy is needed to accelerate it from 30  to 60 mph? 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6388" name="Picture 6" descr="MCj044173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0" y="685800"/>
            <a:ext cx="11890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7452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i="1" u="none" dirty="0">
                <a:solidFill>
                  <a:srgbClr val="C00000"/>
                </a:solidFill>
              </a:rPr>
              <a:t>How much energy is in a Honda Accord (1300 kg) when it is traveling at 30 mph?</a:t>
            </a:r>
          </a:p>
          <a:p>
            <a:pPr>
              <a:buFontTx/>
              <a:buNone/>
            </a:pPr>
            <a:r>
              <a:rPr lang="en-US" sz="2400" b="1" i="1" u="none" dirty="0">
                <a:solidFill>
                  <a:srgbClr val="C00000"/>
                </a:solidFill>
              </a:rPr>
              <a:t>(note: 1 mph = 0.447 m/s)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" y="1965960"/>
            <a:ext cx="7909560" cy="480131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sz="2400" u="none" dirty="0"/>
              <a:t>Kinetic Energy = 0.5*1300kg*(13.4 m/s)</a:t>
            </a:r>
            <a:r>
              <a:rPr lang="en-US" sz="2400" u="none" baseline="30000" dirty="0"/>
              <a:t>2 </a:t>
            </a:r>
            <a:r>
              <a:rPr lang="en-US" sz="2400" u="none" dirty="0"/>
              <a:t>= </a:t>
            </a:r>
            <a:r>
              <a:rPr lang="en-US" sz="2400" u="none" dirty="0">
                <a:solidFill>
                  <a:srgbClr val="FF0000"/>
                </a:solidFill>
              </a:rPr>
              <a:t>1.17x10</a:t>
            </a:r>
            <a:r>
              <a:rPr lang="en-US" sz="2400" u="none" baseline="30000" dirty="0">
                <a:solidFill>
                  <a:srgbClr val="FF0000"/>
                </a:solidFill>
              </a:rPr>
              <a:t>5 </a:t>
            </a:r>
            <a:r>
              <a:rPr lang="en-US" sz="2400" u="none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" y="4480560"/>
            <a:ext cx="7909560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FontTx/>
              <a:buNone/>
            </a:pPr>
            <a:r>
              <a:rPr lang="en-US" sz="2400" u="none" dirty="0"/>
              <a:t>Required energy = KE</a:t>
            </a:r>
            <a:r>
              <a:rPr lang="en-US" sz="2400" u="none" baseline="-25000" dirty="0"/>
              <a:t>60</a:t>
            </a:r>
            <a:r>
              <a:rPr lang="en-US" sz="2400" u="none" dirty="0"/>
              <a:t>-KE</a:t>
            </a:r>
            <a:r>
              <a:rPr lang="en-US" sz="2400" u="none" baseline="-25000" dirty="0"/>
              <a:t>30</a:t>
            </a:r>
            <a:r>
              <a:rPr lang="en-US" sz="2400" u="none" dirty="0"/>
              <a:t> </a:t>
            </a:r>
          </a:p>
          <a:p>
            <a:pPr>
              <a:buFontTx/>
              <a:buNone/>
            </a:pPr>
            <a:r>
              <a:rPr lang="en-US" sz="2400" u="none" dirty="0"/>
              <a:t>                            = </a:t>
            </a:r>
            <a:r>
              <a:rPr lang="en-US" sz="2400" u="none" dirty="0">
                <a:solidFill>
                  <a:srgbClr val="00B050"/>
                </a:solidFill>
              </a:rPr>
              <a:t>4.67x10</a:t>
            </a:r>
            <a:r>
              <a:rPr lang="en-US" sz="2400" u="none" baseline="30000" dirty="0">
                <a:solidFill>
                  <a:srgbClr val="00B050"/>
                </a:solidFill>
              </a:rPr>
              <a:t>5 </a:t>
            </a:r>
            <a:r>
              <a:rPr lang="en-US" sz="2400" u="none" dirty="0">
                <a:solidFill>
                  <a:srgbClr val="00B050"/>
                </a:solidFill>
              </a:rPr>
              <a:t>J</a:t>
            </a:r>
            <a:r>
              <a:rPr lang="en-US" sz="2400" u="none" dirty="0"/>
              <a:t> - </a:t>
            </a:r>
            <a:r>
              <a:rPr lang="en-US" sz="2400" u="none" dirty="0">
                <a:solidFill>
                  <a:srgbClr val="FF0000"/>
                </a:solidFill>
              </a:rPr>
              <a:t>1.17x10</a:t>
            </a:r>
            <a:r>
              <a:rPr lang="en-US" sz="2400" u="none" baseline="30000" dirty="0">
                <a:solidFill>
                  <a:srgbClr val="FF0000"/>
                </a:solidFill>
              </a:rPr>
              <a:t>5 </a:t>
            </a:r>
            <a:r>
              <a:rPr lang="en-US" sz="2400" u="none" dirty="0">
                <a:solidFill>
                  <a:srgbClr val="FF0000"/>
                </a:solidFill>
              </a:rPr>
              <a:t>J </a:t>
            </a:r>
            <a:r>
              <a:rPr lang="en-US" sz="2400" u="none" dirty="0"/>
              <a:t>= 3.5x10</a:t>
            </a:r>
            <a:r>
              <a:rPr lang="en-US" sz="2400" u="none" baseline="30000" dirty="0"/>
              <a:t>5</a:t>
            </a:r>
            <a:r>
              <a:rPr lang="en-US" sz="2400" u="none" dirty="0"/>
              <a:t>J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379476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none" dirty="0"/>
              <a:t>At 60 mph: Kinetic Energy = 0.5*1300*(26.8)</a:t>
            </a:r>
            <a:r>
              <a:rPr lang="en-US" sz="2400" u="none" baseline="30000" dirty="0"/>
              <a:t>2 </a:t>
            </a:r>
            <a:r>
              <a:rPr lang="en-US" sz="2400" u="none" dirty="0"/>
              <a:t>= </a:t>
            </a:r>
            <a:r>
              <a:rPr lang="en-US" sz="2400" u="none" dirty="0">
                <a:solidFill>
                  <a:srgbClr val="00B050"/>
                </a:solidFill>
              </a:rPr>
              <a:t>4.67x10</a:t>
            </a:r>
            <a:r>
              <a:rPr lang="en-US" sz="2400" u="none" baseline="30000" dirty="0">
                <a:solidFill>
                  <a:srgbClr val="00B050"/>
                </a:solidFill>
              </a:rPr>
              <a:t>5 </a:t>
            </a:r>
            <a:r>
              <a:rPr lang="en-US" sz="2400" u="none" dirty="0">
                <a:solidFill>
                  <a:srgbClr val="00B050"/>
                </a:solidFill>
              </a:rPr>
              <a:t>J</a:t>
            </a:r>
            <a:endParaRPr lang="en-US" sz="240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7040563"/>
            <a:ext cx="2133600" cy="274637"/>
          </a:xfrm>
        </p:spPr>
        <p:txBody>
          <a:bodyPr/>
          <a:lstStyle/>
          <a:p>
            <a:pPr>
              <a:defRPr/>
            </a:pPr>
            <a:fld id="{CEFBE516-0280-4529-8441-870103670B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5778" name="Picture 2" descr="http://engineering.sjsu.edu/files/public/img/faculty-and-staff/essc/advisors/2017_bana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36725"/>
            <a:ext cx="1447800" cy="186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http://engineering.sjsu.edu/files/public/img/faculty-and-staff/essc/advisors/2017_duor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90" y="1729866"/>
            <a:ext cx="1524000" cy="19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J.-Wareck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304463"/>
            <a:ext cx="1628216" cy="2170954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629400" y="2309454"/>
            <a:ext cx="1981200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Ahmed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Banafa</a:t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Guided Pathways Advisor</a:t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ENGR 10 Instructor</a:t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F6FA2"/>
                </a:solidFill>
                <a:effectLst/>
                <a:latin typeface="Verdana" pitchFamily="34" charset="0"/>
                <a:cs typeface="Arial" pitchFamily="34" charset="0"/>
                <a:hlinkClick r:id="rId5"/>
              </a:rPr>
              <a:t>ahmed.banafa@sjsu.edu</a:t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Lower division pathways for EE/CMPE/SE/GE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772885" y="2317576"/>
            <a:ext cx="1905000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Smita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Duorah</a:t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Guided Pathways Advisor</a:t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ENGR 10 Instructor</a:t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F6FA2"/>
                </a:solidFill>
                <a:effectLst/>
                <a:latin typeface="Verdana" pitchFamily="34" charset="0"/>
                <a:cs typeface="Arial" pitchFamily="34" charset="0"/>
                <a:hlinkClick r:id="rId6"/>
              </a:rPr>
              <a:t>smita.duorah@sjsu.edu</a:t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Lower division pathways for BME/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/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MatE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289785" y="4707036"/>
            <a:ext cx="1905000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Jack Warecki</a:t>
            </a:r>
            <a:b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Guided Pathways Advisor</a:t>
            </a:r>
            <a:b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PLTW Affiliate Director</a:t>
            </a:r>
            <a:b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ENGR 10 Instructor</a:t>
            </a:r>
            <a:b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F6FA2"/>
                </a:solidFill>
                <a:effectLst/>
                <a:latin typeface="Verdana" pitchFamily="34" charset="0"/>
                <a:cs typeface="Arial" pitchFamily="34" charset="0"/>
                <a:hlinkClick r:id="rId7"/>
              </a:rPr>
              <a:t>jack.warecki@sjsu.edu</a:t>
            </a:r>
            <a:b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Lower division pathways for ME/CEE/AE/GE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39814"/>
            <a:ext cx="5680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none" dirty="0"/>
              <a:t>ESSC Guided Pathway Advisors</a:t>
            </a:r>
          </a:p>
        </p:txBody>
      </p:sp>
    </p:spTree>
    <p:extLst>
      <p:ext uri="{BB962C8B-B14F-4D97-AF65-F5344CB8AC3E}">
        <p14:creationId xmlns:p14="http://schemas.microsoft.com/office/powerpoint/2010/main" val="4036710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u="none"/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2720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4106" name="Rectangle 17"/>
          <p:cNvSpPr>
            <a:spLocks noChangeArrowheads="1"/>
          </p:cNvSpPr>
          <p:nvPr/>
        </p:nvSpPr>
        <p:spPr bwMode="auto">
          <a:xfrm>
            <a:off x="1752600" y="2819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4107" name="Rectangle 19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4108" name="Rectangle 3"/>
          <p:cNvSpPr txBox="1">
            <a:spLocks noChangeArrowheads="1"/>
          </p:cNvSpPr>
          <p:nvPr/>
        </p:nvSpPr>
        <p:spPr bwMode="auto">
          <a:xfrm>
            <a:off x="777875" y="549275"/>
            <a:ext cx="786288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2400" u="none"/>
          </a:p>
        </p:txBody>
      </p:sp>
      <p:sp>
        <p:nvSpPr>
          <p:cNvPr id="4109" name="Rectangle 3"/>
          <p:cNvSpPr txBox="1">
            <a:spLocks noChangeArrowheads="1"/>
          </p:cNvSpPr>
          <p:nvPr/>
        </p:nvSpPr>
        <p:spPr bwMode="auto">
          <a:xfrm>
            <a:off x="777875" y="868363"/>
            <a:ext cx="7862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none" dirty="0"/>
              <a:t>When a brake is applied, the </a:t>
            </a:r>
            <a:r>
              <a:rPr lang="en-US" sz="2400" dirty="0"/>
              <a:t>kinetic energy </a:t>
            </a:r>
            <a:r>
              <a:rPr lang="en-US" sz="2400" u="none" dirty="0"/>
              <a:t>of a moving car is converted into </a:t>
            </a:r>
            <a:r>
              <a:rPr lang="en-US" sz="2400" dirty="0"/>
              <a:t>heat energy </a:t>
            </a:r>
            <a:r>
              <a:rPr lang="en-US" sz="2400" u="none" dirty="0"/>
              <a:t>in the brake pads and later, ambient air.  In this case, the energy is transformed, not created. </a:t>
            </a:r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171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152" name="Group 56"/>
          <p:cNvGrpSpPr>
            <a:grpSpLocks noChangeAspect="1"/>
          </p:cNvGrpSpPr>
          <p:nvPr/>
        </p:nvGrpSpPr>
        <p:grpSpPr bwMode="auto">
          <a:xfrm>
            <a:off x="1073112" y="2646354"/>
            <a:ext cx="7462820" cy="3452850"/>
            <a:chOff x="7920" y="8640"/>
            <a:chExt cx="5760" cy="2664"/>
          </a:xfrm>
        </p:grpSpPr>
        <p:sp>
          <p:nvSpPr>
            <p:cNvPr id="4170" name="AutoShape 74"/>
            <p:cNvSpPr>
              <a:spLocks noChangeAspect="1" noChangeArrowheads="1" noTextEdit="1"/>
            </p:cNvSpPr>
            <p:nvPr/>
          </p:nvSpPr>
          <p:spPr bwMode="auto">
            <a:xfrm>
              <a:off x="7920" y="8640"/>
              <a:ext cx="5760" cy="2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8208" y="9432"/>
              <a:ext cx="576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8280" y="9504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167" name="Oval 71"/>
            <p:cNvSpPr>
              <a:spLocks noChangeArrowheads="1"/>
            </p:cNvSpPr>
            <p:nvPr/>
          </p:nvSpPr>
          <p:spPr bwMode="auto">
            <a:xfrm>
              <a:off x="8568" y="9504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 rot="10800000">
              <a:off x="8280" y="9288"/>
              <a:ext cx="360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165" name="Line 69"/>
            <p:cNvSpPr>
              <a:spLocks noChangeShapeType="1"/>
            </p:cNvSpPr>
            <p:nvPr/>
          </p:nvSpPr>
          <p:spPr bwMode="auto">
            <a:xfrm>
              <a:off x="8136" y="9144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164" name="Text Box 68"/>
            <p:cNvSpPr txBox="1">
              <a:spLocks noChangeArrowheads="1"/>
            </p:cNvSpPr>
            <p:nvPr/>
          </p:nvSpPr>
          <p:spPr bwMode="auto">
            <a:xfrm>
              <a:off x="8064" y="8784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11664" y="9504"/>
              <a:ext cx="576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162" name="Oval 66"/>
            <p:cNvSpPr>
              <a:spLocks noChangeArrowheads="1"/>
            </p:cNvSpPr>
            <p:nvPr/>
          </p:nvSpPr>
          <p:spPr bwMode="auto">
            <a:xfrm>
              <a:off x="11736" y="9576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161" name="Oval 65"/>
            <p:cNvSpPr>
              <a:spLocks noChangeArrowheads="1"/>
            </p:cNvSpPr>
            <p:nvPr/>
          </p:nvSpPr>
          <p:spPr bwMode="auto">
            <a:xfrm>
              <a:off x="12024" y="9576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 rot="10800000">
              <a:off x="11736" y="9360"/>
              <a:ext cx="360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159" name="Text Box 63"/>
            <p:cNvSpPr txBox="1">
              <a:spLocks noChangeArrowheads="1"/>
            </p:cNvSpPr>
            <p:nvPr/>
          </p:nvSpPr>
          <p:spPr bwMode="auto">
            <a:xfrm>
              <a:off x="8136" y="8784"/>
              <a:ext cx="9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50 mph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8" name="Text Box 62"/>
            <p:cNvSpPr txBox="1">
              <a:spLocks noChangeArrowheads="1"/>
            </p:cNvSpPr>
            <p:nvPr/>
          </p:nvSpPr>
          <p:spPr bwMode="auto">
            <a:xfrm>
              <a:off x="9576" y="10512"/>
              <a:ext cx="1656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Heat energy in brake pad 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7" name="AutoShape 61"/>
            <p:cNvSpPr>
              <a:spLocks noChangeArrowheads="1"/>
            </p:cNvSpPr>
            <p:nvPr/>
          </p:nvSpPr>
          <p:spPr bwMode="auto">
            <a:xfrm>
              <a:off x="9216" y="9144"/>
              <a:ext cx="2088" cy="576"/>
            </a:xfrm>
            <a:prstGeom prst="notchedRightArrow">
              <a:avLst>
                <a:gd name="adj1" fmla="val 50000"/>
                <a:gd name="adj2" fmla="val 906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156" name="Text Box 60"/>
            <p:cNvSpPr txBox="1">
              <a:spLocks noChangeArrowheads="1"/>
            </p:cNvSpPr>
            <p:nvPr/>
          </p:nvSpPr>
          <p:spPr bwMode="auto">
            <a:xfrm>
              <a:off x="7992" y="9864"/>
              <a:ext cx="172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(1/2)mv</a:t>
              </a:r>
              <a:r>
                <a:rPr kumimoji="0" lang="en-US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(Kinetic Energy)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5" name="AutoShape 59"/>
            <p:cNvSpPr>
              <a:spLocks noChangeArrowheads="1"/>
            </p:cNvSpPr>
            <p:nvPr/>
          </p:nvSpPr>
          <p:spPr bwMode="auto">
            <a:xfrm rot="5400000">
              <a:off x="9828" y="9684"/>
              <a:ext cx="540" cy="10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154" name="Text Box 58"/>
            <p:cNvSpPr txBox="1">
              <a:spLocks noChangeArrowheads="1"/>
            </p:cNvSpPr>
            <p:nvPr/>
          </p:nvSpPr>
          <p:spPr bwMode="auto">
            <a:xfrm>
              <a:off x="11448" y="8856"/>
              <a:ext cx="9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 mph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3" name="Text Box 57"/>
            <p:cNvSpPr txBox="1">
              <a:spLocks noChangeArrowheads="1"/>
            </p:cNvSpPr>
            <p:nvPr/>
          </p:nvSpPr>
          <p:spPr bwMode="auto">
            <a:xfrm>
              <a:off x="11160" y="9792"/>
              <a:ext cx="172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0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(Kinetic Energy)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731838" y="503238"/>
            <a:ext cx="7864475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none" dirty="0"/>
              <a:t>Fuel (energy) is required to keep a car moving at a constant speed on a level ground.   In this case,  the energy from the fuel is transformed mostly into which one of the following forms?</a:t>
            </a:r>
          </a:p>
          <a:p>
            <a:pPr eaLnBrk="1" hangingPunct="1"/>
            <a:endParaRPr lang="en-US" sz="2400" u="none" dirty="0"/>
          </a:p>
          <a:p>
            <a:pPr eaLnBrk="1" hangingPunct="1"/>
            <a:endParaRPr lang="en-US" sz="2400" u="none" dirty="0"/>
          </a:p>
          <a:p>
            <a:pPr eaLnBrk="1" hangingPunct="1"/>
            <a:endParaRPr lang="en-US" sz="2400" u="none" dirty="0"/>
          </a:p>
          <a:p>
            <a:pPr eaLnBrk="1" hangingPunct="1"/>
            <a:endParaRPr lang="en-US" sz="2400" u="none" dirty="0"/>
          </a:p>
          <a:p>
            <a:pPr eaLnBrk="1" hangingPunct="1"/>
            <a:endParaRPr lang="en-US" sz="2400" u="none" dirty="0"/>
          </a:p>
          <a:p>
            <a:pPr eaLnBrk="1" hangingPunct="1"/>
            <a:endParaRPr lang="en-US" sz="2400" u="none" dirty="0"/>
          </a:p>
          <a:p>
            <a:pPr eaLnBrk="1" hangingPunct="1"/>
            <a:endParaRPr lang="en-US" sz="2400" u="none" dirty="0"/>
          </a:p>
          <a:p>
            <a:pPr eaLnBrk="1" hangingPunct="1">
              <a:buFont typeface="Arial" charset="0"/>
              <a:buAutoNum type="alphaUcPeriod"/>
            </a:pPr>
            <a:r>
              <a:rPr lang="en-US" sz="2400" u="none" dirty="0"/>
              <a:t> Potential energy of the car</a:t>
            </a:r>
          </a:p>
          <a:p>
            <a:pPr eaLnBrk="1" hangingPunct="1">
              <a:buFont typeface="Arial" charset="0"/>
              <a:buAutoNum type="alphaUcPeriod"/>
            </a:pPr>
            <a:r>
              <a:rPr lang="en-US" sz="2400" u="none" dirty="0"/>
              <a:t> Kinetic energy of the car</a:t>
            </a:r>
          </a:p>
          <a:p>
            <a:pPr eaLnBrk="1" hangingPunct="1">
              <a:buFont typeface="Arial" charset="0"/>
              <a:buAutoNum type="alphaUcPeriod"/>
            </a:pPr>
            <a:r>
              <a:rPr lang="en-US" sz="2400" u="none" dirty="0"/>
              <a:t> Heat energy of the air</a:t>
            </a:r>
          </a:p>
          <a:p>
            <a:pPr eaLnBrk="1" hangingPunct="1">
              <a:buFont typeface="Arial" charset="0"/>
              <a:buAutoNum type="alphaUcPeriod"/>
            </a:pPr>
            <a:r>
              <a:rPr lang="en-US" sz="2400" u="none" dirty="0"/>
              <a:t> Heat energy of the car engine</a:t>
            </a:r>
          </a:p>
          <a:p>
            <a:pPr eaLnBrk="1" hangingPunct="1">
              <a:buFont typeface="Arial" charset="0"/>
              <a:buAutoNum type="alphaUcPeriod"/>
            </a:pPr>
            <a:r>
              <a:rPr lang="en-US" sz="2400" u="none" dirty="0"/>
              <a:t> Kinetic energy of the air</a:t>
            </a:r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  <a:p>
            <a:pPr eaLnBrk="1" hangingPunct="1">
              <a:lnSpc>
                <a:spcPct val="80000"/>
              </a:lnSpc>
            </a:pPr>
            <a:endParaRPr lang="en-US" sz="2400" u="none" dirty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u="none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828800" y="2057400"/>
          <a:ext cx="53165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Picture" r:id="rId4" imgW="3378200" imgH="1600200" progId="Word.Picture.8">
                  <p:embed/>
                </p:oleObj>
              </mc:Choice>
              <mc:Fallback>
                <p:oleObj name="Picture" r:id="rId4" imgW="3378200" imgH="1600200" progId="Word.Picture.8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5316537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0" y="2720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5129" name="Rectangle 15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1752600" y="2819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5131" name="Rectangle 19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based on notes of P. Hsu 2007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based on notes of P. Hsu 2007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75B0E-2816-4EA1-A6C6-221849F077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60" y="152400"/>
            <a:ext cx="8495999" cy="6173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25034"/>
            <a:ext cx="53701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https://www.fueleconomy.gov/feg/atv.shtml</a:t>
            </a:r>
          </a:p>
        </p:txBody>
      </p:sp>
    </p:spTree>
    <p:extLst>
      <p:ext uri="{BB962C8B-B14F-4D97-AF65-F5344CB8AC3E}">
        <p14:creationId xmlns:p14="http://schemas.microsoft.com/office/powerpoint/2010/main" val="855003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Energy Content</a:t>
            </a:r>
          </a:p>
        </p:txBody>
      </p:sp>
      <p:graphicFrame>
        <p:nvGraphicFramePr>
          <p:cNvPr id="46149" name="Group 69"/>
          <p:cNvGraphicFramePr>
            <a:graphicFrameLocks noGrp="1"/>
          </p:cNvGraphicFramePr>
          <p:nvPr>
            <p:ph sz="half" idx="2"/>
          </p:nvPr>
        </p:nvGraphicFramePr>
        <p:xfrm>
          <a:off x="762000" y="2133600"/>
          <a:ext cx="7696200" cy="3078410"/>
        </p:xfrm>
        <a:graphic>
          <a:graphicData uri="http://schemas.openxmlformats.org/drawingml/2006/table">
            <a:tbl>
              <a:tblPr/>
              <a:tblGrid>
                <a:gridCol w="421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Content (J)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Gallon of gasoline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1.3 x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Pound of coal	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1.6 x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Candy bar	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x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passenger car at 60 mph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x 10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 battery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mph wind through an area of 100 m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 1 hour.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5.3 x 10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B0753-DBAF-438A-BEF8-3A131F2783B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82000" cy="97536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en-US" sz="2400" dirty="0"/>
          </a:p>
          <a:p>
            <a:pPr algn="ctr">
              <a:lnSpc>
                <a:spcPct val="80000"/>
              </a:lnSpc>
              <a:buNone/>
            </a:pPr>
            <a:r>
              <a:rPr lang="en-US" sz="2400" dirty="0"/>
              <a:t>Energy is ‘stored’ in various forms around us.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5600849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 pound of TNT </a:t>
            </a:r>
            <a:r>
              <a:rPr lang="fr-FR" dirty="0" err="1"/>
              <a:t>is</a:t>
            </a:r>
            <a:r>
              <a:rPr lang="fr-FR" dirty="0"/>
              <a:t> about 2.42 </a:t>
            </a:r>
            <a:r>
              <a:rPr lang="fr-FR" dirty="0" err="1"/>
              <a:t>mega</a:t>
            </a:r>
            <a:r>
              <a:rPr lang="fr-FR" dirty="0"/>
              <a:t> (10</a:t>
            </a:r>
            <a:r>
              <a:rPr lang="fr-FR" baseline="30000" dirty="0"/>
              <a:t>6</a:t>
            </a:r>
            <a:r>
              <a:rPr lang="fr-FR" dirty="0"/>
              <a:t>) joules. </a:t>
            </a:r>
            <a:br>
              <a:rPr lang="fr-FR" dirty="0"/>
            </a:br>
            <a:br>
              <a:rPr lang="fr-FR" dirty="0"/>
            </a:br>
            <a:endParaRPr lang="fr-FR" dirty="0"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/>
              <a:t>	</a:t>
            </a:r>
            <a:r>
              <a:rPr lang="en-US" sz="3600" b="1" dirty="0"/>
              <a:t>Energy Transformation Machines</a:t>
            </a:r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	Some energy transformation is done naturally such as releasing energy contained in a log by burning for heat. </a:t>
            </a:r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   To better suit our needs, we build machines to facilitate, manage, and control the energy transformation.  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75B0E-2816-4EA1-A6C6-221849F0773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0658" name="Picture 2" descr="C:\Users\005273633\Desktop\Eng10\Fall 18\Energy and Power\Energy Transfer Eng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143000"/>
            <a:ext cx="987242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5940623"/>
            <a:ext cx="7147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http://www.bbc.co.uk/schools/gcsebitesize/science/aqa_pre_2011/energy/heatrev5.shtml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381000"/>
            <a:ext cx="7468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sz="3600" b="1" dirty="0"/>
              <a:t>Energy Transformation Machines</a:t>
            </a:r>
          </a:p>
        </p:txBody>
      </p:sp>
    </p:spTree>
    <p:extLst>
      <p:ext uri="{BB962C8B-B14F-4D97-AF65-F5344CB8AC3E}">
        <p14:creationId xmlns:p14="http://schemas.microsoft.com/office/powerpoint/2010/main" val="3827742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593725"/>
            <a:ext cx="7908925" cy="4525963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dirty="0"/>
              <a:t>Example: A car’s engine</a:t>
            </a:r>
          </a:p>
          <a:p>
            <a:pPr lvl="1" eaLnBrk="1" hangingPunct="1">
              <a:spcAft>
                <a:spcPts val="1000"/>
              </a:spcAft>
            </a:pPr>
            <a:r>
              <a:rPr lang="en-US" dirty="0">
                <a:solidFill>
                  <a:srgbClr val="C00000"/>
                </a:solidFill>
              </a:rPr>
              <a:t>Spark plugs </a:t>
            </a:r>
            <a:r>
              <a:rPr lang="en-US" dirty="0"/>
              <a:t>initiate the combustion of fuel vapor in the engine cylinder, which releases </a:t>
            </a:r>
            <a:r>
              <a:rPr lang="en-US" u="sng" dirty="0"/>
              <a:t>energy from the gasoline</a:t>
            </a:r>
            <a:r>
              <a:rPr lang="en-US" dirty="0"/>
              <a:t>.</a:t>
            </a:r>
          </a:p>
          <a:p>
            <a:pPr lvl="1" eaLnBrk="1" hangingPunct="1">
              <a:spcAft>
                <a:spcPts val="1000"/>
              </a:spcAft>
            </a:pPr>
            <a:r>
              <a:rPr lang="en-US" dirty="0">
                <a:solidFill>
                  <a:srgbClr val="C00000"/>
                </a:solidFill>
              </a:rPr>
              <a:t>Cylinders and pistons </a:t>
            </a:r>
            <a:r>
              <a:rPr lang="en-US" dirty="0"/>
              <a:t>transform the expansion force of the combusted fuel/air to mechanical force, which in turn accelerates the car and increases the car’s </a:t>
            </a:r>
            <a:r>
              <a:rPr lang="en-US" u="sng" dirty="0"/>
              <a:t>kinetic energy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>
                <a:solidFill>
                  <a:srgbClr val="CC0000"/>
                </a:solidFill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ooling systems </a:t>
            </a:r>
            <a:r>
              <a:rPr lang="en-US" dirty="0"/>
              <a:t>take the </a:t>
            </a:r>
            <a:r>
              <a:rPr lang="en-US" u="sng" dirty="0"/>
              <a:t>heat energy</a:t>
            </a:r>
            <a:r>
              <a:rPr lang="en-US" dirty="0"/>
              <a:t> (a byproduct) away from the engine.</a:t>
            </a:r>
          </a:p>
        </p:txBody>
      </p:sp>
      <p:pic>
        <p:nvPicPr>
          <p:cNvPr id="19460" name="Picture 5" descr="http://t1.gstatic.com/images?q=tbn:ANd9GcS4vIPpRgbmZ2zdP9Je-hl-W6yRs2lo1abHy5XQYBqgVL7FE9Fw_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149475"/>
            <a:ext cx="1285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http://image.popularhotrodding.com/f/25347568/0910phr_03_z+ford_six_cylinder+pist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4068763"/>
            <a:ext cx="981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8960" y="6518910"/>
            <a:ext cx="2895600" cy="33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graphicFrame>
        <p:nvGraphicFramePr>
          <p:cNvPr id="6146" name="Object 16"/>
          <p:cNvGraphicFramePr>
            <a:graphicFrameLocks noChangeAspect="1"/>
          </p:cNvGraphicFramePr>
          <p:nvPr/>
        </p:nvGraphicFramePr>
        <p:xfrm>
          <a:off x="762000" y="1066800"/>
          <a:ext cx="4648200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6" name="Picture" r:id="rId3" imgW="3384804" imgH="1280160" progId="Word.Picture.8">
                  <p:embed/>
                </p:oleObj>
              </mc:Choice>
              <mc:Fallback>
                <p:oleObj name="Picture" r:id="rId3" imgW="3384804" imgH="1280160" progId="Word.Picture.8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4648200" cy="175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4"/>
          <p:cNvGraphicFramePr>
            <a:graphicFrameLocks noGrp="1" noChangeAspect="1"/>
          </p:cNvGraphicFramePr>
          <p:nvPr>
            <p:ph/>
          </p:nvPr>
        </p:nvGraphicFramePr>
        <p:xfrm>
          <a:off x="320675" y="1341438"/>
          <a:ext cx="4525963" cy="574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7" name="Picture" r:id="rId5" imgW="3378200" imgH="4305300" progId="Word.Picture.8">
                  <p:embed/>
                </p:oleObj>
              </mc:Choice>
              <mc:Fallback>
                <p:oleObj name="Picture" r:id="rId5" imgW="3378200" imgH="4305300" progId="Word.Picture.8">
                  <p:embed/>
                  <p:pic>
                    <p:nvPicPr>
                      <p:cNvPr id="0" name="Picture 7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341438"/>
                        <a:ext cx="4525963" cy="574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11" descr="En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74638"/>
            <a:ext cx="152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0" y="457200"/>
            <a:ext cx="2103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u="none" dirty="0"/>
              <a:t>Energy is transformed into</a:t>
            </a:r>
            <a:br>
              <a:rPr lang="en-US" sz="1600" b="1" u="none" dirty="0"/>
            </a:br>
            <a:r>
              <a:rPr lang="en-US" sz="1600" b="1" u="none" dirty="0"/>
              <a:t>several forms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937125" y="365125"/>
            <a:ext cx="2760663" cy="1524000"/>
            <a:chOff x="3110" y="346"/>
            <a:chExt cx="1739" cy="960"/>
          </a:xfrm>
        </p:grpSpPr>
        <p:pic>
          <p:nvPicPr>
            <p:cNvPr id="6153" name="Picture 9" descr="brak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346"/>
              <a:ext cx="875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Text Box 13"/>
            <p:cNvSpPr txBox="1">
              <a:spLocks noChangeArrowheads="1"/>
            </p:cNvSpPr>
            <p:nvPr/>
          </p:nvSpPr>
          <p:spPr bwMode="auto">
            <a:xfrm>
              <a:off x="3110" y="547"/>
              <a:ext cx="893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u="none" dirty="0"/>
                <a:t>Mechanical energy is transformed to heat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9A54B-7DC7-48A2-B8CA-9F00139750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6203" name="Group 59"/>
          <p:cNvGrpSpPr>
            <a:grpSpLocks noChangeAspect="1"/>
          </p:cNvGrpSpPr>
          <p:nvPr/>
        </p:nvGrpSpPr>
        <p:grpSpPr bwMode="auto">
          <a:xfrm>
            <a:off x="4525962" y="2139936"/>
            <a:ext cx="4525962" cy="3268698"/>
            <a:chOff x="7920" y="8784"/>
            <a:chExt cx="5040" cy="4608"/>
          </a:xfrm>
        </p:grpSpPr>
        <p:sp>
          <p:nvSpPr>
            <p:cNvPr id="6226" name="AutoShape 82"/>
            <p:cNvSpPr>
              <a:spLocks noChangeAspect="1" noChangeArrowheads="1" noTextEdit="1"/>
            </p:cNvSpPr>
            <p:nvPr/>
          </p:nvSpPr>
          <p:spPr bwMode="auto">
            <a:xfrm>
              <a:off x="7920" y="8784"/>
              <a:ext cx="5040" cy="460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grpSp>
          <p:nvGrpSpPr>
            <p:cNvPr id="6218" name="Group 74"/>
            <p:cNvGrpSpPr>
              <a:grpSpLocks/>
            </p:cNvGrpSpPr>
            <p:nvPr/>
          </p:nvGrpSpPr>
          <p:grpSpPr bwMode="auto">
            <a:xfrm>
              <a:off x="11520" y="8928"/>
              <a:ext cx="720" cy="864"/>
              <a:chOff x="8280" y="8784"/>
              <a:chExt cx="720" cy="864"/>
            </a:xfrm>
          </p:grpSpPr>
          <p:sp>
            <p:nvSpPr>
              <p:cNvPr id="6225" name="Rectangle 81"/>
              <p:cNvSpPr>
                <a:spLocks noChangeArrowheads="1"/>
              </p:cNvSpPr>
              <p:nvPr/>
            </p:nvSpPr>
            <p:spPr bwMode="auto">
              <a:xfrm>
                <a:off x="8424" y="9432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24" name="Oval 80"/>
              <p:cNvSpPr>
                <a:spLocks noChangeArrowheads="1"/>
              </p:cNvSpPr>
              <p:nvPr/>
            </p:nvSpPr>
            <p:spPr bwMode="auto">
              <a:xfrm>
                <a:off x="8496" y="9504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23" name="Oval 79"/>
              <p:cNvSpPr>
                <a:spLocks noChangeArrowheads="1"/>
              </p:cNvSpPr>
              <p:nvPr/>
            </p:nvSpPr>
            <p:spPr bwMode="auto">
              <a:xfrm>
                <a:off x="8784" y="9504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22" name="AutoShape 78"/>
              <p:cNvSpPr>
                <a:spLocks noChangeArrowheads="1"/>
              </p:cNvSpPr>
              <p:nvPr/>
            </p:nvSpPr>
            <p:spPr bwMode="auto">
              <a:xfrm rot="10800000">
                <a:off x="8496" y="9288"/>
                <a:ext cx="360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21" name="Line 77"/>
              <p:cNvSpPr>
                <a:spLocks noChangeShapeType="1"/>
              </p:cNvSpPr>
              <p:nvPr/>
            </p:nvSpPr>
            <p:spPr bwMode="auto">
              <a:xfrm>
                <a:off x="8352" y="9144"/>
                <a:ext cx="57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19" name="Text Box 75"/>
              <p:cNvSpPr txBox="1">
                <a:spLocks noChangeArrowheads="1"/>
              </p:cNvSpPr>
              <p:nvPr/>
            </p:nvSpPr>
            <p:spPr bwMode="auto">
              <a:xfrm>
                <a:off x="8280" y="8784"/>
                <a:ext cx="7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6211" name="Group 67"/>
            <p:cNvGrpSpPr>
              <a:grpSpLocks/>
            </p:cNvGrpSpPr>
            <p:nvPr/>
          </p:nvGrpSpPr>
          <p:grpSpPr bwMode="auto">
            <a:xfrm>
              <a:off x="7992" y="8928"/>
              <a:ext cx="936" cy="864"/>
              <a:chOff x="11448" y="8856"/>
              <a:chExt cx="936" cy="864"/>
            </a:xfrm>
          </p:grpSpPr>
          <p:sp>
            <p:nvSpPr>
              <p:cNvPr id="6217" name="Rectangle 73"/>
              <p:cNvSpPr>
                <a:spLocks noChangeArrowheads="1"/>
              </p:cNvSpPr>
              <p:nvPr/>
            </p:nvSpPr>
            <p:spPr bwMode="auto">
              <a:xfrm>
                <a:off x="11592" y="9504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16" name="Oval 72"/>
              <p:cNvSpPr>
                <a:spLocks noChangeArrowheads="1"/>
              </p:cNvSpPr>
              <p:nvPr/>
            </p:nvSpPr>
            <p:spPr bwMode="auto">
              <a:xfrm>
                <a:off x="11664" y="9576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15" name="Oval 71"/>
              <p:cNvSpPr>
                <a:spLocks noChangeArrowheads="1"/>
              </p:cNvSpPr>
              <p:nvPr/>
            </p:nvSpPr>
            <p:spPr bwMode="auto">
              <a:xfrm>
                <a:off x="11952" y="9576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14" name="AutoShape 70"/>
              <p:cNvSpPr>
                <a:spLocks noChangeArrowheads="1"/>
              </p:cNvSpPr>
              <p:nvPr/>
            </p:nvSpPr>
            <p:spPr bwMode="auto">
              <a:xfrm rot="10800000">
                <a:off x="11664" y="9360"/>
                <a:ext cx="360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13" name="Line 69"/>
              <p:cNvSpPr>
                <a:spLocks noChangeShapeType="1"/>
              </p:cNvSpPr>
              <p:nvPr/>
            </p:nvSpPr>
            <p:spPr bwMode="auto">
              <a:xfrm>
                <a:off x="11520" y="9216"/>
                <a:ext cx="57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12" name="Text Box 68"/>
              <p:cNvSpPr txBox="1">
                <a:spLocks noChangeArrowheads="1"/>
              </p:cNvSpPr>
              <p:nvPr/>
            </p:nvSpPr>
            <p:spPr bwMode="auto">
              <a:xfrm>
                <a:off x="11448" y="8856"/>
                <a:ext cx="9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50 mph</a:t>
                </a: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9288" y="9288"/>
              <a:ext cx="2088" cy="576"/>
            </a:xfrm>
            <a:prstGeom prst="notchedRightArrow">
              <a:avLst>
                <a:gd name="adj1" fmla="val 50000"/>
                <a:gd name="adj2" fmla="val 906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209" name="Text Box 65"/>
            <p:cNvSpPr txBox="1">
              <a:spLocks noChangeArrowheads="1"/>
            </p:cNvSpPr>
            <p:nvPr/>
          </p:nvSpPr>
          <p:spPr bwMode="auto">
            <a:xfrm>
              <a:off x="8208" y="12096"/>
              <a:ext cx="936" cy="7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25ºC Brake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08" name="Text Box 64"/>
            <p:cNvSpPr txBox="1">
              <a:spLocks noChangeArrowheads="1"/>
            </p:cNvSpPr>
            <p:nvPr/>
          </p:nvSpPr>
          <p:spPr bwMode="auto">
            <a:xfrm>
              <a:off x="11520" y="12096"/>
              <a:ext cx="936" cy="7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200ºC Brake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07" name="AutoShape 63"/>
            <p:cNvSpPr>
              <a:spLocks noChangeArrowheads="1"/>
            </p:cNvSpPr>
            <p:nvPr/>
          </p:nvSpPr>
          <p:spPr bwMode="auto">
            <a:xfrm>
              <a:off x="9288" y="12168"/>
              <a:ext cx="2088" cy="576"/>
            </a:xfrm>
            <a:prstGeom prst="notchedRightArrow">
              <a:avLst>
                <a:gd name="adj1" fmla="val 50000"/>
                <a:gd name="adj2" fmla="val 906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206" name="AutoShape 62"/>
            <p:cNvSpPr>
              <a:spLocks noChangeArrowheads="1"/>
            </p:cNvSpPr>
            <p:nvPr/>
          </p:nvSpPr>
          <p:spPr bwMode="auto">
            <a:xfrm rot="2585797">
              <a:off x="9171" y="10807"/>
              <a:ext cx="2376" cy="46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205" name="Text Box 61"/>
            <p:cNvSpPr txBox="1">
              <a:spLocks noChangeArrowheads="1"/>
            </p:cNvSpPr>
            <p:nvPr/>
          </p:nvSpPr>
          <p:spPr bwMode="auto">
            <a:xfrm>
              <a:off x="8136" y="10008"/>
              <a:ext cx="115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Kinetic Energy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04" name="Text Box 60"/>
            <p:cNvSpPr txBox="1">
              <a:spLocks noChangeArrowheads="1"/>
            </p:cNvSpPr>
            <p:nvPr/>
          </p:nvSpPr>
          <p:spPr bwMode="auto">
            <a:xfrm>
              <a:off x="11376" y="11664"/>
              <a:ext cx="93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Heat </a:t>
              </a: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27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28" name="Rectangle 8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75B0E-2816-4EA1-A6C6-221849F0773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4" y="271462"/>
            <a:ext cx="7657736" cy="33099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6550223"/>
            <a:ext cx="7147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http://www.bbc.co.uk/schools/gcsebitesize/science/aqa_pre_2011/energy/heatrev5.shtml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09750" y="3419475"/>
            <a:ext cx="5200650" cy="2981325"/>
            <a:chOff x="1676400" y="3607233"/>
            <a:chExt cx="5200650" cy="29813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3607233"/>
              <a:ext cx="5200650" cy="2981325"/>
            </a:xfrm>
            <a:prstGeom prst="rect">
              <a:avLst/>
            </a:prstGeom>
          </p:spPr>
        </p:pic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1981200" y="5050286"/>
              <a:ext cx="2743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u="none" dirty="0"/>
                <a:t>Undesired forms, too!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7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based on notes of P. Hsu 2007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0" y="244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838200" y="1143000"/>
          <a:ext cx="50292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4" name="Picture" r:id="rId3" imgW="3384804" imgH="3153156" progId="Word.Picture.8">
                  <p:embed/>
                </p:oleObj>
              </mc:Choice>
              <mc:Fallback>
                <p:oleObj name="Picture" r:id="rId3" imgW="3384804" imgH="3153156" progId="Word.Picture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5029200" cy="468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1" name="Picture 13" descr="60759_t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57200"/>
            <a:ext cx="1485900" cy="1981200"/>
          </a:xfrm>
          <a:prstGeom prst="rect">
            <a:avLst/>
          </a:prstGeom>
          <a:noFill/>
        </p:spPr>
      </p:pic>
      <p:pic>
        <p:nvPicPr>
          <p:cNvPr id="2063" name="Picture 15" descr="tranmission_scenic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667000"/>
            <a:ext cx="1752600" cy="1541463"/>
          </a:xfrm>
          <a:prstGeom prst="rect">
            <a:avLst/>
          </a:prstGeom>
          <a:noFill/>
        </p:spPr>
      </p:pic>
      <p:pic>
        <p:nvPicPr>
          <p:cNvPr id="2065" name="Picture 17" descr="heater-qh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4572000"/>
            <a:ext cx="1492250" cy="1905000"/>
          </a:xfrm>
          <a:prstGeom prst="rect">
            <a:avLst/>
          </a:prstGeom>
          <a:noFill/>
        </p:spPr>
      </p:pic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28600" y="228600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none" dirty="0"/>
              <a:t>Energy is converted into several forms using transformation machines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6120" y="3154680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none" dirty="0"/>
              <a:t>electrical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537960"/>
            <a:ext cx="2895600" cy="3200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14400"/>
            <a:ext cx="7772400" cy="1371600"/>
          </a:xfrm>
        </p:spPr>
        <p:txBody>
          <a:bodyPr/>
          <a:lstStyle/>
          <a:p>
            <a:r>
              <a:rPr lang="en-US" sz="4800" b="1" dirty="0"/>
              <a:t>Energy and  Power</a:t>
            </a:r>
          </a:p>
        </p:txBody>
      </p:sp>
      <p:pic>
        <p:nvPicPr>
          <p:cNvPr id="10244" name="Picture 4" descr="MPj043718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03638"/>
            <a:ext cx="193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MCj044040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554163" y="1646238"/>
            <a:ext cx="5227637" cy="3459162"/>
          </a:xfrm>
          <a:prstGeom prst="line">
            <a:avLst/>
          </a:prstGeom>
          <a:noFill/>
          <a:ln w="28575">
            <a:solidFill>
              <a:srgbClr val="F2A10E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752600" y="1524000"/>
            <a:ext cx="5059363" cy="2408238"/>
          </a:xfrm>
          <a:prstGeom prst="line">
            <a:avLst/>
          </a:prstGeom>
          <a:noFill/>
          <a:ln w="28575">
            <a:solidFill>
              <a:srgbClr val="F2A10E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295400" y="1692275"/>
            <a:ext cx="5334000" cy="4343400"/>
          </a:xfrm>
          <a:prstGeom prst="line">
            <a:avLst/>
          </a:prstGeom>
          <a:noFill/>
          <a:ln w="28575">
            <a:solidFill>
              <a:srgbClr val="F2A10E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5791200" cy="1752600"/>
          </a:xfrm>
        </p:spPr>
        <p:txBody>
          <a:bodyPr/>
          <a:lstStyle/>
          <a:p>
            <a:r>
              <a:rPr lang="en-US" sz="2800" dirty="0"/>
              <a:t>ENGR 10 – Intro to Engineering</a:t>
            </a:r>
          </a:p>
          <a:p>
            <a:r>
              <a:rPr lang="en-US" sz="2800" dirty="0"/>
              <a:t>College of Engineering</a:t>
            </a:r>
          </a:p>
          <a:p>
            <a:r>
              <a:rPr lang="en-US" sz="2800" dirty="0"/>
              <a:t>San Jose State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043F3-3A0C-4A24-9043-28E51EC422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based on notes of P. Hsu 2007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80160"/>
            <a:ext cx="4663440" cy="527304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Conservation of Energy </a:t>
            </a:r>
            <a:endParaRPr lang="en-US" sz="2400" b="1" dirty="0"/>
          </a:p>
          <a:p>
            <a:pPr eaLnBrk="1" hangingPunct="1">
              <a:spcBef>
                <a:spcPts val="1000"/>
              </a:spcBef>
              <a:buFontTx/>
              <a:buNone/>
            </a:pPr>
            <a:r>
              <a:rPr lang="en-US" sz="2400" dirty="0"/>
              <a:t>	Energy never vanishes. Energy only changes into different forms.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8000"/>
                </a:solidFill>
              </a:rPr>
              <a:t>Efficiency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/>
              <a:t>           </a:t>
            </a:r>
            <a:r>
              <a:rPr lang="en-US" sz="4800" baseline="-25000" dirty="0"/>
              <a:t>=</a:t>
            </a:r>
            <a:r>
              <a:rPr lang="en-US" sz="2400" dirty="0"/>
              <a:t>  </a:t>
            </a:r>
            <a:r>
              <a:rPr lang="en-US" sz="2400" u="sng" dirty="0"/>
              <a:t>Desired Energy Out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/>
              <a:t>                    Energy In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/>
              <a:t>In this case: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683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graphicFrame>
        <p:nvGraphicFramePr>
          <p:cNvPr id="307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018524"/>
              </p:ext>
            </p:extLst>
          </p:nvPr>
        </p:nvGraphicFramePr>
        <p:xfrm>
          <a:off x="457200" y="4877593"/>
          <a:ext cx="434340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4" name="Picture" r:id="rId3" imgW="2333244" imgH="731520" progId="Word.Picture.8">
                  <p:embed/>
                </p:oleObj>
              </mc:Choice>
              <mc:Fallback>
                <p:oleObj name="Picture" r:id="rId3" imgW="2333244" imgH="731520" progId="Word.Picture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77593"/>
                        <a:ext cx="4343400" cy="136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5"/>
          <p:cNvSpPr>
            <a:spLocks noChangeArrowheads="1"/>
          </p:cNvSpPr>
          <p:nvPr/>
        </p:nvSpPr>
        <p:spPr bwMode="auto">
          <a:xfrm>
            <a:off x="-1524000" y="9445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graphicFrame>
        <p:nvGraphicFramePr>
          <p:cNvPr id="307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326404"/>
              </p:ext>
            </p:extLst>
          </p:nvPr>
        </p:nvGraphicFramePr>
        <p:xfrm>
          <a:off x="4572000" y="1608138"/>
          <a:ext cx="4926013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5" name="Picture" r:id="rId5" imgW="3384804" imgH="3598164" progId="Word.Picture.8">
                  <p:embed/>
                </p:oleObj>
              </mc:Choice>
              <mc:Fallback>
                <p:oleObj name="Picture" r:id="rId5" imgW="3384804" imgH="3598164" progId="Word.Picture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8138"/>
                        <a:ext cx="4926013" cy="524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85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b="1" u="none" dirty="0">
                <a:solidFill>
                  <a:schemeClr val="tx2"/>
                </a:solidFill>
              </a:rPr>
              <a:t>Can energy be destroyed?  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75B0E-2816-4EA1-A6C6-221849F0773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85" y="304800"/>
            <a:ext cx="5750315" cy="24854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35017" y="2790284"/>
            <a:ext cx="3905250" cy="1533525"/>
            <a:chOff x="1676400" y="3607233"/>
            <a:chExt cx="5200650" cy="29813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3607233"/>
              <a:ext cx="5200650" cy="2981325"/>
            </a:xfrm>
            <a:prstGeom prst="rect">
              <a:avLst/>
            </a:prstGeom>
          </p:spPr>
        </p:pic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1981200" y="5050286"/>
              <a:ext cx="2743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u="none" dirty="0"/>
                <a:t>Undesired forms, too!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5216C33-F81F-4F59-B9F4-109D09B4A29E}"/>
              </a:ext>
            </a:extLst>
          </p:cNvPr>
          <p:cNvSpPr/>
          <p:nvPr/>
        </p:nvSpPr>
        <p:spPr>
          <a:xfrm>
            <a:off x="51808" y="4556634"/>
            <a:ext cx="91440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3600" b="1" dirty="0">
                <a:solidFill>
                  <a:srgbClr val="008000"/>
                </a:solidFill>
              </a:rPr>
              <a:t>Efficiency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3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5400" u="none" baseline="-25000" dirty="0"/>
              <a:t>      </a:t>
            </a:r>
            <a:r>
              <a:rPr lang="en-US" sz="2800" dirty="0"/>
              <a:t>Desired Energy Out </a:t>
            </a:r>
            <a:r>
              <a:rPr lang="en-US" sz="2800" u="none" dirty="0"/>
              <a:t> </a:t>
            </a:r>
            <a:r>
              <a:rPr lang="en-US" sz="4800" u="none" baseline="-25000" dirty="0"/>
              <a:t>=  </a:t>
            </a:r>
            <a:r>
              <a:rPr lang="en-US" sz="3600" dirty="0"/>
              <a:t>10 joules  </a:t>
            </a:r>
            <a:r>
              <a:rPr lang="en-US" sz="3600" u="none" dirty="0"/>
              <a:t>  </a:t>
            </a:r>
            <a:r>
              <a:rPr lang="en-US" sz="4800" u="none" baseline="-25000" dirty="0"/>
              <a:t>= 10%</a:t>
            </a:r>
            <a:r>
              <a:rPr lang="en-US" sz="3600" u="none" baseline="-25000" dirty="0"/>
              <a:t> </a:t>
            </a:r>
            <a:endParaRPr lang="en-US" sz="18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u="none" dirty="0"/>
              <a:t>                 Energy In             </a:t>
            </a:r>
            <a:r>
              <a:rPr lang="en-US" sz="3600" u="none" dirty="0"/>
              <a:t>100 joules</a:t>
            </a:r>
            <a:endParaRPr lang="en-US" sz="2800" u="none" dirty="0"/>
          </a:p>
        </p:txBody>
      </p:sp>
    </p:spTree>
    <p:extLst>
      <p:ext uri="{BB962C8B-B14F-4D97-AF65-F5344CB8AC3E}">
        <p14:creationId xmlns:p14="http://schemas.microsoft.com/office/powerpoint/2010/main" val="35717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based on notes of P. Hsu 2007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en-US" sz="3200" b="1" dirty="0"/>
              <a:t>How difficult is it to convert energy from one form to another (a more useful) form?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Very Easy: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Burning wood, coal, fossil fuel, potential energy stored in the water in a reservoir, nuclear reaction, energy stored in a battery, etc.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Not difficult but higher cost: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Solar, wind (kinetic energy of the air mass), ocean current (kinetic energy of water).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Impossible to transform </a:t>
            </a:r>
            <a:r>
              <a:rPr lang="en-US" sz="2400" b="1" u="sng" dirty="0"/>
              <a:t>efficiently</a:t>
            </a:r>
            <a:r>
              <a:rPr lang="en-US" sz="2400" b="1" dirty="0"/>
              <a:t> to a ‘useful’ form:</a:t>
            </a:r>
            <a:endParaRPr lang="en-US" sz="2400" b="1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Energy in the exhaust gas from a car engine.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Energy in the warm ocean water in a tropical region.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81994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</a:rPr>
              <a:t>Key Concept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u="none" dirty="0"/>
              <a:t>We see </a:t>
            </a:r>
            <a:r>
              <a:rPr lang="en-US" sz="3600" u="none" dirty="0">
                <a:solidFill>
                  <a:srgbClr val="CC0000"/>
                </a:solidFill>
              </a:rPr>
              <a:t>work being done </a:t>
            </a:r>
            <a:r>
              <a:rPr lang="en-US" sz="3600" u="none" dirty="0"/>
              <a:t>(for example, a car is accelerated by the engine), but we don’t always realize this is a process of </a:t>
            </a:r>
            <a:r>
              <a:rPr lang="en-US" sz="3600" u="none" dirty="0">
                <a:solidFill>
                  <a:srgbClr val="CC0000"/>
                </a:solidFill>
              </a:rPr>
              <a:t>energy transformation </a:t>
            </a:r>
            <a:r>
              <a:rPr lang="en-US" sz="3600" u="none" dirty="0"/>
              <a:t>(from energy in the fuel to the car’s kinetic energy).</a:t>
            </a:r>
          </a:p>
          <a:p>
            <a:pPr eaLnBrk="1" hangingPunct="1">
              <a:spcBef>
                <a:spcPct val="50000"/>
              </a:spcBef>
            </a:pPr>
            <a:endParaRPr lang="en-US" sz="3600" u="none" dirty="0"/>
          </a:p>
        </p:txBody>
      </p:sp>
      <p:pic>
        <p:nvPicPr>
          <p:cNvPr id="20484" name="Picture 3" descr="C:\Users\Ping\AppData\Local\Microsoft\Windows\Temporary Internet Files\Content.IE5\J61PKT02\MC9004370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6552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6172200" y="4937125"/>
            <a:ext cx="1325563" cy="3206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6080125" y="5257800"/>
            <a:ext cx="150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none" dirty="0"/>
              <a:t>vroom . . 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4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based on notes of P. Hsu 2007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758758" y="715963"/>
            <a:ext cx="3611562" cy="685800"/>
          </a:xfrm>
          <a:prstGeom prst="rect">
            <a:avLst/>
          </a:prstGeom>
          <a:solidFill>
            <a:srgbClr val="F2A1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52512"/>
          </a:xfrm>
        </p:spPr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0875"/>
            <a:ext cx="8686800" cy="4937125"/>
          </a:xfrm>
          <a:ln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Energy is added or released to change the physical state of an “object”.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Energy cannot be ‘created’ or ‘destroyed’.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Efficiency is the ratio of the part of output energy that is beneficial to us and the total input energy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We build machines to ‘manage’ energy conversion.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1362"/>
            <a:ext cx="8229600" cy="1143000"/>
          </a:xfrm>
        </p:spPr>
        <p:txBody>
          <a:bodyPr/>
          <a:lstStyle/>
          <a:p>
            <a:r>
              <a:rPr lang="en-US" dirty="0"/>
              <a:t>Energy Transformation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based on notes of P. Hsu 2007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BE516-0280-4529-8441-870103670B7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1447800" y="4077633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err="1"/>
              <a:t>Phet</a:t>
            </a:r>
            <a:r>
              <a:rPr lang="en-US" u="none" dirty="0"/>
              <a:t> Interactive Simulations, University of Colorado</a:t>
            </a:r>
          </a:p>
        </p:txBody>
      </p:sp>
    </p:spTree>
    <p:extLst>
      <p:ext uri="{BB962C8B-B14F-4D97-AF65-F5344CB8AC3E}">
        <p14:creationId xmlns:p14="http://schemas.microsoft.com/office/powerpoint/2010/main" val="618005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/>
              <a:t>What is </a:t>
            </a:r>
            <a:r>
              <a:rPr lang="en-US" sz="6000" b="1" dirty="0"/>
              <a:t>POWER</a:t>
            </a:r>
            <a:r>
              <a:rPr lang="en-US" b="1" dirty="0"/>
              <a:t>?</a:t>
            </a:r>
          </a:p>
        </p:txBody>
      </p:sp>
      <p:pic>
        <p:nvPicPr>
          <p:cNvPr id="21508" name="Picture 4" descr="MPj040269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874520"/>
            <a:ext cx="27781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MPj043728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187452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34640"/>
            <a:ext cx="8229600" cy="3733800"/>
          </a:xfrm>
        </p:spPr>
        <p:txBody>
          <a:bodyPr/>
          <a:lstStyle/>
          <a:p>
            <a:pPr marL="381000" indent="-381000" eaLnBrk="1" hangingPunct="1">
              <a:lnSpc>
                <a:spcPct val="120000"/>
              </a:lnSpc>
              <a:buFontTx/>
              <a:buNone/>
            </a:pPr>
            <a:endParaRPr lang="en-US" dirty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US" sz="4400" dirty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US" sz="800" b="1" dirty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8153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none" dirty="0"/>
              <a:t>It takes </a:t>
            </a:r>
            <a:r>
              <a:rPr lang="en-US" sz="3600" dirty="0">
                <a:solidFill>
                  <a:srgbClr val="CC0000"/>
                </a:solidFill>
              </a:rPr>
              <a:t>time</a:t>
            </a:r>
            <a:r>
              <a:rPr lang="en-US" sz="3600" u="none" dirty="0"/>
              <a:t> to transform energy from one form to another (i.e., to do work)!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20240" y="3108960"/>
            <a:ext cx="6591869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US" sz="2800" u="none" dirty="0"/>
              <a:t>Power = energy transformed/time taken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US" sz="2800" u="none" dirty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US" sz="2800" u="none" dirty="0"/>
              <a:t>           = work done/time taken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80" y="1965960"/>
            <a:ext cx="704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none" dirty="0"/>
              <a:t>Power is a measure of  </a:t>
            </a:r>
            <a:r>
              <a:rPr lang="en-US" sz="2800" b="1" u="none" dirty="0">
                <a:solidFill>
                  <a:srgbClr val="FF0000"/>
                </a:solidFill>
              </a:rPr>
              <a:t>how fast</a:t>
            </a:r>
            <a:r>
              <a:rPr lang="en-US" sz="2800" u="none" dirty="0"/>
              <a:t> energy is converted.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786" y="4508777"/>
            <a:ext cx="713232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eaLnBrk="1" hangingPunct="1">
              <a:lnSpc>
                <a:spcPct val="120000"/>
              </a:lnSpc>
              <a:buFontTx/>
              <a:buNone/>
            </a:pPr>
            <a:r>
              <a:rPr lang="en-US" sz="2400" u="none" dirty="0"/>
              <a:t>	A unit of power in metric system is the WATT.</a:t>
            </a:r>
          </a:p>
          <a:p>
            <a:pPr marL="381000" indent="-381000" eaLnBrk="1" hangingPunct="1">
              <a:lnSpc>
                <a:spcPct val="120000"/>
              </a:lnSpc>
              <a:buFontTx/>
              <a:buNone/>
            </a:pPr>
            <a:r>
              <a:rPr lang="en-US" sz="1600" u="none" dirty="0"/>
              <a:t>		</a:t>
            </a:r>
            <a:r>
              <a:rPr lang="en-US" sz="1600" u="none" dirty="0">
                <a:solidFill>
                  <a:srgbClr val="0000FF"/>
                </a:solidFill>
              </a:rPr>
              <a:t>  </a:t>
            </a:r>
            <a:r>
              <a:rPr lang="en-US" sz="3200" b="1" u="none" dirty="0">
                <a:solidFill>
                  <a:srgbClr val="0000FF"/>
                </a:solidFill>
              </a:rPr>
              <a:t>1 watt = 1 joule/second</a:t>
            </a:r>
          </a:p>
        </p:txBody>
      </p:sp>
      <p:pic>
        <p:nvPicPr>
          <p:cNvPr id="57346" name="Picture 2" descr="James Wa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185" y="3611880"/>
            <a:ext cx="1589775" cy="25288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139636"/>
            <a:ext cx="28809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u="none" dirty="0"/>
              <a:t>www.magnet.fsu.edu/education/tutorials/pioneers/watt.html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based on notes of P. Hsu 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4760" y="274320"/>
            <a:ext cx="2148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none" dirty="0"/>
              <a:t>Power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1051560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none" dirty="0">
                <a:solidFill>
                  <a:srgbClr val="0000FF"/>
                </a:solidFill>
              </a:rPr>
              <a:t>Mechanical Power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8880" y="1645920"/>
            <a:ext cx="4709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none" dirty="0"/>
              <a:t>Power produced by motion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46120" y="2240280"/>
            <a:ext cx="3749040" cy="1421785"/>
            <a:chOff x="3246120" y="2240280"/>
            <a:chExt cx="3749040" cy="1421785"/>
          </a:xfrm>
        </p:grpSpPr>
        <p:sp>
          <p:nvSpPr>
            <p:cNvPr id="9" name="TextBox 8"/>
            <p:cNvSpPr txBox="1"/>
            <p:nvPr/>
          </p:nvSpPr>
          <p:spPr>
            <a:xfrm>
              <a:off x="3246120" y="2240280"/>
              <a:ext cx="3749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none" dirty="0"/>
                <a:t>Hydraulic Power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46120" y="2720340"/>
              <a:ext cx="3749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none" dirty="0"/>
                <a:t>Pneumatic Power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6120" y="3200400"/>
              <a:ext cx="3749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none" dirty="0"/>
                <a:t>Thermal Power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8680" y="3820180"/>
            <a:ext cx="7040880" cy="1814989"/>
            <a:chOff x="868680" y="3820180"/>
            <a:chExt cx="7040880" cy="1814989"/>
          </a:xfrm>
        </p:grpSpPr>
        <p:sp>
          <p:nvSpPr>
            <p:cNvPr id="8" name="TextBox 7"/>
            <p:cNvSpPr txBox="1"/>
            <p:nvPr/>
          </p:nvSpPr>
          <p:spPr>
            <a:xfrm>
              <a:off x="868680" y="3820180"/>
              <a:ext cx="3749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none" dirty="0">
                  <a:solidFill>
                    <a:srgbClr val="0000FF"/>
                  </a:solidFill>
                </a:rPr>
                <a:t>Electrical Power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45920" y="4434840"/>
              <a:ext cx="62636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none" dirty="0"/>
                <a:t>Electric power</a:t>
              </a:r>
              <a:r>
                <a:rPr lang="en-US" sz="2400" u="none" dirty="0"/>
                <a:t> is the </a:t>
              </a:r>
              <a:r>
                <a:rPr lang="en-US" sz="2400" b="1" u="none" dirty="0"/>
                <a:t>rate</a:t>
              </a:r>
              <a:r>
                <a:rPr lang="en-US" sz="2400" u="none" dirty="0"/>
                <a:t> at which electrical energy is transferred by an electric circuit. It’s a product of voltage and current (P=V x 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3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0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800" b="1" dirty="0"/>
              <a:t>Back to Earlier Question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175">
              <a:buFontTx/>
              <a:buNone/>
            </a:pPr>
            <a:r>
              <a:rPr lang="en-US" dirty="0"/>
              <a:t>Which of the following heaters can heat up a gallon of water to 90</a:t>
            </a:r>
            <a:r>
              <a:rPr lang="en-US" baseline="30000" dirty="0"/>
              <a:t>o </a:t>
            </a:r>
            <a:r>
              <a:rPr lang="en-US" dirty="0"/>
              <a:t>C?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(A) 5 W heater</a:t>
            </a:r>
            <a:br>
              <a:rPr lang="en-US" dirty="0"/>
            </a:br>
            <a:r>
              <a:rPr lang="en-US" dirty="0"/>
              <a:t>(B) 90 W heater</a:t>
            </a:r>
            <a:br>
              <a:rPr lang="en-US" dirty="0"/>
            </a:br>
            <a:r>
              <a:rPr lang="en-US" dirty="0"/>
              <a:t>(C) 100 W heater</a:t>
            </a:r>
            <a:br>
              <a:rPr lang="en-US" dirty="0"/>
            </a:br>
            <a:r>
              <a:rPr lang="en-US" dirty="0"/>
              <a:t>(D) All of the above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4686300" y="2900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2362200" y="4830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1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175">
              <a:buFontTx/>
              <a:buNone/>
            </a:pPr>
            <a:r>
              <a:rPr lang="en-US" dirty="0"/>
              <a:t>Which of the following heaters can heat up a gallon of water to 90</a:t>
            </a:r>
            <a:r>
              <a:rPr lang="en-US" baseline="30000" dirty="0"/>
              <a:t>o </a:t>
            </a:r>
            <a:r>
              <a:rPr lang="en-US" dirty="0"/>
              <a:t>C?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(A) 5 W heater</a:t>
            </a:r>
            <a:br>
              <a:rPr lang="en-US" dirty="0"/>
            </a:br>
            <a:r>
              <a:rPr lang="en-US" dirty="0"/>
              <a:t>(B) 90 W heater</a:t>
            </a:r>
            <a:br>
              <a:rPr lang="en-US" dirty="0"/>
            </a:br>
            <a:r>
              <a:rPr lang="en-US" dirty="0"/>
              <a:t>(C) 100 W heater</a:t>
            </a:r>
            <a:br>
              <a:rPr lang="en-US" dirty="0"/>
            </a:br>
            <a:r>
              <a:rPr lang="en-US" dirty="0"/>
              <a:t>(D) All of the above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4686300" y="2900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2362200" y="4830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983480" y="5669280"/>
            <a:ext cx="2651760" cy="41148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08960" y="6518910"/>
            <a:ext cx="2895600" cy="339090"/>
          </a:xfrm>
        </p:spPr>
        <p:txBody>
          <a:bodyPr/>
          <a:lstStyle/>
          <a:p>
            <a:pPr>
              <a:defRPr/>
            </a:pPr>
            <a:r>
              <a:rPr lang="en-US"/>
              <a:t>based on notes of P. Hsu 2007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4948"/>
            <a:ext cx="2133600" cy="274637"/>
          </a:xfrm>
        </p:spPr>
        <p:txBody>
          <a:bodyPr/>
          <a:lstStyle/>
          <a:p>
            <a:pPr>
              <a:defRPr/>
            </a:pPr>
            <a:fld id="{8B875B0E-2816-4EA1-A6C6-221849F0773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" y="1005840"/>
            <a:ext cx="5212080" cy="156966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GB" sz="2400" u="none" dirty="0"/>
              <a:t>A cyclist is travelling at a constant speed of about 5 m/s (18 km/hr). The retarding forces (resisting motion) acting on the cyclist are about 5 N.</a:t>
            </a:r>
            <a:endParaRPr lang="en-US" sz="2400" u="none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64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>
                <a:solidFill>
                  <a:srgbClr val="FF0000"/>
                </a:solidFill>
              </a:rPr>
              <a:t>Mechanical Power -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777240" y="2633246"/>
            <a:ext cx="576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none" dirty="0">
                <a:solidFill>
                  <a:srgbClr val="0000FF"/>
                </a:solidFill>
              </a:rPr>
              <a:t>How much </a:t>
            </a:r>
            <a:r>
              <a:rPr lang="en-GB" sz="2400" dirty="0">
                <a:solidFill>
                  <a:srgbClr val="0000FF"/>
                </a:solidFill>
              </a:rPr>
              <a:t>energy</a:t>
            </a:r>
            <a:r>
              <a:rPr lang="en-GB" sz="2400" u="none" dirty="0">
                <a:solidFill>
                  <a:srgbClr val="0000FF"/>
                </a:solidFill>
              </a:rPr>
              <a:t> does the cyclist have to provide to travel 15 m?</a:t>
            </a:r>
            <a:endParaRPr lang="en-US" sz="2400" u="none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960" y="3410486"/>
            <a:ext cx="7223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u="none"/>
              <a:t>Work = </a:t>
            </a:r>
            <a:r>
              <a:rPr lang="en-GB" sz="2200" u="none" dirty="0"/>
              <a:t>force x distance moved </a:t>
            </a:r>
          </a:p>
          <a:p>
            <a:r>
              <a:rPr lang="en-GB" sz="2200" u="none" dirty="0"/>
              <a:t>         = 5 N x 15 m = 75 N-m = 75 J</a:t>
            </a:r>
            <a:endParaRPr lang="en-US" sz="2200" u="none" dirty="0"/>
          </a:p>
        </p:txBody>
      </p:sp>
      <p:sp>
        <p:nvSpPr>
          <p:cNvPr id="8" name="Rectangle 7"/>
          <p:cNvSpPr/>
          <p:nvPr/>
        </p:nvSpPr>
        <p:spPr>
          <a:xfrm>
            <a:off x="822960" y="4233446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none" dirty="0">
                <a:solidFill>
                  <a:srgbClr val="0000FF"/>
                </a:solidFill>
              </a:rPr>
              <a:t>Calculate the </a:t>
            </a:r>
            <a:r>
              <a:rPr lang="en-GB" sz="2400" dirty="0">
                <a:solidFill>
                  <a:srgbClr val="0000FF"/>
                </a:solidFill>
              </a:rPr>
              <a:t>power</a:t>
            </a:r>
            <a:r>
              <a:rPr lang="en-GB" sz="2400" u="none" dirty="0">
                <a:solidFill>
                  <a:srgbClr val="0000FF"/>
                </a:solidFill>
              </a:rPr>
              <a:t> of the cyclist.</a:t>
            </a:r>
            <a:endParaRPr lang="en-US" sz="2400" u="none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680" y="4827806"/>
            <a:ext cx="768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u="none" dirty="0"/>
              <a:t>It takes the cyclist 3 seconds to travel 15 m</a:t>
            </a:r>
          </a:p>
          <a:p>
            <a:r>
              <a:rPr lang="en-GB" sz="2200" u="none" dirty="0"/>
              <a:t>Power = energy transferred/ time taken = 75 J/ 3 s= 25 watt</a:t>
            </a:r>
            <a:endParaRPr lang="en-US" sz="2200" u="none" dirty="0"/>
          </a:p>
        </p:txBody>
      </p:sp>
      <p:sp>
        <p:nvSpPr>
          <p:cNvPr id="10" name="Rectangle 9"/>
          <p:cNvSpPr/>
          <p:nvPr/>
        </p:nvSpPr>
        <p:spPr>
          <a:xfrm>
            <a:off x="868680" y="5677079"/>
            <a:ext cx="6675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u="none" dirty="0"/>
              <a:t>Power = force x distance/time → P = force x velocity </a:t>
            </a:r>
          </a:p>
          <a:p>
            <a:r>
              <a:rPr lang="en-GB" sz="2200" u="none" dirty="0"/>
              <a:t>           = 5 N x 5 m/s = 25 watt</a:t>
            </a:r>
            <a:endParaRPr lang="en-US" sz="2200" u="none" dirty="0"/>
          </a:p>
        </p:txBody>
      </p:sp>
      <p:pic>
        <p:nvPicPr>
          <p:cNvPr id="79874" name="Picture 2" descr="http://www.publicdomainpictures.net/pictures/40000/nahled/cyclist-black-silhouette-clipart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86400" y="316229"/>
            <a:ext cx="3434715" cy="2289811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H="1">
            <a:off x="8001000" y="1097280"/>
            <a:ext cx="96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75320" y="1143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none" dirty="0">
                <a:solidFill>
                  <a:srgbClr val="FF0000"/>
                </a:solidFill>
              </a:rPr>
              <a:t>5 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086600" y="2697480"/>
            <a:ext cx="77724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98080" y="269301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none" dirty="0"/>
              <a:t>v =5 m/s</a:t>
            </a:r>
          </a:p>
        </p:txBody>
      </p:sp>
    </p:spTree>
    <p:extLst>
      <p:ext uri="{BB962C8B-B14F-4D97-AF65-F5344CB8AC3E}">
        <p14:creationId xmlns:p14="http://schemas.microsoft.com/office/powerpoint/2010/main" val="374597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u="none"/>
              <a:t>based on notes of P. Hsu 2007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274050" cy="44799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z="2800" dirty="0"/>
              <a:t>A 50-gallon barrel is filled to capacity in 10 seconds,  </a:t>
            </a:r>
            <a:r>
              <a:rPr lang="en-US" sz="2800" u="sng" dirty="0"/>
              <a:t>what is the flow rate </a:t>
            </a:r>
            <a:r>
              <a:rPr lang="en-US" sz="2800" dirty="0"/>
              <a:t>of the in-flow water (</a:t>
            </a:r>
            <a:r>
              <a:rPr lang="en-US" sz="2800" b="1" dirty="0"/>
              <a:t>in </a:t>
            </a:r>
            <a:r>
              <a:rPr lang="en-US" sz="2800" b="1" dirty="0" err="1"/>
              <a:t>gps</a:t>
            </a:r>
            <a:r>
              <a:rPr lang="en-US" sz="2800" dirty="0"/>
              <a:t>)?  </a:t>
            </a:r>
          </a:p>
          <a:p>
            <a:pPr marL="381000" indent="-381000" eaLnBrk="1" hangingPunct="1">
              <a:lnSpc>
                <a:spcPct val="120000"/>
              </a:lnSpc>
              <a:spcBef>
                <a:spcPts val="200"/>
              </a:spcBef>
              <a:buFontTx/>
              <a:buNone/>
            </a:pPr>
            <a:endParaRPr lang="en-US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z="2800" dirty="0"/>
              <a:t>If you can do this problem, you understand the relationship between </a:t>
            </a:r>
            <a:r>
              <a:rPr lang="en-US" sz="2800" u="sng" dirty="0"/>
              <a:t>Energy</a:t>
            </a:r>
            <a:r>
              <a:rPr lang="en-US" sz="2800" dirty="0"/>
              <a:t> and </a:t>
            </a:r>
            <a:r>
              <a:rPr lang="en-US" sz="2800" u="sng" dirty="0"/>
              <a:t>Power</a:t>
            </a:r>
            <a:r>
              <a:rPr lang="en-US" sz="2800" dirty="0"/>
              <a:t>. 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8153400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u="none" dirty="0"/>
              <a:t>Define the term ‘</a:t>
            </a:r>
            <a:r>
              <a:rPr lang="en-US" sz="2800" b="1" u="none" dirty="0" err="1"/>
              <a:t>gps</a:t>
            </a:r>
            <a:r>
              <a:rPr lang="en-US" sz="2800" u="none" dirty="0"/>
              <a:t>’ for water flow rate: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u="none" dirty="0"/>
              <a:t>1 </a:t>
            </a:r>
            <a:r>
              <a:rPr lang="en-US" sz="2800" b="1" u="none" dirty="0" err="1"/>
              <a:t>gps</a:t>
            </a:r>
            <a:r>
              <a:rPr lang="en-US" sz="2800" u="none" dirty="0"/>
              <a:t> = 1 gallons per second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u="none"/>
              <a:t>based on notes of P. Hsu 2007</a:t>
            </a:r>
          </a:p>
        </p:txBody>
      </p:sp>
      <p:pic>
        <p:nvPicPr>
          <p:cNvPr id="24579" name="Picture 4" descr="heater-qh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5882" r="13000" b="12941"/>
          <a:stretch>
            <a:fillRect/>
          </a:stretch>
        </p:blipFill>
        <p:spPr bwMode="auto">
          <a:xfrm>
            <a:off x="3292475" y="914400"/>
            <a:ext cx="16002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49275" y="4114800"/>
            <a:ext cx="7543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u="none" dirty="0"/>
              <a:t>This heater converts 1500 J of energy carried by electricity into heat energy </a:t>
            </a:r>
            <a:r>
              <a:rPr lang="en-US" sz="2800" b="1" dirty="0"/>
              <a:t>per second</a:t>
            </a:r>
            <a:r>
              <a:rPr lang="en-US" sz="2800" u="none" dirty="0"/>
              <a:t>.</a:t>
            </a:r>
          </a:p>
          <a:p>
            <a:pPr>
              <a:buFontTx/>
              <a:buChar char="•"/>
            </a:pPr>
            <a:endParaRPr lang="en-US" sz="2800" u="none" dirty="0"/>
          </a:p>
          <a:p>
            <a:r>
              <a:rPr lang="en-US" sz="2800" b="1" u="none" dirty="0">
                <a:solidFill>
                  <a:srgbClr val="0070C0"/>
                </a:solidFill>
              </a:rPr>
              <a:t>This electric heater’s power rating is 1500 J/s or </a:t>
            </a:r>
            <a:r>
              <a:rPr lang="en-US" sz="2800" b="1" dirty="0">
                <a:solidFill>
                  <a:srgbClr val="0070C0"/>
                </a:solidFill>
              </a:rPr>
              <a:t>1500 watts</a:t>
            </a:r>
            <a:r>
              <a:rPr lang="en-US" sz="2800" u="none" dirty="0"/>
              <a:t>.</a:t>
            </a:r>
          </a:p>
          <a:p>
            <a:r>
              <a:rPr lang="en-US" sz="2800" b="1" u="none" dirty="0"/>
              <a:t> 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533400" y="2286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u="none"/>
              <a:t>Example</a:t>
            </a:r>
            <a:r>
              <a:rPr lang="en-US" sz="3200" u="none"/>
              <a:t>:</a:t>
            </a:r>
            <a:endParaRPr lang="en-US" sz="3600" b="1" u="none"/>
          </a:p>
        </p:txBody>
      </p:sp>
      <p:sp>
        <p:nvSpPr>
          <p:cNvPr id="24582" name="AutoShape 7"/>
          <p:cNvSpPr>
            <a:spLocks noChangeArrowheads="1"/>
          </p:cNvSpPr>
          <p:nvPr/>
        </p:nvSpPr>
        <p:spPr bwMode="auto">
          <a:xfrm>
            <a:off x="1279525" y="1096963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5410200" y="1219200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9"/>
          <p:cNvSpPr>
            <a:spLocks noChangeArrowheads="1"/>
          </p:cNvSpPr>
          <p:nvPr/>
        </p:nvSpPr>
        <p:spPr bwMode="auto">
          <a:xfrm>
            <a:off x="6553200" y="457200"/>
            <a:ext cx="2209800" cy="1981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6629400" y="2239963"/>
            <a:ext cx="533400" cy="8382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503238" y="1828800"/>
            <a:ext cx="2743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u="none"/>
              <a:t>1500 J of energy per second carried by electricity</a:t>
            </a:r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5715000" y="2514600"/>
            <a:ext cx="342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u="none"/>
              <a:t>1500 J heat energy per second produced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554163"/>
          <a:ext cx="7864475" cy="4677238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Equipment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Watts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iPod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Flash light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Compact fluorescent light bulb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10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Incandescent light bulb 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Hair dryer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1000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 Range (with oven)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10000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 in a compact car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3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wind turbine with 30-meter blades in 12 m/s wind (power generation)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62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5623" name="Rectangle 5"/>
          <p:cNvSpPr>
            <a:spLocks noChangeArrowheads="1"/>
          </p:cNvSpPr>
          <p:nvPr/>
        </p:nvSpPr>
        <p:spPr bwMode="auto">
          <a:xfrm>
            <a:off x="0" y="320675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u="none" dirty="0"/>
              <a:t> Equipment power consumption/generation</a:t>
            </a:r>
          </a:p>
          <a:p>
            <a:r>
              <a:rPr lang="en-US" sz="3200" u="none" dirty="0"/>
              <a:t>(strictly speaking, energy transformation rate)   </a:t>
            </a:r>
          </a:p>
          <a:p>
            <a:r>
              <a:rPr lang="en-US" sz="3600" b="1" u="none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05F0E-D90C-4DBA-9F22-34CB874B6C2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4680" y="6446520"/>
            <a:ext cx="2895600" cy="2933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868363"/>
          <a:ext cx="5761038" cy="3055937"/>
        </p:xfrm>
        <a:graphic>
          <a:graphicData uri="http://schemas.openxmlformats.org/drawingml/2006/table">
            <a:tbl>
              <a:tblPr/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Speed (mph)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Output (watts)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70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179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233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286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5 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610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10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1150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15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1690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64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6645" name="Rectangle 5"/>
          <p:cNvSpPr>
            <a:spLocks noChangeArrowheads="1"/>
          </p:cNvSpPr>
          <p:nvPr/>
        </p:nvSpPr>
        <p:spPr bwMode="auto">
          <a:xfrm>
            <a:off x="549275" y="228600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u="none"/>
              <a:t>Power output of a 60 kg (132 lbs) person</a:t>
            </a:r>
          </a:p>
          <a:p>
            <a:r>
              <a:rPr lang="en-US" sz="3600" b="1" u="none"/>
              <a:t> </a:t>
            </a:r>
          </a:p>
        </p:txBody>
      </p:sp>
      <p:sp>
        <p:nvSpPr>
          <p:cNvPr id="26646" name="TextBox 11"/>
          <p:cNvSpPr txBox="1">
            <a:spLocks noChangeArrowheads="1"/>
          </p:cNvSpPr>
          <p:nvPr/>
        </p:nvSpPr>
        <p:spPr bwMode="auto">
          <a:xfrm>
            <a:off x="777240" y="1371600"/>
            <a:ext cx="191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none" dirty="0"/>
              <a:t>at rest (0 mph)</a:t>
            </a:r>
            <a:endParaRPr lang="en-US" dirty="0"/>
          </a:p>
        </p:txBody>
      </p:sp>
      <p:sp>
        <p:nvSpPr>
          <p:cNvPr id="26647" name="TextBox 12"/>
          <p:cNvSpPr txBox="1">
            <a:spLocks noChangeArrowheads="1"/>
          </p:cNvSpPr>
          <p:nvPr/>
        </p:nvSpPr>
        <p:spPr bwMode="auto">
          <a:xfrm>
            <a:off x="822325" y="2663825"/>
            <a:ext cx="235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none"/>
              <a:t>walking (1~4 mph)</a:t>
            </a:r>
            <a:endParaRPr lang="en-US"/>
          </a:p>
        </p:txBody>
      </p:sp>
      <p:sp>
        <p:nvSpPr>
          <p:cNvPr id="26648" name="TextBox 13"/>
          <p:cNvSpPr txBox="1">
            <a:spLocks noChangeArrowheads="1"/>
          </p:cNvSpPr>
          <p:nvPr/>
        </p:nvSpPr>
        <p:spPr bwMode="auto">
          <a:xfrm>
            <a:off x="776288" y="3429000"/>
            <a:ext cx="242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none"/>
              <a:t>running (5~15 mph)</a:t>
            </a:r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11163" y="464826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>
              <a:buFont typeface="Arial" charset="0"/>
              <a:buChar char="•"/>
              <a:defRPr/>
            </a:pPr>
            <a:r>
              <a:rPr lang="en-US" sz="2400" u="none" dirty="0"/>
              <a:t>Kinetic energy in the speed of the body. (a small fraction)</a:t>
            </a:r>
          </a:p>
          <a:p>
            <a:pPr marL="234950" indent="-234950">
              <a:buFont typeface="Arial" charset="0"/>
              <a:buChar char="•"/>
              <a:defRPr/>
            </a:pPr>
            <a:r>
              <a:rPr lang="en-US" sz="2400" u="none" dirty="0"/>
              <a:t>Overcoming air resistance. (a small fraction)</a:t>
            </a:r>
          </a:p>
          <a:p>
            <a:pPr marL="234950" indent="-234950">
              <a:buFont typeface="Arial" charset="0"/>
              <a:buChar char="•"/>
              <a:defRPr/>
            </a:pPr>
            <a:r>
              <a:rPr lang="en-US" sz="2400" u="none" dirty="0"/>
              <a:t>Operating body’s biological function e.g., breathing, heart pumping blood, maintaining body temperature, etc. (lots)</a:t>
            </a:r>
          </a:p>
        </p:txBody>
      </p:sp>
      <p:sp>
        <p:nvSpPr>
          <p:cNvPr id="13" name="Freeform 12"/>
          <p:cNvSpPr/>
          <p:nvPr/>
        </p:nvSpPr>
        <p:spPr>
          <a:xfrm>
            <a:off x="822960" y="1737360"/>
            <a:ext cx="6899275" cy="0"/>
          </a:xfrm>
          <a:custGeom>
            <a:avLst/>
            <a:gdLst>
              <a:gd name="connsiteX0" fmla="*/ 0 w 6899564"/>
              <a:gd name="connsiteY0" fmla="*/ 0 h 0"/>
              <a:gd name="connsiteX1" fmla="*/ 6899564 w 68995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99564">
                <a:moveTo>
                  <a:pt x="0" y="0"/>
                </a:moveTo>
                <a:lnTo>
                  <a:pt x="6899564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68363" y="3155950"/>
            <a:ext cx="6899275" cy="0"/>
          </a:xfrm>
          <a:custGeom>
            <a:avLst/>
            <a:gdLst>
              <a:gd name="connsiteX0" fmla="*/ 0 w 6899564"/>
              <a:gd name="connsiteY0" fmla="*/ 0 h 0"/>
              <a:gd name="connsiteX1" fmla="*/ 6899564 w 68995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99564">
                <a:moveTo>
                  <a:pt x="0" y="0"/>
                </a:moveTo>
                <a:lnTo>
                  <a:pt x="6899564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05F0E-D90C-4DBA-9F22-34CB874B6C2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1520" y="4049673"/>
            <a:ext cx="38924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u="none" dirty="0"/>
              <a:t>Where does the energy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Other Units of Power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600200"/>
            <a:ext cx="836612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u="sng" dirty="0" err="1"/>
              <a:t>HorsePower</a:t>
            </a:r>
            <a:r>
              <a:rPr lang="en-US" sz="2800" b="1" u="sng" dirty="0"/>
              <a:t> (HP)</a:t>
            </a:r>
            <a:r>
              <a:rPr lang="en-US" sz="2800" b="1" dirty="0"/>
              <a:t>    </a:t>
            </a:r>
            <a:r>
              <a:rPr lang="en-US" sz="2800" dirty="0"/>
              <a:t>	         </a:t>
            </a:r>
            <a:r>
              <a:rPr lang="en-US" sz="2800" b="1" dirty="0"/>
              <a:t>1HP = 746 watts</a:t>
            </a:r>
          </a:p>
          <a:p>
            <a:pPr>
              <a:buFontTx/>
              <a:buNone/>
            </a:pPr>
            <a:r>
              <a:rPr lang="en-US" sz="2400" dirty="0"/>
              <a:t>(Used mostly for mechanical systems)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800" b="1" u="sng" dirty="0" err="1"/>
              <a:t>kiloWatt</a:t>
            </a:r>
            <a:r>
              <a:rPr lang="en-US" sz="2800" b="1" u="sng" dirty="0"/>
              <a:t> (kW)</a:t>
            </a:r>
            <a:r>
              <a:rPr lang="en-US" sz="2800" b="1" dirty="0"/>
              <a:t> 		         1kW = 1000 watts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2800" b="1" u="sng" dirty="0"/>
              <a:t>BTU per Hour (BTUH)</a:t>
            </a:r>
            <a:r>
              <a:rPr lang="en-US" sz="2800" b="1" dirty="0"/>
              <a:t>         1BTU/h = 0.3 watts</a:t>
            </a:r>
          </a:p>
          <a:p>
            <a:pPr>
              <a:buFontTx/>
              <a:buNone/>
            </a:pPr>
            <a:r>
              <a:rPr lang="en-US" sz="2400" dirty="0"/>
              <a:t>(Used mostly for thermal systems)</a:t>
            </a:r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</a:rPr>
              <a:t>Back to Energy - Example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880359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kilowatt-hour (kWh) is a unit of energy. </a:t>
            </a:r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2800" dirty="0"/>
              <a:t>Since 1 W=1 joule/second</a:t>
            </a:r>
          </a:p>
          <a:p>
            <a:pPr>
              <a:buFontTx/>
              <a:buNone/>
            </a:pPr>
            <a:endParaRPr lang="en-US" sz="1400" dirty="0"/>
          </a:p>
          <a:p>
            <a:pPr algn="ctr">
              <a:buFontTx/>
              <a:buNone/>
            </a:pPr>
            <a:r>
              <a:rPr lang="en-US" sz="2800" dirty="0"/>
              <a:t>1 kWh=1000 (J/s) * 3600 (s) = 3.6*10</a:t>
            </a:r>
            <a:r>
              <a:rPr lang="en-US" sz="2800" baseline="30000" dirty="0"/>
              <a:t>6</a:t>
            </a:r>
            <a:r>
              <a:rPr lang="en-US" sz="2800" dirty="0"/>
              <a:t> joules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60120" y="4251960"/>
            <a:ext cx="7269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600" u="none" dirty="0"/>
              <a:t>Your monthly energy consumption is measured in kWh.  You pay about 40 - 45 cents for 1 kWh of energy these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</a:rPr>
              <a:t>More on Energy vs. Power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868363" y="1508125"/>
            <a:ext cx="7543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ts val="3200"/>
              <a:buFont typeface="Arial" charset="0"/>
              <a:buNone/>
            </a:pPr>
            <a:r>
              <a:rPr lang="en-US" sz="2800" u="none" dirty="0"/>
              <a:t>Information about a certain amount of energy (J) </a:t>
            </a:r>
            <a:r>
              <a:rPr lang="en-US" sz="2800" b="1" u="none" dirty="0"/>
              <a:t>does not </a:t>
            </a:r>
            <a:r>
              <a:rPr lang="en-US" sz="2800" u="none" dirty="0"/>
              <a:t>involve </a:t>
            </a:r>
            <a:r>
              <a:rPr lang="en-US" sz="2800" dirty="0"/>
              <a:t>a sense of time. </a:t>
            </a:r>
          </a:p>
          <a:p>
            <a:pPr>
              <a:buClr>
                <a:schemeClr val="tx1"/>
              </a:buClr>
              <a:buSzPts val="3200"/>
              <a:buFont typeface="Arial" charset="0"/>
              <a:buNone/>
            </a:pPr>
            <a:endParaRPr lang="en-US" sz="2800" dirty="0"/>
          </a:p>
          <a:p>
            <a:pPr algn="ctr">
              <a:buClr>
                <a:schemeClr val="tx1"/>
              </a:buClr>
              <a:buSzPts val="3200"/>
              <a:buFont typeface="Arial" charset="0"/>
              <a:buNone/>
            </a:pPr>
            <a:r>
              <a:rPr lang="en-US" sz="2800" u="none" dirty="0"/>
              <a:t>(Analogy: 100 gallon of water)</a:t>
            </a:r>
          </a:p>
          <a:p>
            <a:r>
              <a:rPr lang="en-US" sz="3600" b="1" u="none" dirty="0"/>
              <a:t> </a:t>
            </a:r>
          </a:p>
          <a:p>
            <a:r>
              <a:rPr lang="en-US" sz="2800" u="none" dirty="0"/>
              <a:t>Power (J/s=W), on the other hand, tells </a:t>
            </a:r>
            <a:r>
              <a:rPr lang="en-US" sz="2800" dirty="0"/>
              <a:t>how fast</a:t>
            </a:r>
            <a:r>
              <a:rPr lang="en-US" sz="2800" u="none" dirty="0"/>
              <a:t> the energy being converted or </a:t>
            </a:r>
            <a:r>
              <a:rPr lang="en-US" sz="2800" dirty="0"/>
              <a:t>how fast </a:t>
            </a:r>
            <a:r>
              <a:rPr lang="en-US" sz="2800" u="none" dirty="0"/>
              <a:t>the work can be done.</a:t>
            </a:r>
          </a:p>
          <a:p>
            <a:pPr algn="r"/>
            <a:endParaRPr lang="en-US" sz="2800" u="none" dirty="0"/>
          </a:p>
          <a:p>
            <a:pPr algn="ctr"/>
            <a:r>
              <a:rPr lang="en-US" sz="2800" u="none" dirty="0"/>
              <a:t>(Analogy: 2 gallon/sec)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More on Energy vs. Power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868363" y="1508125"/>
            <a:ext cx="7543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ts val="3200"/>
              <a:buFont typeface="Arial" charset="0"/>
              <a:buNone/>
            </a:pPr>
            <a:r>
              <a:rPr lang="en-US" sz="2800" u="none" dirty="0"/>
              <a:t>Energy conversion machines (car engine, hair dryer, microwave oven, light bulb etc.)  are rated by how fast they can transform energy (i.e., how fast they </a:t>
            </a:r>
            <a:r>
              <a:rPr lang="en-US" sz="2800" u="none" dirty="0">
                <a:solidFill>
                  <a:srgbClr val="C00000"/>
                </a:solidFill>
              </a:rPr>
              <a:t>do work</a:t>
            </a:r>
            <a:r>
              <a:rPr lang="en-US" sz="2800" u="none" dirty="0"/>
              <a:t>).   </a:t>
            </a:r>
          </a:p>
          <a:p>
            <a:pPr>
              <a:buClr>
                <a:schemeClr val="tx1"/>
              </a:buClr>
              <a:buSzPts val="3200"/>
              <a:buFont typeface="Arial" charset="0"/>
              <a:buNone/>
            </a:pPr>
            <a:endParaRPr lang="en-US" sz="2800" u="none" dirty="0"/>
          </a:p>
          <a:p>
            <a:pPr>
              <a:buClr>
                <a:schemeClr val="tx1"/>
              </a:buClr>
              <a:buSzPts val="3200"/>
              <a:buFont typeface="Arial" charset="0"/>
              <a:buNone/>
            </a:pPr>
            <a:r>
              <a:rPr lang="en-US" sz="2800" u="none" dirty="0"/>
              <a:t>Therefore, they are rated by </a:t>
            </a:r>
            <a:r>
              <a:rPr lang="en-US" sz="2800" u="none" dirty="0">
                <a:solidFill>
                  <a:srgbClr val="C00000"/>
                </a:solidFill>
              </a:rPr>
              <a:t>Watt (J/S).   </a:t>
            </a:r>
          </a:p>
          <a:p>
            <a:pPr>
              <a:buClr>
                <a:schemeClr val="tx1"/>
              </a:buClr>
              <a:buSzPts val="3200"/>
              <a:buFont typeface="Arial" charset="0"/>
              <a:buNone/>
            </a:pPr>
            <a:endParaRPr lang="en-US" sz="2800" u="none" dirty="0"/>
          </a:p>
          <a:p>
            <a:pPr>
              <a:buClr>
                <a:schemeClr val="tx1"/>
              </a:buClr>
              <a:buSzPts val="3200"/>
              <a:buFont typeface="Arial" charset="0"/>
              <a:buNone/>
            </a:pPr>
            <a:endParaRPr lang="en-US" sz="2800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175">
              <a:buFontTx/>
              <a:buNone/>
            </a:pPr>
            <a:r>
              <a:rPr lang="en-US" dirty="0"/>
              <a:t>Which of the following heaters can heat up a gallon of water from 10</a:t>
            </a:r>
            <a:r>
              <a:rPr lang="en-US" baseline="30000" dirty="0"/>
              <a:t>o</a:t>
            </a:r>
            <a:r>
              <a:rPr lang="en-US" dirty="0"/>
              <a:t>C to 90</a:t>
            </a:r>
            <a:r>
              <a:rPr lang="en-US" baseline="30000" dirty="0"/>
              <a:t>o</a:t>
            </a:r>
            <a:r>
              <a:rPr lang="en-US" dirty="0"/>
              <a:t>C faster?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(A) 5 W heater</a:t>
            </a:r>
            <a:br>
              <a:rPr lang="en-US" dirty="0"/>
            </a:br>
            <a:r>
              <a:rPr lang="en-US" dirty="0"/>
              <a:t>(B) 90 W heater</a:t>
            </a:r>
            <a:br>
              <a:rPr lang="en-US" dirty="0"/>
            </a:br>
            <a:r>
              <a:rPr lang="en-US" dirty="0"/>
              <a:t>(C) 100 W heater</a:t>
            </a:r>
            <a:br>
              <a:rPr lang="en-US" dirty="0"/>
            </a:br>
            <a:r>
              <a:rPr lang="en-US" dirty="0"/>
              <a:t>(D)  All heaters above will take the same amount of time.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4686300" y="2900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3798" name="Rectangle 12"/>
          <p:cNvSpPr>
            <a:spLocks noChangeArrowheads="1"/>
          </p:cNvSpPr>
          <p:nvPr/>
        </p:nvSpPr>
        <p:spPr bwMode="auto">
          <a:xfrm>
            <a:off x="2362200" y="4830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Today’s Main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4000" b="1" dirty="0"/>
              <a:t>Energy</a:t>
            </a:r>
          </a:p>
          <a:p>
            <a:pPr lvl="1"/>
            <a:r>
              <a:rPr lang="en-US" sz="3600" dirty="0"/>
              <a:t>Potential Energy</a:t>
            </a:r>
          </a:p>
          <a:p>
            <a:pPr lvl="1"/>
            <a:r>
              <a:rPr lang="en-US" sz="3600" dirty="0"/>
              <a:t>Kinetic Energy</a:t>
            </a:r>
          </a:p>
          <a:p>
            <a:r>
              <a:rPr lang="en-US" sz="4000" b="1" dirty="0"/>
              <a:t>Work</a:t>
            </a:r>
          </a:p>
          <a:p>
            <a:r>
              <a:rPr lang="en-US" sz="4000" b="1" dirty="0"/>
              <a:t>Power</a:t>
            </a:r>
          </a:p>
          <a:p>
            <a:r>
              <a:rPr lang="en-US" sz="4000" b="1" dirty="0"/>
              <a:t>Efficiency</a:t>
            </a:r>
          </a:p>
          <a:p>
            <a:r>
              <a:rPr lang="en-US" sz="4000" b="1" dirty="0"/>
              <a:t>Conservation of Energy</a:t>
            </a:r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based on notes of P. Hsu 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31747" name="Rectangle 15"/>
          <p:cNvSpPr>
            <a:spLocks noChangeArrowheads="1"/>
          </p:cNvSpPr>
          <p:nvPr/>
        </p:nvSpPr>
        <p:spPr bwMode="auto">
          <a:xfrm>
            <a:off x="4708525" y="4708525"/>
            <a:ext cx="3886200" cy="128111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4800600" y="1371600"/>
            <a:ext cx="4000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dirty="0"/>
              <a:t>This pump is rated 1500 </a:t>
            </a:r>
            <a:r>
              <a:rPr lang="en-US" sz="3600" dirty="0" err="1"/>
              <a:t>gpm</a:t>
            </a:r>
            <a:endParaRPr lang="en-US" sz="3600" b="1" dirty="0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800600" y="4664075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u="none"/>
              <a:t>Analogy:</a:t>
            </a:r>
            <a:endParaRPr lang="en-US" sz="3600" b="1" u="none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 flipH="1">
            <a:off x="4191000" y="36576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5257800" y="3581400"/>
            <a:ext cx="274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u="none" dirty="0"/>
              <a:t>1500 gallons per minute</a:t>
            </a:r>
          </a:p>
        </p:txBody>
      </p:sp>
      <p:pic>
        <p:nvPicPr>
          <p:cNvPr id="31752" name="Picture 12" descr="109955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AutoShape 5"/>
          <p:cNvSpPr>
            <a:spLocks noChangeArrowheads="1"/>
          </p:cNvSpPr>
          <p:nvPr/>
        </p:nvSpPr>
        <p:spPr bwMode="auto">
          <a:xfrm rot="-5400000">
            <a:off x="2705100" y="1714500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2590800" y="304800"/>
            <a:ext cx="274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u="none" dirty="0"/>
              <a:t>1500 gallons per minute</a:t>
            </a:r>
          </a:p>
        </p:txBody>
      </p:sp>
      <p:sp>
        <p:nvSpPr>
          <p:cNvPr id="31755" name="Text Box 14"/>
          <p:cNvSpPr txBox="1">
            <a:spLocks noChangeArrowheads="1"/>
          </p:cNvSpPr>
          <p:nvPr/>
        </p:nvSpPr>
        <p:spPr bwMode="auto">
          <a:xfrm>
            <a:off x="4802188" y="5195888"/>
            <a:ext cx="3656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none"/>
              <a:t>Gallon is like ???</a:t>
            </a:r>
          </a:p>
          <a:p>
            <a:pPr eaLnBrk="1" hangingPunct="1"/>
            <a:r>
              <a:rPr lang="en-US" u="none"/>
              <a:t>Gallons per minute is like ????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title"/>
          </p:nvPr>
        </p:nvSpPr>
        <p:spPr>
          <a:xfrm>
            <a:off x="-685800" y="0"/>
            <a:ext cx="3932238" cy="1143000"/>
          </a:xfrm>
          <a:noFill/>
        </p:spPr>
        <p:txBody>
          <a:bodyPr/>
          <a:lstStyle/>
          <a:p>
            <a:r>
              <a:rPr lang="en-US" sz="3600" dirty="0"/>
              <a:t>Analogy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8" grpId="0"/>
      <p:bldP spid="31749" grpId="0"/>
      <p:bldP spid="3175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4686300" y="2900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5844" name="Rectangle 12"/>
          <p:cNvSpPr>
            <a:spLocks noChangeArrowheads="1"/>
          </p:cNvSpPr>
          <p:nvPr/>
        </p:nvSpPr>
        <p:spPr bwMode="auto">
          <a:xfrm>
            <a:off x="2362200" y="4830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153604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396081" y="1447800"/>
            <a:ext cx="8580438" cy="4525962"/>
          </a:xfrm>
          <a:noFill/>
        </p:spPr>
        <p:txBody>
          <a:bodyPr/>
          <a:lstStyle/>
          <a:p>
            <a:pPr algn="l" eaLnBrk="1" hangingPunct="1"/>
            <a:r>
              <a:rPr lang="en-US" sz="2800" dirty="0"/>
              <a:t>Both your and your neighbor's basement are flooded.  You have a 5 HP gasoline power pump and your neighbor a 10 HP pump.  You each have only 1 gallon of gasoline. 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If both pumps have the same efficiency, which one can pump more water out of the basement with the 1 gallon of gasoline?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(A) You</a:t>
            </a:r>
            <a:br>
              <a:rPr lang="en-US" sz="2800" dirty="0"/>
            </a:br>
            <a:r>
              <a:rPr lang="en-US" sz="2800" dirty="0"/>
              <a:t>(B) Your neighbor</a:t>
            </a:r>
            <a:br>
              <a:rPr lang="en-US" sz="2800" dirty="0"/>
            </a:br>
            <a:r>
              <a:rPr lang="en-US" sz="2800" dirty="0"/>
              <a:t>(C) Same</a:t>
            </a:r>
            <a:br>
              <a:rPr lang="en-US" sz="2800" dirty="0"/>
            </a:br>
            <a:r>
              <a:rPr lang="en-US" sz="2800" dirty="0"/>
              <a:t>(D) Insufficient information.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75B0E-2816-4EA1-A6C6-221849F0773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-228600" y="1295400"/>
          <a:ext cx="28194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Picture" r:id="rId3" imgW="3704844" imgH="3517392" progId="Word.Picture.8">
                  <p:embed/>
                </p:oleObj>
              </mc:Choice>
              <mc:Fallback>
                <p:oleObj name="Picture" r:id="rId3" imgW="3704844" imgH="3517392" progId="Word.Picture.8">
                  <p:embed/>
                  <p:pic>
                    <p:nvPicPr>
                      <p:cNvPr id="0" name="Picture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1295400"/>
                        <a:ext cx="2819400" cy="267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2149475" y="1214438"/>
            <a:ext cx="6994525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ts val="3200"/>
              <a:buFont typeface="Arial" charset="0"/>
              <a:buNone/>
            </a:pPr>
            <a:r>
              <a:rPr lang="en-US" sz="2800" u="none" dirty="0"/>
              <a:t>It makes sense to say:</a:t>
            </a:r>
          </a:p>
          <a:p>
            <a:pPr>
              <a:buClr>
                <a:schemeClr val="tx1"/>
              </a:buClr>
              <a:buSzPts val="3200"/>
              <a:buFont typeface="Arial" charset="0"/>
              <a:buNone/>
            </a:pPr>
            <a:endParaRPr lang="en-US" sz="2800" u="none" dirty="0"/>
          </a:p>
          <a:p>
            <a:pPr lvl="1">
              <a:buClr>
                <a:schemeClr val="tx1"/>
              </a:buClr>
              <a:buSzPts val="3200"/>
              <a:buFont typeface="Arial" charset="0"/>
              <a:buChar char="•"/>
            </a:pPr>
            <a:r>
              <a:rPr lang="en-US" sz="2800" u="none" dirty="0"/>
              <a:t>The tank contains 500 gallons of water.</a:t>
            </a:r>
          </a:p>
          <a:p>
            <a:pPr lvl="1">
              <a:buClr>
                <a:schemeClr val="tx1"/>
              </a:buClr>
              <a:buSzPts val="3200"/>
              <a:buFont typeface="Arial" charset="0"/>
              <a:buChar char="•"/>
            </a:pPr>
            <a:r>
              <a:rPr lang="en-US" sz="2800" u="none" dirty="0"/>
              <a:t>The pump is pumping 10 gallons per   	minute.</a:t>
            </a:r>
          </a:p>
          <a:p>
            <a:pPr>
              <a:buClr>
                <a:schemeClr val="tx1"/>
              </a:buClr>
              <a:buSzPts val="3200"/>
              <a:buFont typeface="Arial" charset="0"/>
              <a:buNone/>
            </a:pPr>
            <a:endParaRPr lang="en-US" sz="2800" u="none" dirty="0"/>
          </a:p>
          <a:p>
            <a:pPr>
              <a:buClr>
                <a:schemeClr val="tx1"/>
              </a:buClr>
              <a:buSzPts val="3200"/>
              <a:buFont typeface="Arial" charset="0"/>
              <a:buNone/>
            </a:pPr>
            <a:r>
              <a:rPr lang="en-US" sz="2800" u="none" dirty="0"/>
              <a:t>It </a:t>
            </a:r>
            <a:r>
              <a:rPr lang="en-US" sz="2800" dirty="0"/>
              <a:t>does not</a:t>
            </a:r>
            <a:r>
              <a:rPr lang="en-US" sz="2800" u="none" dirty="0"/>
              <a:t> make sense to say:</a:t>
            </a:r>
            <a:br>
              <a:rPr lang="en-US" sz="2800" u="none" dirty="0"/>
            </a:br>
            <a:endParaRPr lang="en-US" sz="2800" u="none" dirty="0"/>
          </a:p>
          <a:p>
            <a:pPr lvl="1">
              <a:buClr>
                <a:schemeClr val="tx1"/>
              </a:buClr>
              <a:buSzPts val="3200"/>
              <a:buFont typeface="Arial" charset="0"/>
              <a:buChar char="•"/>
            </a:pPr>
            <a:r>
              <a:rPr lang="en-US" sz="2800" u="none" dirty="0"/>
              <a:t>The tank contains 10 gallon per minute of water.</a:t>
            </a:r>
          </a:p>
          <a:p>
            <a:pPr lvl="1">
              <a:buClr>
                <a:schemeClr val="tx1"/>
              </a:buClr>
              <a:buSzPts val="3200"/>
              <a:buFont typeface="Arial" charset="0"/>
              <a:buChar char="•"/>
            </a:pPr>
            <a:r>
              <a:rPr lang="en-US" sz="2800" u="none" dirty="0"/>
              <a:t>The pump is pumping 500 gallons. </a:t>
            </a:r>
          </a:p>
        </p:txBody>
      </p:sp>
      <p:sp>
        <p:nvSpPr>
          <p:cNvPr id="8197" name="Rectangle 12"/>
          <p:cNvSpPr>
            <a:spLocks noGrp="1" noChangeArrowheads="1"/>
          </p:cNvSpPr>
          <p:nvPr>
            <p:ph type="title"/>
          </p:nvPr>
        </p:nvSpPr>
        <p:spPr>
          <a:xfrm>
            <a:off x="731520" y="0"/>
            <a:ext cx="8229600" cy="1143000"/>
          </a:xfrm>
          <a:noFill/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</a:rPr>
              <a:t>Another Analogy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2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969963" indent="-969963" algn="l" eaLnBrk="1" hangingPunct="1"/>
            <a:r>
              <a:rPr lang="en-US" sz="4800" b="1" dirty="0"/>
              <a:t>Polling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Which equipment’s energy bill is the highest per month?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(A) a 5 W nightlight</a:t>
            </a:r>
            <a:br>
              <a:rPr lang="en-US" dirty="0"/>
            </a:br>
            <a:r>
              <a:rPr lang="en-US" dirty="0"/>
              <a:t>(B) a 50 W soldering iron</a:t>
            </a:r>
            <a:br>
              <a:rPr lang="en-US" dirty="0"/>
            </a:br>
            <a:r>
              <a:rPr lang="en-US" dirty="0"/>
              <a:t>(C) a 100 W light bulb</a:t>
            </a:r>
            <a:br>
              <a:rPr lang="en-US" dirty="0"/>
            </a:br>
            <a:r>
              <a:rPr lang="en-US" dirty="0"/>
              <a:t>(D) a 1000 W heater</a:t>
            </a:r>
            <a:br>
              <a:rPr lang="en-US" dirty="0"/>
            </a:br>
            <a:r>
              <a:rPr lang="en-US" dirty="0"/>
              <a:t>(E)  Insufficient information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4686300" y="2900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4822" name="Rectangle 12"/>
          <p:cNvSpPr>
            <a:spLocks noChangeArrowheads="1"/>
          </p:cNvSpPr>
          <p:nvPr/>
        </p:nvSpPr>
        <p:spPr bwMode="auto">
          <a:xfrm>
            <a:off x="2362200" y="4830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u="none" dirty="0"/>
              <a:t>based on notes of P. Hsu 2007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Energy </a:t>
            </a:r>
            <a:r>
              <a:rPr lang="en-US" sz="2800" dirty="0">
                <a:solidFill>
                  <a:schemeClr val="tx2"/>
                </a:solidFill>
              </a:rPr>
              <a:t>is what it takes to </a:t>
            </a:r>
            <a:r>
              <a:rPr lang="en-US" sz="2800" dirty="0">
                <a:solidFill>
                  <a:srgbClr val="FF0000"/>
                </a:solidFill>
              </a:rPr>
              <a:t>change</a:t>
            </a:r>
            <a:r>
              <a:rPr lang="en-US" sz="2800" dirty="0">
                <a:solidFill>
                  <a:schemeClr val="tx2"/>
                </a:solidFill>
              </a:rPr>
              <a:t> the physical state of an “object”.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/>
              <a:t>Power is </a:t>
            </a:r>
            <a:r>
              <a:rPr lang="en-US" sz="2800" dirty="0"/>
              <a:t>a measure of  </a:t>
            </a:r>
            <a:r>
              <a:rPr lang="en-US" sz="2800" b="1" dirty="0">
                <a:solidFill>
                  <a:srgbClr val="FF0000"/>
                </a:solidFill>
              </a:rPr>
              <a:t>how fast</a:t>
            </a:r>
            <a:r>
              <a:rPr lang="en-US" sz="2800" dirty="0"/>
              <a:t> energy is converted.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000" b="1" u="none" dirty="0"/>
              <a:t>Summary</a:t>
            </a:r>
            <a:endParaRPr lang="en-US" sz="4000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97280"/>
            <a:ext cx="8229600" cy="24231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>
                <a:latin typeface="+mj-lt"/>
              </a:rPr>
              <a:t>Merriam-Webster </a:t>
            </a:r>
            <a:r>
              <a:rPr lang="en-US" sz="2400" b="1" dirty="0">
                <a:latin typeface="+mj-lt"/>
                <a:cs typeface="Arial" charset="0"/>
              </a:rPr>
              <a:t>→</a:t>
            </a:r>
            <a:r>
              <a:rPr lang="en-US" sz="2400" b="1" dirty="0">
                <a:latin typeface="+mj-lt"/>
              </a:rPr>
              <a:t> Energy is </a:t>
            </a:r>
            <a:r>
              <a:rPr lang="en-US" sz="2400" dirty="0">
                <a:latin typeface="+mj-lt"/>
              </a:rPr>
              <a:t>“a fundamental entity of nature that is </a:t>
            </a:r>
            <a:r>
              <a:rPr lang="en-US" sz="2400" b="1" u="sng" dirty="0">
                <a:latin typeface="+mj-lt"/>
              </a:rPr>
              <a:t>transferred</a:t>
            </a:r>
            <a:r>
              <a:rPr lang="en-US" sz="2400" dirty="0">
                <a:latin typeface="+mj-lt"/>
              </a:rPr>
              <a:t> between parts of a system in the production of </a:t>
            </a:r>
            <a:r>
              <a:rPr lang="en-US" sz="2400" b="1" u="sng" dirty="0">
                <a:latin typeface="+mj-lt"/>
              </a:rPr>
              <a:t>physical change</a:t>
            </a:r>
            <a:r>
              <a:rPr lang="en-US" sz="2400" dirty="0">
                <a:latin typeface="+mj-lt"/>
              </a:rPr>
              <a:t> within the system and usually regarded as the capacity for doing work”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41148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000" b="1" u="none" dirty="0">
                <a:solidFill>
                  <a:srgbClr val="FF0000"/>
                </a:solidFill>
              </a:rPr>
              <a:t>What is Energy?</a:t>
            </a:r>
            <a:endParaRPr lang="en-US" sz="4000" u="none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4888671"/>
            <a:ext cx="67818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Energy </a:t>
            </a:r>
            <a:r>
              <a:rPr lang="en-US" sz="3200" dirty="0">
                <a:solidFill>
                  <a:srgbClr val="0070C0"/>
                </a:solidFill>
              </a:rPr>
              <a:t>is what is needed to change the state of an “object” or system. 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9120" y="2819400"/>
            <a:ext cx="7726680" cy="1748969"/>
            <a:chOff x="960120" y="3749040"/>
            <a:chExt cx="7726680" cy="1748969"/>
          </a:xfrm>
        </p:grpSpPr>
        <p:sp>
          <p:nvSpPr>
            <p:cNvPr id="4" name="Rectangle 3"/>
            <p:cNvSpPr/>
            <p:nvPr/>
          </p:nvSpPr>
          <p:spPr>
            <a:xfrm>
              <a:off x="1234440" y="4297680"/>
              <a:ext cx="74523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u="none" dirty="0"/>
                <a:t>In other words, energy measures the </a:t>
              </a:r>
              <a:r>
                <a:rPr lang="en-US" sz="2400" b="1" dirty="0"/>
                <a:t>capacity </a:t>
              </a:r>
              <a:r>
                <a:rPr lang="en-US" sz="2400" u="none" dirty="0"/>
                <a:t>of an object or system </a:t>
              </a:r>
              <a:r>
                <a:rPr lang="en-US" sz="2400" b="1" dirty="0"/>
                <a:t>to do work</a:t>
              </a:r>
              <a:r>
                <a:rPr lang="en-US" sz="2400" i="1" u="none" dirty="0"/>
                <a:t> </a:t>
              </a:r>
              <a:r>
                <a:rPr lang="en-US" sz="2400" u="none" dirty="0"/>
                <a:t>on another</a:t>
              </a:r>
              <a:r>
                <a:rPr lang="en-US" sz="2400" i="1" u="none" dirty="0"/>
                <a:t> </a:t>
              </a:r>
              <a:r>
                <a:rPr lang="en-US" sz="2400" u="none" dirty="0"/>
                <a:t>system or object</a:t>
              </a:r>
              <a:r>
                <a:rPr lang="en-US" sz="2400" i="1" u="none" dirty="0"/>
                <a:t>.</a:t>
              </a:r>
              <a:endParaRPr lang="en-US" sz="2400" u="none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60120" y="3749040"/>
              <a:ext cx="260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none" dirty="0"/>
                <a:t>Simplified</a:t>
              </a:r>
              <a:r>
                <a:rPr lang="en-US" u="none" dirty="0"/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18E11-3D9D-4578-B5EC-9D154D2C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75B0E-2816-4EA1-A6C6-221849F077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38B5D-51B8-474D-AD35-CAC7487ABA12}"/>
              </a:ext>
            </a:extLst>
          </p:cNvPr>
          <p:cNvSpPr/>
          <p:nvPr/>
        </p:nvSpPr>
        <p:spPr>
          <a:xfrm>
            <a:off x="914400" y="1447800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800" u="none" kern="0" dirty="0"/>
              <a:t>How much </a:t>
            </a:r>
            <a:r>
              <a:rPr lang="en-US" sz="4800" u="none" kern="0" dirty="0">
                <a:solidFill>
                  <a:srgbClr val="FF0000"/>
                </a:solidFill>
              </a:rPr>
              <a:t>work</a:t>
            </a:r>
            <a:r>
              <a:rPr lang="en-US" sz="4800" u="none" kern="0" dirty="0"/>
              <a:t> is needed to change the state of the object or system is how much </a:t>
            </a:r>
            <a:r>
              <a:rPr lang="en-US" sz="4800" u="none" kern="0" dirty="0">
                <a:solidFill>
                  <a:srgbClr val="FF0000"/>
                </a:solidFill>
              </a:rPr>
              <a:t>energy</a:t>
            </a:r>
            <a:r>
              <a:rPr lang="en-US" sz="4800" u="none" kern="0" dirty="0"/>
              <a:t> is needed. </a:t>
            </a:r>
          </a:p>
        </p:txBody>
      </p:sp>
    </p:spTree>
    <p:extLst>
      <p:ext uri="{BB962C8B-B14F-4D97-AF65-F5344CB8AC3E}">
        <p14:creationId xmlns:p14="http://schemas.microsoft.com/office/powerpoint/2010/main" val="324406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920" y="228600"/>
            <a:ext cx="6217602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/>
              <a:t>Examples of “Change of state”  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u="none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82563" y="1006475"/>
          <a:ext cx="48006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" name="Picture" r:id="rId3" imgW="3378200" imgH="1282700" progId="Word.Picture.8">
                  <p:embed/>
                </p:oleObj>
              </mc:Choice>
              <mc:Fallback>
                <p:oleObj name="Picture" r:id="rId3" imgW="3378200" imgH="1282700" progId="Word.Picture.8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006475"/>
                        <a:ext cx="4800600" cy="181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0" y="2835275"/>
          <a:ext cx="5105400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" name="Picture" r:id="rId5" imgW="3384804" imgH="1463040" progId="Word.Picture.8">
                  <p:embed/>
                </p:oleObj>
              </mc:Choice>
              <mc:Fallback>
                <p:oleObj name="Picture" r:id="rId5" imgW="3384804" imgH="1463040" progId="Word.Picture.8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35275"/>
                        <a:ext cx="5105400" cy="221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720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4435475" y="1143000"/>
          <a:ext cx="48768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" name="Picture" r:id="rId7" imgW="3384804" imgH="1417320" progId="Word.Picture.8">
                  <p:embed/>
                </p:oleObj>
              </mc:Choice>
              <mc:Fallback>
                <p:oleObj name="Picture" r:id="rId7" imgW="3384804" imgH="1417320" progId="Word.Picture.8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1143000"/>
                        <a:ext cx="4876800" cy="204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4435475" y="3154363"/>
          <a:ext cx="49530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" name="Picture" r:id="rId9" imgW="3378200" imgH="1371600" progId="Word.Picture.8">
                  <p:embed/>
                </p:oleObj>
              </mc:Choice>
              <mc:Fallback>
                <p:oleObj name="Picture" r:id="rId9" imgW="3378200" imgH="1371600" progId="Word.Picture.8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3154363"/>
                        <a:ext cx="4953000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7"/>
          <p:cNvSpPr>
            <a:spLocks noChangeArrowheads="1"/>
          </p:cNvSpPr>
          <p:nvPr/>
        </p:nvSpPr>
        <p:spPr bwMode="auto">
          <a:xfrm>
            <a:off x="1752600" y="2819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1039" name="Rectangle 19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57828" y="5304790"/>
            <a:ext cx="8458200" cy="141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u="none" kern="0" dirty="0">
                <a:latin typeface="+mn-lt"/>
              </a:rPr>
              <a:t>Note: Some objects or systems “</a:t>
            </a:r>
            <a:r>
              <a:rPr lang="en-US" sz="2800" u="none" kern="0" dirty="0">
                <a:solidFill>
                  <a:srgbClr val="C00000"/>
                </a:solidFill>
                <a:latin typeface="+mn-lt"/>
              </a:rPr>
              <a:t>gain”</a:t>
            </a:r>
            <a:r>
              <a:rPr lang="en-US" sz="2800" u="none" kern="0" dirty="0">
                <a:latin typeface="+mn-lt"/>
              </a:rPr>
              <a:t> energy.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u="none" kern="0" dirty="0">
                <a:latin typeface="+mn-lt"/>
              </a:rPr>
              <a:t>		</a:t>
            </a:r>
            <a:r>
              <a:rPr lang="en-US" sz="2800" u="none" kern="0" dirty="0"/>
              <a:t>Some objects or systems “</a:t>
            </a:r>
            <a:r>
              <a:rPr lang="en-US" sz="2800" u="none" kern="0" dirty="0">
                <a:solidFill>
                  <a:srgbClr val="C00000"/>
                </a:solidFill>
              </a:rPr>
              <a:t>release”</a:t>
            </a:r>
            <a:r>
              <a:rPr lang="en-US" sz="2800" u="none" kern="0" dirty="0"/>
              <a:t> energy.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u="none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u="none" kern="0" dirty="0">
                <a:latin typeface="+mn-lt"/>
              </a:rPr>
              <a:t>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8960" y="7128510"/>
            <a:ext cx="2895600" cy="339090"/>
          </a:xfrm>
        </p:spPr>
        <p:txBody>
          <a:bodyPr/>
          <a:lstStyle/>
          <a:p>
            <a:pPr>
              <a:defRPr/>
            </a:pPr>
            <a:r>
              <a:rPr lang="en-US"/>
              <a:t>based on notes of P. Hsu 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7174548"/>
            <a:ext cx="2133600" cy="274637"/>
          </a:xfrm>
        </p:spPr>
        <p:txBody>
          <a:bodyPr/>
          <a:lstStyle/>
          <a:p>
            <a:pPr>
              <a:defRPr/>
            </a:pPr>
            <a:fld id="{D8D404D5-83F5-4FF5-9E55-DC2749EC03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609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none" dirty="0">
                <a:solidFill>
                  <a:srgbClr val="0000FF"/>
                </a:solidFill>
              </a:rPr>
              <a:t>Different Forms of Energy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F1C497-832E-4B76-A6E8-DD18DB493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772400" cy="47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366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8880</TotalTime>
  <Words>3392</Words>
  <Application>Microsoft Office PowerPoint</Application>
  <PresentationFormat>On-screen Show (4:3)</PresentationFormat>
  <Paragraphs>465</Paragraphs>
  <Slides>54</Slides>
  <Notes>8</Notes>
  <HiddenSlides>6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Times New Roman</vt:lpstr>
      <vt:lpstr>Verdana</vt:lpstr>
      <vt:lpstr>Default Design</vt:lpstr>
      <vt:lpstr>Custom Design</vt:lpstr>
      <vt:lpstr>Picture</vt:lpstr>
      <vt:lpstr>Microsoft Word Picture</vt:lpstr>
      <vt:lpstr>Announcements</vt:lpstr>
      <vt:lpstr>PowerPoint Presentation</vt:lpstr>
      <vt:lpstr>Energy and  Power</vt:lpstr>
      <vt:lpstr>PowerPoint Presentation</vt:lpstr>
      <vt:lpstr>Today’s Main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difficult is it to convert energy from one form to another (a more useful) form?</vt:lpstr>
      <vt:lpstr>PowerPoint Presentation</vt:lpstr>
      <vt:lpstr>Key Concepts</vt:lpstr>
      <vt:lpstr>Energy Transformation</vt:lpstr>
      <vt:lpstr>What is POWER?</vt:lpstr>
      <vt:lpstr>PowerPoint Presentation</vt:lpstr>
      <vt:lpstr>PowerPoint Presentation</vt:lpstr>
      <vt:lpstr>Back to Earlier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Units of Power</vt:lpstr>
      <vt:lpstr>Back to Energy - Example</vt:lpstr>
      <vt:lpstr>More on Energy vs. Power</vt:lpstr>
      <vt:lpstr>More on Energy vs. Power</vt:lpstr>
      <vt:lpstr>PowerPoint Presentation</vt:lpstr>
      <vt:lpstr>Analogy</vt:lpstr>
      <vt:lpstr>Both your and your neighbor's basement are flooded.  You have a 5 HP gasoline power pump and your neighbor a 10 HP pump.  You each have only 1 gallon of gasoline.    If both pumps have the same efficiency, which one can pump more water out of the basement with the 1 gallon of gasoline?   (A) You (B) Your neighbor (C) Same (D) Insufficient information.</vt:lpstr>
      <vt:lpstr>Another Analogy</vt:lpstr>
      <vt:lpstr>Polling Question</vt:lpstr>
      <vt:lpstr>PowerPoint Presentation</vt:lpstr>
    </vt:vector>
  </TitlesOfParts>
  <Company>SJSU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jackwarecki@outlook.com</cp:lastModifiedBy>
  <cp:revision>388</cp:revision>
  <cp:lastPrinted>2014-09-02T16:45:39Z</cp:lastPrinted>
  <dcterms:created xsi:type="dcterms:W3CDTF">2007-08-13T18:10:14Z</dcterms:created>
  <dcterms:modified xsi:type="dcterms:W3CDTF">2020-08-24T00:31:11Z</dcterms:modified>
</cp:coreProperties>
</file>