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8"/>
  </p:notesMasterIdLst>
  <p:sldIdLst>
    <p:sldId id="256" r:id="rId2"/>
    <p:sldId id="409" r:id="rId3"/>
    <p:sldId id="379" r:id="rId4"/>
    <p:sldId id="380" r:id="rId5"/>
    <p:sldId id="386" r:id="rId6"/>
    <p:sldId id="381" r:id="rId7"/>
    <p:sldId id="382" r:id="rId8"/>
    <p:sldId id="385" r:id="rId9"/>
    <p:sldId id="399" r:id="rId10"/>
    <p:sldId id="387" r:id="rId11"/>
    <p:sldId id="415" r:id="rId12"/>
    <p:sldId id="417" r:id="rId13"/>
    <p:sldId id="389" r:id="rId14"/>
    <p:sldId id="446" r:id="rId15"/>
    <p:sldId id="390" r:id="rId16"/>
    <p:sldId id="391" r:id="rId17"/>
    <p:sldId id="460" r:id="rId18"/>
    <p:sldId id="447" r:id="rId19"/>
    <p:sldId id="448" r:id="rId20"/>
    <p:sldId id="449" r:id="rId21"/>
    <p:sldId id="419" r:id="rId22"/>
    <p:sldId id="462" r:id="rId23"/>
    <p:sldId id="436" r:id="rId24"/>
    <p:sldId id="437" r:id="rId25"/>
    <p:sldId id="438" r:id="rId26"/>
    <p:sldId id="439" r:id="rId27"/>
    <p:sldId id="440" r:id="rId28"/>
    <p:sldId id="441" r:id="rId29"/>
    <p:sldId id="442" r:id="rId30"/>
    <p:sldId id="418" r:id="rId31"/>
    <p:sldId id="434" r:id="rId32"/>
    <p:sldId id="410" r:id="rId33"/>
    <p:sldId id="411" r:id="rId34"/>
    <p:sldId id="412" r:id="rId35"/>
    <p:sldId id="413" r:id="rId36"/>
    <p:sldId id="414" r:id="rId37"/>
    <p:sldId id="420" r:id="rId38"/>
    <p:sldId id="450" r:id="rId39"/>
    <p:sldId id="451" r:id="rId40"/>
    <p:sldId id="290" r:id="rId41"/>
    <p:sldId id="263" r:id="rId42"/>
    <p:sldId id="432" r:id="rId43"/>
    <p:sldId id="427" r:id="rId44"/>
    <p:sldId id="428" r:id="rId45"/>
    <p:sldId id="429" r:id="rId46"/>
    <p:sldId id="430" r:id="rId47"/>
    <p:sldId id="431" r:id="rId48"/>
    <p:sldId id="260" r:id="rId49"/>
    <p:sldId id="264" r:id="rId50"/>
    <p:sldId id="265" r:id="rId51"/>
    <p:sldId id="266" r:id="rId52"/>
    <p:sldId id="274" r:id="rId53"/>
    <p:sldId id="275" r:id="rId54"/>
    <p:sldId id="276" r:id="rId55"/>
    <p:sldId id="277" r:id="rId56"/>
    <p:sldId id="278" r:id="rId57"/>
    <p:sldId id="421" r:id="rId58"/>
    <p:sldId id="422" r:id="rId59"/>
    <p:sldId id="423" r:id="rId60"/>
    <p:sldId id="375" r:id="rId61"/>
    <p:sldId id="433" r:id="rId62"/>
    <p:sldId id="378" r:id="rId63"/>
    <p:sldId id="452" r:id="rId64"/>
    <p:sldId id="453" r:id="rId65"/>
    <p:sldId id="454" r:id="rId66"/>
    <p:sldId id="455" r:id="rId6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21" autoAdjust="0"/>
    <p:restoredTop sz="88689" autoAdjust="0"/>
  </p:normalViewPr>
  <p:slideViewPr>
    <p:cSldViewPr snapToGrid="0" snapToObjects="1">
      <p:cViewPr varScale="1">
        <p:scale>
          <a:sx n="62" d="100"/>
          <a:sy n="62" d="100"/>
        </p:scale>
        <p:origin x="156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1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9CA339-5481-4978-8958-59D2314E2C91}" type="datetimeFigureOut">
              <a:rPr lang="en-US" smtClean="0"/>
              <a:pPr/>
              <a:t>11/25/2016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525CF42-F21F-45CB-9E9B-79ABDF16A2EC}" type="slidenum">
              <a:rPr lang="en-US" smtClean="0"/>
              <a:pPr/>
              <a:t>‹#›</a:t>
            </a:fld>
            <a:endParaRPr lang="en-US"/>
          </a:p>
        </p:txBody>
      </p:sp>
    </p:spTree>
    <p:extLst>
      <p:ext uri="{BB962C8B-B14F-4D97-AF65-F5344CB8AC3E}">
        <p14:creationId xmlns:p14="http://schemas.microsoft.com/office/powerpoint/2010/main" val="291891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BFB3A4B-AA9E-456A-891E-6A3A868F0EE9}" type="slidenum">
              <a:rPr lang="en-US" smtClean="0"/>
              <a:pPr>
                <a:defRPr/>
              </a:pPr>
              <a:t>13</a:t>
            </a:fld>
            <a:endParaRPr lang="en-US"/>
          </a:p>
        </p:txBody>
      </p:sp>
    </p:spTree>
    <p:extLst>
      <p:ext uri="{BB962C8B-B14F-4D97-AF65-F5344CB8AC3E}">
        <p14:creationId xmlns:p14="http://schemas.microsoft.com/office/powerpoint/2010/main" val="185408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Philosophers</a:t>
            </a:r>
            <a:r>
              <a:rPr lang="en-US" baseline="0" dirty="0" smtClean="0"/>
              <a:t> and ethicists suggest that these theories help determine the appropriate ethical action </a:t>
            </a:r>
            <a:endParaRPr lang="en-US" dirty="0"/>
          </a:p>
        </p:txBody>
      </p:sp>
      <p:sp>
        <p:nvSpPr>
          <p:cNvPr id="4" name="Slide Number Placeholder 3"/>
          <p:cNvSpPr>
            <a:spLocks noGrp="1"/>
          </p:cNvSpPr>
          <p:nvPr>
            <p:ph type="sldNum" sz="quarter" idx="10"/>
          </p:nvPr>
        </p:nvSpPr>
        <p:spPr/>
        <p:txBody>
          <a:bodyPr/>
          <a:lstStyle/>
          <a:p>
            <a:pPr>
              <a:defRPr/>
            </a:pPr>
            <a:fld id="{8B7AA2A8-33D7-4FB8-B6D7-FB3ABB23E68B}" type="slidenum">
              <a:rPr lang="en-US" altLang="en-US" smtClean="0"/>
              <a:pPr>
                <a:defRPr/>
              </a:pPr>
              <a:t>31</a:t>
            </a:fld>
            <a:endParaRPr lang="en-US" altLang="en-US"/>
          </a:p>
        </p:txBody>
      </p:sp>
    </p:spTree>
    <p:extLst>
      <p:ext uri="{BB962C8B-B14F-4D97-AF65-F5344CB8AC3E}">
        <p14:creationId xmlns:p14="http://schemas.microsoft.com/office/powerpoint/2010/main" val="628207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moral</a:t>
            </a:r>
            <a:r>
              <a:rPr lang="en-US" baseline="0" dirty="0" smtClean="0"/>
              <a:t> guidelines to be considered before taking action (what we ought to do).  Guidelines to do something (the actual duty). </a:t>
            </a:r>
            <a:r>
              <a:rPr lang="en-US" dirty="0"/>
              <a:t>they are binding at first sight, without taking into consideration conflicting circumstances; but when the time comes to follow the rules, we need to be aware of the ways our obligations may be mitigated or overruled.</a:t>
            </a:r>
          </a:p>
          <a:p>
            <a:endParaRPr lang="en-US" dirty="0"/>
          </a:p>
          <a:p>
            <a:r>
              <a:rPr lang="en-US" dirty="0"/>
              <a:t>1. Duties to behave according to our agreements or in reaction to our previous wrongdoing. These rules state obligations that we create by our past actions: we are morally required to keep promises and make proper reparations. </a:t>
            </a:r>
          </a:p>
          <a:p>
            <a:r>
              <a:rPr lang="en-US" dirty="0"/>
              <a:t>2. When others help us, we are sometimes morally required to do something for them in return, to reciprocate in order to show proper gratitude. </a:t>
            </a:r>
          </a:p>
          <a:p>
            <a:r>
              <a:rPr lang="en-US" dirty="0"/>
              <a:t>3. We must be just. For example, people should be rewarded according to their merits. </a:t>
            </a:r>
          </a:p>
          <a:p>
            <a:r>
              <a:rPr lang="en-US" dirty="0"/>
              <a:t>4. We are also duty bound to help others in need. This is the moral requirement to act with beneficence. </a:t>
            </a:r>
          </a:p>
          <a:p>
            <a:r>
              <a:rPr lang="en-US" dirty="0"/>
              <a:t>5. We are all under the moral obligation to perfect ourselves, intellectually and morally. </a:t>
            </a:r>
          </a:p>
          <a:p>
            <a:r>
              <a:rPr lang="en-US" dirty="0"/>
              <a:t>6. Finally, we should not harm another person.</a:t>
            </a:r>
          </a:p>
          <a:p>
            <a:endParaRPr lang="en-US" dirty="0"/>
          </a:p>
        </p:txBody>
      </p:sp>
      <p:sp>
        <p:nvSpPr>
          <p:cNvPr id="4" name="Slide Number Placeholder 3"/>
          <p:cNvSpPr>
            <a:spLocks noGrp="1"/>
          </p:cNvSpPr>
          <p:nvPr>
            <p:ph type="sldNum" sz="quarter" idx="10"/>
          </p:nvPr>
        </p:nvSpPr>
        <p:spPr/>
        <p:txBody>
          <a:bodyPr/>
          <a:lstStyle/>
          <a:p>
            <a:pPr>
              <a:defRPr/>
            </a:pPr>
            <a:fld id="{1BFB3A4B-AA9E-456A-891E-6A3A868F0EE9}" type="slidenum">
              <a:rPr lang="en-US" smtClean="0"/>
              <a:pPr>
                <a:defRPr/>
              </a:pPr>
              <a:t>32</a:t>
            </a:fld>
            <a:endParaRPr lang="en-US"/>
          </a:p>
        </p:txBody>
      </p:sp>
    </p:spTree>
    <p:extLst>
      <p:ext uri="{BB962C8B-B14F-4D97-AF65-F5344CB8AC3E}">
        <p14:creationId xmlns:p14="http://schemas.microsoft.com/office/powerpoint/2010/main" val="1931026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conflict:</a:t>
            </a:r>
            <a:r>
              <a:rPr lang="en-US" baseline="0" dirty="0" smtClean="0"/>
              <a:t> </a:t>
            </a:r>
            <a:r>
              <a:rPr lang="en-US" dirty="0"/>
              <a:t>seek ways to fulfill as many obligations as possible, or, seek to avoid conflict among duties.</a:t>
            </a:r>
          </a:p>
        </p:txBody>
      </p:sp>
      <p:sp>
        <p:nvSpPr>
          <p:cNvPr id="4" name="Slide Number Placeholder 3"/>
          <p:cNvSpPr>
            <a:spLocks noGrp="1"/>
          </p:cNvSpPr>
          <p:nvPr>
            <p:ph type="sldNum" sz="quarter" idx="10"/>
          </p:nvPr>
        </p:nvSpPr>
        <p:spPr/>
        <p:txBody>
          <a:bodyPr/>
          <a:lstStyle/>
          <a:p>
            <a:fld id="{B525CF42-F21F-45CB-9E9B-79ABDF16A2EC}" type="slidenum">
              <a:rPr lang="en-US" smtClean="0"/>
              <a:pPr/>
              <a:t>36</a:t>
            </a:fld>
            <a:endParaRPr lang="en-US"/>
          </a:p>
        </p:txBody>
      </p:sp>
    </p:spTree>
    <p:extLst>
      <p:ext uri="{BB962C8B-B14F-4D97-AF65-F5344CB8AC3E}">
        <p14:creationId xmlns:p14="http://schemas.microsoft.com/office/powerpoint/2010/main" val="2243532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84" charset="-128"/>
            </a:endParaRPr>
          </a:p>
        </p:txBody>
      </p:sp>
    </p:spTree>
    <p:extLst>
      <p:ext uri="{BB962C8B-B14F-4D97-AF65-F5344CB8AC3E}">
        <p14:creationId xmlns:p14="http://schemas.microsoft.com/office/powerpoint/2010/main" val="43944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had the will, would you make it universal law?</a:t>
            </a:r>
            <a:endParaRPr lang="en-US" dirty="0"/>
          </a:p>
        </p:txBody>
      </p:sp>
      <p:sp>
        <p:nvSpPr>
          <p:cNvPr id="4" name="Slide Number Placeholder 3"/>
          <p:cNvSpPr>
            <a:spLocks noGrp="1"/>
          </p:cNvSpPr>
          <p:nvPr>
            <p:ph type="sldNum" sz="quarter" idx="10"/>
          </p:nvPr>
        </p:nvSpPr>
        <p:spPr/>
        <p:txBody>
          <a:bodyPr/>
          <a:lstStyle/>
          <a:p>
            <a:fld id="{B525CF42-F21F-45CB-9E9B-79ABDF16A2EC}" type="slidenum">
              <a:rPr lang="en-US" smtClean="0"/>
              <a:pPr/>
              <a:t>19</a:t>
            </a:fld>
            <a:endParaRPr lang="en-US"/>
          </a:p>
        </p:txBody>
      </p:sp>
    </p:spTree>
    <p:extLst>
      <p:ext uri="{BB962C8B-B14F-4D97-AF65-F5344CB8AC3E}">
        <p14:creationId xmlns:p14="http://schemas.microsoft.com/office/powerpoint/2010/main" val="85978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748152-EB4E-4179-BA80-E845D0E58C22}" type="slidenum">
              <a:rPr lang="en-US" altLang="en-US" smtClean="0">
                <a:latin typeface="Arial" panose="020B0604020202020204" pitchFamily="34" charset="0"/>
              </a:rPr>
              <a:pPr>
                <a:spcBef>
                  <a:spcPct val="0"/>
                </a:spcBef>
              </a:pPr>
              <a:t>23</a:t>
            </a:fld>
            <a:endParaRPr lang="en-US" altLang="en-US" smtClean="0">
              <a:latin typeface="Arial" panose="020B0604020202020204"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06332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59A066-9528-4341-91AE-D33575354915}" type="slidenum">
              <a:rPr lang="en-US" altLang="en-US" smtClean="0">
                <a:latin typeface="Arial" panose="020B0604020202020204" pitchFamily="34" charset="0"/>
              </a:rPr>
              <a:pPr>
                <a:spcBef>
                  <a:spcPct val="0"/>
                </a:spcBef>
              </a:pPr>
              <a:t>24</a:t>
            </a:fld>
            <a:endParaRPr lang="en-US" altLang="en-US" smtClean="0">
              <a:latin typeface="Arial" panose="020B0604020202020204"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65777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BEA4E9-FCCA-4E3F-96F3-6DCB94A079CD}" type="slidenum">
              <a:rPr lang="en-US" altLang="en-US" smtClean="0">
                <a:latin typeface="Arial" panose="020B0604020202020204" pitchFamily="34" charset="0"/>
              </a:rPr>
              <a:pPr>
                <a:spcBef>
                  <a:spcPct val="0"/>
                </a:spcBef>
              </a:pPr>
              <a:t>25</a:t>
            </a:fld>
            <a:endParaRPr lang="en-US" altLang="en-US" smtClean="0">
              <a:latin typeface="Arial" panose="020B0604020202020204"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028140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B02E3E-4FE7-43A8-BE15-42D40D4237B6}" type="slidenum">
              <a:rPr lang="en-US" altLang="en-US" smtClean="0">
                <a:latin typeface="Arial" panose="020B0604020202020204" pitchFamily="34" charset="0"/>
              </a:rPr>
              <a:pPr>
                <a:spcBef>
                  <a:spcPct val="0"/>
                </a:spcBef>
              </a:pPr>
              <a:t>26</a:t>
            </a:fld>
            <a:endParaRPr lang="en-US" altLang="en-US" smtClean="0">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002853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C6D420-4A5B-45E8-92AC-A9ED677E392D}" type="slidenum">
              <a:rPr lang="en-US" altLang="en-US" smtClean="0">
                <a:latin typeface="Arial" panose="020B0604020202020204" pitchFamily="34" charset="0"/>
              </a:rPr>
              <a:pPr>
                <a:spcBef>
                  <a:spcPct val="0"/>
                </a:spcBef>
              </a:pPr>
              <a:t>27</a:t>
            </a:fld>
            <a:endParaRPr lang="en-US" altLang="en-US" smtClean="0">
              <a:latin typeface="Arial" panose="020B060402020202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09019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A1A4EF-7EB6-48F2-B41B-BBD3A5C69D70}" type="slidenum">
              <a:rPr lang="en-US" altLang="en-US" smtClean="0">
                <a:latin typeface="Arial" panose="020B0604020202020204" pitchFamily="34" charset="0"/>
              </a:rPr>
              <a:pPr>
                <a:spcBef>
                  <a:spcPct val="0"/>
                </a:spcBef>
              </a:pPr>
              <a:t>28</a:t>
            </a:fld>
            <a:endParaRPr lang="en-US" altLang="en-US" smtClean="0">
              <a:latin typeface="Arial" panose="020B060402020202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94435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defTabSz="465887"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465887"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465887"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46588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5F920E-D6DC-4E0F-8FA9-892D175BDB8C}" type="slidenum">
              <a:rPr lang="en-US" altLang="en-US" smtClean="0">
                <a:latin typeface="Arial" panose="020B0604020202020204" pitchFamily="34" charset="0"/>
              </a:rPr>
              <a:pPr>
                <a:spcBef>
                  <a:spcPct val="0"/>
                </a:spcBef>
              </a:pPr>
              <a:t>29</a:t>
            </a:fld>
            <a:endParaRPr lang="en-US" altLang="en-US" smtClean="0">
              <a:latin typeface="Arial" panose="020B0604020202020204"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74781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F92E3DCA-3501-4C36-A846-19FBC02189A8}" type="datetimeFigureOut">
              <a:rPr lang="en-US"/>
              <a:pPr>
                <a:defRPr/>
              </a:pPr>
              <a:t>11/25/2016</a:t>
            </a:fld>
            <a:endParaRPr lang="en-US" dirty="0"/>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49A7EA88-212E-42F1-8A18-295C87E7641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14BCF84-C249-4A4A-B7CF-0710AB3EA291}" type="datetimeFigureOut">
              <a:rPr lang="en-US"/>
              <a:pPr>
                <a:defRPr/>
              </a:pPr>
              <a:t>11/25/2016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4172461-541F-42B0-B59A-790C807A5A5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96E8B71-E0A2-49C5-96E6-62BC6075E3C9}" type="datetimeFigureOut">
              <a:rPr lang="en-US"/>
              <a:pPr>
                <a:defRPr/>
              </a:pPr>
              <a:t>11/25/2016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A05B6DC-26EF-4323-ACA3-F4711BEC7A1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28E19414-BDD4-4DBA-8624-37038D478466}" type="datetimeFigureOut">
              <a:rPr lang="en-US"/>
              <a:pPr>
                <a:defRPr/>
              </a:pPr>
              <a:t>11/25/2016</a:t>
            </a:fld>
            <a:endParaRPr lang="en-US" dirty="0"/>
          </a:p>
        </p:txBody>
      </p:sp>
      <p:sp>
        <p:nvSpPr>
          <p:cNvPr id="5" name="Slide Number Placeholder 8"/>
          <p:cNvSpPr>
            <a:spLocks noGrp="1"/>
          </p:cNvSpPr>
          <p:nvPr>
            <p:ph type="sldNum" sz="quarter" idx="11"/>
          </p:nvPr>
        </p:nvSpPr>
        <p:spPr/>
        <p:txBody>
          <a:bodyPr rtlCol="0"/>
          <a:lstStyle>
            <a:lvl1pPr>
              <a:defRPr/>
            </a:lvl1pPr>
          </a:lstStyle>
          <a:p>
            <a:pPr>
              <a:defRPr/>
            </a:pPr>
            <a:fld id="{A0017344-968E-46EC-9FB7-316BFCC39787}" type="slidenum">
              <a:rPr lang="en-US"/>
              <a:pPr>
                <a:defRPr/>
              </a:pPr>
              <a:t>‹#›</a:t>
            </a:fld>
            <a:endParaRPr lang="en-US" dirty="0"/>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D164D7BE-03C1-486F-B27E-EE79D127F0E0}" type="datetimeFigureOut">
              <a:rPr lang="en-US"/>
              <a:pPr>
                <a:defRPr/>
              </a:pPr>
              <a:t>11/25/2016</a:t>
            </a:fld>
            <a:endParaRPr lang="en-US" dirty="0"/>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D17605C1-F9FA-4BE3-9CBC-D3BBE47D7BBC}"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E440C02-6838-48D9-B4D6-3FE8484F5B62}" type="datetimeFigureOut">
              <a:rPr lang="en-US"/>
              <a:pPr>
                <a:defRPr/>
              </a:pPr>
              <a:t>11/25/2016</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AF272C9-8CE3-4609-9A58-FC65C16ED2E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0CCFD0E0-9460-4560-AF4D-345289BE7389}" type="datetimeFigureOut">
              <a:rPr lang="en-US"/>
              <a:pPr>
                <a:defRPr/>
              </a:pPr>
              <a:t>11/25/2016</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8F285AC-A9B6-4C09-933A-9BC2B2A78D7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43288D7-57DC-462B-B07A-BFE99FA8147E}" type="datetimeFigureOut">
              <a:rPr lang="en-US"/>
              <a:pPr>
                <a:defRPr/>
              </a:pPr>
              <a:t>11/25/2016</a:t>
            </a:fld>
            <a:endParaRPr lang="en-US" dirty="0"/>
          </a:p>
        </p:txBody>
      </p:sp>
      <p:sp>
        <p:nvSpPr>
          <p:cNvPr id="4" name="Slide Number Placeholder 6"/>
          <p:cNvSpPr>
            <a:spLocks noGrp="1"/>
          </p:cNvSpPr>
          <p:nvPr>
            <p:ph type="sldNum" sz="quarter" idx="11"/>
          </p:nvPr>
        </p:nvSpPr>
        <p:spPr/>
        <p:txBody>
          <a:bodyPr rtlCol="0"/>
          <a:lstStyle>
            <a:lvl1pPr>
              <a:defRPr/>
            </a:lvl1pPr>
          </a:lstStyle>
          <a:p>
            <a:pPr>
              <a:defRPr/>
            </a:pPr>
            <a:fld id="{55F6B683-8DB8-47CB-8451-3841B8DEA770}" type="slidenum">
              <a:rPr lang="en-US"/>
              <a:pPr>
                <a:defRPr/>
              </a:pPr>
              <a:t>‹#›</a:t>
            </a:fld>
            <a:endParaRPr lang="en-US" dirty="0"/>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2776336-1D09-4049-876F-B77CF81479DE}" type="datetimeFigureOut">
              <a:rPr lang="en-US"/>
              <a:pPr>
                <a:defRPr/>
              </a:pPr>
              <a:t>11/25/2016</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6085736-B136-40A4-BD1A-80F3DCC1287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8BB41ECB-7D2C-45F1-B7D6-122995925154}" type="datetimeFigureOut">
              <a:rPr lang="en-US"/>
              <a:pPr>
                <a:defRPr/>
              </a:pPr>
              <a:t>11/25/2016</a:t>
            </a:fld>
            <a:endParaRPr lang="en-US" dirty="0"/>
          </a:p>
        </p:txBody>
      </p:sp>
      <p:sp>
        <p:nvSpPr>
          <p:cNvPr id="13" name="Slide Number Placeholder 21"/>
          <p:cNvSpPr>
            <a:spLocks noGrp="1"/>
          </p:cNvSpPr>
          <p:nvPr>
            <p:ph type="sldNum" sz="quarter" idx="11"/>
          </p:nvPr>
        </p:nvSpPr>
        <p:spPr/>
        <p:txBody>
          <a:bodyPr rtlCol="0"/>
          <a:lstStyle>
            <a:lvl1pPr>
              <a:defRPr/>
            </a:lvl1pPr>
          </a:lstStyle>
          <a:p>
            <a:pPr>
              <a:defRPr/>
            </a:pPr>
            <a:fld id="{6F4DA06D-7118-40CC-83A2-8B4C0EEE7DF5}" type="slidenum">
              <a:rPr lang="en-US"/>
              <a:pPr>
                <a:defRPr/>
              </a:pPr>
              <a:t>‹#›</a:t>
            </a:fld>
            <a:endParaRPr lang="en-US" dirty="0"/>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5C63D6A8-5952-49B2-A9B6-6E6F7038CA8F}" type="datetimeFigureOut">
              <a:rPr lang="en-US"/>
              <a:pPr>
                <a:defRPr/>
              </a:pPr>
              <a:t>11/25/2016</a:t>
            </a:fld>
            <a:endParaRPr lang="en-US" dirty="0"/>
          </a:p>
        </p:txBody>
      </p:sp>
      <p:sp>
        <p:nvSpPr>
          <p:cNvPr id="13" name="Slide Number Placeholder 17"/>
          <p:cNvSpPr>
            <a:spLocks noGrp="1"/>
          </p:cNvSpPr>
          <p:nvPr>
            <p:ph type="sldNum" sz="quarter" idx="11"/>
          </p:nvPr>
        </p:nvSpPr>
        <p:spPr/>
        <p:txBody>
          <a:bodyPr rtlCol="0"/>
          <a:lstStyle>
            <a:lvl1pPr>
              <a:defRPr/>
            </a:lvl1pPr>
          </a:lstStyle>
          <a:p>
            <a:pPr>
              <a:defRPr/>
            </a:pPr>
            <a:fld id="{BEAE07C0-11F3-4848-84FA-690BD508D7E3}" type="slidenum">
              <a:rPr lang="en-US"/>
              <a:pPr>
                <a:defRPr/>
              </a:pPr>
              <a:t>‹#›</a:t>
            </a:fld>
            <a:endParaRPr lang="en-US" dirty="0"/>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defRPr>
            </a:lvl1pPr>
          </a:lstStyle>
          <a:p>
            <a:pPr>
              <a:defRPr/>
            </a:pPr>
            <a:fld id="{0196D759-1D0B-4BDE-8CB4-57DC22689CEB}" type="datetimeFigureOut">
              <a:rPr lang="en-US"/>
              <a:pPr>
                <a:defRPr/>
              </a:pPr>
              <a:t>11/25/2016</a:t>
            </a:fld>
            <a:endParaRPr lang="en-US" dirty="0"/>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dirty="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EA6CCAB7-722E-4F33-8F59-EBA341D6FC8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8" r:id="rId4"/>
    <p:sldLayoutId id="2147483679" r:id="rId5"/>
    <p:sldLayoutId id="2147483686" r:id="rId6"/>
    <p:sldLayoutId id="2147483680" r:id="rId7"/>
    <p:sldLayoutId id="2147483687" r:id="rId8"/>
    <p:sldLayoutId id="2147483688" r:id="rId9"/>
    <p:sldLayoutId id="2147483681" r:id="rId10"/>
    <p:sldLayoutId id="2147483682"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62.xml.rels><?xml version="1.0" encoding="UTF-8" standalone="yes"?>
<Relationships xmlns="http://schemas.openxmlformats.org/package/2006/relationships"><Relationship Id="rId3" Type="http://schemas.openxmlformats.org/officeDocument/2006/relationships/hyperlink" Target="http://mcb.unco.edu/ced/frameworks/stages-virtue.cfm" TargetMode="External"/><Relationship Id="rId2" Type="http://schemas.openxmlformats.org/officeDocument/2006/relationships/hyperlink" Target="http://www.scu.edu/ethics/practicing/decision/" TargetMode="External"/><Relationship Id="rId1" Type="http://schemas.openxmlformats.org/officeDocument/2006/relationships/slideLayout" Target="../slideLayouts/slideLayout6.xml"/><Relationship Id="rId4" Type="http://schemas.openxmlformats.org/officeDocument/2006/relationships/hyperlink" Target="http://www.facultyfocus.com/articles/faculty-development/ethical-frameworks-for-academic-decision-makin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lstStyle/>
          <a:p>
            <a:pPr fontAlgn="auto">
              <a:spcAft>
                <a:spcPts val="0"/>
              </a:spcAft>
              <a:defRPr/>
            </a:pPr>
            <a:r>
              <a:rPr lang="en-US" sz="3600" dirty="0" smtClean="0"/>
              <a:t>Ethics in Engineering</a:t>
            </a:r>
            <a:endParaRPr lang="en-US" sz="3600" dirty="0"/>
          </a:p>
        </p:txBody>
      </p:sp>
      <p:sp>
        <p:nvSpPr>
          <p:cNvPr id="8195" name="Subtitle 2"/>
          <p:cNvSpPr>
            <a:spLocks noGrp="1"/>
          </p:cNvSpPr>
          <p:nvPr>
            <p:ph type="subTitle" idx="1"/>
          </p:nvPr>
        </p:nvSpPr>
        <p:spPr>
          <a:xfrm>
            <a:off x="2286000" y="5003800"/>
            <a:ext cx="6172200" cy="1371600"/>
          </a:xfrm>
        </p:spPr>
        <p:txBody>
          <a:bodyPr/>
          <a:lstStyle/>
          <a:p>
            <a:r>
              <a:rPr lang="en-US" dirty="0" smtClean="0"/>
              <a:t>Lecture 2/3</a:t>
            </a:r>
          </a:p>
          <a:p>
            <a:r>
              <a:rPr lang="en-US" dirty="0" smtClean="0"/>
              <a:t>ENGR 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t>Ethical Issues (Conflicts) that Engineers Encounter</a:t>
            </a:r>
            <a:endParaRPr lang="en-US" b="1" dirty="0"/>
          </a:p>
        </p:txBody>
      </p:sp>
      <p:sp>
        <p:nvSpPr>
          <p:cNvPr id="35843" name="Content Placeholder 2"/>
          <p:cNvSpPr>
            <a:spLocks noGrp="1"/>
          </p:cNvSpPr>
          <p:nvPr>
            <p:ph sz="quarter" idx="1"/>
          </p:nvPr>
        </p:nvSpPr>
        <p:spPr>
          <a:xfrm>
            <a:off x="457200" y="1600200"/>
            <a:ext cx="7467600" cy="5148263"/>
          </a:xfrm>
        </p:spPr>
        <p:txBody>
          <a:bodyPr/>
          <a:lstStyle/>
          <a:p>
            <a:pPr eaLnBrk="1" hangingPunct="1"/>
            <a:r>
              <a:rPr lang="en-US" altLang="en-US" dirty="0" smtClean="0"/>
              <a:t>Safety</a:t>
            </a:r>
          </a:p>
          <a:p>
            <a:pPr eaLnBrk="1" hangingPunct="1"/>
            <a:r>
              <a:rPr lang="en-US" altLang="en-US" dirty="0" smtClean="0"/>
              <a:t>Acceptable risk</a:t>
            </a:r>
          </a:p>
          <a:p>
            <a:pPr eaLnBrk="1" hangingPunct="1"/>
            <a:r>
              <a:rPr lang="en-US" altLang="en-US" dirty="0" smtClean="0"/>
              <a:t>Compliance</a:t>
            </a:r>
          </a:p>
          <a:p>
            <a:pPr eaLnBrk="1" hangingPunct="1"/>
            <a:r>
              <a:rPr lang="en-US" altLang="en-US" dirty="0" smtClean="0"/>
              <a:t>Confidentiality</a:t>
            </a:r>
          </a:p>
          <a:p>
            <a:pPr eaLnBrk="1" hangingPunct="1"/>
            <a:r>
              <a:rPr lang="en-US" altLang="en-US" dirty="0" smtClean="0"/>
              <a:t>Environmental health</a:t>
            </a:r>
          </a:p>
          <a:p>
            <a:pPr eaLnBrk="1" hangingPunct="1"/>
            <a:r>
              <a:rPr lang="en-US" altLang="en-US" dirty="0" smtClean="0"/>
              <a:t>Data integrity</a:t>
            </a:r>
          </a:p>
          <a:p>
            <a:pPr eaLnBrk="1" hangingPunct="1"/>
            <a:r>
              <a:rPr lang="en-US" altLang="en-US" dirty="0" smtClean="0"/>
              <a:t>Conflict of interest</a:t>
            </a:r>
          </a:p>
          <a:p>
            <a:pPr eaLnBrk="1" hangingPunct="1"/>
            <a:r>
              <a:rPr lang="en-US" altLang="en-US" dirty="0" smtClean="0"/>
              <a:t>Honesty/Dishonesty</a:t>
            </a:r>
          </a:p>
          <a:p>
            <a:pPr eaLnBrk="1" hangingPunct="1"/>
            <a:r>
              <a:rPr lang="en-US" altLang="en-US" dirty="0" smtClean="0"/>
              <a:t>Societal impact</a:t>
            </a:r>
          </a:p>
          <a:p>
            <a:pPr eaLnBrk="1" hangingPunct="1"/>
            <a:r>
              <a:rPr lang="en-US" altLang="en-US" dirty="0" smtClean="0"/>
              <a:t>Fairness</a:t>
            </a:r>
          </a:p>
          <a:p>
            <a:pPr eaLnBrk="1" hangingPunct="1"/>
            <a:r>
              <a:rPr lang="en-US" altLang="en-US" dirty="0" smtClean="0"/>
              <a:t>Accounting for uncertainty, etc.</a:t>
            </a:r>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443232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rotWithShape="1">
          <a:blip r:embed="rId2"/>
          <a:srcRect t="38284"/>
          <a:stretch/>
        </p:blipFill>
        <p:spPr bwMode="auto">
          <a:xfrm>
            <a:off x="576618" y="1989138"/>
            <a:ext cx="7392268" cy="3402768"/>
          </a:xfrm>
          <a:prstGeom prst="rect">
            <a:avLst/>
          </a:prstGeom>
          <a:noFill/>
          <a:ln w="9525">
            <a:noFill/>
            <a:miter lim="800000"/>
            <a:headEnd/>
            <a:tailEnd/>
          </a:ln>
          <a:effectLst/>
        </p:spPr>
      </p:pic>
      <p:sp>
        <p:nvSpPr>
          <p:cNvPr id="3" name="Title 1"/>
          <p:cNvSpPr txBox="1">
            <a:spLocks/>
          </p:cNvSpPr>
          <p:nvPr/>
        </p:nvSpPr>
        <p:spPr>
          <a:xfrm>
            <a:off x="576618" y="846138"/>
            <a:ext cx="7467600" cy="1143000"/>
          </a:xfrm>
          <a:prstGeom prst="rect">
            <a:avLst/>
          </a:prstGeom>
        </p:spPr>
        <p:txBody>
          <a:bodyPr/>
          <a:lst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914400" fontAlgn="auto">
              <a:spcAft>
                <a:spcPts val="0"/>
              </a:spcAft>
              <a:defRPr/>
            </a:pPr>
            <a:r>
              <a:rPr lang="en-US" sz="3200" b="1" dirty="0" smtClean="0"/>
              <a:t>Pentium Case</a:t>
            </a:r>
            <a:endParaRPr lang="en-US" sz="3200" b="1" dirty="0"/>
          </a:p>
        </p:txBody>
      </p:sp>
    </p:spTree>
    <p:extLst>
      <p:ext uri="{BB962C8B-B14F-4D97-AF65-F5344CB8AC3E}">
        <p14:creationId xmlns:p14="http://schemas.microsoft.com/office/powerpoint/2010/main" val="1785381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srcRect/>
          <a:stretch>
            <a:fillRect/>
          </a:stretch>
        </p:blipFill>
        <p:spPr bwMode="auto">
          <a:xfrm>
            <a:off x="317839" y="186752"/>
            <a:ext cx="7610622" cy="5689391"/>
          </a:xfrm>
          <a:prstGeom prst="rect">
            <a:avLst/>
          </a:prstGeom>
          <a:noFill/>
          <a:ln w="9525">
            <a:noFill/>
            <a:miter lim="800000"/>
            <a:headEnd/>
            <a:tailEnd/>
          </a:ln>
          <a:effectLst/>
        </p:spPr>
      </p:pic>
    </p:spTree>
    <p:extLst>
      <p:ext uri="{BB962C8B-B14F-4D97-AF65-F5344CB8AC3E}">
        <p14:creationId xmlns:p14="http://schemas.microsoft.com/office/powerpoint/2010/main" val="2820816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3" y="410384"/>
            <a:ext cx="8234218" cy="713100"/>
          </a:xfrm>
        </p:spPr>
        <p:txBody>
          <a:bodyPr>
            <a:noAutofit/>
          </a:bodyPr>
          <a:lstStyle/>
          <a:p>
            <a:pPr eaLnBrk="1" fontAlgn="auto" hangingPunct="1">
              <a:spcAft>
                <a:spcPts val="0"/>
              </a:spcAft>
              <a:defRPr/>
            </a:pPr>
            <a:r>
              <a:rPr lang="en-US" sz="3100" b="1" dirty="0" smtClean="0"/>
              <a:t>Framework for Solving </a:t>
            </a:r>
            <a:r>
              <a:rPr lang="en-US" sz="3100" b="1" dirty="0"/>
              <a:t>E</a:t>
            </a:r>
            <a:r>
              <a:rPr lang="en-US" sz="3100" b="1" dirty="0" smtClean="0"/>
              <a:t>thical Dilemmas:</a:t>
            </a:r>
          </a:p>
        </p:txBody>
      </p:sp>
      <p:pic>
        <p:nvPicPr>
          <p:cNvPr id="3" name="Picture 22">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534400" y="6019800"/>
            <a:ext cx="304800" cy="304800"/>
          </a:xfrm>
          <a:prstGeom prst="rect">
            <a:avLst/>
          </a:prstGeom>
          <a:noFill/>
        </p:spPr>
      </p:pic>
      <p:sp>
        <p:nvSpPr>
          <p:cNvPr id="4" name="Text Box 23"/>
          <p:cNvSpPr txBox="1">
            <a:spLocks noChangeArrowheads="1"/>
          </p:cNvSpPr>
          <p:nvPr/>
        </p:nvSpPr>
        <p:spPr bwMode="auto">
          <a:xfrm>
            <a:off x="457200" y="1344120"/>
            <a:ext cx="2362200" cy="707886"/>
          </a:xfrm>
          <a:prstGeom prst="rect">
            <a:avLst/>
          </a:prstGeom>
          <a:noFill/>
          <a:ln w="9525">
            <a:solidFill>
              <a:schemeClr val="tx1"/>
            </a:solidFill>
            <a:miter lim="800000"/>
            <a:headEnd/>
            <a:tailEnd/>
          </a:ln>
          <a:effectLst/>
        </p:spPr>
        <p:txBody>
          <a:bodyPr>
            <a:spAutoFit/>
          </a:bodyPr>
          <a:lstStyle/>
          <a:p>
            <a:pPr algn="ctr">
              <a:spcBef>
                <a:spcPct val="50000"/>
              </a:spcBef>
            </a:pPr>
            <a:r>
              <a:rPr lang="en-US" sz="2000" dirty="0" smtClean="0">
                <a:solidFill>
                  <a:srgbClr val="002060"/>
                </a:solidFill>
                <a:latin typeface="Arial" charset="0"/>
              </a:rPr>
              <a:t>What is the Ethical Dilemma?</a:t>
            </a:r>
            <a:endParaRPr lang="en-US" sz="2000" dirty="0">
              <a:solidFill>
                <a:srgbClr val="002060"/>
              </a:solidFill>
              <a:latin typeface="Arial" charset="0"/>
            </a:endParaRPr>
          </a:p>
        </p:txBody>
      </p:sp>
      <p:sp>
        <p:nvSpPr>
          <p:cNvPr id="5" name="Text Box 24"/>
          <p:cNvSpPr txBox="1">
            <a:spLocks noChangeArrowheads="1"/>
          </p:cNvSpPr>
          <p:nvPr/>
        </p:nvSpPr>
        <p:spPr bwMode="auto">
          <a:xfrm>
            <a:off x="2590800" y="3124200"/>
            <a:ext cx="3429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 name="Text Box 25"/>
          <p:cNvSpPr txBox="1">
            <a:spLocks noChangeArrowheads="1"/>
          </p:cNvSpPr>
          <p:nvPr/>
        </p:nvSpPr>
        <p:spPr bwMode="auto">
          <a:xfrm>
            <a:off x="2209800" y="2392180"/>
            <a:ext cx="1828800" cy="406400"/>
          </a:xfrm>
          <a:prstGeom prst="rect">
            <a:avLst/>
          </a:prstGeom>
          <a:noFill/>
          <a:ln w="9525">
            <a:solidFill>
              <a:schemeClr val="tx1"/>
            </a:solidFill>
            <a:miter lim="800000"/>
            <a:headEnd/>
            <a:tailEnd/>
          </a:ln>
          <a:effectLst/>
        </p:spPr>
        <p:txBody>
          <a:bodyPr>
            <a:spAutoFit/>
          </a:bodyPr>
          <a:lstStyle/>
          <a:p>
            <a:pPr algn="ctr">
              <a:spcBef>
                <a:spcPct val="50000"/>
              </a:spcBef>
            </a:pPr>
            <a:r>
              <a:rPr lang="en-US" sz="2000" dirty="0">
                <a:solidFill>
                  <a:srgbClr val="CC3300"/>
                </a:solidFill>
                <a:latin typeface="Arial" charset="0"/>
              </a:rPr>
              <a:t>Get the Facts</a:t>
            </a:r>
          </a:p>
        </p:txBody>
      </p:sp>
      <p:sp>
        <p:nvSpPr>
          <p:cNvPr id="7" name="Text Box 26"/>
          <p:cNvSpPr txBox="1">
            <a:spLocks noChangeArrowheads="1"/>
          </p:cNvSpPr>
          <p:nvPr/>
        </p:nvSpPr>
        <p:spPr bwMode="auto">
          <a:xfrm>
            <a:off x="3276600" y="3276600"/>
            <a:ext cx="2438400" cy="707886"/>
          </a:xfrm>
          <a:prstGeom prst="rect">
            <a:avLst/>
          </a:prstGeom>
          <a:noFill/>
          <a:ln w="9525">
            <a:solidFill>
              <a:schemeClr val="tx1"/>
            </a:solidFill>
            <a:miter lim="800000"/>
            <a:headEnd/>
            <a:tailEnd/>
          </a:ln>
          <a:effectLst/>
        </p:spPr>
        <p:txBody>
          <a:bodyPr>
            <a:spAutoFit/>
          </a:bodyPr>
          <a:lstStyle/>
          <a:p>
            <a:pPr algn="ctr">
              <a:spcBef>
                <a:spcPct val="50000"/>
              </a:spcBef>
            </a:pPr>
            <a:r>
              <a:rPr lang="en-US" sz="2000" dirty="0" smtClean="0">
                <a:solidFill>
                  <a:srgbClr val="336600"/>
                </a:solidFill>
                <a:latin typeface="Arial" charset="0"/>
              </a:rPr>
              <a:t>Evaluate </a:t>
            </a:r>
            <a:r>
              <a:rPr lang="en-US" sz="2000" dirty="0">
                <a:solidFill>
                  <a:srgbClr val="336600"/>
                </a:solidFill>
                <a:latin typeface="Arial" charset="0"/>
              </a:rPr>
              <a:t>Viewpoints</a:t>
            </a:r>
          </a:p>
        </p:txBody>
      </p:sp>
      <p:sp>
        <p:nvSpPr>
          <p:cNvPr id="8" name="Text Box 27"/>
          <p:cNvSpPr txBox="1">
            <a:spLocks noChangeArrowheads="1"/>
          </p:cNvSpPr>
          <p:nvPr/>
        </p:nvSpPr>
        <p:spPr bwMode="auto">
          <a:xfrm>
            <a:off x="4648200" y="4191000"/>
            <a:ext cx="2438400" cy="406400"/>
          </a:xfrm>
          <a:prstGeom prst="rect">
            <a:avLst/>
          </a:prstGeom>
          <a:noFill/>
          <a:ln w="9525">
            <a:solidFill>
              <a:schemeClr val="tx1"/>
            </a:solidFill>
            <a:miter lim="800000"/>
            <a:headEnd/>
            <a:tailEnd/>
          </a:ln>
          <a:effectLst/>
        </p:spPr>
        <p:txBody>
          <a:bodyPr>
            <a:spAutoFit/>
          </a:bodyPr>
          <a:lstStyle/>
          <a:p>
            <a:pPr algn="ctr">
              <a:spcBef>
                <a:spcPct val="50000"/>
              </a:spcBef>
            </a:pPr>
            <a:r>
              <a:rPr lang="en-US" sz="2000" dirty="0" smtClean="0">
                <a:solidFill>
                  <a:srgbClr val="FF00FF"/>
                </a:solidFill>
                <a:latin typeface="Arial" charset="0"/>
              </a:rPr>
              <a:t>Make a Decision</a:t>
            </a:r>
            <a:endParaRPr lang="en-US" sz="2000" dirty="0">
              <a:solidFill>
                <a:srgbClr val="FF00FF"/>
              </a:solidFill>
              <a:latin typeface="Arial" charset="0"/>
            </a:endParaRPr>
          </a:p>
        </p:txBody>
      </p:sp>
      <p:sp>
        <p:nvSpPr>
          <p:cNvPr id="9" name="Text Box 28"/>
          <p:cNvSpPr txBox="1">
            <a:spLocks noChangeArrowheads="1"/>
          </p:cNvSpPr>
          <p:nvPr/>
        </p:nvSpPr>
        <p:spPr bwMode="auto">
          <a:xfrm>
            <a:off x="6310860" y="5029200"/>
            <a:ext cx="2438400" cy="400110"/>
          </a:xfrm>
          <a:prstGeom prst="rect">
            <a:avLst/>
          </a:prstGeom>
          <a:noFill/>
          <a:ln w="9525">
            <a:solidFill>
              <a:schemeClr val="tx1"/>
            </a:solidFill>
            <a:miter lim="800000"/>
            <a:headEnd/>
            <a:tailEnd/>
          </a:ln>
          <a:effectLst/>
        </p:spPr>
        <p:txBody>
          <a:bodyPr>
            <a:spAutoFit/>
          </a:bodyPr>
          <a:lstStyle/>
          <a:p>
            <a:pPr algn="ctr">
              <a:spcBef>
                <a:spcPct val="50000"/>
              </a:spcBef>
            </a:pPr>
            <a:r>
              <a:rPr lang="en-US" sz="2000" dirty="0" smtClean="0">
                <a:solidFill>
                  <a:srgbClr val="00FF00"/>
                </a:solidFill>
                <a:latin typeface="Arial" charset="0"/>
              </a:rPr>
              <a:t>Position of Action</a:t>
            </a:r>
            <a:endParaRPr lang="en-US" sz="2000" dirty="0">
              <a:solidFill>
                <a:srgbClr val="00FF00"/>
              </a:solidFill>
              <a:latin typeface="Arial" charset="0"/>
            </a:endParaRPr>
          </a:p>
        </p:txBody>
      </p:sp>
      <p:sp>
        <p:nvSpPr>
          <p:cNvPr id="10" name="Line 31"/>
          <p:cNvSpPr>
            <a:spLocks noChangeShapeType="1"/>
          </p:cNvSpPr>
          <p:nvPr/>
        </p:nvSpPr>
        <p:spPr bwMode="auto">
          <a:xfrm>
            <a:off x="2819400" y="1676400"/>
            <a:ext cx="381000" cy="0"/>
          </a:xfrm>
          <a:prstGeom prst="line">
            <a:avLst/>
          </a:prstGeom>
          <a:noFill/>
          <a:ln w="9525">
            <a:solidFill>
              <a:schemeClr val="tx1"/>
            </a:solidFill>
            <a:round/>
            <a:headEnd/>
            <a:tailEnd/>
          </a:ln>
          <a:effectLst/>
        </p:spPr>
        <p:txBody>
          <a:bodyPr/>
          <a:lstStyle/>
          <a:p>
            <a:endParaRPr lang="en-US"/>
          </a:p>
        </p:txBody>
      </p:sp>
      <p:sp>
        <p:nvSpPr>
          <p:cNvPr id="11" name="Line 32"/>
          <p:cNvSpPr>
            <a:spLocks noChangeShapeType="1"/>
          </p:cNvSpPr>
          <p:nvPr/>
        </p:nvSpPr>
        <p:spPr bwMode="auto">
          <a:xfrm>
            <a:off x="4038600" y="2590800"/>
            <a:ext cx="457200" cy="0"/>
          </a:xfrm>
          <a:prstGeom prst="line">
            <a:avLst/>
          </a:prstGeom>
          <a:noFill/>
          <a:ln w="9525">
            <a:solidFill>
              <a:schemeClr val="tx1"/>
            </a:solidFill>
            <a:round/>
            <a:headEnd/>
            <a:tailEnd/>
          </a:ln>
          <a:effectLst/>
        </p:spPr>
        <p:txBody>
          <a:bodyPr/>
          <a:lstStyle/>
          <a:p>
            <a:endParaRPr lang="en-US"/>
          </a:p>
        </p:txBody>
      </p:sp>
      <p:sp>
        <p:nvSpPr>
          <p:cNvPr id="12" name="Line 33"/>
          <p:cNvSpPr>
            <a:spLocks noChangeShapeType="1"/>
          </p:cNvSpPr>
          <p:nvPr/>
        </p:nvSpPr>
        <p:spPr bwMode="auto">
          <a:xfrm>
            <a:off x="5715000" y="3429000"/>
            <a:ext cx="228600" cy="0"/>
          </a:xfrm>
          <a:prstGeom prst="line">
            <a:avLst/>
          </a:prstGeom>
          <a:noFill/>
          <a:ln w="9525">
            <a:solidFill>
              <a:schemeClr val="tx1"/>
            </a:solidFill>
            <a:round/>
            <a:headEnd/>
            <a:tailEnd/>
          </a:ln>
          <a:effectLst/>
        </p:spPr>
        <p:txBody>
          <a:bodyPr/>
          <a:lstStyle/>
          <a:p>
            <a:endParaRPr lang="en-US"/>
          </a:p>
        </p:txBody>
      </p:sp>
      <p:sp>
        <p:nvSpPr>
          <p:cNvPr id="13" name="Line 34"/>
          <p:cNvSpPr>
            <a:spLocks noChangeShapeType="1"/>
          </p:cNvSpPr>
          <p:nvPr/>
        </p:nvSpPr>
        <p:spPr bwMode="auto">
          <a:xfrm>
            <a:off x="7086600" y="4419600"/>
            <a:ext cx="457200" cy="0"/>
          </a:xfrm>
          <a:prstGeom prst="line">
            <a:avLst/>
          </a:prstGeom>
          <a:noFill/>
          <a:ln w="9525">
            <a:solidFill>
              <a:schemeClr val="tx1"/>
            </a:solidFill>
            <a:round/>
            <a:headEnd/>
            <a:tailEnd/>
          </a:ln>
          <a:effectLst/>
        </p:spPr>
        <p:txBody>
          <a:bodyPr/>
          <a:lstStyle/>
          <a:p>
            <a:endParaRPr lang="en-US"/>
          </a:p>
        </p:txBody>
      </p:sp>
      <p:sp>
        <p:nvSpPr>
          <p:cNvPr id="14" name="Line 35"/>
          <p:cNvSpPr>
            <a:spLocks noChangeShapeType="1"/>
          </p:cNvSpPr>
          <p:nvPr/>
        </p:nvSpPr>
        <p:spPr bwMode="auto">
          <a:xfrm>
            <a:off x="3200400" y="1676400"/>
            <a:ext cx="0" cy="685800"/>
          </a:xfrm>
          <a:prstGeom prst="line">
            <a:avLst/>
          </a:prstGeom>
          <a:noFill/>
          <a:ln w="9525">
            <a:solidFill>
              <a:schemeClr val="tx1"/>
            </a:solidFill>
            <a:round/>
            <a:headEnd/>
            <a:tailEnd type="triangle" w="med" len="med"/>
          </a:ln>
          <a:effectLst/>
        </p:spPr>
        <p:txBody>
          <a:bodyPr/>
          <a:lstStyle/>
          <a:p>
            <a:endParaRPr lang="en-US"/>
          </a:p>
        </p:txBody>
      </p:sp>
      <p:sp>
        <p:nvSpPr>
          <p:cNvPr id="15" name="Line 36"/>
          <p:cNvSpPr>
            <a:spLocks noChangeShapeType="1"/>
          </p:cNvSpPr>
          <p:nvPr/>
        </p:nvSpPr>
        <p:spPr bwMode="auto">
          <a:xfrm>
            <a:off x="4495800" y="2590800"/>
            <a:ext cx="0" cy="685800"/>
          </a:xfrm>
          <a:prstGeom prst="line">
            <a:avLst/>
          </a:prstGeom>
          <a:noFill/>
          <a:ln w="9525">
            <a:solidFill>
              <a:schemeClr val="tx1"/>
            </a:solidFill>
            <a:round/>
            <a:headEnd/>
            <a:tailEnd type="triangle" w="med" len="med"/>
          </a:ln>
          <a:effectLst/>
        </p:spPr>
        <p:txBody>
          <a:bodyPr/>
          <a:lstStyle/>
          <a:p>
            <a:endParaRPr lang="en-US"/>
          </a:p>
        </p:txBody>
      </p:sp>
      <p:sp>
        <p:nvSpPr>
          <p:cNvPr id="16" name="Line 37"/>
          <p:cNvSpPr>
            <a:spLocks noChangeShapeType="1"/>
          </p:cNvSpPr>
          <p:nvPr/>
        </p:nvSpPr>
        <p:spPr bwMode="auto">
          <a:xfrm>
            <a:off x="5943600" y="3429000"/>
            <a:ext cx="0" cy="762000"/>
          </a:xfrm>
          <a:prstGeom prst="line">
            <a:avLst/>
          </a:prstGeom>
          <a:noFill/>
          <a:ln w="9525">
            <a:solidFill>
              <a:schemeClr val="tx1"/>
            </a:solidFill>
            <a:round/>
            <a:headEnd/>
            <a:tailEnd type="triangle" w="med" len="med"/>
          </a:ln>
          <a:effectLst/>
        </p:spPr>
        <p:txBody>
          <a:bodyPr/>
          <a:lstStyle/>
          <a:p>
            <a:endParaRPr lang="en-US"/>
          </a:p>
        </p:txBody>
      </p:sp>
      <p:sp>
        <p:nvSpPr>
          <p:cNvPr id="17" name="Line 38"/>
          <p:cNvSpPr>
            <a:spLocks noChangeShapeType="1"/>
          </p:cNvSpPr>
          <p:nvPr/>
        </p:nvSpPr>
        <p:spPr bwMode="auto">
          <a:xfrm>
            <a:off x="7543800" y="4419600"/>
            <a:ext cx="0" cy="609600"/>
          </a:xfrm>
          <a:prstGeom prst="line">
            <a:avLst/>
          </a:prstGeom>
          <a:noFill/>
          <a:ln w="9525">
            <a:solidFill>
              <a:schemeClr val="tx1"/>
            </a:solidFill>
            <a:round/>
            <a:headEnd/>
            <a:tailEnd type="triangle" w="med" len="med"/>
          </a:ln>
          <a:effectLst/>
        </p:spPr>
        <p:txBody>
          <a:bodyPr/>
          <a:lstStyle/>
          <a:p>
            <a:endParaRPr lang="en-US"/>
          </a:p>
        </p:txBody>
      </p:sp>
      <p:sp>
        <p:nvSpPr>
          <p:cNvPr id="18" name="Rectangle 17"/>
          <p:cNvSpPr/>
          <p:nvPr/>
        </p:nvSpPr>
        <p:spPr>
          <a:xfrm>
            <a:off x="304800" y="6053439"/>
            <a:ext cx="7239000" cy="276999"/>
          </a:xfrm>
          <a:prstGeom prst="rect">
            <a:avLst/>
          </a:prstGeom>
        </p:spPr>
        <p:txBody>
          <a:bodyPr wrap="square">
            <a:spAutoFit/>
          </a:bodyPr>
          <a:lstStyle/>
          <a:p>
            <a:r>
              <a:rPr lang="en-US" sz="1200" dirty="0"/>
              <a:t>Humphreys, K. K. (1999). </a:t>
            </a:r>
            <a:r>
              <a:rPr lang="en-US" sz="1200" i="1" dirty="0"/>
              <a:t>What every engineer should know about ethics</a:t>
            </a:r>
            <a:r>
              <a:rPr lang="en-US" sz="1200" dirty="0"/>
              <a:t>,  New York, CRC Press</a:t>
            </a:r>
          </a:p>
        </p:txBody>
      </p:sp>
    </p:spTree>
    <p:extLst>
      <p:ext uri="{BB962C8B-B14F-4D97-AF65-F5344CB8AC3E}">
        <p14:creationId xmlns:p14="http://schemas.microsoft.com/office/powerpoint/2010/main" val="210641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4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44762" y="-133927"/>
            <a:ext cx="8104909" cy="1143000"/>
          </a:xfrm>
        </p:spPr>
        <p:txBody>
          <a:bodyPr/>
          <a:lstStyle/>
          <a:p>
            <a:r>
              <a:rPr lang="en-US" b="1" dirty="0" smtClean="0"/>
              <a:t>Approaches for Solving Ethical Dilemmas</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316528150"/>
              </p:ext>
            </p:extLst>
          </p:nvPr>
        </p:nvGraphicFramePr>
        <p:xfrm>
          <a:off x="870232" y="1276928"/>
          <a:ext cx="6426520" cy="4873625"/>
        </p:xfrm>
        <a:graphic>
          <a:graphicData uri="http://schemas.openxmlformats.org/drawingml/2006/table">
            <a:tbl>
              <a:tblPr/>
              <a:tblGrid>
                <a:gridCol w="1606630"/>
                <a:gridCol w="1606630"/>
                <a:gridCol w="1606630"/>
                <a:gridCol w="1606630"/>
              </a:tblGrid>
              <a:tr h="396690">
                <a:tc>
                  <a:txBody>
                    <a:bodyPr/>
                    <a:lstStyle/>
                    <a:p>
                      <a:endParaRPr lang="en-US" sz="1100" dirty="0"/>
                    </a:p>
                  </a:txBody>
                  <a:tcPr marL="56670" marR="56670" marT="28335" marB="28335" anchor="ctr">
                    <a:lnL>
                      <a:noFill/>
                    </a:lnL>
                    <a:lnR>
                      <a:noFill/>
                    </a:lnR>
                    <a:lnT>
                      <a:noFill/>
                    </a:lnT>
                    <a:lnB>
                      <a:noFill/>
                    </a:lnB>
                  </a:tcPr>
                </a:tc>
                <a:tc>
                  <a:txBody>
                    <a:bodyPr/>
                    <a:lstStyle/>
                    <a:p>
                      <a:r>
                        <a:rPr lang="en-US" sz="1100" b="1"/>
                        <a:t>Consequentialist</a:t>
                      </a:r>
                      <a:endParaRPr lang="en-US" sz="1100"/>
                    </a:p>
                  </a:txBody>
                  <a:tcPr marL="56670" marR="56670" marT="28335" marB="28335" anchor="ctr">
                    <a:lnL>
                      <a:noFill/>
                    </a:lnL>
                    <a:lnR>
                      <a:noFill/>
                    </a:lnR>
                    <a:lnT>
                      <a:noFill/>
                    </a:lnT>
                    <a:lnB>
                      <a:noFill/>
                    </a:lnB>
                  </a:tcPr>
                </a:tc>
                <a:tc>
                  <a:txBody>
                    <a:bodyPr/>
                    <a:lstStyle/>
                    <a:p>
                      <a:r>
                        <a:rPr lang="en-US" sz="1100" b="1"/>
                        <a:t>Duty</a:t>
                      </a:r>
                      <a:endParaRPr lang="en-US" sz="1100"/>
                    </a:p>
                  </a:txBody>
                  <a:tcPr marL="56670" marR="56670" marT="28335" marB="28335" anchor="ctr">
                    <a:lnL>
                      <a:noFill/>
                    </a:lnL>
                    <a:lnR>
                      <a:noFill/>
                    </a:lnR>
                    <a:lnT>
                      <a:noFill/>
                    </a:lnT>
                    <a:lnB>
                      <a:noFill/>
                    </a:lnB>
                  </a:tcPr>
                </a:tc>
                <a:tc>
                  <a:txBody>
                    <a:bodyPr/>
                    <a:lstStyle/>
                    <a:p>
                      <a:r>
                        <a:rPr lang="en-US" sz="1100" b="1"/>
                        <a:t>Virtue</a:t>
                      </a:r>
                      <a:endParaRPr lang="en-US" sz="1100"/>
                    </a:p>
                  </a:txBody>
                  <a:tcPr marL="56670" marR="56670" marT="28335" marB="28335" anchor="ctr">
                    <a:lnL>
                      <a:noFill/>
                    </a:lnL>
                    <a:lnR>
                      <a:noFill/>
                    </a:lnR>
                    <a:lnT>
                      <a:noFill/>
                    </a:lnT>
                    <a:lnB>
                      <a:noFill/>
                    </a:lnB>
                  </a:tcPr>
                </a:tc>
              </a:tr>
              <a:tr h="1246741">
                <a:tc>
                  <a:txBody>
                    <a:bodyPr/>
                    <a:lstStyle/>
                    <a:p>
                      <a:r>
                        <a:rPr lang="en-US" sz="1100" b="1"/>
                        <a:t>D</a:t>
                      </a:r>
                      <a:r>
                        <a:rPr lang="en-US" sz="1100"/>
                        <a:t>eliberative process </a:t>
                      </a:r>
                    </a:p>
                  </a:txBody>
                  <a:tcPr marL="56670" marR="56670" marT="28335" marB="28335">
                    <a:lnL>
                      <a:noFill/>
                    </a:lnL>
                    <a:lnR>
                      <a:noFill/>
                    </a:lnR>
                    <a:lnT>
                      <a:noFill/>
                    </a:lnT>
                    <a:lnB>
                      <a:noFill/>
                    </a:lnB>
                  </a:tcPr>
                </a:tc>
                <a:tc>
                  <a:txBody>
                    <a:bodyPr/>
                    <a:lstStyle/>
                    <a:p>
                      <a:r>
                        <a:rPr lang="en-US" sz="1100"/>
                        <a:t>What kind of outcomes should I produce (or try to produce)?</a:t>
                      </a:r>
                    </a:p>
                  </a:txBody>
                  <a:tcPr marL="56670" marR="56670" marT="28335" marB="28335">
                    <a:lnL>
                      <a:noFill/>
                    </a:lnL>
                    <a:lnR>
                      <a:noFill/>
                    </a:lnR>
                    <a:lnT>
                      <a:noFill/>
                    </a:lnT>
                    <a:lnB>
                      <a:noFill/>
                    </a:lnB>
                  </a:tcPr>
                </a:tc>
                <a:tc>
                  <a:txBody>
                    <a:bodyPr/>
                    <a:lstStyle/>
                    <a:p>
                      <a:r>
                        <a:rPr lang="en-US" sz="1100"/>
                        <a:t>What are my obligations in this situation, and what are the things I should never do?</a:t>
                      </a:r>
                    </a:p>
                  </a:txBody>
                  <a:tcPr marL="56670" marR="56670" marT="28335" marB="28335">
                    <a:lnL>
                      <a:noFill/>
                    </a:lnL>
                    <a:lnR>
                      <a:noFill/>
                    </a:lnR>
                    <a:lnT>
                      <a:noFill/>
                    </a:lnT>
                    <a:lnB>
                      <a:noFill/>
                    </a:lnB>
                  </a:tcPr>
                </a:tc>
                <a:tc>
                  <a:txBody>
                    <a:bodyPr/>
                    <a:lstStyle/>
                    <a:p>
                      <a:r>
                        <a:rPr lang="en-US" sz="1100"/>
                        <a:t>What kind of person should I be (or try to be), and what will my actions show about my character?</a:t>
                      </a:r>
                    </a:p>
                  </a:txBody>
                  <a:tcPr marL="56670" marR="56670" marT="28335" marB="28335">
                    <a:lnL>
                      <a:noFill/>
                    </a:lnL>
                    <a:lnR>
                      <a:noFill/>
                    </a:lnR>
                    <a:lnT>
                      <a:noFill/>
                    </a:lnT>
                    <a:lnB>
                      <a:noFill/>
                    </a:lnB>
                  </a:tcPr>
                </a:tc>
              </a:tr>
              <a:tr h="1586762">
                <a:tc>
                  <a:txBody>
                    <a:bodyPr/>
                    <a:lstStyle/>
                    <a:p>
                      <a:r>
                        <a:rPr lang="en-US" sz="1100" b="1"/>
                        <a:t>Focus</a:t>
                      </a:r>
                      <a:r>
                        <a:rPr lang="en-US" sz="1100"/>
                        <a:t> </a:t>
                      </a:r>
                    </a:p>
                  </a:txBody>
                  <a:tcPr marL="56670" marR="56670" marT="28335" marB="28335">
                    <a:lnL>
                      <a:noFill/>
                    </a:lnL>
                    <a:lnR>
                      <a:noFill/>
                    </a:lnR>
                    <a:lnT>
                      <a:noFill/>
                    </a:lnT>
                    <a:lnB>
                      <a:noFill/>
                    </a:lnB>
                  </a:tcPr>
                </a:tc>
                <a:tc>
                  <a:txBody>
                    <a:bodyPr/>
                    <a:lstStyle/>
                    <a:p>
                      <a:r>
                        <a:rPr lang="en-US" sz="1100"/>
                        <a:t>Directs attention to the future effects of an action, for all people who will be directly or indirectly affected by the action.</a:t>
                      </a:r>
                    </a:p>
                  </a:txBody>
                  <a:tcPr marL="56670" marR="56670" marT="28335" marB="28335">
                    <a:lnL>
                      <a:noFill/>
                    </a:lnL>
                    <a:lnR>
                      <a:noFill/>
                    </a:lnR>
                    <a:lnT>
                      <a:noFill/>
                    </a:lnT>
                    <a:lnB>
                      <a:noFill/>
                    </a:lnB>
                  </a:tcPr>
                </a:tc>
                <a:tc>
                  <a:txBody>
                    <a:bodyPr/>
                    <a:lstStyle/>
                    <a:p>
                      <a:r>
                        <a:rPr lang="en-US" sz="1100"/>
                        <a:t>Directs attention to the duties that exist prior to the situation and determines obligations.</a:t>
                      </a:r>
                    </a:p>
                  </a:txBody>
                  <a:tcPr marL="56670" marR="56670" marT="28335" marB="28335">
                    <a:lnL>
                      <a:noFill/>
                    </a:lnL>
                    <a:lnR>
                      <a:noFill/>
                    </a:lnR>
                    <a:lnT>
                      <a:noFill/>
                    </a:lnT>
                    <a:lnB>
                      <a:noFill/>
                    </a:lnB>
                  </a:tcPr>
                </a:tc>
                <a:tc>
                  <a:txBody>
                    <a:bodyPr/>
                    <a:lstStyle/>
                    <a:p>
                      <a:r>
                        <a:rPr lang="en-US" sz="1100"/>
                        <a:t>Attempts to discern character traits (virtues and vices) that are, or could be, motivating the people involved in the situation.</a:t>
                      </a:r>
                    </a:p>
                  </a:txBody>
                  <a:tcPr marL="56670" marR="56670" marT="28335" marB="28335">
                    <a:lnL>
                      <a:noFill/>
                    </a:lnL>
                    <a:lnR>
                      <a:noFill/>
                    </a:lnR>
                    <a:lnT>
                      <a:noFill/>
                    </a:lnT>
                    <a:lnB>
                      <a:noFill/>
                    </a:lnB>
                  </a:tcPr>
                </a:tc>
              </a:tr>
              <a:tr h="1076731">
                <a:tc>
                  <a:txBody>
                    <a:bodyPr/>
                    <a:lstStyle/>
                    <a:p>
                      <a:r>
                        <a:rPr lang="en-US" sz="1100" b="1"/>
                        <a:t>Definition of Ethical Conduct</a:t>
                      </a:r>
                      <a:r>
                        <a:rPr lang="en-US" sz="1100"/>
                        <a:t> </a:t>
                      </a:r>
                    </a:p>
                  </a:txBody>
                  <a:tcPr marL="56670" marR="56670" marT="28335" marB="28335">
                    <a:lnL>
                      <a:noFill/>
                    </a:lnL>
                    <a:lnR>
                      <a:noFill/>
                    </a:lnR>
                    <a:lnT>
                      <a:noFill/>
                    </a:lnT>
                    <a:lnB>
                      <a:noFill/>
                    </a:lnB>
                  </a:tcPr>
                </a:tc>
                <a:tc>
                  <a:txBody>
                    <a:bodyPr/>
                    <a:lstStyle/>
                    <a:p>
                      <a:r>
                        <a:rPr lang="en-US" sz="1100"/>
                        <a:t>Ethical conduct is the action that will achieve the best consequences.</a:t>
                      </a:r>
                    </a:p>
                  </a:txBody>
                  <a:tcPr marL="56670" marR="56670" marT="28335" marB="28335">
                    <a:lnL>
                      <a:noFill/>
                    </a:lnL>
                    <a:lnR>
                      <a:noFill/>
                    </a:lnR>
                    <a:lnT>
                      <a:noFill/>
                    </a:lnT>
                    <a:lnB>
                      <a:noFill/>
                    </a:lnB>
                  </a:tcPr>
                </a:tc>
                <a:tc>
                  <a:txBody>
                    <a:bodyPr/>
                    <a:lstStyle/>
                    <a:p>
                      <a:r>
                        <a:rPr lang="en-US" sz="1100"/>
                        <a:t>Ethical conduct involves always doing the right thing: never failing to do one's duty.</a:t>
                      </a:r>
                    </a:p>
                  </a:txBody>
                  <a:tcPr marL="56670" marR="56670" marT="28335" marB="28335">
                    <a:lnL>
                      <a:noFill/>
                    </a:lnL>
                    <a:lnR>
                      <a:noFill/>
                    </a:lnR>
                    <a:lnT>
                      <a:noFill/>
                    </a:lnT>
                    <a:lnB>
                      <a:noFill/>
                    </a:lnB>
                  </a:tcPr>
                </a:tc>
                <a:tc>
                  <a:txBody>
                    <a:bodyPr/>
                    <a:lstStyle/>
                    <a:p>
                      <a:r>
                        <a:rPr lang="en-US" sz="1100"/>
                        <a:t>Ethical conduct is whatever a fully virtuous person would do in the circumstances.</a:t>
                      </a:r>
                    </a:p>
                  </a:txBody>
                  <a:tcPr marL="56670" marR="56670" marT="28335" marB="28335">
                    <a:lnL>
                      <a:noFill/>
                    </a:lnL>
                    <a:lnR>
                      <a:noFill/>
                    </a:lnR>
                    <a:lnT>
                      <a:noFill/>
                    </a:lnT>
                    <a:lnB>
                      <a:noFill/>
                    </a:lnB>
                  </a:tcPr>
                </a:tc>
              </a:tr>
              <a:tr h="566701">
                <a:tc>
                  <a:txBody>
                    <a:bodyPr/>
                    <a:lstStyle/>
                    <a:p>
                      <a:r>
                        <a:rPr lang="en-US" sz="1100" b="1" dirty="0"/>
                        <a:t>Motivation</a:t>
                      </a:r>
                      <a:r>
                        <a:rPr lang="en-US" sz="1100" dirty="0"/>
                        <a:t> </a:t>
                      </a:r>
                    </a:p>
                  </a:txBody>
                  <a:tcPr marL="56670" marR="56670" marT="28335" marB="28335">
                    <a:lnL>
                      <a:noFill/>
                    </a:lnL>
                    <a:lnR>
                      <a:noFill/>
                    </a:lnR>
                    <a:lnT>
                      <a:noFill/>
                    </a:lnT>
                    <a:lnB>
                      <a:noFill/>
                    </a:lnB>
                  </a:tcPr>
                </a:tc>
                <a:tc>
                  <a:txBody>
                    <a:bodyPr/>
                    <a:lstStyle/>
                    <a:p>
                      <a:r>
                        <a:rPr lang="en-US" sz="1100"/>
                        <a:t>Aim is to produce the most good.</a:t>
                      </a:r>
                    </a:p>
                  </a:txBody>
                  <a:tcPr marL="56670" marR="56670" marT="28335" marB="28335">
                    <a:lnL>
                      <a:noFill/>
                    </a:lnL>
                    <a:lnR>
                      <a:noFill/>
                    </a:lnR>
                    <a:lnT>
                      <a:noFill/>
                    </a:lnT>
                    <a:lnB>
                      <a:noFill/>
                    </a:lnB>
                  </a:tcPr>
                </a:tc>
                <a:tc>
                  <a:txBody>
                    <a:bodyPr/>
                    <a:lstStyle/>
                    <a:p>
                      <a:r>
                        <a:rPr lang="en-US" sz="1100"/>
                        <a:t>Aim is to perform the right action.</a:t>
                      </a:r>
                    </a:p>
                  </a:txBody>
                  <a:tcPr marL="56670" marR="56670" marT="28335" marB="28335">
                    <a:lnL>
                      <a:noFill/>
                    </a:lnL>
                    <a:lnR>
                      <a:noFill/>
                    </a:lnR>
                    <a:lnT>
                      <a:noFill/>
                    </a:lnT>
                    <a:lnB>
                      <a:noFill/>
                    </a:lnB>
                  </a:tcPr>
                </a:tc>
                <a:tc>
                  <a:txBody>
                    <a:bodyPr/>
                    <a:lstStyle/>
                    <a:p>
                      <a:r>
                        <a:rPr lang="en-US" sz="1100" dirty="0"/>
                        <a:t>Aim is to develop one’s character.</a:t>
                      </a:r>
                    </a:p>
                  </a:txBody>
                  <a:tcPr marL="56670" marR="56670" marT="28335" marB="28335">
                    <a:lnL>
                      <a:noFill/>
                    </a:lnL>
                    <a:lnR>
                      <a:noFill/>
                    </a:lnR>
                    <a:lnT>
                      <a:noFill/>
                    </a:lnT>
                    <a:lnB>
                      <a:noFill/>
                    </a:lnB>
                  </a:tcPr>
                </a:tc>
              </a:tr>
            </a:tbl>
          </a:graphicData>
        </a:graphic>
      </p:graphicFrame>
      <p:sp>
        <p:nvSpPr>
          <p:cNvPr id="4" name="Rectangle 3"/>
          <p:cNvSpPr/>
          <p:nvPr/>
        </p:nvSpPr>
        <p:spPr>
          <a:xfrm>
            <a:off x="937490" y="6267146"/>
            <a:ext cx="7098145" cy="261610"/>
          </a:xfrm>
          <a:prstGeom prst="rect">
            <a:avLst/>
          </a:prstGeom>
        </p:spPr>
        <p:txBody>
          <a:bodyPr wrap="square">
            <a:spAutoFit/>
          </a:bodyPr>
          <a:lstStyle/>
          <a:p>
            <a:r>
              <a:rPr lang="en-US" sz="1100" dirty="0"/>
              <a:t>https://www.brown.edu/academics/science-and-technology-studies/framework-making-ethical-decisions</a:t>
            </a:r>
          </a:p>
        </p:txBody>
      </p:sp>
    </p:spTree>
    <p:extLst>
      <p:ext uri="{BB962C8B-B14F-4D97-AF65-F5344CB8AC3E}">
        <p14:creationId xmlns:p14="http://schemas.microsoft.com/office/powerpoint/2010/main" val="2540377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6">
                    <a:lumMod val="75000"/>
                  </a:schemeClr>
                </a:solidFill>
              </a:rPr>
              <a:t>What is the Ethical Dilemma?</a:t>
            </a:r>
            <a:br>
              <a:rPr lang="en-US" sz="3200" b="1" dirty="0" smtClean="0">
                <a:solidFill>
                  <a:schemeClr val="accent6">
                    <a:lumMod val="75000"/>
                  </a:schemeClr>
                </a:solidFill>
              </a:rPr>
            </a:br>
            <a:endParaRPr lang="en-US" b="1" dirty="0">
              <a:solidFill>
                <a:schemeClr val="accent6">
                  <a:lumMod val="75000"/>
                </a:schemeClr>
              </a:solidFill>
            </a:endParaRPr>
          </a:p>
        </p:txBody>
      </p:sp>
      <p:sp>
        <p:nvSpPr>
          <p:cNvPr id="3" name="TextBox 2"/>
          <p:cNvSpPr txBox="1"/>
          <p:nvPr/>
        </p:nvSpPr>
        <p:spPr>
          <a:xfrm>
            <a:off x="457200" y="3342512"/>
            <a:ext cx="8141110" cy="3046988"/>
          </a:xfrm>
          <a:prstGeom prst="rect">
            <a:avLst/>
          </a:prstGeom>
          <a:noFill/>
        </p:spPr>
        <p:txBody>
          <a:bodyPr wrap="square" rtlCol="0">
            <a:spAutoFit/>
          </a:bodyPr>
          <a:lstStyle/>
          <a:p>
            <a:pPr marL="280988" lvl="0" indent="-280988">
              <a:buClr>
                <a:schemeClr val="accent1"/>
              </a:buClr>
              <a:buSzPct val="70000"/>
              <a:buFont typeface="Wingdings" pitchFamily="2" charset="2"/>
              <a:buChar char="¢"/>
            </a:pPr>
            <a:r>
              <a:rPr lang="en-US" sz="2400" dirty="0" smtClean="0">
                <a:latin typeface="+mn-lt"/>
              </a:rPr>
              <a:t>Ask these questions:</a:t>
            </a:r>
          </a:p>
          <a:p>
            <a:pPr marL="738188" lvl="1" indent="-280988">
              <a:buClr>
                <a:schemeClr val="accent1"/>
              </a:buClr>
              <a:buSzPct val="70000"/>
              <a:buFont typeface="Wingdings" pitchFamily="2" charset="2"/>
              <a:buChar char="¢"/>
            </a:pPr>
            <a:r>
              <a:rPr lang="en-US" sz="2400" dirty="0" smtClean="0">
                <a:latin typeface="+mn-lt"/>
              </a:rPr>
              <a:t>Could this decision or situation be damaging to someone or to some group? </a:t>
            </a:r>
          </a:p>
          <a:p>
            <a:pPr marL="738188" lvl="1" indent="-280988">
              <a:buClr>
                <a:schemeClr val="accent1"/>
              </a:buClr>
              <a:buSzPct val="70000"/>
              <a:buFont typeface="Wingdings" pitchFamily="2" charset="2"/>
              <a:buChar char="¢"/>
            </a:pPr>
            <a:r>
              <a:rPr lang="en-US" sz="2400" dirty="0" smtClean="0">
                <a:latin typeface="+mn-lt"/>
              </a:rPr>
              <a:t>Does this decision involve a choice between a good and bad alternative, or perhaps between two "goods" or between two "</a:t>
            </a:r>
            <a:r>
              <a:rPr lang="en-US" sz="2400" dirty="0" err="1" smtClean="0">
                <a:latin typeface="+mn-lt"/>
              </a:rPr>
              <a:t>bads</a:t>
            </a:r>
            <a:r>
              <a:rPr lang="en-US" sz="2400" dirty="0" smtClean="0">
                <a:latin typeface="+mn-lt"/>
              </a:rPr>
              <a:t>"? </a:t>
            </a:r>
          </a:p>
          <a:p>
            <a:pPr marL="738188" lvl="1" indent="-280988">
              <a:buClr>
                <a:schemeClr val="accent1"/>
              </a:buClr>
              <a:buSzPct val="70000"/>
              <a:buFont typeface="Wingdings" pitchFamily="2" charset="2"/>
              <a:buChar char="¢"/>
            </a:pPr>
            <a:r>
              <a:rPr lang="en-US" sz="2400" dirty="0" smtClean="0">
                <a:latin typeface="+mn-lt"/>
              </a:rPr>
              <a:t>Is this issue about more than what is legal?</a:t>
            </a:r>
          </a:p>
          <a:p>
            <a:pPr>
              <a:buClr>
                <a:schemeClr val="accent1"/>
              </a:buClr>
              <a:buSzPct val="70000"/>
              <a:buFont typeface="Wingdings" pitchFamily="2" charset="2"/>
              <a:buChar char="¢"/>
            </a:pPr>
            <a:endParaRPr lang="en-US" sz="2400" dirty="0">
              <a:latin typeface="+mn-lt"/>
            </a:endParaRPr>
          </a:p>
        </p:txBody>
      </p:sp>
      <p:sp>
        <p:nvSpPr>
          <p:cNvPr id="4" name="Rectangle 3"/>
          <p:cNvSpPr/>
          <p:nvPr/>
        </p:nvSpPr>
        <p:spPr>
          <a:xfrm>
            <a:off x="457200" y="1270156"/>
            <a:ext cx="7525061" cy="1865126"/>
          </a:xfrm>
          <a:prstGeom prst="rect">
            <a:avLst/>
          </a:prstGeom>
        </p:spPr>
        <p:txBody>
          <a:bodyPr wrap="square">
            <a:spAutoFit/>
          </a:bodyPr>
          <a:lstStyle/>
          <a:p>
            <a:pPr marL="236538" indent="-236538">
              <a:lnSpc>
                <a:spcPct val="120000"/>
              </a:lnSpc>
              <a:buClr>
                <a:schemeClr val="accent1"/>
              </a:buClr>
              <a:buSzPct val="70000"/>
              <a:buFont typeface="Wingdings" pitchFamily="2" charset="2"/>
              <a:buChar char="¢"/>
            </a:pPr>
            <a:r>
              <a:rPr lang="en-US" sz="2400" dirty="0" smtClean="0">
                <a:latin typeface="+mn-lt"/>
              </a:rPr>
              <a:t>Clearly define the nature of ethical problem or dilemma</a:t>
            </a:r>
          </a:p>
          <a:p>
            <a:pPr marL="236538" indent="-236538">
              <a:lnSpc>
                <a:spcPct val="120000"/>
              </a:lnSpc>
              <a:buClr>
                <a:schemeClr val="accent1"/>
              </a:buClr>
              <a:buSzPct val="70000"/>
              <a:buFont typeface="Wingdings" pitchFamily="2" charset="2"/>
              <a:buChar char="¢"/>
            </a:pPr>
            <a:r>
              <a:rPr lang="en-US" sz="2400" dirty="0" smtClean="0">
                <a:latin typeface="+mn-lt"/>
              </a:rPr>
              <a:t>You want to provide an answer that is relevant to </a:t>
            </a:r>
            <a:r>
              <a:rPr lang="en-US" sz="2400" dirty="0" err="1" smtClean="0">
                <a:latin typeface="+mn-lt"/>
              </a:rPr>
              <a:t>to</a:t>
            </a:r>
            <a:r>
              <a:rPr lang="en-US" sz="2400" dirty="0" smtClean="0">
                <a:latin typeface="+mn-lt"/>
              </a:rPr>
              <a:t> all those that have a stake</a:t>
            </a:r>
          </a:p>
        </p:txBody>
      </p:sp>
    </p:spTree>
    <p:extLst>
      <p:ext uri="{BB962C8B-B14F-4D97-AF65-F5344CB8AC3E}">
        <p14:creationId xmlns:p14="http://schemas.microsoft.com/office/powerpoint/2010/main" val="94837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418"/>
            <a:ext cx="7467600" cy="1143000"/>
          </a:xfrm>
        </p:spPr>
        <p:txBody>
          <a:bodyPr>
            <a:normAutofit/>
          </a:bodyPr>
          <a:lstStyle/>
          <a:p>
            <a:r>
              <a:rPr lang="en-US" sz="3200" b="1" dirty="0" smtClean="0"/>
              <a:t>Get the Facts</a:t>
            </a:r>
            <a:endParaRPr lang="en-US" sz="3200" b="1" dirty="0"/>
          </a:p>
        </p:txBody>
      </p:sp>
      <p:sp>
        <p:nvSpPr>
          <p:cNvPr id="3" name="Rectangle 2"/>
          <p:cNvSpPr/>
          <p:nvPr/>
        </p:nvSpPr>
        <p:spPr>
          <a:xfrm>
            <a:off x="652072" y="1417638"/>
            <a:ext cx="7272728" cy="1824346"/>
          </a:xfrm>
          <a:prstGeom prst="rect">
            <a:avLst/>
          </a:prstGeom>
        </p:spPr>
        <p:txBody>
          <a:bodyPr wrap="square">
            <a:spAutoFit/>
          </a:bodyPr>
          <a:lstStyle/>
          <a:p>
            <a:pPr>
              <a:lnSpc>
                <a:spcPct val="120000"/>
              </a:lnSpc>
              <a:buClr>
                <a:schemeClr val="accent1"/>
              </a:buClr>
              <a:buSzPct val="70000"/>
              <a:buFont typeface="Wingdings" pitchFamily="2" charset="2"/>
              <a:buChar char="¢"/>
            </a:pPr>
            <a:r>
              <a:rPr lang="en-US" sz="2400" dirty="0" smtClean="0">
                <a:latin typeface="+mn-lt"/>
              </a:rPr>
              <a:t>  You want to make an informed decision</a:t>
            </a:r>
          </a:p>
          <a:p>
            <a:pPr marL="404813" indent="-404813">
              <a:lnSpc>
                <a:spcPct val="120000"/>
              </a:lnSpc>
              <a:buClr>
                <a:schemeClr val="accent1"/>
              </a:buClr>
              <a:buSzPct val="70000"/>
              <a:buFont typeface="Wingdings" pitchFamily="2" charset="2"/>
              <a:buChar char="¢"/>
            </a:pPr>
            <a:r>
              <a:rPr lang="en-US" sz="2400" dirty="0" smtClean="0">
                <a:latin typeface="+mn-lt"/>
              </a:rPr>
              <a:t>Make clear any interpretations of the facts or the values that support conflicting moral viewpoints</a:t>
            </a:r>
          </a:p>
          <a:p>
            <a:pPr marL="339725" indent="-339725">
              <a:lnSpc>
                <a:spcPct val="120000"/>
              </a:lnSpc>
              <a:buFont typeface="Arial" pitchFamily="34" charset="0"/>
              <a:buChar char="•"/>
            </a:pPr>
            <a:endParaRPr lang="en-US" sz="2400" dirty="0">
              <a:latin typeface="+mn-lt"/>
            </a:endParaRPr>
          </a:p>
        </p:txBody>
      </p:sp>
      <p:sp>
        <p:nvSpPr>
          <p:cNvPr id="4" name="Rectangle 3"/>
          <p:cNvSpPr/>
          <p:nvPr/>
        </p:nvSpPr>
        <p:spPr>
          <a:xfrm>
            <a:off x="457200" y="3087248"/>
            <a:ext cx="7562780" cy="2267544"/>
          </a:xfrm>
          <a:prstGeom prst="rect">
            <a:avLst/>
          </a:prstGeom>
        </p:spPr>
        <p:txBody>
          <a:bodyPr wrap="square">
            <a:spAutoFit/>
          </a:bodyPr>
          <a:lstStyle/>
          <a:p>
            <a:pPr marL="339725" indent="-339725">
              <a:lnSpc>
                <a:spcPct val="120000"/>
              </a:lnSpc>
              <a:buClr>
                <a:schemeClr val="accent1"/>
              </a:buClr>
              <a:buSzPct val="70000"/>
              <a:buFont typeface="Wingdings" pitchFamily="2" charset="2"/>
              <a:buChar char="¢"/>
            </a:pPr>
            <a:r>
              <a:rPr lang="en-US" sz="2400" dirty="0">
                <a:latin typeface="+mn-lt"/>
              </a:rPr>
              <a:t>Ask these questions:</a:t>
            </a:r>
          </a:p>
          <a:p>
            <a:pPr marL="796925" lvl="1" indent="-339725">
              <a:lnSpc>
                <a:spcPct val="120000"/>
              </a:lnSpc>
              <a:buClr>
                <a:schemeClr val="accent1"/>
              </a:buClr>
              <a:buSzPct val="70000"/>
              <a:buFont typeface="Wingdings" pitchFamily="2" charset="2"/>
              <a:buChar char="¢"/>
            </a:pPr>
            <a:r>
              <a:rPr lang="en-US" sz="2400" dirty="0" smtClean="0">
                <a:latin typeface="+mn-lt"/>
              </a:rPr>
              <a:t>What </a:t>
            </a:r>
            <a:r>
              <a:rPr lang="en-US" sz="2400" dirty="0">
                <a:latin typeface="+mn-lt"/>
              </a:rPr>
              <a:t>are the relevant facts?</a:t>
            </a:r>
          </a:p>
          <a:p>
            <a:pPr marL="796925" lvl="1" indent="-339725">
              <a:lnSpc>
                <a:spcPct val="120000"/>
              </a:lnSpc>
              <a:buClr>
                <a:schemeClr val="accent1"/>
              </a:buClr>
              <a:buSzPct val="70000"/>
              <a:buFont typeface="Wingdings" pitchFamily="2" charset="2"/>
              <a:buChar char="¢"/>
            </a:pPr>
            <a:r>
              <a:rPr lang="en-US" sz="2400" dirty="0">
                <a:latin typeface="+mn-lt"/>
              </a:rPr>
              <a:t>Do I know enough to make a decision?</a:t>
            </a:r>
          </a:p>
          <a:p>
            <a:pPr marL="796925" lvl="1" indent="-339725">
              <a:lnSpc>
                <a:spcPct val="120000"/>
              </a:lnSpc>
              <a:buClr>
                <a:schemeClr val="accent1"/>
              </a:buClr>
              <a:buSzPct val="70000"/>
              <a:buFont typeface="Wingdings" pitchFamily="2" charset="2"/>
              <a:buChar char="¢"/>
            </a:pPr>
            <a:r>
              <a:rPr lang="en-US" sz="2400" dirty="0">
                <a:latin typeface="+mn-lt"/>
              </a:rPr>
              <a:t>What are the groups that have a stake?</a:t>
            </a:r>
          </a:p>
          <a:p>
            <a:pPr marL="796925" lvl="1" indent="-339725">
              <a:lnSpc>
                <a:spcPct val="120000"/>
              </a:lnSpc>
              <a:buClr>
                <a:schemeClr val="accent1"/>
              </a:buClr>
              <a:buSzPct val="70000"/>
              <a:buFont typeface="Wingdings" pitchFamily="2" charset="2"/>
              <a:buChar char="¢"/>
            </a:pPr>
            <a:r>
              <a:rPr lang="en-US" sz="2400" dirty="0">
                <a:latin typeface="+mn-lt"/>
              </a:rPr>
              <a:t>Are some concerns more important?</a:t>
            </a:r>
          </a:p>
        </p:txBody>
      </p:sp>
    </p:spTree>
    <p:extLst>
      <p:ext uri="{BB962C8B-B14F-4D97-AF65-F5344CB8AC3E}">
        <p14:creationId xmlns:p14="http://schemas.microsoft.com/office/powerpoint/2010/main" val="372550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540"/>
            <a:ext cx="7467600" cy="1143000"/>
          </a:xfrm>
        </p:spPr>
        <p:txBody>
          <a:bodyPr/>
          <a:lstStyle/>
          <a:p>
            <a:r>
              <a:rPr lang="en-US" b="1" dirty="0" smtClean="0"/>
              <a:t>Evaluating Viewpoints</a:t>
            </a:r>
            <a:endParaRPr lang="en-US" b="1" dirty="0"/>
          </a:p>
        </p:txBody>
      </p:sp>
      <p:sp>
        <p:nvSpPr>
          <p:cNvPr id="4" name="Rectangle 3"/>
          <p:cNvSpPr txBox="1">
            <a:spLocks noChangeArrowheads="1"/>
          </p:cNvSpPr>
          <p:nvPr/>
        </p:nvSpPr>
        <p:spPr>
          <a:xfrm>
            <a:off x="457200" y="737517"/>
            <a:ext cx="7772400" cy="1930873"/>
          </a:xfrm>
          <a:prstGeom prst="rect">
            <a:avLst/>
          </a:prstGeom>
        </p:spPr>
        <p:txBody>
          <a:bodyPr/>
          <a:lstStyle/>
          <a:p>
            <a:pPr marL="273050" marR="0" lvl="0" indent="-273050" algn="l" defTabSz="914400" rtl="0" eaLnBrk="0" fontAlgn="base" latinLnBrk="0" hangingPunct="0">
              <a:lnSpc>
                <a:spcPct val="120000"/>
              </a:lnSpc>
              <a:spcBef>
                <a:spcPts val="600"/>
              </a:spcBef>
              <a:spcAft>
                <a:spcPct val="0"/>
              </a:spcAft>
              <a:buClr>
                <a:schemeClr val="accent1"/>
              </a:buClr>
              <a:buSzPct val="70000"/>
              <a:buFont typeface="Wingdings" pitchFamily="2" charset="2"/>
              <a:buChar char=""/>
              <a:tabLst/>
              <a:defRPr/>
            </a:pPr>
            <a:r>
              <a:rPr lang="en-US" sz="2400" dirty="0" smtClean="0">
                <a:latin typeface="+mn-lt"/>
              </a:rPr>
              <a:t>Use </a:t>
            </a:r>
            <a:r>
              <a:rPr lang="en-US" sz="2400" dirty="0" smtClean="0">
                <a:solidFill>
                  <a:srgbClr val="FF0000"/>
                </a:solidFill>
                <a:latin typeface="+mn-lt"/>
              </a:rPr>
              <a:t>moral considerations </a:t>
            </a:r>
            <a:r>
              <a:rPr lang="en-US" sz="2400" dirty="0" smtClean="0">
                <a:latin typeface="+mn-lt"/>
              </a:rPr>
              <a:t>to ass</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ess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the pros and cons of competing moral viewpoints</a:t>
            </a:r>
          </a:p>
          <a:p>
            <a:pPr marL="273050" marR="0" lvl="0" indent="-273050" algn="l" defTabSz="914400" rtl="0" eaLnBrk="0" fontAlgn="base" latinLnBrk="0" hangingPunct="0">
              <a:lnSpc>
                <a:spcPct val="120000"/>
              </a:lnSpc>
              <a:spcBef>
                <a:spcPts val="600"/>
              </a:spcBef>
              <a:spcAft>
                <a:spcPct val="0"/>
              </a:spcAft>
              <a:buClr>
                <a:schemeClr val="accent1"/>
              </a:buClr>
              <a:buSzPct val="70000"/>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Be</a:t>
            </a:r>
            <a:r>
              <a:rPr kumimoji="0" lang="en-US" sz="2400" b="0" i="0" u="none" strike="noStrike" kern="1200" cap="none" spc="0" normalizeH="0" noProof="0" dirty="0" smtClean="0">
                <a:ln>
                  <a:noFill/>
                </a:ln>
                <a:solidFill>
                  <a:schemeClr val="tx1"/>
                </a:solidFill>
                <a:effectLst/>
                <a:uLnTx/>
                <a:uFillTx/>
                <a:latin typeface="+mn-lt"/>
                <a:ea typeface="+mn-ea"/>
                <a:cs typeface="+mn-cs"/>
              </a:rPr>
              <a:t> able to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identify the most </a:t>
            </a:r>
            <a:r>
              <a:rPr kumimoji="0" lang="en-US" sz="2400" b="0" i="0" u="none" strike="noStrike" kern="1200" cap="none" spc="0" normalizeH="0" baseline="0" noProof="0" dirty="0" smtClean="0">
                <a:ln>
                  <a:noFill/>
                </a:ln>
                <a:effectLst/>
                <a:uLnTx/>
                <a:uFillTx/>
                <a:latin typeface="+mn-lt"/>
                <a:ea typeface="+mn-ea"/>
                <a:cs typeface="+mn-cs"/>
              </a:rPr>
              <a:t>compelling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reason for the course of action</a:t>
            </a:r>
          </a:p>
          <a:p>
            <a:pPr marL="273050" marR="0" lvl="0" indent="-273050" algn="l" defTabSz="914400" rtl="0" eaLnBrk="0" fontAlgn="base" latinLnBrk="0" hangingPunct="0">
              <a:lnSpc>
                <a:spcPct val="120000"/>
              </a:lnSpc>
              <a:spcBef>
                <a:spcPts val="600"/>
              </a:spcBef>
              <a:spcAft>
                <a:spcPct val="0"/>
              </a:spcAft>
              <a:buClr>
                <a:schemeClr val="accent1"/>
              </a:buClr>
              <a:buSzPct val="70000"/>
              <a:buFont typeface="Wingdings" pitchFamily="2" charset="2"/>
              <a:buChar char=""/>
              <a:tabLst/>
              <a:defRPr/>
            </a:pPr>
            <a:r>
              <a:rPr lang="en-US" sz="2400" dirty="0" smtClean="0">
                <a:latin typeface="+mn-lt"/>
              </a:rPr>
              <a:t>You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must be able to justify the course of action</a:t>
            </a:r>
          </a:p>
          <a:p>
            <a:pPr marR="0" lvl="0" algn="l" defTabSz="914400" rtl="0" eaLnBrk="0" fontAlgn="base" latinLnBrk="0" hangingPunct="0">
              <a:lnSpc>
                <a:spcPct val="120000"/>
              </a:lnSpc>
              <a:spcBef>
                <a:spcPts val="600"/>
              </a:spcBef>
              <a:spcAft>
                <a:spcPct val="0"/>
              </a:spcAft>
              <a:buClr>
                <a:schemeClr val="accent1"/>
              </a:buClr>
              <a:buSzPct val="70000"/>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20000"/>
              </a:lnSpc>
              <a:spcBef>
                <a:spcPts val="600"/>
              </a:spcBef>
              <a:spcAft>
                <a:spcPct val="0"/>
              </a:spcAft>
              <a:buClr>
                <a:schemeClr val="accent1"/>
              </a:buClr>
              <a:buSzPct val="70000"/>
              <a:buFont typeface="Wingdings"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2"/>
          <p:cNvSpPr/>
          <p:nvPr/>
        </p:nvSpPr>
        <p:spPr>
          <a:xfrm>
            <a:off x="457200" y="3260440"/>
            <a:ext cx="7467600" cy="3046988"/>
          </a:xfrm>
          <a:prstGeom prst="rect">
            <a:avLst/>
          </a:prstGeom>
        </p:spPr>
        <p:txBody>
          <a:bodyPr wrap="square">
            <a:spAutoFit/>
          </a:bodyPr>
          <a:lstStyle/>
          <a:p>
            <a:pPr marL="339725" indent="-339725" defTabSz="914400" eaLnBrk="0" hangingPunct="0">
              <a:buClr>
                <a:schemeClr val="accent1"/>
              </a:buClr>
              <a:buSzPct val="70000"/>
              <a:buFont typeface="Wingdings" pitchFamily="2" charset="2"/>
              <a:buChar char=""/>
            </a:pPr>
            <a:r>
              <a:rPr lang="en-US" sz="2400" dirty="0">
                <a:solidFill>
                  <a:prstClr val="black"/>
                </a:solidFill>
                <a:latin typeface="Century Schoolbook"/>
                <a:ea typeface="Times New Roman" pitchFamily="18" charset="0"/>
                <a:cs typeface="Times New Roman" pitchFamily="18" charset="0"/>
              </a:rPr>
              <a:t>Ask the following </a:t>
            </a:r>
            <a:r>
              <a:rPr lang="en-US" sz="2400" dirty="0" smtClean="0">
                <a:solidFill>
                  <a:prstClr val="black"/>
                </a:solidFill>
                <a:latin typeface="Century Schoolbook"/>
                <a:ea typeface="Times New Roman" pitchFamily="18" charset="0"/>
                <a:cs typeface="Times New Roman" pitchFamily="18" charset="0"/>
              </a:rPr>
              <a:t>questions:</a:t>
            </a:r>
          </a:p>
          <a:p>
            <a:pPr marL="796925" lvl="1" indent="-339725" defTabSz="914400" eaLnBrk="0" hangingPunct="0">
              <a:buClr>
                <a:schemeClr val="accent1"/>
              </a:buClr>
              <a:buSzPct val="70000"/>
              <a:buFont typeface="Wingdings" pitchFamily="2" charset="2"/>
              <a:buChar char=""/>
            </a:pPr>
            <a:r>
              <a:rPr lang="en-US" sz="2400" dirty="0" smtClean="0">
                <a:latin typeface="+mn-lt"/>
              </a:rPr>
              <a:t>What </a:t>
            </a:r>
            <a:r>
              <a:rPr lang="en-US" sz="2400" dirty="0">
                <a:latin typeface="+mn-lt"/>
              </a:rPr>
              <a:t>outcomes are desirable </a:t>
            </a:r>
            <a:r>
              <a:rPr lang="en-US" sz="2400" dirty="0" smtClean="0">
                <a:latin typeface="+mn-lt"/>
              </a:rPr>
              <a:t>for a given </a:t>
            </a:r>
            <a:r>
              <a:rPr lang="en-US" sz="2400" dirty="0">
                <a:latin typeface="+mn-lt"/>
              </a:rPr>
              <a:t>situation, and </a:t>
            </a:r>
            <a:r>
              <a:rPr lang="en-US" sz="2400" dirty="0" smtClean="0">
                <a:latin typeface="+mn-lt"/>
              </a:rPr>
              <a:t>what will </a:t>
            </a:r>
            <a:r>
              <a:rPr lang="en-US" sz="2400" dirty="0">
                <a:latin typeface="+mn-lt"/>
              </a:rPr>
              <a:t>achieve the best </a:t>
            </a:r>
            <a:r>
              <a:rPr lang="en-US" sz="2400" dirty="0" smtClean="0">
                <a:latin typeface="+mn-lt"/>
              </a:rPr>
              <a:t>consequences? (</a:t>
            </a:r>
            <a:r>
              <a:rPr lang="en-US" sz="2400" dirty="0" smtClean="0">
                <a:solidFill>
                  <a:prstClr val="black"/>
                </a:solidFill>
                <a:latin typeface="Century Schoolbook"/>
                <a:ea typeface="Times New Roman" pitchFamily="18" charset="0"/>
                <a:cs typeface="Times New Roman" pitchFamily="18" charset="0"/>
              </a:rPr>
              <a:t>Consequentialist-Based View) </a:t>
            </a:r>
            <a:endParaRPr lang="en-US" sz="2400" dirty="0" smtClean="0">
              <a:latin typeface="+mn-lt"/>
            </a:endParaRPr>
          </a:p>
          <a:p>
            <a:pPr marL="796925" lvl="1" indent="-339725" defTabSz="914400" eaLnBrk="0" hangingPunct="0">
              <a:buClr>
                <a:schemeClr val="accent1"/>
              </a:buClr>
              <a:buSzPct val="70000"/>
              <a:buFont typeface="Wingdings" pitchFamily="2" charset="2"/>
              <a:buChar char=""/>
            </a:pPr>
            <a:r>
              <a:rPr lang="en-US" sz="2400" dirty="0" smtClean="0">
                <a:solidFill>
                  <a:prstClr val="black"/>
                </a:solidFill>
                <a:latin typeface="+mn-lt"/>
                <a:ea typeface="Times New Roman" pitchFamily="18" charset="0"/>
                <a:cs typeface="Times New Roman" pitchFamily="18" charset="0"/>
              </a:rPr>
              <a:t>What obligations do you have and what things </a:t>
            </a:r>
            <a:r>
              <a:rPr lang="en-US" sz="2400" smtClean="0">
                <a:solidFill>
                  <a:prstClr val="black"/>
                </a:solidFill>
                <a:latin typeface="+mn-lt"/>
                <a:ea typeface="Times New Roman" pitchFamily="18" charset="0"/>
                <a:cs typeface="Times New Roman" pitchFamily="18" charset="0"/>
              </a:rPr>
              <a:t>should you not </a:t>
            </a:r>
            <a:r>
              <a:rPr lang="en-US" sz="2400" dirty="0" smtClean="0">
                <a:solidFill>
                  <a:prstClr val="black"/>
                </a:solidFill>
                <a:latin typeface="+mn-lt"/>
                <a:ea typeface="Times New Roman" pitchFamily="18" charset="0"/>
                <a:cs typeface="Times New Roman" pitchFamily="18" charset="0"/>
              </a:rPr>
              <a:t>do?  (</a:t>
            </a:r>
            <a:r>
              <a:rPr lang="en-US" sz="2400" dirty="0">
                <a:solidFill>
                  <a:prstClr val="black"/>
                </a:solidFill>
                <a:latin typeface="+mn-lt"/>
                <a:ea typeface="Times New Roman" pitchFamily="18" charset="0"/>
                <a:cs typeface="Times New Roman" pitchFamily="18" charset="0"/>
              </a:rPr>
              <a:t>Duty-Based </a:t>
            </a:r>
            <a:r>
              <a:rPr lang="en-US" sz="2400" dirty="0" smtClean="0">
                <a:solidFill>
                  <a:prstClr val="black"/>
                </a:solidFill>
                <a:latin typeface="+mn-lt"/>
                <a:ea typeface="Times New Roman" pitchFamily="18" charset="0"/>
                <a:cs typeface="Times New Roman" pitchFamily="18" charset="0"/>
              </a:rPr>
              <a:t>View) </a:t>
            </a:r>
          </a:p>
          <a:p>
            <a:pPr marL="796925" lvl="1" indent="-339725" defTabSz="914400" eaLnBrk="0" hangingPunct="0">
              <a:buClr>
                <a:schemeClr val="accent1"/>
              </a:buClr>
              <a:buSzPct val="70000"/>
              <a:buFont typeface="Wingdings" pitchFamily="2" charset="2"/>
              <a:buChar char=""/>
            </a:pPr>
            <a:r>
              <a:rPr lang="en-US" sz="2400" dirty="0" smtClean="0">
                <a:solidFill>
                  <a:prstClr val="black"/>
                </a:solidFill>
                <a:latin typeface="+mn-lt"/>
                <a:ea typeface="Times New Roman" pitchFamily="18" charset="0"/>
                <a:cs typeface="Times New Roman" pitchFamily="18" charset="0"/>
              </a:rPr>
              <a:t>What would a virtuous person do?  (Virtue-Based View</a:t>
            </a:r>
            <a:r>
              <a:rPr lang="en-US" sz="2400" dirty="0">
                <a:solidFill>
                  <a:prstClr val="black"/>
                </a:solidFill>
                <a:latin typeface="+mn-lt"/>
                <a:ea typeface="Times New Roman" pitchFamily="18" charset="0"/>
                <a:cs typeface="Times New Roman" pitchFamily="18" charset="0"/>
              </a:rPr>
              <a:t>)</a:t>
            </a:r>
            <a:endParaRPr lang="en-US" sz="2400" dirty="0" smtClean="0">
              <a:solidFill>
                <a:prstClr val="black"/>
              </a:solidFill>
              <a:latin typeface="+mn-lt"/>
              <a:ea typeface="Times New Roman" pitchFamily="18" charset="0"/>
              <a:cs typeface="Times New Roman" pitchFamily="18" charset="0"/>
            </a:endParaRPr>
          </a:p>
        </p:txBody>
      </p:sp>
    </p:spTree>
    <p:extLst>
      <p:ext uri="{BB962C8B-B14F-4D97-AF65-F5344CB8AC3E}">
        <p14:creationId xmlns:p14="http://schemas.microsoft.com/office/powerpoint/2010/main" val="38442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698"/>
            <a:ext cx="7467600" cy="1143000"/>
          </a:xfrm>
        </p:spPr>
        <p:txBody>
          <a:bodyPr>
            <a:normAutofit/>
          </a:bodyPr>
          <a:lstStyle/>
          <a:p>
            <a:pPr eaLnBrk="1" fontAlgn="auto" hangingPunct="1">
              <a:spcAft>
                <a:spcPts val="0"/>
              </a:spcAft>
              <a:defRPr/>
            </a:pPr>
            <a:r>
              <a:rPr lang="en-US" sz="3600" b="1" dirty="0" smtClean="0"/>
              <a:t>Moral Considerations</a:t>
            </a:r>
            <a:endParaRPr lang="en-US" sz="3600" b="1" dirty="0"/>
          </a:p>
        </p:txBody>
      </p:sp>
      <p:sp>
        <p:nvSpPr>
          <p:cNvPr id="15363" name="Content Placeholder 2"/>
          <p:cNvSpPr>
            <a:spLocks noGrp="1"/>
          </p:cNvSpPr>
          <p:nvPr>
            <p:ph sz="quarter" idx="1"/>
          </p:nvPr>
        </p:nvSpPr>
        <p:spPr>
          <a:xfrm>
            <a:off x="457200" y="1600200"/>
            <a:ext cx="7467600" cy="4873625"/>
          </a:xfrm>
        </p:spPr>
        <p:txBody>
          <a:bodyPr/>
          <a:lstStyle/>
          <a:p>
            <a:pPr eaLnBrk="1" hangingPunct="1"/>
            <a:r>
              <a:rPr lang="en-US" sz="2800" dirty="0" smtClean="0"/>
              <a:t>Having a defensible and thought out position-of-action </a:t>
            </a:r>
            <a:r>
              <a:rPr lang="en-US" sz="2800" i="1" dirty="0" smtClean="0"/>
              <a:t>does not </a:t>
            </a:r>
            <a:r>
              <a:rPr lang="en-US" sz="2800" dirty="0" smtClean="0"/>
              <a:t>mean that:</a:t>
            </a:r>
          </a:p>
          <a:p>
            <a:pPr eaLnBrk="1" hangingPunct="1"/>
            <a:endParaRPr lang="en-US" sz="2800" dirty="0" smtClean="0"/>
          </a:p>
          <a:p>
            <a:pPr lvl="1"/>
            <a:r>
              <a:rPr lang="en-US" sz="2800" dirty="0"/>
              <a:t>T</a:t>
            </a:r>
            <a:r>
              <a:rPr lang="en-US" sz="2800" dirty="0" smtClean="0"/>
              <a:t>here are </a:t>
            </a:r>
            <a:r>
              <a:rPr lang="en-US" sz="2800" i="1" dirty="0" smtClean="0"/>
              <a:t>no</a:t>
            </a:r>
            <a:r>
              <a:rPr lang="en-US" sz="2800" dirty="0" smtClean="0"/>
              <a:t> other defensible alternative positions of action.  </a:t>
            </a:r>
          </a:p>
          <a:p>
            <a:pPr lvl="1"/>
            <a:r>
              <a:rPr lang="en-US" sz="2800" dirty="0"/>
              <a:t>Y</a:t>
            </a:r>
            <a:r>
              <a:rPr lang="en-US" sz="2800" dirty="0" smtClean="0"/>
              <a:t>ou </a:t>
            </a:r>
            <a:r>
              <a:rPr lang="en-US" sz="2800" i="1" dirty="0" smtClean="0"/>
              <a:t>don’t</a:t>
            </a:r>
            <a:r>
              <a:rPr lang="en-US" sz="2800" dirty="0" smtClean="0"/>
              <a:t> have to listen to and reason with others who are relevant parties. </a:t>
            </a:r>
          </a:p>
          <a:p>
            <a:pPr lvl="1"/>
            <a:r>
              <a:rPr lang="en-US" sz="2800" dirty="0"/>
              <a:t>Y</a:t>
            </a:r>
            <a:r>
              <a:rPr lang="en-US" sz="2800" dirty="0" smtClean="0"/>
              <a:t>ou should not seek advice also. </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80705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 y="87745"/>
            <a:ext cx="7467600" cy="1143000"/>
          </a:xfrm>
        </p:spPr>
        <p:txBody>
          <a:bodyPr/>
          <a:lstStyle/>
          <a:p>
            <a:pPr eaLnBrk="1" fontAlgn="auto" hangingPunct="1">
              <a:spcAft>
                <a:spcPts val="0"/>
              </a:spcAft>
              <a:defRPr/>
            </a:pPr>
            <a:r>
              <a:rPr lang="en-US" b="1" dirty="0" smtClean="0"/>
              <a:t>Make a Decision and Act</a:t>
            </a:r>
            <a:endParaRPr lang="en-US" b="1" dirty="0"/>
          </a:p>
        </p:txBody>
      </p:sp>
      <p:sp>
        <p:nvSpPr>
          <p:cNvPr id="19459" name="Content Placeholder 2"/>
          <p:cNvSpPr>
            <a:spLocks noGrp="1"/>
          </p:cNvSpPr>
          <p:nvPr>
            <p:ph sz="quarter" idx="1"/>
          </p:nvPr>
        </p:nvSpPr>
        <p:spPr>
          <a:xfrm>
            <a:off x="457200" y="1230745"/>
            <a:ext cx="7467600" cy="4873625"/>
          </a:xfrm>
        </p:spPr>
        <p:txBody>
          <a:bodyPr/>
          <a:lstStyle/>
          <a:p>
            <a:pPr eaLnBrk="1" hangingPunct="1">
              <a:buNone/>
            </a:pPr>
            <a:endParaRPr lang="en-US" dirty="0" smtClean="0"/>
          </a:p>
          <a:p>
            <a:pPr eaLnBrk="1" hangingPunct="1"/>
            <a:r>
              <a:rPr lang="en-US" dirty="0" smtClean="0"/>
              <a:t>Decide which of the viewpoints is the most compelling</a:t>
            </a:r>
          </a:p>
          <a:p>
            <a:pPr eaLnBrk="1" hangingPunct="1"/>
            <a:r>
              <a:rPr lang="en-US" dirty="0" smtClean="0"/>
              <a:t>Write out your position-of-action as an argument that uses the factors you have chosen as reasons for your position of action.</a:t>
            </a:r>
          </a:p>
          <a:p>
            <a:pPr eaLnBrk="1" hangingPunct="1"/>
            <a:r>
              <a:rPr lang="en-US" dirty="0" smtClean="0"/>
              <a:t>Attempt to defend your position of action against responses a person may have to your position.</a:t>
            </a:r>
          </a:p>
          <a:p>
            <a:pPr eaLnBrk="1" hangingPunct="1"/>
            <a:r>
              <a:rPr lang="en-US" dirty="0" smtClean="0"/>
              <a:t>If I chose an option, what would an objective group say?</a:t>
            </a:r>
          </a:p>
          <a:p>
            <a:pPr lvl="1"/>
            <a:r>
              <a:rPr lang="en-US" dirty="0" smtClean="0"/>
              <a:t>Will judgment be confirmed to be morally correct</a:t>
            </a:r>
            <a:endParaRPr lang="en-US" dirty="0"/>
          </a:p>
          <a:p>
            <a:pPr lvl="1"/>
            <a:endParaRPr lang="en-US" dirty="0" smtClean="0"/>
          </a:p>
          <a:p>
            <a:pPr eaLnBrk="1" hangingPunct="1"/>
            <a:endParaRPr lang="en-US" dirty="0" smtClean="0"/>
          </a:p>
        </p:txBody>
      </p:sp>
    </p:spTree>
    <p:extLst>
      <p:ext uri="{BB962C8B-B14F-4D97-AF65-F5344CB8AC3E}">
        <p14:creationId xmlns:p14="http://schemas.microsoft.com/office/powerpoint/2010/main" val="4061567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568"/>
            <a:ext cx="7467600" cy="1143000"/>
          </a:xfrm>
        </p:spPr>
        <p:txBody>
          <a:bodyPr>
            <a:normAutofit/>
          </a:bodyPr>
          <a:lstStyle/>
          <a:p>
            <a:pPr fontAlgn="auto">
              <a:spcAft>
                <a:spcPts val="0"/>
              </a:spcAft>
              <a:defRPr/>
            </a:pPr>
            <a:r>
              <a:rPr lang="en-US" sz="3600" b="1" dirty="0" smtClean="0"/>
              <a:t>Outline:</a:t>
            </a:r>
            <a:endParaRPr lang="en-US" sz="3600" b="1" dirty="0"/>
          </a:p>
        </p:txBody>
      </p:sp>
      <p:sp>
        <p:nvSpPr>
          <p:cNvPr id="9219" name="Content Placeholder 2"/>
          <p:cNvSpPr>
            <a:spLocks noGrp="1"/>
          </p:cNvSpPr>
          <p:nvPr>
            <p:ph sz="quarter" idx="1"/>
          </p:nvPr>
        </p:nvSpPr>
        <p:spPr>
          <a:xfrm>
            <a:off x="457200" y="814670"/>
            <a:ext cx="7467600" cy="4873625"/>
          </a:xfrm>
        </p:spPr>
        <p:txBody>
          <a:bodyPr/>
          <a:lstStyle/>
          <a:p>
            <a:pPr marL="0" indent="0">
              <a:buNone/>
            </a:pPr>
            <a:endParaRPr lang="en-US" sz="3000" dirty="0" smtClean="0"/>
          </a:p>
          <a:p>
            <a:r>
              <a:rPr lang="en-US" sz="3000" dirty="0" smtClean="0"/>
              <a:t> Brief Review</a:t>
            </a:r>
          </a:p>
          <a:p>
            <a:pPr marL="0" indent="0">
              <a:buNone/>
            </a:pPr>
            <a:endParaRPr lang="en-US" sz="3000" dirty="0" smtClean="0"/>
          </a:p>
          <a:p>
            <a:r>
              <a:rPr lang="en-US" sz="3000" dirty="0" smtClean="0"/>
              <a:t> Pentium Case</a:t>
            </a:r>
          </a:p>
          <a:p>
            <a:pPr marL="0" indent="0">
              <a:buNone/>
            </a:pPr>
            <a:endParaRPr lang="en-US" sz="3000" dirty="0" smtClean="0"/>
          </a:p>
          <a:p>
            <a:pPr marL="404813" indent="-404813"/>
            <a:r>
              <a:rPr lang="en-US" sz="3000" dirty="0" smtClean="0"/>
              <a:t>Framework for Ethical Decision-Making</a:t>
            </a:r>
          </a:p>
          <a:p>
            <a:endParaRPr lang="en-US" sz="3000" dirty="0"/>
          </a:p>
          <a:p>
            <a:r>
              <a:rPr lang="en-US" sz="3000" dirty="0" smtClean="0"/>
              <a:t> </a:t>
            </a:r>
            <a:r>
              <a:rPr lang="en-US" sz="3000" dirty="0" smtClean="0">
                <a:solidFill>
                  <a:srgbClr val="FF0000"/>
                </a:solidFill>
              </a:rPr>
              <a:t>Moral Reasoning</a:t>
            </a:r>
          </a:p>
          <a:p>
            <a:endParaRPr lang="en-US" sz="3000" dirty="0" smtClean="0"/>
          </a:p>
          <a:p>
            <a:r>
              <a:rPr lang="en-US" sz="3000" dirty="0" smtClean="0"/>
              <a:t> Case Studies</a:t>
            </a:r>
          </a:p>
        </p:txBody>
      </p:sp>
    </p:spTree>
    <p:extLst>
      <p:ext uri="{BB962C8B-B14F-4D97-AF65-F5344CB8AC3E}">
        <p14:creationId xmlns:p14="http://schemas.microsoft.com/office/powerpoint/2010/main" val="1260821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63802"/>
            <a:ext cx="7467600" cy="1143000"/>
          </a:xfrm>
        </p:spPr>
        <p:txBody>
          <a:bodyPr>
            <a:normAutofit/>
          </a:bodyPr>
          <a:lstStyle/>
          <a:p>
            <a:r>
              <a:rPr lang="en-US" sz="3200" b="1" dirty="0" smtClean="0"/>
              <a:t>Position of Action</a:t>
            </a:r>
            <a:endParaRPr lang="en-US" sz="3200" b="1" dirty="0"/>
          </a:p>
        </p:txBody>
      </p:sp>
      <p:sp>
        <p:nvSpPr>
          <p:cNvPr id="111617" name="Rectangle 1"/>
          <p:cNvSpPr>
            <a:spLocks noChangeArrowheads="1"/>
          </p:cNvSpPr>
          <p:nvPr/>
        </p:nvSpPr>
        <p:spPr bwMode="auto">
          <a:xfrm>
            <a:off x="355600" y="1709982"/>
            <a:ext cx="8092440"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98463" indent="-398463" defTabSz="914400" eaLnBrk="0" hangingPunct="0">
              <a:buClr>
                <a:schemeClr val="accent1"/>
              </a:buClr>
              <a:buSzPct val="70000"/>
              <a:buFont typeface="Wingdings" pitchFamily="2" charset="2"/>
              <a:buChar char=""/>
            </a:pPr>
            <a:endParaRPr kumimoji="0" lang="en-US" sz="28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398463" marR="0" lvl="0" indent="-398463" algn="l" defTabSz="914400" rtl="0" eaLnBrk="0" fontAlgn="base" latinLnBrk="0" hangingPunct="0">
              <a:lnSpc>
                <a:spcPct val="100000"/>
              </a:lnSpc>
              <a:spcBef>
                <a:spcPct val="0"/>
              </a:spcBef>
              <a:spcAft>
                <a:spcPct val="0"/>
              </a:spcAft>
              <a:buClr>
                <a:schemeClr val="accent1"/>
              </a:buClr>
              <a:buSzPct val="70000"/>
              <a:buFont typeface="Wingdings" pitchFamily="2" charset="2"/>
              <a:buChar char=""/>
              <a:tabLst/>
            </a:pPr>
            <a:r>
              <a:rPr kumimoji="0" lang="en-US" sz="2800" b="0" i="0" u="none" strike="noStrike" cap="none" normalizeH="0" baseline="0" dirty="0" smtClean="0">
                <a:ln>
                  <a:noFill/>
                </a:ln>
                <a:solidFill>
                  <a:schemeClr val="tx1"/>
                </a:solidFill>
                <a:effectLst/>
                <a:latin typeface="+mn-lt"/>
                <a:ea typeface="Times New Roman" pitchFamily="18" charset="0"/>
                <a:cs typeface="Times New Roman" pitchFamily="18" charset="0"/>
              </a:rPr>
              <a:t>How can the decision be implemented given the concerns of </a:t>
            </a:r>
            <a:r>
              <a:rPr lang="en-US" sz="2800" dirty="0" smtClean="0">
                <a:latin typeface="+mn-lt"/>
                <a:ea typeface="Times New Roman" pitchFamily="18" charset="0"/>
                <a:cs typeface="Times New Roman" pitchFamily="18" charset="0"/>
              </a:rPr>
              <a:t>all those involved</a:t>
            </a:r>
            <a:r>
              <a:rPr kumimoji="0" lang="en-US" sz="2800" b="0" i="0" u="none" strike="noStrike" cap="none" normalizeH="0" baseline="0" dirty="0" smtClean="0">
                <a:ln>
                  <a:noFill/>
                </a:ln>
                <a:solidFill>
                  <a:schemeClr val="tx1"/>
                </a:solidFill>
                <a:effectLst/>
                <a:latin typeface="+mn-lt"/>
                <a:ea typeface="Times New Roman" pitchFamily="18" charset="0"/>
                <a:cs typeface="Times New Roman" pitchFamily="18" charset="0"/>
              </a:rPr>
              <a:t>?</a:t>
            </a:r>
          </a:p>
          <a:p>
            <a:pPr marL="398463" marR="0" lvl="0" indent="-398463" algn="l" defTabSz="914400" rtl="0" eaLnBrk="0" fontAlgn="base" latinLnBrk="0" hangingPunct="0">
              <a:lnSpc>
                <a:spcPct val="100000"/>
              </a:lnSpc>
              <a:spcBef>
                <a:spcPct val="0"/>
              </a:spcBef>
              <a:spcAft>
                <a:spcPct val="0"/>
              </a:spcAft>
              <a:buClr>
                <a:schemeClr val="accent1"/>
              </a:buClr>
              <a:buSzPct val="70000"/>
              <a:buFont typeface="Wingdings" pitchFamily="2" charset="2"/>
              <a:buChar char=""/>
              <a:tabLst/>
            </a:pPr>
            <a:endParaRPr kumimoji="0" lang="en-US" sz="2400" b="0"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398463" marR="0" lvl="0" indent="-398463" algn="l" defTabSz="914400" rtl="0" eaLnBrk="0" fontAlgn="base" latinLnBrk="0" hangingPunct="0">
              <a:lnSpc>
                <a:spcPct val="100000"/>
              </a:lnSpc>
              <a:spcBef>
                <a:spcPct val="0"/>
              </a:spcBef>
              <a:spcAft>
                <a:spcPct val="0"/>
              </a:spcAft>
              <a:buClr>
                <a:schemeClr val="accent1"/>
              </a:buClr>
              <a:buSzPct val="70000"/>
              <a:buFont typeface="Wingdings" pitchFamily="2" charset="2"/>
              <a:buChar char=""/>
              <a:tabLst/>
            </a:pPr>
            <a:r>
              <a:rPr kumimoji="0" lang="en-US" sz="2800" b="0" i="0" u="none" strike="noStrike" cap="none" normalizeH="0" baseline="0" dirty="0" smtClean="0">
                <a:ln>
                  <a:noFill/>
                </a:ln>
                <a:solidFill>
                  <a:schemeClr val="tx1"/>
                </a:solidFill>
                <a:effectLst/>
                <a:latin typeface="+mn-lt"/>
                <a:ea typeface="Times New Roman" pitchFamily="18" charset="0"/>
                <a:cs typeface="Times New Roman" pitchFamily="18" charset="0"/>
              </a:rPr>
              <a:t>What have you learned from this</a:t>
            </a:r>
            <a:r>
              <a:rPr kumimoji="0" lang="en-US" sz="2800" b="0" i="0" u="none" strike="noStrike" cap="none" normalizeH="0" dirty="0" smtClean="0">
                <a:ln>
                  <a:noFill/>
                </a:ln>
                <a:solidFill>
                  <a:schemeClr val="tx1"/>
                </a:solidFill>
                <a:effectLst/>
                <a:latin typeface="+mn-lt"/>
                <a:ea typeface="Times New Roman" pitchFamily="18" charset="0"/>
                <a:cs typeface="Times New Roman" pitchFamily="18" charset="0"/>
              </a:rPr>
              <a:t> action</a:t>
            </a:r>
            <a:r>
              <a:rPr kumimoji="0" lang="en-US" sz="2800" b="0" i="0" u="none" strike="noStrike" cap="none" normalizeH="0" baseline="0" dirty="0" smtClean="0">
                <a:ln>
                  <a:noFill/>
                </a:ln>
                <a:solidFill>
                  <a:schemeClr val="tx1"/>
                </a:solidFill>
                <a:effectLst/>
                <a:latin typeface="+mn-lt"/>
                <a:ea typeface="Times New Roman" pitchFamily="18" charset="0"/>
                <a:cs typeface="Times New Roman" pitchFamily="18" charset="0"/>
              </a:rPr>
              <a:t>?</a:t>
            </a:r>
          </a:p>
          <a:p>
            <a:pPr marL="398463" marR="0" lvl="0" indent="-398463" algn="l" defTabSz="914400" rtl="0" eaLnBrk="0" fontAlgn="base" latinLnBrk="0" hangingPunct="0">
              <a:lnSpc>
                <a:spcPct val="100000"/>
              </a:lnSpc>
              <a:spcBef>
                <a:spcPct val="0"/>
              </a:spcBef>
              <a:spcAft>
                <a:spcPct val="0"/>
              </a:spcAft>
              <a:buClr>
                <a:schemeClr val="accent1"/>
              </a:buClr>
              <a:buSzPct val="70000"/>
              <a:buFont typeface="Wingdings" pitchFamily="2" charset="2"/>
              <a:buChar char=""/>
              <a:tabLst/>
            </a:pPr>
            <a:endParaRPr kumimoji="0" lang="en-US" sz="28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398463" marR="0" lvl="0" indent="-398463" algn="l" defTabSz="914400" rtl="0" eaLnBrk="0" fontAlgn="base" latinLnBrk="0" hangingPunct="0">
              <a:lnSpc>
                <a:spcPct val="100000"/>
              </a:lnSpc>
              <a:spcBef>
                <a:spcPct val="0"/>
              </a:spcBef>
              <a:spcAft>
                <a:spcPct val="0"/>
              </a:spcAft>
              <a:buClr>
                <a:schemeClr val="accent1"/>
              </a:buClr>
              <a:buSzPct val="70000"/>
              <a:buFont typeface="Wingdings" pitchFamily="2" charset="2"/>
              <a:buChar char=""/>
              <a:tabLst/>
            </a:pPr>
            <a:endParaRPr lang="en-US" sz="2800" dirty="0">
              <a:latin typeface="+mn-lt"/>
              <a:ea typeface="Times New Roman" pitchFamily="18" charset="0"/>
              <a:cs typeface="Times New Roman" pitchFamily="18" charset="0"/>
            </a:endParaRPr>
          </a:p>
          <a:p>
            <a:pPr marL="398463" marR="0" lvl="0" indent="-398463" algn="l" defTabSz="914400" rtl="0" eaLnBrk="0" fontAlgn="base" latinLnBrk="0" hangingPunct="0">
              <a:lnSpc>
                <a:spcPct val="100000"/>
              </a:lnSpc>
              <a:spcBef>
                <a:spcPct val="0"/>
              </a:spcBef>
              <a:spcAft>
                <a:spcPct val="0"/>
              </a:spcAft>
              <a:buClr>
                <a:schemeClr val="accent1"/>
              </a:buClr>
              <a:buSzPct val="70000"/>
              <a:buFont typeface="Wingdings" pitchFamily="2" charset="2"/>
              <a:buChar char=""/>
              <a:tabLst/>
            </a:pPr>
            <a:endParaRPr lang="en-US" sz="2800" dirty="0">
              <a:latin typeface="+mn-lt"/>
              <a:cs typeface="Times New Roman" pitchFamily="18" charset="0"/>
            </a:endParaRPr>
          </a:p>
          <a:p>
            <a:pPr marL="398463" marR="0" lvl="0" indent="-398463" algn="l" defTabSz="914400" rtl="0" eaLnBrk="0" fontAlgn="base" latinLnBrk="0" hangingPunct="0">
              <a:lnSpc>
                <a:spcPct val="100000"/>
              </a:lnSpc>
              <a:spcBef>
                <a:spcPct val="0"/>
              </a:spcBef>
              <a:spcAft>
                <a:spcPct val="0"/>
              </a:spcAft>
              <a:buClr>
                <a:schemeClr val="accent1"/>
              </a:buClr>
              <a:buSzPct val="70000"/>
              <a:buFont typeface="Wingdings" pitchFamily="2" charset="2"/>
              <a:buChar char=""/>
              <a:tabLst/>
            </a:pPr>
            <a:endParaRPr kumimoji="0" lang="en-US" sz="1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1"/>
              </a:buClr>
              <a:buSzPct val="70000"/>
              <a:buFont typeface="Wingdings" pitchFamily="2" charset="2"/>
              <a:buChar char=""/>
              <a:tabLst/>
            </a:pPr>
            <a:endParaRPr kumimoji="0" lang="en-US" sz="40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57047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9976" y="2506482"/>
            <a:ext cx="4950038"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fontAlgn="auto">
              <a:spcBef>
                <a:spcPts val="0"/>
              </a:spcBef>
              <a:spcAft>
                <a:spcPts val="0"/>
              </a:spcAft>
              <a:defRPr/>
            </a:pPr>
            <a:r>
              <a:rPr lang="en-US" sz="3600" dirty="0" smtClean="0"/>
              <a:t>Moral Considerations</a:t>
            </a:r>
            <a:endParaRPr lang="en-US" sz="3600" dirty="0"/>
          </a:p>
        </p:txBody>
      </p:sp>
    </p:spTree>
    <p:extLst>
      <p:ext uri="{BB962C8B-B14F-4D97-AF65-F5344CB8AC3E}">
        <p14:creationId xmlns:p14="http://schemas.microsoft.com/office/powerpoint/2010/main" val="3212892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What Are moral Considerations?</a:t>
            </a:r>
            <a:endParaRPr lang="en-US" b="1" dirty="0"/>
          </a:p>
        </p:txBody>
      </p:sp>
      <p:sp>
        <p:nvSpPr>
          <p:cNvPr id="31747" name="Content Placeholder 2"/>
          <p:cNvSpPr>
            <a:spLocks noGrp="1"/>
          </p:cNvSpPr>
          <p:nvPr>
            <p:ph sz="quarter" idx="1"/>
          </p:nvPr>
        </p:nvSpPr>
        <p:spPr>
          <a:xfrm>
            <a:off x="457200" y="1600200"/>
            <a:ext cx="7467600" cy="4873625"/>
          </a:xfrm>
        </p:spPr>
        <p:txBody>
          <a:bodyPr/>
          <a:lstStyle/>
          <a:p>
            <a:r>
              <a:rPr lang="en-US" dirty="0" smtClean="0"/>
              <a:t>Moral considerations come from moral theories. </a:t>
            </a:r>
            <a:r>
              <a:rPr lang="en-US" dirty="0" smtClean="0">
                <a:solidFill>
                  <a:srgbClr val="03495C"/>
                </a:solidFill>
                <a:ea typeface="ＭＳ Ｐゴシック" pitchFamily="-107" charset="-128"/>
              </a:rPr>
              <a:t>It is</a:t>
            </a:r>
            <a:r>
              <a:rPr lang="en-US" dirty="0">
                <a:solidFill>
                  <a:srgbClr val="03495C"/>
                </a:solidFill>
                <a:ea typeface="ＭＳ Ｐゴシック" pitchFamily="-107" charset="-128"/>
              </a:rPr>
              <a:t> </a:t>
            </a:r>
            <a:r>
              <a:rPr lang="en-US" dirty="0" smtClean="0">
                <a:solidFill>
                  <a:srgbClr val="03495C"/>
                </a:solidFill>
                <a:ea typeface="ＭＳ Ｐゴシック" pitchFamily="-107" charset="-128"/>
              </a:rPr>
              <a:t>a </a:t>
            </a:r>
            <a:r>
              <a:rPr lang="en-US" dirty="0">
                <a:solidFill>
                  <a:srgbClr val="03495C"/>
                </a:solidFill>
                <a:ea typeface="ＭＳ Ｐゴシック" pitchFamily="-107" charset="-128"/>
              </a:rPr>
              <a:t>type of practical reasoning that concerns certain societal or life-form goals, such as </a:t>
            </a:r>
            <a:r>
              <a:rPr lang="en-US" dirty="0">
                <a:solidFill>
                  <a:srgbClr val="00B050"/>
                </a:solidFill>
                <a:ea typeface="ＭＳ Ｐゴシック" pitchFamily="-107" charset="-128"/>
              </a:rPr>
              <a:t>justice, equality, freedom, health and safety. </a:t>
            </a:r>
            <a:endParaRPr lang="en-US" dirty="0" smtClean="0"/>
          </a:p>
          <a:p>
            <a:endParaRPr lang="en-US" dirty="0" smtClean="0"/>
          </a:p>
          <a:p>
            <a:r>
              <a:rPr lang="en-US" dirty="0" smtClean="0"/>
              <a:t>They are considerations important in evaluating whether an action or a way of being is morally right or good. </a:t>
            </a:r>
          </a:p>
          <a:p>
            <a:endParaRPr lang="en-US" dirty="0" smtClean="0"/>
          </a:p>
          <a:p>
            <a:r>
              <a:rPr lang="en-US" dirty="0" smtClean="0"/>
              <a:t>There are many different moral theories. Some of them overlap in various ways. Others are completely distinct. </a:t>
            </a:r>
          </a:p>
        </p:txBody>
      </p:sp>
    </p:spTree>
    <p:extLst>
      <p:ext uri="{BB962C8B-B14F-4D97-AF65-F5344CB8AC3E}">
        <p14:creationId xmlns:p14="http://schemas.microsoft.com/office/powerpoint/2010/main" val="444190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8"/>
          <p:cNvSpPr>
            <a:spLocks noChangeArrowheads="1"/>
          </p:cNvSpPr>
          <p:nvPr/>
        </p:nvSpPr>
        <p:spPr bwMode="auto">
          <a:xfrm>
            <a:off x="718127" y="4758025"/>
            <a:ext cx="7818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307F9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EC7D0"/>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3200" dirty="0" smtClean="0">
                <a:solidFill>
                  <a:schemeClr val="tx2"/>
                </a:solidFill>
                <a:latin typeface="Arial" panose="020B0604020202020204" pitchFamily="34" charset="0"/>
              </a:rPr>
              <a:t>The </a:t>
            </a:r>
            <a:r>
              <a:rPr lang="en-US" altLang="en-US" sz="3200" dirty="0">
                <a:solidFill>
                  <a:schemeClr val="tx2"/>
                </a:solidFill>
                <a:latin typeface="Arial" panose="020B0604020202020204" pitchFamily="34" charset="0"/>
              </a:rPr>
              <a:t>Fukushima I Nuclear Power </a:t>
            </a:r>
            <a:r>
              <a:rPr lang="en-US" altLang="en-US" sz="3200" dirty="0" smtClean="0">
                <a:solidFill>
                  <a:schemeClr val="tx2"/>
                </a:solidFill>
                <a:latin typeface="Arial" panose="020B0604020202020204" pitchFamily="34" charset="0"/>
              </a:rPr>
              <a:t>Plant</a:t>
            </a:r>
            <a:endParaRPr lang="en-US" altLang="en-US" sz="3200" dirty="0">
              <a:solidFill>
                <a:schemeClr val="tx2"/>
              </a:solidFill>
              <a:latin typeface="Arial" panose="020B0604020202020204" pitchFamily="34" charset="0"/>
              <a:ea typeface="Osaka" pitchFamily="-107" charset="-128"/>
            </a:endParaRPr>
          </a:p>
        </p:txBody>
      </p:sp>
      <p:sp>
        <p:nvSpPr>
          <p:cNvPr id="35843" name="Slide Number Placeholder 5"/>
          <p:cNvSpPr>
            <a:spLocks noGrp="1"/>
          </p:cNvSpPr>
          <p:nvPr>
            <p:ph type="sldNum" sz="quarter" idx="11"/>
          </p:nvPr>
        </p:nvSpPr>
        <p:spPr bwMode="auto">
          <a:xfrm rot="5400000">
            <a:off x="6989763" y="3736975"/>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307F9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EC7D0"/>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l">
              <a:spcBef>
                <a:spcPct val="0"/>
              </a:spcBef>
              <a:buClrTx/>
              <a:buSzTx/>
              <a:buFontTx/>
              <a:buNone/>
            </a:pPr>
            <a:fld id="{E0585D14-C68A-4E39-ADB1-6820FFD678E1}" type="slidenum">
              <a:rPr lang="en-US" altLang="en-US" sz="1200" b="0" smtClean="0">
                <a:solidFill>
                  <a:schemeClr val="tx2"/>
                </a:solidFill>
                <a:latin typeface="Arial" panose="020B0604020202020204" pitchFamily="34" charset="0"/>
              </a:rPr>
              <a:pPr algn="l">
                <a:spcBef>
                  <a:spcPct val="0"/>
                </a:spcBef>
                <a:buClrTx/>
                <a:buSzTx/>
                <a:buFontTx/>
                <a:buNone/>
              </a:pPr>
              <a:t>23</a:t>
            </a:fld>
            <a:endParaRPr lang="en-US" altLang="en-US" sz="1200" b="0" smtClean="0">
              <a:solidFill>
                <a:schemeClr val="tx2"/>
              </a:solidFill>
              <a:latin typeface="Arial" panose="020B0604020202020204" pitchFamily="34" charset="0"/>
            </a:endParaRPr>
          </a:p>
        </p:txBody>
      </p:sp>
      <p:pic>
        <p:nvPicPr>
          <p:cNvPr id="35844" name="Picture 4" descr="Fukushima-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6238"/>
            <a:ext cx="3657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115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8"/>
          <p:cNvSpPr>
            <a:spLocks noChangeArrowheads="1"/>
          </p:cNvSpPr>
          <p:nvPr/>
        </p:nvSpPr>
        <p:spPr bwMode="auto">
          <a:xfrm>
            <a:off x="228600" y="1143000"/>
            <a:ext cx="4648200" cy="5632450"/>
          </a:xfrm>
          <a:prstGeom prst="rect">
            <a:avLst/>
          </a:prstGeom>
          <a:noFill/>
          <a:ln w="9525">
            <a:noFill/>
            <a:miter lim="800000"/>
            <a:headEnd/>
            <a:tailEnd/>
          </a:ln>
        </p:spPr>
        <p:txBody>
          <a:bodyPr>
            <a:spAutoFit/>
          </a:bodyPr>
          <a:lstStyle/>
          <a:p>
            <a:pPr eaLnBrk="1" hangingPunct="1">
              <a:defRPr/>
            </a:pPr>
            <a:r>
              <a:rPr lang="en-US" sz="2000" b="1" dirty="0">
                <a:solidFill>
                  <a:srgbClr val="000000"/>
                </a:solidFill>
                <a:latin typeface="Arial" charset="0"/>
                <a:ea typeface="Osaka" pitchFamily="-107" charset="-128"/>
              </a:rPr>
              <a:t>ISSUE #1: HEALTH AND SAFETY </a:t>
            </a:r>
          </a:p>
          <a:p>
            <a:pPr eaLnBrk="1" hangingPunct="1">
              <a:defRPr/>
            </a:pPr>
            <a:endParaRPr lang="en-US" sz="2000" b="1" dirty="0">
              <a:solidFill>
                <a:srgbClr val="000000"/>
              </a:solidFill>
              <a:latin typeface="Arial" charset="0"/>
              <a:ea typeface="Osaka" pitchFamily="-107" charset="-128"/>
            </a:endParaRPr>
          </a:p>
          <a:p>
            <a:pPr eaLnBrk="1" hangingPunct="1">
              <a:defRPr/>
            </a:pPr>
            <a:r>
              <a:rPr lang="en-US" sz="2000" b="1" dirty="0">
                <a:solidFill>
                  <a:schemeClr val="accent1">
                    <a:lumMod val="75000"/>
                  </a:schemeClr>
                </a:solidFill>
                <a:latin typeface="Arial" charset="0"/>
                <a:ea typeface="Osaka" pitchFamily="-107" charset="-128"/>
              </a:rPr>
              <a:t>RISKS: Danger to current and future</a:t>
            </a:r>
          </a:p>
          <a:p>
            <a:pPr eaLnBrk="1" hangingPunct="1">
              <a:defRPr/>
            </a:pPr>
            <a:r>
              <a:rPr lang="en-US" sz="2000" b="1" dirty="0">
                <a:solidFill>
                  <a:schemeClr val="accent1">
                    <a:lumMod val="75000"/>
                  </a:schemeClr>
                </a:solidFill>
                <a:latin typeface="Arial" charset="0"/>
                <a:ea typeface="Osaka" pitchFamily="-107" charset="-128"/>
              </a:rPr>
              <a:t>generations from leakage of radio-</a:t>
            </a:r>
          </a:p>
          <a:p>
            <a:pPr eaLnBrk="1" hangingPunct="1">
              <a:defRPr/>
            </a:pPr>
            <a:r>
              <a:rPr lang="en-US" sz="2000" b="1" dirty="0">
                <a:solidFill>
                  <a:schemeClr val="accent1">
                    <a:lumMod val="75000"/>
                  </a:schemeClr>
                </a:solidFill>
                <a:latin typeface="Arial" charset="0"/>
                <a:ea typeface="Osaka" pitchFamily="-107" charset="-128"/>
              </a:rPr>
              <a:t>isotopes used in nuclear power. </a:t>
            </a:r>
          </a:p>
          <a:p>
            <a:pPr eaLnBrk="1" hangingPunct="1">
              <a:defRPr/>
            </a:pPr>
            <a:endParaRPr lang="en-US" sz="2000" b="1" dirty="0">
              <a:solidFill>
                <a:srgbClr val="000000"/>
              </a:solidFill>
              <a:latin typeface="Arial" charset="0"/>
              <a:ea typeface="Osaka" pitchFamily="-107" charset="-128"/>
            </a:endParaRPr>
          </a:p>
          <a:p>
            <a:pPr eaLnBrk="1" hangingPunct="1">
              <a:defRPr/>
            </a:pPr>
            <a:r>
              <a:rPr lang="en-US" sz="2000" b="1" dirty="0">
                <a:solidFill>
                  <a:srgbClr val="000000"/>
                </a:solidFill>
                <a:latin typeface="Arial" charset="0"/>
              </a:rPr>
              <a:t>Plutonium-239 (half-life = 24,110 yrs) is a</a:t>
            </a:r>
            <a:r>
              <a:rPr lang="en-US" sz="2000" b="1" dirty="0">
                <a:solidFill>
                  <a:srgbClr val="000000"/>
                </a:solidFill>
                <a:latin typeface="Arial" charset="0"/>
                <a:ea typeface="Osaka" pitchFamily="-107" charset="-128"/>
              </a:rPr>
              <a:t> particularly toxic radio-isotope.</a:t>
            </a:r>
            <a:endParaRPr lang="en-US" sz="2000" b="1" dirty="0">
              <a:solidFill>
                <a:srgbClr val="000000"/>
              </a:solidFill>
              <a:latin typeface="Arial" charset="0"/>
            </a:endParaRPr>
          </a:p>
          <a:p>
            <a:pPr eaLnBrk="1" hangingPunct="1">
              <a:defRPr/>
            </a:pPr>
            <a:r>
              <a:rPr lang="en-US" sz="2000" b="1" dirty="0">
                <a:solidFill>
                  <a:srgbClr val="000000"/>
                </a:solidFill>
                <a:latin typeface="Arial" charset="0"/>
              </a:rPr>
              <a:t>Normally, 10 half lives are required before a Pu-239 contaminated area is considered safe again, in the case of plutonium, roughly </a:t>
            </a:r>
            <a:r>
              <a:rPr lang="en-US" sz="2000" b="1" dirty="0">
                <a:solidFill>
                  <a:schemeClr val="accent1">
                    <a:lumMod val="75000"/>
                  </a:schemeClr>
                </a:solidFill>
                <a:latin typeface="Arial" charset="0"/>
              </a:rPr>
              <a:t>250,000 years</a:t>
            </a:r>
            <a:r>
              <a:rPr lang="en-US" sz="2000" b="1" dirty="0">
                <a:solidFill>
                  <a:srgbClr val="000000"/>
                </a:solidFill>
                <a:latin typeface="Arial" charset="0"/>
              </a:rPr>
              <a:t>. </a:t>
            </a:r>
          </a:p>
          <a:p>
            <a:pPr eaLnBrk="1" hangingPunct="1">
              <a:defRPr/>
            </a:pPr>
            <a:endParaRPr lang="en-US" sz="2000" b="1" dirty="0">
              <a:solidFill>
                <a:srgbClr val="000000"/>
              </a:solidFill>
              <a:latin typeface="Arial" charset="0"/>
            </a:endParaRPr>
          </a:p>
          <a:p>
            <a:pPr eaLnBrk="1" hangingPunct="1">
              <a:defRPr/>
            </a:pPr>
            <a:r>
              <a:rPr lang="en-US" sz="2000" b="1" dirty="0">
                <a:solidFill>
                  <a:srgbClr val="000000"/>
                </a:solidFill>
                <a:latin typeface="Arial" charset="0"/>
              </a:rPr>
              <a:t>So if </a:t>
            </a:r>
            <a:r>
              <a:rPr lang="en-US" sz="2000" b="1" dirty="0" err="1">
                <a:solidFill>
                  <a:srgbClr val="000000"/>
                </a:solidFill>
                <a:latin typeface="Arial" charset="0"/>
              </a:rPr>
              <a:t>Pu</a:t>
            </a:r>
            <a:r>
              <a:rPr lang="en-US" sz="2000" b="1" dirty="0">
                <a:solidFill>
                  <a:srgbClr val="000000"/>
                </a:solidFill>
                <a:latin typeface="Arial" charset="0"/>
              </a:rPr>
              <a:t> leaked, -- say,  due to an</a:t>
            </a:r>
          </a:p>
          <a:p>
            <a:pPr eaLnBrk="1" hangingPunct="1">
              <a:defRPr/>
            </a:pPr>
            <a:r>
              <a:rPr lang="en-US" sz="2000" b="1" dirty="0">
                <a:solidFill>
                  <a:srgbClr val="000000"/>
                </a:solidFill>
                <a:latin typeface="Arial" charset="0"/>
              </a:rPr>
              <a:t>earthquake -- it would cause a</a:t>
            </a:r>
          </a:p>
          <a:p>
            <a:pPr eaLnBrk="1" hangingPunct="1">
              <a:defRPr/>
            </a:pPr>
            <a:r>
              <a:rPr lang="en-US" sz="2000" b="1" dirty="0">
                <a:solidFill>
                  <a:srgbClr val="000000"/>
                </a:solidFill>
                <a:latin typeface="Arial" charset="0"/>
              </a:rPr>
              <a:t>health risk for roughly 8000 </a:t>
            </a:r>
          </a:p>
          <a:p>
            <a:pPr eaLnBrk="1" hangingPunct="1">
              <a:defRPr/>
            </a:pPr>
            <a:r>
              <a:rPr lang="en-US" sz="2000" b="1" dirty="0">
                <a:solidFill>
                  <a:srgbClr val="000000"/>
                </a:solidFill>
                <a:latin typeface="Arial" charset="0"/>
              </a:rPr>
              <a:t>generations!!</a:t>
            </a:r>
            <a:endParaRPr lang="en-US" sz="2000" b="1" dirty="0">
              <a:solidFill>
                <a:srgbClr val="000000"/>
              </a:solidFill>
              <a:latin typeface="Arial" charset="0"/>
              <a:ea typeface="Osaka" pitchFamily="-107" charset="-128"/>
            </a:endParaRPr>
          </a:p>
          <a:p>
            <a:pPr algn="ctr" eaLnBrk="1" hangingPunct="1">
              <a:defRPr/>
            </a:pPr>
            <a:endParaRPr lang="en-US" sz="2000" b="1" dirty="0">
              <a:solidFill>
                <a:schemeClr val="tx2"/>
              </a:solidFill>
              <a:latin typeface="Arial" charset="0"/>
              <a:ea typeface="Osaka" pitchFamily="-107" charset="-128"/>
            </a:endParaRPr>
          </a:p>
        </p:txBody>
      </p:sp>
      <p:sp>
        <p:nvSpPr>
          <p:cNvPr id="37891" name="Slide Number Placeholder 5"/>
          <p:cNvSpPr>
            <a:spLocks noGrp="1"/>
          </p:cNvSpPr>
          <p:nvPr>
            <p:ph type="sldNum" sz="quarter" idx="11"/>
          </p:nvPr>
        </p:nvSpPr>
        <p:spPr bwMode="auto">
          <a:xfrm rot="5400000">
            <a:off x="6989763" y="3736975"/>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307F9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EC7D0"/>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l">
              <a:spcBef>
                <a:spcPct val="0"/>
              </a:spcBef>
              <a:buClrTx/>
              <a:buSzTx/>
              <a:buFontTx/>
              <a:buNone/>
            </a:pPr>
            <a:fld id="{F905CE9C-83C6-4B5C-A619-0EBA78569344}" type="slidenum">
              <a:rPr lang="en-US" altLang="en-US" sz="1200" b="0" smtClean="0">
                <a:solidFill>
                  <a:schemeClr val="tx2"/>
                </a:solidFill>
                <a:latin typeface="Arial" panose="020B0604020202020204" pitchFamily="34" charset="0"/>
              </a:rPr>
              <a:pPr algn="l">
                <a:spcBef>
                  <a:spcPct val="0"/>
                </a:spcBef>
                <a:buClrTx/>
                <a:buSzTx/>
                <a:buFontTx/>
                <a:buNone/>
              </a:pPr>
              <a:t>24</a:t>
            </a:fld>
            <a:endParaRPr lang="en-US" altLang="en-US" sz="1200" b="0" smtClean="0">
              <a:solidFill>
                <a:schemeClr val="tx2"/>
              </a:solidFill>
              <a:latin typeface="Arial" panose="020B0604020202020204" pitchFamily="34" charset="0"/>
            </a:endParaRPr>
          </a:p>
        </p:txBody>
      </p:sp>
      <p:pic>
        <p:nvPicPr>
          <p:cNvPr id="37892" name="Picture 4" descr="Fukushima-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3657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1028"/>
          <p:cNvSpPr>
            <a:spLocks noChangeArrowheads="1"/>
          </p:cNvSpPr>
          <p:nvPr/>
        </p:nvSpPr>
        <p:spPr bwMode="auto">
          <a:xfrm>
            <a:off x="228600" y="685800"/>
            <a:ext cx="662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307F9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EC7D0"/>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000" b="1">
                <a:solidFill>
                  <a:schemeClr val="accent1"/>
                </a:solidFill>
                <a:latin typeface="Arial" panose="020B0604020202020204" pitchFamily="34" charset="0"/>
              </a:rPr>
              <a:t>Notice the issues that come up in these discussions:</a:t>
            </a:r>
          </a:p>
          <a:p>
            <a:pPr eaLnBrk="1" hangingPunct="1">
              <a:spcBef>
                <a:spcPct val="0"/>
              </a:spcBef>
              <a:buClrTx/>
              <a:buSzTx/>
              <a:buFontTx/>
              <a:buNone/>
            </a:pPr>
            <a:endParaRPr lang="en-US" altLang="en-US" sz="2000" b="1">
              <a:solidFill>
                <a:schemeClr val="accent1"/>
              </a:solidFill>
              <a:latin typeface="Arial" panose="020B0604020202020204" pitchFamily="34" charset="0"/>
            </a:endParaRPr>
          </a:p>
        </p:txBody>
      </p:sp>
    </p:spTree>
    <p:extLst>
      <p:ext uri="{BB962C8B-B14F-4D97-AF65-F5344CB8AC3E}">
        <p14:creationId xmlns:p14="http://schemas.microsoft.com/office/powerpoint/2010/main" val="3896247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8"/>
          <p:cNvSpPr>
            <a:spLocks noChangeArrowheads="1"/>
          </p:cNvSpPr>
          <p:nvPr/>
        </p:nvSpPr>
        <p:spPr bwMode="auto">
          <a:xfrm>
            <a:off x="228600" y="1371600"/>
            <a:ext cx="4572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307F9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EC7D0"/>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000" b="1">
                <a:solidFill>
                  <a:schemeClr val="accent1"/>
                </a:solidFill>
                <a:latin typeface="Arial" panose="020B0604020202020204" pitchFamily="34" charset="0"/>
              </a:rPr>
              <a:t>Issues (cont.):</a:t>
            </a:r>
          </a:p>
          <a:p>
            <a:pPr eaLnBrk="1" hangingPunct="1">
              <a:spcBef>
                <a:spcPct val="0"/>
              </a:spcBef>
              <a:buClrTx/>
              <a:buSzTx/>
              <a:buFontTx/>
              <a:buNone/>
            </a:pPr>
            <a:endParaRPr lang="en-US" altLang="en-US" sz="2000" b="1">
              <a:solidFill>
                <a:schemeClr val="accent1"/>
              </a:solidFill>
              <a:latin typeface="Arial" panose="020B0604020202020204" pitchFamily="34" charset="0"/>
            </a:endParaRPr>
          </a:p>
          <a:p>
            <a:pPr eaLnBrk="1" hangingPunct="1">
              <a:spcBef>
                <a:spcPct val="0"/>
              </a:spcBef>
              <a:buClrTx/>
              <a:buSzTx/>
              <a:buFontTx/>
              <a:buNone/>
            </a:pPr>
            <a:r>
              <a:rPr lang="en-US" altLang="en-US" sz="2000" b="1">
                <a:solidFill>
                  <a:srgbClr val="000000"/>
                </a:solidFill>
                <a:latin typeface="Arial" panose="020B0604020202020204" pitchFamily="34" charset="0"/>
                <a:ea typeface="Osaka" pitchFamily="-107" charset="-128"/>
              </a:rPr>
              <a:t>ISSUE #1: HEALTH AND SAFETY RISKS, FURTHER CONSIDERATIONS:</a:t>
            </a:r>
          </a:p>
          <a:p>
            <a:pPr eaLnBrk="1" hangingPunct="1">
              <a:spcBef>
                <a:spcPct val="0"/>
              </a:spcBef>
              <a:buClrTx/>
              <a:buSzTx/>
              <a:buFontTx/>
              <a:buNone/>
            </a:pPr>
            <a:r>
              <a:rPr lang="en-US" altLang="en-US" sz="2000" b="1">
                <a:solidFill>
                  <a:srgbClr val="000000"/>
                </a:solidFill>
                <a:latin typeface="Arial" panose="020B0604020202020204" pitchFamily="34" charset="0"/>
                <a:ea typeface="Osaka" pitchFamily="-107" charset="-128"/>
              </a:rPr>
              <a:t> </a:t>
            </a:r>
          </a:p>
          <a:p>
            <a:pPr eaLnBrk="1" hangingPunct="1">
              <a:spcBef>
                <a:spcPct val="0"/>
              </a:spcBef>
              <a:buClrTx/>
              <a:buSzTx/>
              <a:buFontTx/>
              <a:buNone/>
            </a:pPr>
            <a:r>
              <a:rPr lang="en-US" altLang="en-US" sz="2000" b="1">
                <a:solidFill>
                  <a:srgbClr val="000000"/>
                </a:solidFill>
                <a:latin typeface="Arial" panose="020B0604020202020204" pitchFamily="34" charset="0"/>
                <a:ea typeface="Osaka" pitchFamily="-107" charset="-128"/>
              </a:rPr>
              <a:t>a) The possibility of medical science discovering a cure for cancer sometime in the current or next centuries adds uncertainty to the long-term health risks of leakages of radio-active isotopes.</a:t>
            </a:r>
          </a:p>
          <a:p>
            <a:pPr algn="ctr" eaLnBrk="1" hangingPunct="1">
              <a:spcBef>
                <a:spcPct val="0"/>
              </a:spcBef>
              <a:buClrTx/>
              <a:buSzTx/>
              <a:buFontTx/>
              <a:buNone/>
            </a:pPr>
            <a:endParaRPr lang="en-US" altLang="en-US" sz="2000" b="1">
              <a:solidFill>
                <a:schemeClr val="tx2"/>
              </a:solidFill>
              <a:latin typeface="Arial" panose="020B0604020202020204" pitchFamily="34" charset="0"/>
              <a:ea typeface="Osaka" pitchFamily="-107" charset="-128"/>
            </a:endParaRPr>
          </a:p>
        </p:txBody>
      </p:sp>
      <p:sp>
        <p:nvSpPr>
          <p:cNvPr id="39939" name="Slide Number Placeholder 5"/>
          <p:cNvSpPr>
            <a:spLocks noGrp="1"/>
          </p:cNvSpPr>
          <p:nvPr>
            <p:ph type="sldNum" sz="quarter" idx="11"/>
          </p:nvPr>
        </p:nvSpPr>
        <p:spPr bwMode="auto">
          <a:xfrm rot="5400000">
            <a:off x="6989763" y="3736975"/>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307F9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EC7D0"/>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l">
              <a:spcBef>
                <a:spcPct val="0"/>
              </a:spcBef>
              <a:buClrTx/>
              <a:buSzTx/>
              <a:buFontTx/>
              <a:buNone/>
            </a:pPr>
            <a:fld id="{BDA103D3-057A-4296-9BE9-E012E1B64EC4}" type="slidenum">
              <a:rPr lang="en-US" altLang="en-US" sz="1200" b="0" smtClean="0">
                <a:solidFill>
                  <a:schemeClr val="tx2"/>
                </a:solidFill>
                <a:latin typeface="Arial" panose="020B0604020202020204" pitchFamily="34" charset="0"/>
              </a:rPr>
              <a:pPr algn="l">
                <a:spcBef>
                  <a:spcPct val="0"/>
                </a:spcBef>
                <a:buClrTx/>
                <a:buSzTx/>
                <a:buFontTx/>
                <a:buNone/>
              </a:pPr>
              <a:t>25</a:t>
            </a:fld>
            <a:endParaRPr lang="en-US" altLang="en-US" sz="1200" b="0" smtClean="0">
              <a:solidFill>
                <a:schemeClr val="tx2"/>
              </a:solidFill>
              <a:latin typeface="Arial" panose="020B0604020202020204" pitchFamily="34" charset="0"/>
            </a:endParaRPr>
          </a:p>
        </p:txBody>
      </p:sp>
      <p:pic>
        <p:nvPicPr>
          <p:cNvPr id="39940" name="Picture 4" descr="Fukushima-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3657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735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8"/>
          <p:cNvSpPr>
            <a:spLocks noChangeArrowheads="1"/>
          </p:cNvSpPr>
          <p:nvPr/>
        </p:nvSpPr>
        <p:spPr bwMode="auto">
          <a:xfrm>
            <a:off x="228600" y="1371600"/>
            <a:ext cx="4572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307F9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EC7D0"/>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000" b="1">
                <a:solidFill>
                  <a:schemeClr val="accent1"/>
                </a:solidFill>
                <a:latin typeface="Arial" panose="020B0604020202020204" pitchFamily="34" charset="0"/>
              </a:rPr>
              <a:t>Issues (cont.):</a:t>
            </a:r>
          </a:p>
          <a:p>
            <a:pPr eaLnBrk="1" hangingPunct="1">
              <a:spcBef>
                <a:spcPct val="0"/>
              </a:spcBef>
              <a:buClrTx/>
              <a:buSzTx/>
              <a:buFontTx/>
              <a:buNone/>
            </a:pPr>
            <a:endParaRPr lang="en-US" altLang="en-US" sz="2000" b="1">
              <a:solidFill>
                <a:schemeClr val="accent1"/>
              </a:solidFill>
              <a:latin typeface="Arial" panose="020B0604020202020204" pitchFamily="34" charset="0"/>
            </a:endParaRPr>
          </a:p>
          <a:p>
            <a:pPr eaLnBrk="1" hangingPunct="1">
              <a:spcBef>
                <a:spcPct val="0"/>
              </a:spcBef>
              <a:buClrTx/>
              <a:buSzTx/>
              <a:buFontTx/>
              <a:buNone/>
            </a:pPr>
            <a:r>
              <a:rPr lang="en-US" altLang="en-US" sz="2000" b="1">
                <a:solidFill>
                  <a:srgbClr val="000000"/>
                </a:solidFill>
                <a:latin typeface="Arial" panose="020B0604020202020204" pitchFamily="34" charset="0"/>
                <a:ea typeface="Osaka" pitchFamily="-107" charset="-128"/>
              </a:rPr>
              <a:t>ISSUE #1: HEALTH AND SAFETY RISKS, FURTHER CONSIDERATIONS: </a:t>
            </a:r>
          </a:p>
          <a:p>
            <a:pPr eaLnBrk="1" hangingPunct="1">
              <a:spcBef>
                <a:spcPct val="0"/>
              </a:spcBef>
              <a:buClrTx/>
              <a:buSzTx/>
              <a:buFontTx/>
              <a:buNone/>
            </a:pPr>
            <a:endParaRPr lang="en-US" altLang="en-US" sz="2000" b="1">
              <a:solidFill>
                <a:srgbClr val="000000"/>
              </a:solidFill>
              <a:latin typeface="Arial" panose="020B0604020202020204" pitchFamily="34" charset="0"/>
              <a:ea typeface="Osaka" pitchFamily="-107" charset="-128"/>
            </a:endParaRPr>
          </a:p>
          <a:p>
            <a:pPr eaLnBrk="1" hangingPunct="1">
              <a:spcBef>
                <a:spcPct val="0"/>
              </a:spcBef>
              <a:buClrTx/>
              <a:buSzTx/>
              <a:buFontTx/>
              <a:buNone/>
            </a:pPr>
            <a:r>
              <a:rPr lang="en-US" altLang="en-US" sz="2000" b="1">
                <a:solidFill>
                  <a:srgbClr val="000000"/>
                </a:solidFill>
                <a:latin typeface="Arial" panose="020B0604020202020204" pitchFamily="34" charset="0"/>
                <a:ea typeface="Osaka" pitchFamily="-107" charset="-128"/>
              </a:rPr>
              <a:t>b) The use of nuclear power may increase our knowledge of </a:t>
            </a:r>
            <a:r>
              <a:rPr lang="en-US" altLang="en-US" sz="2000" b="1">
                <a:latin typeface="Arial" panose="020B0604020202020204" pitchFamily="34" charset="0"/>
              </a:rPr>
              <a:t>radioisotopes used for medical purposes (possible benefit?). </a:t>
            </a:r>
            <a:endParaRPr lang="en-US" altLang="en-US" sz="2000" b="1">
              <a:solidFill>
                <a:srgbClr val="000000"/>
              </a:solidFill>
              <a:latin typeface="Arial" panose="020B0604020202020204" pitchFamily="34" charset="0"/>
              <a:ea typeface="Osaka" pitchFamily="-107" charset="-128"/>
            </a:endParaRPr>
          </a:p>
          <a:p>
            <a:pPr algn="ctr" eaLnBrk="1" hangingPunct="1">
              <a:spcBef>
                <a:spcPct val="0"/>
              </a:spcBef>
              <a:buClrTx/>
              <a:buSzTx/>
              <a:buFontTx/>
              <a:buNone/>
            </a:pPr>
            <a:endParaRPr lang="en-US" altLang="en-US" sz="2000" b="1">
              <a:solidFill>
                <a:schemeClr val="tx2"/>
              </a:solidFill>
              <a:latin typeface="Arial" panose="020B0604020202020204" pitchFamily="34" charset="0"/>
              <a:ea typeface="Osaka" pitchFamily="-107" charset="-128"/>
            </a:endParaRPr>
          </a:p>
        </p:txBody>
      </p:sp>
      <p:sp>
        <p:nvSpPr>
          <p:cNvPr id="41987" name="Slide Number Placeholder 5"/>
          <p:cNvSpPr>
            <a:spLocks noGrp="1"/>
          </p:cNvSpPr>
          <p:nvPr>
            <p:ph type="sldNum" sz="quarter" idx="11"/>
          </p:nvPr>
        </p:nvSpPr>
        <p:spPr bwMode="auto">
          <a:xfrm rot="5400000">
            <a:off x="6989763" y="3736975"/>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307F9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EC7D0"/>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l">
              <a:spcBef>
                <a:spcPct val="0"/>
              </a:spcBef>
              <a:buClrTx/>
              <a:buSzTx/>
              <a:buFontTx/>
              <a:buNone/>
            </a:pPr>
            <a:fld id="{81901CB9-6B6C-4930-B0BF-142B26FE2D9D}" type="slidenum">
              <a:rPr lang="en-US" altLang="en-US" sz="1200" b="0" smtClean="0">
                <a:solidFill>
                  <a:schemeClr val="tx2"/>
                </a:solidFill>
                <a:latin typeface="Arial" panose="020B0604020202020204" pitchFamily="34" charset="0"/>
              </a:rPr>
              <a:pPr algn="l">
                <a:spcBef>
                  <a:spcPct val="0"/>
                </a:spcBef>
                <a:buClrTx/>
                <a:buSzTx/>
                <a:buFontTx/>
                <a:buNone/>
              </a:pPr>
              <a:t>26</a:t>
            </a:fld>
            <a:endParaRPr lang="en-US" altLang="en-US" sz="1200" b="0" smtClean="0">
              <a:solidFill>
                <a:schemeClr val="tx2"/>
              </a:solidFill>
              <a:latin typeface="Arial" panose="020B0604020202020204" pitchFamily="34" charset="0"/>
            </a:endParaRPr>
          </a:p>
        </p:txBody>
      </p:sp>
      <p:pic>
        <p:nvPicPr>
          <p:cNvPr id="41988" name="Picture 4" descr="Fukushima-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3657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502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8"/>
          <p:cNvSpPr>
            <a:spLocks noChangeArrowheads="1"/>
          </p:cNvSpPr>
          <p:nvPr/>
        </p:nvSpPr>
        <p:spPr bwMode="auto">
          <a:xfrm>
            <a:off x="228600" y="704850"/>
            <a:ext cx="4572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307F9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EC7D0"/>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000" b="1">
                <a:solidFill>
                  <a:schemeClr val="accent1"/>
                </a:solidFill>
                <a:latin typeface="Arial" panose="020B0604020202020204" pitchFamily="34" charset="0"/>
              </a:rPr>
              <a:t>Issues that come up in these discussions:</a:t>
            </a:r>
          </a:p>
          <a:p>
            <a:pPr eaLnBrk="1" hangingPunct="1">
              <a:spcBef>
                <a:spcPct val="0"/>
              </a:spcBef>
              <a:buClrTx/>
              <a:buSzTx/>
              <a:buFontTx/>
              <a:buNone/>
            </a:pPr>
            <a:endParaRPr lang="en-US" altLang="en-US" sz="2000" b="1">
              <a:solidFill>
                <a:schemeClr val="accent1"/>
              </a:solidFill>
              <a:latin typeface="Arial" panose="020B0604020202020204" pitchFamily="34" charset="0"/>
            </a:endParaRPr>
          </a:p>
          <a:p>
            <a:pPr eaLnBrk="1" hangingPunct="1">
              <a:spcBef>
                <a:spcPct val="0"/>
              </a:spcBef>
              <a:buClrTx/>
              <a:buSzTx/>
              <a:buFontTx/>
              <a:buNone/>
            </a:pPr>
            <a:r>
              <a:rPr lang="en-US" altLang="en-US" sz="2000" b="1">
                <a:solidFill>
                  <a:srgbClr val="000000"/>
                </a:solidFill>
                <a:latin typeface="Arial" panose="020B0604020202020204" pitchFamily="34" charset="0"/>
                <a:ea typeface="Osaka" pitchFamily="-107" charset="-128"/>
              </a:rPr>
              <a:t>CONSEQUENCES OF</a:t>
            </a:r>
          </a:p>
          <a:p>
            <a:pPr eaLnBrk="1" hangingPunct="1">
              <a:spcBef>
                <a:spcPct val="0"/>
              </a:spcBef>
              <a:buClrTx/>
              <a:buSzTx/>
              <a:buFontTx/>
              <a:buNone/>
            </a:pPr>
            <a:r>
              <a:rPr lang="en-US" altLang="en-US" sz="2000" b="1">
                <a:solidFill>
                  <a:srgbClr val="000000"/>
                </a:solidFill>
                <a:latin typeface="Arial" panose="020B0604020202020204" pitchFamily="34" charset="0"/>
                <a:ea typeface="Osaka" pitchFamily="-107" charset="-128"/>
              </a:rPr>
              <a:t>ALTERNATIVES TO NUCLEAR</a:t>
            </a:r>
          </a:p>
          <a:p>
            <a:pPr eaLnBrk="1" hangingPunct="1">
              <a:spcBef>
                <a:spcPct val="0"/>
              </a:spcBef>
              <a:buClrTx/>
              <a:buSzTx/>
              <a:buFontTx/>
              <a:buNone/>
            </a:pPr>
            <a:r>
              <a:rPr lang="en-US" altLang="en-US" sz="2000" b="1">
                <a:solidFill>
                  <a:srgbClr val="000000"/>
                </a:solidFill>
                <a:latin typeface="Arial" panose="020B0604020202020204" pitchFamily="34" charset="0"/>
                <a:ea typeface="Osaka" pitchFamily="-107" charset="-128"/>
              </a:rPr>
              <a:t>POWER. </a:t>
            </a:r>
          </a:p>
          <a:p>
            <a:pPr eaLnBrk="1" hangingPunct="1">
              <a:spcBef>
                <a:spcPct val="0"/>
              </a:spcBef>
              <a:buClrTx/>
              <a:buSzTx/>
              <a:buFontTx/>
              <a:buNone/>
            </a:pPr>
            <a:endParaRPr lang="en-US" altLang="en-US" sz="2000" b="1">
              <a:solidFill>
                <a:srgbClr val="000000"/>
              </a:solidFill>
              <a:latin typeface="Arial" panose="020B0604020202020204" pitchFamily="34" charset="0"/>
              <a:ea typeface="Osaka" pitchFamily="-107" charset="-128"/>
            </a:endParaRPr>
          </a:p>
          <a:p>
            <a:pPr eaLnBrk="1" hangingPunct="1">
              <a:spcBef>
                <a:spcPct val="0"/>
              </a:spcBef>
              <a:buClrTx/>
              <a:buSzTx/>
              <a:buFontTx/>
              <a:buNone/>
            </a:pPr>
            <a:r>
              <a:rPr lang="en-US" altLang="en-US" sz="2000" b="1">
                <a:solidFill>
                  <a:srgbClr val="000000"/>
                </a:solidFill>
                <a:latin typeface="Arial" panose="020B0604020202020204" pitchFamily="34" charset="0"/>
                <a:ea typeface="Osaka" pitchFamily="-107" charset="-128"/>
              </a:rPr>
              <a:t>ISSUE #2: DEPLETION OF RESOURCES: </a:t>
            </a:r>
          </a:p>
          <a:p>
            <a:pPr eaLnBrk="1" hangingPunct="1">
              <a:spcBef>
                <a:spcPct val="0"/>
              </a:spcBef>
              <a:buClrTx/>
              <a:buSzTx/>
              <a:buFontTx/>
              <a:buNone/>
            </a:pPr>
            <a:endParaRPr lang="en-US" altLang="en-US" sz="2000" b="1">
              <a:solidFill>
                <a:srgbClr val="000000"/>
              </a:solidFill>
              <a:latin typeface="Arial" panose="020B0604020202020204" pitchFamily="34" charset="0"/>
              <a:ea typeface="Osaka" pitchFamily="-107" charset="-128"/>
            </a:endParaRPr>
          </a:p>
          <a:p>
            <a:pPr eaLnBrk="1" hangingPunct="1">
              <a:spcBef>
                <a:spcPct val="0"/>
              </a:spcBef>
              <a:buClrTx/>
              <a:buSzTx/>
              <a:buFontTx/>
              <a:buNone/>
            </a:pPr>
            <a:r>
              <a:rPr lang="en-US" altLang="en-US" sz="2000" b="1">
                <a:solidFill>
                  <a:srgbClr val="000000"/>
                </a:solidFill>
                <a:latin typeface="Arial" panose="020B0604020202020204" pitchFamily="34" charset="0"/>
                <a:ea typeface="Osaka" pitchFamily="-107" charset="-128"/>
              </a:rPr>
              <a:t>Fossil fuels,  oil, natural gas and coal, are non-renewable.  These resources also affect the goal of  </a:t>
            </a:r>
            <a:r>
              <a:rPr lang="en-US" altLang="en-US" sz="2000" b="1" i="1">
                <a:solidFill>
                  <a:srgbClr val="FF0000"/>
                </a:solidFill>
                <a:latin typeface="Arial" panose="020B0604020202020204" pitchFamily="34" charset="0"/>
                <a:ea typeface="Osaka" pitchFamily="-107" charset="-128"/>
              </a:rPr>
              <a:t>health</a:t>
            </a:r>
            <a:r>
              <a:rPr lang="en-US" altLang="en-US" sz="2000" b="1">
                <a:solidFill>
                  <a:srgbClr val="000000"/>
                </a:solidFill>
                <a:latin typeface="Arial" panose="020B0604020202020204" pitchFamily="34" charset="0"/>
                <a:ea typeface="Osaka" pitchFamily="-107" charset="-128"/>
              </a:rPr>
              <a:t> because of their impact on pollution and climate changes.</a:t>
            </a:r>
          </a:p>
          <a:p>
            <a:pPr algn="ctr" eaLnBrk="1" hangingPunct="1">
              <a:spcBef>
                <a:spcPct val="0"/>
              </a:spcBef>
              <a:buClrTx/>
              <a:buSzTx/>
              <a:buFontTx/>
              <a:buNone/>
            </a:pPr>
            <a:endParaRPr lang="en-US" altLang="en-US" sz="2000" b="1">
              <a:solidFill>
                <a:schemeClr val="tx2"/>
              </a:solidFill>
              <a:latin typeface="Arial" panose="020B0604020202020204" pitchFamily="34" charset="0"/>
              <a:ea typeface="Osaka" pitchFamily="-107" charset="-128"/>
            </a:endParaRPr>
          </a:p>
        </p:txBody>
      </p:sp>
      <p:sp>
        <p:nvSpPr>
          <p:cNvPr id="44035" name="Slide Number Placeholder 5"/>
          <p:cNvSpPr>
            <a:spLocks noGrp="1"/>
          </p:cNvSpPr>
          <p:nvPr>
            <p:ph type="sldNum" sz="quarter" idx="11"/>
          </p:nvPr>
        </p:nvSpPr>
        <p:spPr bwMode="auto">
          <a:xfrm rot="5400000">
            <a:off x="6989763" y="3736975"/>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307F9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EC7D0"/>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l">
              <a:spcBef>
                <a:spcPct val="0"/>
              </a:spcBef>
              <a:buClrTx/>
              <a:buSzTx/>
              <a:buFontTx/>
              <a:buNone/>
            </a:pPr>
            <a:fld id="{2F54BDBE-04DB-42B5-93F8-6B87236C48F0}" type="slidenum">
              <a:rPr lang="en-US" altLang="en-US" sz="1200" b="0" smtClean="0">
                <a:solidFill>
                  <a:schemeClr val="tx2"/>
                </a:solidFill>
                <a:latin typeface="Arial" panose="020B0604020202020204" pitchFamily="34" charset="0"/>
              </a:rPr>
              <a:pPr algn="l">
                <a:spcBef>
                  <a:spcPct val="0"/>
                </a:spcBef>
                <a:buClrTx/>
                <a:buSzTx/>
                <a:buFontTx/>
                <a:buNone/>
              </a:pPr>
              <a:t>27</a:t>
            </a:fld>
            <a:endParaRPr lang="en-US" altLang="en-US" sz="1200" b="0" smtClean="0">
              <a:solidFill>
                <a:schemeClr val="tx2"/>
              </a:solidFill>
              <a:latin typeface="Arial" panose="020B0604020202020204" pitchFamily="34" charset="0"/>
            </a:endParaRPr>
          </a:p>
        </p:txBody>
      </p:sp>
      <p:pic>
        <p:nvPicPr>
          <p:cNvPr id="44036" name="Picture 4" descr="power_cl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3276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557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8"/>
          <p:cNvSpPr>
            <a:spLocks noChangeArrowheads="1"/>
          </p:cNvSpPr>
          <p:nvPr/>
        </p:nvSpPr>
        <p:spPr bwMode="auto">
          <a:xfrm>
            <a:off x="228600" y="996950"/>
            <a:ext cx="5029200" cy="3632200"/>
          </a:xfrm>
          <a:prstGeom prst="rect">
            <a:avLst/>
          </a:prstGeom>
          <a:noFill/>
          <a:ln w="9525">
            <a:noFill/>
            <a:miter lim="800000"/>
            <a:headEnd/>
            <a:tailEnd/>
          </a:ln>
        </p:spPr>
        <p:txBody>
          <a:bodyPr>
            <a:spAutoFit/>
          </a:bodyPr>
          <a:lstStyle/>
          <a:p>
            <a:pPr eaLnBrk="1" hangingPunct="1">
              <a:defRPr/>
            </a:pPr>
            <a:r>
              <a:rPr lang="en-US" sz="2000" b="1" dirty="0">
                <a:solidFill>
                  <a:srgbClr val="000000"/>
                </a:solidFill>
                <a:latin typeface="Arial" charset="0"/>
                <a:ea typeface="Osaka" pitchFamily="-107" charset="-128"/>
              </a:rPr>
              <a:t>CONSEQUENCES OF</a:t>
            </a:r>
          </a:p>
          <a:p>
            <a:pPr eaLnBrk="1" hangingPunct="1">
              <a:defRPr/>
            </a:pPr>
            <a:r>
              <a:rPr lang="en-US" sz="2000" b="1" dirty="0">
                <a:solidFill>
                  <a:srgbClr val="000000"/>
                </a:solidFill>
                <a:latin typeface="Arial" charset="0"/>
                <a:ea typeface="Osaka" pitchFamily="-107" charset="-128"/>
              </a:rPr>
              <a:t>ALTERNATIVES TO NUCLEAR</a:t>
            </a:r>
          </a:p>
          <a:p>
            <a:pPr eaLnBrk="1" hangingPunct="1">
              <a:defRPr/>
            </a:pPr>
            <a:r>
              <a:rPr lang="en-US" sz="2000" b="1" dirty="0">
                <a:solidFill>
                  <a:srgbClr val="000000"/>
                </a:solidFill>
                <a:latin typeface="Arial" charset="0"/>
                <a:ea typeface="Osaka" pitchFamily="-107" charset="-128"/>
              </a:rPr>
              <a:t>POWER. </a:t>
            </a:r>
          </a:p>
          <a:p>
            <a:pPr eaLnBrk="1" hangingPunct="1">
              <a:defRPr/>
            </a:pPr>
            <a:endParaRPr lang="en-US" sz="2000" b="1" dirty="0">
              <a:solidFill>
                <a:srgbClr val="000000"/>
              </a:solidFill>
              <a:latin typeface="Arial" charset="0"/>
              <a:ea typeface="Osaka" pitchFamily="-107" charset="-128"/>
            </a:endParaRPr>
          </a:p>
          <a:p>
            <a:pPr eaLnBrk="1" hangingPunct="1">
              <a:defRPr/>
            </a:pPr>
            <a:r>
              <a:rPr lang="en-US" sz="2000" b="1" dirty="0">
                <a:solidFill>
                  <a:srgbClr val="000000"/>
                </a:solidFill>
                <a:latin typeface="Arial" charset="0"/>
                <a:ea typeface="Osaka" pitchFamily="-107" charset="-128"/>
              </a:rPr>
              <a:t>ISSUE #3: COMPARATIVE ECONOMIC COSTS OF RENEWABLE SOURCES. </a:t>
            </a:r>
          </a:p>
          <a:p>
            <a:pPr eaLnBrk="1" hangingPunct="1">
              <a:defRPr/>
            </a:pPr>
            <a:endParaRPr lang="en-US" sz="2000" b="1" dirty="0">
              <a:solidFill>
                <a:srgbClr val="000000"/>
              </a:solidFill>
              <a:latin typeface="Arial" charset="0"/>
              <a:ea typeface="Osaka" pitchFamily="-107" charset="-128"/>
            </a:endParaRPr>
          </a:p>
          <a:p>
            <a:pPr eaLnBrk="1" hangingPunct="1">
              <a:defRPr/>
            </a:pPr>
            <a:r>
              <a:rPr lang="en-US" b="1" dirty="0">
                <a:solidFill>
                  <a:schemeClr val="accent1">
                    <a:lumMod val="75000"/>
                  </a:schemeClr>
                </a:solidFill>
                <a:latin typeface="Arial" charset="0"/>
                <a:ea typeface="Osaka" pitchFamily="-107" charset="-128"/>
              </a:rPr>
              <a:t>Renewable sources </a:t>
            </a:r>
            <a:r>
              <a:rPr lang="en-US" b="1" dirty="0">
                <a:solidFill>
                  <a:srgbClr val="000000"/>
                </a:solidFill>
                <a:latin typeface="Arial" charset="0"/>
                <a:ea typeface="Osaka" pitchFamily="-107" charset="-128"/>
              </a:rPr>
              <a:t>such as hydro-electric-power, wind power, solar power, geo-thermal heat, agricultural biomass and tides do not cause the environmental hazards that fossil-fuels do. </a:t>
            </a:r>
          </a:p>
        </p:txBody>
      </p:sp>
      <p:sp>
        <p:nvSpPr>
          <p:cNvPr id="46083" name="Slide Number Placeholder 5"/>
          <p:cNvSpPr>
            <a:spLocks noGrp="1"/>
          </p:cNvSpPr>
          <p:nvPr>
            <p:ph type="sldNum" sz="quarter" idx="11"/>
          </p:nvPr>
        </p:nvSpPr>
        <p:spPr bwMode="auto">
          <a:xfrm rot="5400000">
            <a:off x="6989763" y="3736975"/>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307F9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EC7D0"/>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l">
              <a:spcBef>
                <a:spcPct val="0"/>
              </a:spcBef>
              <a:buClrTx/>
              <a:buSzTx/>
              <a:buFontTx/>
              <a:buNone/>
            </a:pPr>
            <a:fld id="{F5824B9D-6C54-4D6C-9B92-481E4C6EE629}" type="slidenum">
              <a:rPr lang="en-US" altLang="en-US" sz="1200" b="0" smtClean="0">
                <a:solidFill>
                  <a:schemeClr val="tx2"/>
                </a:solidFill>
                <a:latin typeface="Arial" panose="020B0604020202020204" pitchFamily="34" charset="0"/>
              </a:rPr>
              <a:pPr algn="l">
                <a:spcBef>
                  <a:spcPct val="0"/>
                </a:spcBef>
                <a:buClrTx/>
                <a:buSzTx/>
                <a:buFontTx/>
                <a:buNone/>
              </a:pPr>
              <a:t>28</a:t>
            </a:fld>
            <a:endParaRPr lang="en-US" altLang="en-US" sz="1200" b="0" smtClean="0">
              <a:solidFill>
                <a:schemeClr val="tx2"/>
              </a:solidFill>
              <a:latin typeface="Arial" panose="020B0604020202020204" pitchFamily="34" charset="0"/>
            </a:endParaRPr>
          </a:p>
        </p:txBody>
      </p:sp>
      <p:pic>
        <p:nvPicPr>
          <p:cNvPr id="46084" name="Picture 4" descr="power_cl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3276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1028"/>
          <p:cNvSpPr>
            <a:spLocks noChangeArrowheads="1"/>
          </p:cNvSpPr>
          <p:nvPr/>
        </p:nvSpPr>
        <p:spPr bwMode="auto">
          <a:xfrm>
            <a:off x="228600" y="609600"/>
            <a:ext cx="662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307F9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EC7D0"/>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defTabSz="457200" eaLnBrk="0" fontAlgn="base" hangingPunct="0">
              <a:spcBef>
                <a:spcPct val="20000"/>
              </a:spcBef>
              <a:spcAft>
                <a:spcPct val="0"/>
              </a:spcAft>
              <a:buClr>
                <a:srgbClr val="FED8AA"/>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000" b="1">
                <a:solidFill>
                  <a:schemeClr val="accent1"/>
                </a:solidFill>
                <a:latin typeface="Arial" panose="020B0604020202020204" pitchFamily="34" charset="0"/>
              </a:rPr>
              <a:t>Issues that come up in these discussions:</a:t>
            </a:r>
          </a:p>
          <a:p>
            <a:pPr eaLnBrk="1" hangingPunct="1">
              <a:spcBef>
                <a:spcPct val="0"/>
              </a:spcBef>
              <a:buClrTx/>
              <a:buSzTx/>
              <a:buFontTx/>
              <a:buNone/>
            </a:pPr>
            <a:endParaRPr lang="en-US" altLang="en-US" sz="2000" b="1">
              <a:solidFill>
                <a:schemeClr val="accent1"/>
              </a:solidFill>
              <a:latin typeface="Arial" panose="020B0604020202020204" pitchFamily="34" charset="0"/>
            </a:endParaRPr>
          </a:p>
        </p:txBody>
      </p:sp>
      <p:sp>
        <p:nvSpPr>
          <p:cNvPr id="6" name="Rectangle 1028"/>
          <p:cNvSpPr>
            <a:spLocks noChangeArrowheads="1"/>
          </p:cNvSpPr>
          <p:nvPr/>
        </p:nvSpPr>
        <p:spPr bwMode="auto">
          <a:xfrm>
            <a:off x="228600" y="4648200"/>
            <a:ext cx="8543925" cy="1784350"/>
          </a:xfrm>
          <a:prstGeom prst="rect">
            <a:avLst/>
          </a:prstGeom>
          <a:noFill/>
          <a:ln w="9525">
            <a:noFill/>
            <a:miter lim="800000"/>
            <a:headEnd/>
            <a:tailEnd/>
          </a:ln>
        </p:spPr>
        <p:txBody>
          <a:bodyPr>
            <a:spAutoFit/>
          </a:bodyPr>
          <a:lstStyle/>
          <a:p>
            <a:pPr eaLnBrk="1" hangingPunct="1">
              <a:defRPr/>
            </a:pPr>
            <a:endParaRPr lang="en-US" b="1" dirty="0">
              <a:solidFill>
                <a:srgbClr val="000000"/>
              </a:solidFill>
              <a:latin typeface="Arial" charset="0"/>
              <a:ea typeface="Osaka" pitchFamily="-107" charset="-128"/>
            </a:endParaRPr>
          </a:p>
          <a:p>
            <a:pPr eaLnBrk="1" hangingPunct="1">
              <a:defRPr/>
            </a:pPr>
            <a:r>
              <a:rPr lang="en-US" b="1" dirty="0">
                <a:solidFill>
                  <a:srgbClr val="000000"/>
                </a:solidFill>
                <a:latin typeface="Arial" charset="0"/>
                <a:ea typeface="Osaka" pitchFamily="-107" charset="-128"/>
              </a:rPr>
              <a:t>But renewable sources must be balanced with the amount of energy needed to produce and maintain them and consequent environmental hazards.  Currently, for example, </a:t>
            </a:r>
            <a:r>
              <a:rPr lang="en-US" b="1" dirty="0">
                <a:latin typeface="Arial" charset="0"/>
              </a:rPr>
              <a:t>the energy required to manufacture and install solar energy systems </a:t>
            </a:r>
            <a:r>
              <a:rPr lang="en-US" b="1" dirty="0">
                <a:solidFill>
                  <a:schemeClr val="accent1">
                    <a:lumMod val="75000"/>
                  </a:schemeClr>
                </a:solidFill>
                <a:latin typeface="Arial" charset="0"/>
              </a:rPr>
              <a:t>comes from fossil fuels</a:t>
            </a:r>
            <a:r>
              <a:rPr lang="en-US" b="1" dirty="0">
                <a:latin typeface="Arial" charset="0"/>
              </a:rPr>
              <a:t>.</a:t>
            </a:r>
            <a:endParaRPr lang="en-US" b="1" dirty="0">
              <a:solidFill>
                <a:srgbClr val="000000"/>
              </a:solidFill>
              <a:latin typeface="Arial" charset="0"/>
              <a:ea typeface="Osaka" pitchFamily="-107" charset="-128"/>
            </a:endParaRPr>
          </a:p>
          <a:p>
            <a:pPr eaLnBrk="1" hangingPunct="1">
              <a:defRPr/>
            </a:pPr>
            <a:endParaRPr lang="en-US" sz="2000" b="1" dirty="0">
              <a:solidFill>
                <a:schemeClr val="tx2"/>
              </a:solidFill>
              <a:latin typeface="Arial" charset="0"/>
              <a:ea typeface="Osaka" pitchFamily="-107" charset="-128"/>
            </a:endParaRPr>
          </a:p>
        </p:txBody>
      </p:sp>
    </p:spTree>
    <p:extLst>
      <p:ext uri="{BB962C8B-B14F-4D97-AF65-F5344CB8AC3E}">
        <p14:creationId xmlns:p14="http://schemas.microsoft.com/office/powerpoint/2010/main" val="4168177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8"/>
          <p:cNvSpPr>
            <a:spLocks noChangeArrowheads="1"/>
          </p:cNvSpPr>
          <p:nvPr/>
        </p:nvSpPr>
        <p:spPr bwMode="auto">
          <a:xfrm>
            <a:off x="314325" y="1792288"/>
            <a:ext cx="5334000" cy="4154487"/>
          </a:xfrm>
          <a:prstGeom prst="rect">
            <a:avLst/>
          </a:prstGeom>
          <a:solidFill>
            <a:schemeClr val="accent1">
              <a:lumMod val="20000"/>
              <a:lumOff val="80000"/>
            </a:schemeClr>
          </a:solidFill>
          <a:ln w="9525">
            <a:noFill/>
            <a:miter lim="800000"/>
            <a:headEnd/>
            <a:tailEnd/>
          </a:ln>
        </p:spPr>
        <p:txBody>
          <a:bodyPr>
            <a:spAutoFit/>
          </a:bodyPr>
          <a:lstStyle/>
          <a:p>
            <a:pPr eaLnBrk="1" hangingPunct="1">
              <a:defRPr/>
            </a:pPr>
            <a:r>
              <a:rPr lang="en-US" sz="2400" dirty="0">
                <a:latin typeface="+mn-lt"/>
              </a:rPr>
              <a:t>The kind of reasoning that goes on in such discussions involves certain </a:t>
            </a:r>
            <a:r>
              <a:rPr lang="en-US" sz="2400" i="1" dirty="0">
                <a:solidFill>
                  <a:srgbClr val="FF0000"/>
                </a:solidFill>
                <a:latin typeface="+mn-lt"/>
              </a:rPr>
              <a:t>goals</a:t>
            </a:r>
            <a:r>
              <a:rPr lang="en-US" sz="2400" dirty="0">
                <a:latin typeface="+mn-lt"/>
              </a:rPr>
              <a:t> </a:t>
            </a:r>
          </a:p>
          <a:p>
            <a:pPr eaLnBrk="1" hangingPunct="1">
              <a:defRPr/>
            </a:pPr>
            <a:r>
              <a:rPr lang="en-US" sz="2400" dirty="0">
                <a:latin typeface="+mn-lt"/>
              </a:rPr>
              <a:t>such as, in this case, health, safety and biodiversity. </a:t>
            </a:r>
          </a:p>
          <a:p>
            <a:pPr eaLnBrk="1" hangingPunct="1">
              <a:defRPr/>
            </a:pPr>
            <a:endParaRPr lang="en-US" sz="2400" dirty="0">
              <a:latin typeface="+mn-lt"/>
            </a:endParaRPr>
          </a:p>
          <a:p>
            <a:pPr eaLnBrk="1" hangingPunct="1">
              <a:defRPr/>
            </a:pPr>
            <a:r>
              <a:rPr lang="en-US" sz="2400" dirty="0">
                <a:latin typeface="+mn-lt"/>
              </a:rPr>
              <a:t>The reasoning then focuses on finding the best – or at least the reasonably better --  </a:t>
            </a:r>
          </a:p>
          <a:p>
            <a:pPr eaLnBrk="1" hangingPunct="1">
              <a:defRPr/>
            </a:pPr>
            <a:r>
              <a:rPr lang="en-US" sz="2400" i="1" dirty="0">
                <a:solidFill>
                  <a:srgbClr val="FF0000"/>
                </a:solidFill>
                <a:latin typeface="+mn-lt"/>
              </a:rPr>
              <a:t>means</a:t>
            </a:r>
            <a:r>
              <a:rPr lang="en-US" sz="2400" dirty="0">
                <a:latin typeface="+mn-lt"/>
              </a:rPr>
              <a:t> </a:t>
            </a:r>
          </a:p>
          <a:p>
            <a:pPr eaLnBrk="1" hangingPunct="1">
              <a:defRPr/>
            </a:pPr>
            <a:r>
              <a:rPr lang="en-US" sz="2400" dirty="0">
                <a:latin typeface="+mn-lt"/>
              </a:rPr>
              <a:t>for obtaining those goals. </a:t>
            </a:r>
            <a:endParaRPr lang="en-US" sz="2400" dirty="0">
              <a:solidFill>
                <a:schemeClr val="tx2"/>
              </a:solidFill>
              <a:latin typeface="+mn-lt"/>
              <a:ea typeface="Osaka" pitchFamily="-107" charset="-128"/>
            </a:endParaRPr>
          </a:p>
        </p:txBody>
      </p:sp>
      <p:sp>
        <p:nvSpPr>
          <p:cNvPr id="5" name="Title 4"/>
          <p:cNvSpPr>
            <a:spLocks noGrp="1"/>
          </p:cNvSpPr>
          <p:nvPr>
            <p:ph type="title"/>
          </p:nvPr>
        </p:nvSpPr>
        <p:spPr/>
        <p:txBody>
          <a:bodyPr/>
          <a:lstStyle/>
          <a:p>
            <a:pPr eaLnBrk="1" hangingPunct="1">
              <a:defRPr/>
            </a:pPr>
            <a:r>
              <a:rPr lang="en-US" dirty="0" smtClean="0"/>
              <a:t>Reasoning</a:t>
            </a:r>
            <a:endParaRPr lang="en-US" dirty="0"/>
          </a:p>
        </p:txBody>
      </p:sp>
      <p:pic>
        <p:nvPicPr>
          <p:cNvPr id="48132" name="Picture 4" descr="Fukushima-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990600"/>
            <a:ext cx="2819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456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b="1" dirty="0" smtClean="0"/>
              <a:t>Ethics (Review)</a:t>
            </a:r>
            <a:endParaRPr lang="en-US" b="1" dirty="0"/>
          </a:p>
        </p:txBody>
      </p:sp>
      <p:sp>
        <p:nvSpPr>
          <p:cNvPr id="4" name="Rectangle 3"/>
          <p:cNvSpPr/>
          <p:nvPr/>
        </p:nvSpPr>
        <p:spPr>
          <a:xfrm>
            <a:off x="1047135" y="1873045"/>
            <a:ext cx="7152968" cy="2923877"/>
          </a:xfrm>
          <a:prstGeom prst="rect">
            <a:avLst/>
          </a:prstGeom>
        </p:spPr>
        <p:txBody>
          <a:bodyPr wrap="square">
            <a:spAutoFit/>
          </a:bodyPr>
          <a:lstStyle/>
          <a:p>
            <a:pPr marL="274320" indent="-274320" eaLnBrk="1" fontAlgn="auto" hangingPunct="1">
              <a:spcAft>
                <a:spcPts val="0"/>
              </a:spcAft>
              <a:buFont typeface="Wingdings" pitchFamily="2" charset="2"/>
              <a:buChar char="q"/>
              <a:defRPr/>
            </a:pPr>
            <a:r>
              <a:rPr lang="en-US" sz="2800" dirty="0" smtClean="0">
                <a:latin typeface="+mn-lt"/>
              </a:rPr>
              <a:t>  System of moral principles </a:t>
            </a:r>
          </a:p>
          <a:p>
            <a:pPr marL="640080" lvl="1" indent="-274320" eaLnBrk="1" fontAlgn="auto" hangingPunct="1">
              <a:spcAft>
                <a:spcPts val="0"/>
              </a:spcAft>
              <a:buFont typeface="Wingdings" pitchFamily="2" charset="2"/>
              <a:buChar char="§"/>
              <a:defRPr/>
            </a:pPr>
            <a:r>
              <a:rPr lang="en-US" sz="2400" dirty="0" smtClean="0">
                <a:solidFill>
                  <a:schemeClr val="accent1">
                    <a:lumMod val="75000"/>
                  </a:schemeClr>
                </a:solidFill>
                <a:latin typeface="+mn-lt"/>
              </a:rPr>
              <a:t>Principles of right and wrong, justice and injustice,  good and evil, vice and virtue, rights and responsibilities</a:t>
            </a:r>
          </a:p>
          <a:p>
            <a:pPr marL="640080" lvl="1" indent="-274320" eaLnBrk="1" fontAlgn="auto" hangingPunct="1">
              <a:spcAft>
                <a:spcPts val="0"/>
              </a:spcAft>
              <a:buFont typeface="Wingdings" pitchFamily="2" charset="2"/>
              <a:buChar char="q"/>
              <a:defRPr/>
            </a:pPr>
            <a:endParaRPr lang="en-US" sz="2800" dirty="0" smtClean="0">
              <a:latin typeface="+mn-lt"/>
            </a:endParaRPr>
          </a:p>
          <a:p>
            <a:pPr marL="576263" indent="-576263" eaLnBrk="1" fontAlgn="auto" hangingPunct="1">
              <a:spcAft>
                <a:spcPts val="0"/>
              </a:spcAft>
              <a:buFont typeface="Wingdings" pitchFamily="2" charset="2"/>
              <a:buChar char="q"/>
              <a:defRPr/>
            </a:pPr>
            <a:r>
              <a:rPr lang="en-US" sz="2800" dirty="0" smtClean="0">
                <a:latin typeface="+mn-lt"/>
              </a:rPr>
              <a:t>Principles governing conduct or behavior of an individual or a group</a:t>
            </a:r>
          </a:p>
        </p:txBody>
      </p:sp>
    </p:spTree>
    <p:extLst>
      <p:ext uri="{BB962C8B-B14F-4D97-AF65-F5344CB8AC3E}">
        <p14:creationId xmlns:p14="http://schemas.microsoft.com/office/powerpoint/2010/main" val="626686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ttp://mariposajunglelodge.com/images/bg-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119" y="3551238"/>
            <a:ext cx="4475163"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descr="http://static.tumblr.com/07849649bb8718c39c77e5acad91d6ec/qv70mpt/2KZmo81on/tumblr_static_nordic-forest-wall-mu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479425"/>
            <a:ext cx="41275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5226567" y="359505"/>
            <a:ext cx="2313482" cy="2783012"/>
            <a:chOff x="5226567" y="359505"/>
            <a:chExt cx="2313482" cy="2783012"/>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567" y="359505"/>
              <a:ext cx="2313482" cy="2313482"/>
            </a:xfrm>
            <a:prstGeom prst="rect">
              <a:avLst/>
            </a:prstGeom>
          </p:spPr>
        </p:pic>
        <p:sp>
          <p:nvSpPr>
            <p:cNvPr id="3" name="TextBox 2"/>
            <p:cNvSpPr txBox="1"/>
            <p:nvPr/>
          </p:nvSpPr>
          <p:spPr>
            <a:xfrm>
              <a:off x="6207619" y="749511"/>
              <a:ext cx="351378" cy="369332"/>
            </a:xfrm>
            <a:prstGeom prst="rect">
              <a:avLst/>
            </a:prstGeom>
            <a:noFill/>
          </p:spPr>
          <p:txBody>
            <a:bodyPr wrap="none" rtlCol="0">
              <a:spAutoFit/>
            </a:bodyPr>
            <a:lstStyle/>
            <a:p>
              <a:r>
                <a:rPr lang="en-US" b="1" dirty="0" smtClean="0"/>
                <a:t>N</a:t>
              </a:r>
              <a:endParaRPr lang="en-US" b="1" dirty="0"/>
            </a:p>
          </p:txBody>
        </p:sp>
        <p:sp>
          <p:nvSpPr>
            <p:cNvPr id="6" name="TextBox 5"/>
            <p:cNvSpPr txBox="1"/>
            <p:nvPr/>
          </p:nvSpPr>
          <p:spPr>
            <a:xfrm>
              <a:off x="5816183" y="2773185"/>
              <a:ext cx="1159292" cy="369332"/>
            </a:xfrm>
            <a:prstGeom prst="rect">
              <a:avLst/>
            </a:prstGeom>
            <a:noFill/>
          </p:spPr>
          <p:txBody>
            <a:bodyPr wrap="none" rtlCol="0">
              <a:spAutoFit/>
            </a:bodyPr>
            <a:lstStyle/>
            <a:p>
              <a:r>
                <a:rPr lang="en-US" dirty="0" smtClean="0"/>
                <a:t>Compass</a:t>
              </a:r>
              <a:endParaRPr lang="en-US" dirty="0"/>
            </a:p>
          </p:txBody>
        </p:sp>
      </p:grpSp>
      <p:grpSp>
        <p:nvGrpSpPr>
          <p:cNvPr id="11" name="Group 10"/>
          <p:cNvGrpSpPr/>
          <p:nvPr/>
        </p:nvGrpSpPr>
        <p:grpSpPr>
          <a:xfrm>
            <a:off x="567109" y="3515063"/>
            <a:ext cx="2790687" cy="3136394"/>
            <a:chOff x="567109" y="3515063"/>
            <a:chExt cx="2790687" cy="3136394"/>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9577" y="4260855"/>
              <a:ext cx="1477040" cy="1432729"/>
            </a:xfrm>
            <a:prstGeom prst="rect">
              <a:avLst/>
            </a:prstGeom>
          </p:spPr>
        </p:pic>
        <p:sp>
          <p:nvSpPr>
            <p:cNvPr id="5" name="TextBox 4"/>
            <p:cNvSpPr txBox="1"/>
            <p:nvPr/>
          </p:nvSpPr>
          <p:spPr>
            <a:xfrm>
              <a:off x="1304809" y="4032354"/>
              <a:ext cx="1454309" cy="369332"/>
            </a:xfrm>
            <a:prstGeom prst="rect">
              <a:avLst/>
            </a:prstGeom>
            <a:noFill/>
          </p:spPr>
          <p:txBody>
            <a:bodyPr wrap="none" rtlCol="0">
              <a:spAutoFit/>
            </a:bodyPr>
            <a:lstStyle/>
            <a:p>
              <a:r>
                <a:rPr lang="en-US" dirty="0" smtClean="0"/>
                <a:t>Moral Action</a:t>
              </a:r>
              <a:endParaRPr lang="en-US" dirty="0"/>
            </a:p>
          </p:txBody>
        </p:sp>
        <p:sp>
          <p:nvSpPr>
            <p:cNvPr id="10" name="TextBox 9"/>
            <p:cNvSpPr txBox="1"/>
            <p:nvPr/>
          </p:nvSpPr>
          <p:spPr>
            <a:xfrm>
              <a:off x="849588" y="6282125"/>
              <a:ext cx="2364750" cy="369332"/>
            </a:xfrm>
            <a:prstGeom prst="rect">
              <a:avLst/>
            </a:prstGeom>
            <a:noFill/>
          </p:spPr>
          <p:txBody>
            <a:bodyPr wrap="none" rtlCol="0">
              <a:spAutoFit/>
            </a:bodyPr>
            <a:lstStyle/>
            <a:p>
              <a:r>
                <a:rPr lang="en-US" dirty="0" smtClean="0"/>
                <a:t>Moral Considerations</a:t>
              </a:r>
              <a:endParaRPr lang="en-US" dirty="0"/>
            </a:p>
          </p:txBody>
        </p:sp>
        <p:sp>
          <p:nvSpPr>
            <p:cNvPr id="9" name="Donut 8"/>
            <p:cNvSpPr/>
            <p:nvPr/>
          </p:nvSpPr>
          <p:spPr>
            <a:xfrm>
              <a:off x="567109" y="3515063"/>
              <a:ext cx="2790687" cy="2705855"/>
            </a:xfrm>
            <a:prstGeom prst="donut">
              <a:avLst>
                <a:gd name="adj" fmla="val 999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4361601" y="4523882"/>
            <a:ext cx="3692036" cy="584775"/>
          </a:xfrm>
          <a:prstGeom prst="rect">
            <a:avLst/>
          </a:prstGeom>
          <a:noFill/>
        </p:spPr>
        <p:txBody>
          <a:bodyPr wrap="none" rtlCol="0">
            <a:spAutoFit/>
          </a:bodyPr>
          <a:lstStyle/>
          <a:p>
            <a:r>
              <a:rPr lang="en-US" sz="3200" dirty="0" smtClean="0">
                <a:solidFill>
                  <a:schemeClr val="bg1"/>
                </a:solidFill>
              </a:rPr>
              <a:t>Rules of the Jungle</a:t>
            </a:r>
            <a:endParaRPr lang="en-US" sz="3200" dirty="0">
              <a:solidFill>
                <a:schemeClr val="bg1"/>
              </a:solidFill>
            </a:endParaRPr>
          </a:p>
        </p:txBody>
      </p:sp>
    </p:spTree>
    <p:extLst>
      <p:ext uri="{BB962C8B-B14F-4D97-AF65-F5344CB8AC3E}">
        <p14:creationId xmlns:p14="http://schemas.microsoft.com/office/powerpoint/2010/main" val="352941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10914"/>
            <a:ext cx="7467600" cy="1143000"/>
          </a:xfrm>
        </p:spPr>
        <p:txBody>
          <a:bodyPr/>
          <a:lstStyle/>
          <a:p>
            <a:pPr fontAlgn="auto">
              <a:spcAft>
                <a:spcPts val="0"/>
              </a:spcAft>
              <a:defRPr/>
            </a:pPr>
            <a:r>
              <a:rPr lang="en-US" b="1" dirty="0" smtClean="0"/>
              <a:t>Recall Sample Moral Theories</a:t>
            </a:r>
            <a:endParaRPr lang="en-US" b="1" dirty="0"/>
          </a:p>
        </p:txBody>
      </p:sp>
      <p:sp>
        <p:nvSpPr>
          <p:cNvPr id="43011" name="Content Placeholder 2"/>
          <p:cNvSpPr>
            <a:spLocks noGrp="1"/>
          </p:cNvSpPr>
          <p:nvPr>
            <p:ph sz="quarter" idx="1"/>
          </p:nvPr>
        </p:nvSpPr>
        <p:spPr>
          <a:xfrm>
            <a:off x="285750" y="898545"/>
            <a:ext cx="7695722" cy="4873625"/>
          </a:xfrm>
        </p:spPr>
        <p:txBody>
          <a:bodyPr/>
          <a:lstStyle/>
          <a:p>
            <a:r>
              <a:rPr lang="en-US" dirty="0" smtClean="0"/>
              <a:t>Utilitarian</a:t>
            </a:r>
          </a:p>
          <a:p>
            <a:pPr lvl="1"/>
            <a:r>
              <a:rPr lang="en-US" dirty="0" smtClean="0"/>
              <a:t>Provides the most good and the least harm</a:t>
            </a:r>
          </a:p>
          <a:p>
            <a:r>
              <a:rPr lang="en-US" dirty="0" smtClean="0"/>
              <a:t>Justice</a:t>
            </a:r>
          </a:p>
          <a:p>
            <a:pPr lvl="1"/>
            <a:r>
              <a:rPr lang="en-US" dirty="0" smtClean="0"/>
              <a:t>Maintains all equals should be treated equally</a:t>
            </a:r>
          </a:p>
          <a:p>
            <a:pPr lvl="1"/>
            <a:r>
              <a:rPr lang="en-US" dirty="0"/>
              <a:t>This  option treats people as you wanted to be </a:t>
            </a:r>
            <a:r>
              <a:rPr lang="en-US" dirty="0" smtClean="0"/>
              <a:t>treated</a:t>
            </a:r>
          </a:p>
          <a:p>
            <a:r>
              <a:rPr lang="en-US" dirty="0" smtClean="0"/>
              <a:t>Rights</a:t>
            </a:r>
          </a:p>
          <a:p>
            <a:pPr lvl="1"/>
            <a:r>
              <a:rPr lang="en-US" dirty="0" smtClean="0"/>
              <a:t>Best protects and respects rights of others</a:t>
            </a:r>
          </a:p>
          <a:p>
            <a:pPr lvl="1"/>
            <a:r>
              <a:rPr lang="en-US" dirty="0"/>
              <a:t>This option best respects the rights of all who have </a:t>
            </a:r>
            <a:r>
              <a:rPr lang="en-US" dirty="0" smtClean="0"/>
              <a:t>stake</a:t>
            </a:r>
          </a:p>
          <a:p>
            <a:r>
              <a:rPr lang="en-US" dirty="0" smtClean="0"/>
              <a:t>Harm/Care</a:t>
            </a:r>
          </a:p>
          <a:p>
            <a:pPr lvl="1"/>
            <a:r>
              <a:rPr lang="en-US" dirty="0" smtClean="0"/>
              <a:t>Ensures kindness and gentleness to those in need</a:t>
            </a:r>
          </a:p>
          <a:p>
            <a:pPr lvl="1"/>
            <a:r>
              <a:rPr lang="en-US" dirty="0"/>
              <a:t>This option is best for those in </a:t>
            </a:r>
            <a:r>
              <a:rPr lang="en-US" dirty="0" smtClean="0"/>
              <a:t>need</a:t>
            </a:r>
          </a:p>
          <a:p>
            <a:r>
              <a:rPr lang="en-US" dirty="0" smtClean="0"/>
              <a:t>Virtue</a:t>
            </a:r>
          </a:p>
          <a:p>
            <a:pPr lvl="1"/>
            <a:r>
              <a:rPr lang="en-US" dirty="0" smtClean="0"/>
              <a:t>It’s virtuous if consistent with an ideal virtue</a:t>
            </a:r>
          </a:p>
          <a:p>
            <a:pPr lvl="1"/>
            <a:r>
              <a:rPr lang="en-US" dirty="0"/>
              <a:t>This option leads me to act as a responsible person</a:t>
            </a:r>
          </a:p>
          <a:p>
            <a:pPr lvl="1"/>
            <a:endParaRPr lang="en-US" dirty="0" smtClean="0"/>
          </a:p>
          <a:p>
            <a:pPr>
              <a:buNone/>
            </a:pPr>
            <a:r>
              <a:rPr lang="en-US" dirty="0" smtClean="0"/>
              <a:t> </a:t>
            </a:r>
          </a:p>
        </p:txBody>
      </p:sp>
    </p:spTree>
    <p:extLst>
      <p:ext uri="{BB962C8B-B14F-4D97-AF65-F5344CB8AC3E}">
        <p14:creationId xmlns:p14="http://schemas.microsoft.com/office/powerpoint/2010/main" val="151409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83" y="-4760"/>
            <a:ext cx="8052123" cy="1143000"/>
          </a:xfrm>
        </p:spPr>
        <p:txBody>
          <a:bodyPr/>
          <a:lstStyle/>
          <a:p>
            <a:pPr fontAlgn="auto">
              <a:spcAft>
                <a:spcPts val="0"/>
              </a:spcAft>
              <a:defRPr/>
            </a:pPr>
            <a:r>
              <a:rPr lang="en-US" b="1" dirty="0" smtClean="0"/>
              <a:t>Other Moral Theories – Prima Facie Duties</a:t>
            </a:r>
            <a:endParaRPr lang="en-US" b="1" dirty="0"/>
          </a:p>
        </p:txBody>
      </p:sp>
      <p:sp>
        <p:nvSpPr>
          <p:cNvPr id="39939" name="Content Placeholder 2"/>
          <p:cNvSpPr>
            <a:spLocks noGrp="1"/>
          </p:cNvSpPr>
          <p:nvPr>
            <p:ph sz="quarter" idx="1"/>
          </p:nvPr>
        </p:nvSpPr>
        <p:spPr>
          <a:xfrm>
            <a:off x="0" y="2762177"/>
            <a:ext cx="7467600" cy="4873625"/>
          </a:xfrm>
        </p:spPr>
        <p:txBody>
          <a:bodyPr/>
          <a:lstStyle/>
          <a:p>
            <a:pPr marL="1031875" indent="-1031875">
              <a:buFont typeface="Wingdings" pitchFamily="2" charset="2"/>
              <a:buNone/>
            </a:pPr>
            <a:r>
              <a:rPr lang="en-US" sz="2800" dirty="0"/>
              <a:t>	</a:t>
            </a:r>
            <a:r>
              <a:rPr lang="en-US" sz="2800" b="1" dirty="0" smtClean="0"/>
              <a:t>Fidelity</a:t>
            </a:r>
          </a:p>
          <a:p>
            <a:pPr marL="1031875" indent="-1031875">
              <a:buFont typeface="Wingdings" pitchFamily="2" charset="2"/>
              <a:buNone/>
            </a:pPr>
            <a:r>
              <a:rPr lang="en-US" sz="2800" b="1" dirty="0" smtClean="0"/>
              <a:t>	Reparation</a:t>
            </a:r>
            <a:endParaRPr lang="en-US" sz="2800" dirty="0" smtClean="0"/>
          </a:p>
          <a:p>
            <a:pPr marL="1031875" indent="-1031875">
              <a:buFont typeface="Wingdings" pitchFamily="2" charset="2"/>
              <a:buNone/>
            </a:pPr>
            <a:r>
              <a:rPr lang="en-US" sz="2800" b="1" dirty="0" smtClean="0"/>
              <a:t>	Gratitude</a:t>
            </a:r>
          </a:p>
          <a:p>
            <a:pPr marL="1031875" indent="-1031875">
              <a:buNone/>
            </a:pPr>
            <a:r>
              <a:rPr lang="en-US" sz="2800" b="1" dirty="0" smtClean="0"/>
              <a:t>	Non-</a:t>
            </a:r>
            <a:r>
              <a:rPr lang="en-US" sz="2800" b="1" dirty="0" err="1" smtClean="0"/>
              <a:t>Maleficence</a:t>
            </a:r>
            <a:endParaRPr lang="en-US" sz="2800" dirty="0" smtClean="0"/>
          </a:p>
          <a:p>
            <a:pPr marL="1031875" indent="-1031875">
              <a:buNone/>
            </a:pPr>
            <a:r>
              <a:rPr lang="en-US" sz="2800" b="1" dirty="0" smtClean="0"/>
              <a:t>	Beneficence</a:t>
            </a:r>
          </a:p>
          <a:p>
            <a:pPr marL="1031875" indent="-1031875">
              <a:buNone/>
            </a:pPr>
            <a:r>
              <a:rPr lang="en-US" sz="2800" b="1" dirty="0" smtClean="0"/>
              <a:t>	Justice</a:t>
            </a:r>
            <a:endParaRPr lang="en-US" sz="2800" dirty="0" smtClean="0"/>
          </a:p>
          <a:p>
            <a:pPr marL="1031875" indent="-1031875">
              <a:buNone/>
            </a:pPr>
            <a:r>
              <a:rPr lang="en-US" sz="2800" dirty="0" smtClean="0"/>
              <a:t>	</a:t>
            </a:r>
            <a:r>
              <a:rPr lang="en-US" sz="2800" b="1" dirty="0" smtClean="0"/>
              <a:t>Non-parasitism</a:t>
            </a:r>
          </a:p>
        </p:txBody>
      </p:sp>
      <p:sp>
        <p:nvSpPr>
          <p:cNvPr id="6" name="Rectangle 5"/>
          <p:cNvSpPr/>
          <p:nvPr/>
        </p:nvSpPr>
        <p:spPr>
          <a:xfrm>
            <a:off x="750455" y="1242345"/>
            <a:ext cx="7721600" cy="1384995"/>
          </a:xfrm>
          <a:prstGeom prst="rect">
            <a:avLst/>
          </a:prstGeom>
        </p:spPr>
        <p:txBody>
          <a:bodyPr wrap="square">
            <a:spAutoFit/>
          </a:bodyPr>
          <a:lstStyle/>
          <a:p>
            <a:r>
              <a:rPr lang="en-US" sz="2800" dirty="0" smtClean="0">
                <a:solidFill>
                  <a:srgbClr val="FF0000"/>
                </a:solidFill>
                <a:latin typeface="+mn-lt"/>
              </a:rPr>
              <a:t>Prima Facie Duties </a:t>
            </a:r>
            <a:r>
              <a:rPr lang="en-US" sz="2800" dirty="0" smtClean="0">
                <a:latin typeface="+mn-lt"/>
              </a:rPr>
              <a:t>are guidelines, used for moral consideration, that give moral reason for action</a:t>
            </a:r>
            <a:endParaRPr lang="en-US" sz="2800" dirty="0">
              <a:latin typeface="+mn-lt"/>
            </a:endParaRPr>
          </a:p>
        </p:txBody>
      </p:sp>
      <p:sp>
        <p:nvSpPr>
          <p:cNvPr id="3" name="Rectangle 2"/>
          <p:cNvSpPr/>
          <p:nvPr/>
        </p:nvSpPr>
        <p:spPr>
          <a:xfrm>
            <a:off x="2453512" y="6356487"/>
            <a:ext cx="5934364" cy="338554"/>
          </a:xfrm>
          <a:prstGeom prst="rect">
            <a:avLst/>
          </a:prstGeom>
        </p:spPr>
        <p:txBody>
          <a:bodyPr wrap="square">
            <a:spAutoFit/>
          </a:bodyPr>
          <a:lstStyle/>
          <a:p>
            <a:r>
              <a:rPr lang="en-US" sz="1600" dirty="0"/>
              <a:t>http://people.wku.edu/jan.garrett/ethics/rossethc.htm</a:t>
            </a:r>
          </a:p>
        </p:txBody>
      </p:sp>
      <p:sp>
        <p:nvSpPr>
          <p:cNvPr id="4" name="Rectangle 3"/>
          <p:cNvSpPr/>
          <p:nvPr/>
        </p:nvSpPr>
        <p:spPr>
          <a:xfrm>
            <a:off x="4344414" y="3299781"/>
            <a:ext cx="4590475" cy="830997"/>
          </a:xfrm>
          <a:prstGeom prst="rect">
            <a:avLst/>
          </a:prstGeom>
        </p:spPr>
        <p:txBody>
          <a:bodyPr wrap="square">
            <a:spAutoFit/>
          </a:bodyPr>
          <a:lstStyle/>
          <a:p>
            <a:r>
              <a:rPr lang="en-US" sz="2400" b="1" dirty="0">
                <a:solidFill>
                  <a:srgbClr val="00B050"/>
                </a:solidFill>
              </a:rPr>
              <a:t>Ethical Theory Based </a:t>
            </a:r>
            <a:r>
              <a:rPr lang="en-US" sz="2400" b="1" dirty="0" smtClean="0">
                <a:solidFill>
                  <a:srgbClr val="00B050"/>
                </a:solidFill>
              </a:rPr>
              <a:t>on</a:t>
            </a:r>
          </a:p>
          <a:p>
            <a:r>
              <a:rPr lang="en-US" sz="2400" b="1" dirty="0" smtClean="0">
                <a:solidFill>
                  <a:srgbClr val="00B050"/>
                </a:solidFill>
              </a:rPr>
              <a:t>W</a:t>
            </a:r>
            <a:r>
              <a:rPr lang="en-US" sz="2400" b="1" dirty="0">
                <a:solidFill>
                  <a:srgbClr val="00B050"/>
                </a:solidFill>
              </a:rPr>
              <a:t>. D. Ross</a:t>
            </a:r>
          </a:p>
        </p:txBody>
      </p:sp>
    </p:spTree>
    <p:extLst>
      <p:ext uri="{BB962C8B-B14F-4D97-AF65-F5344CB8AC3E}">
        <p14:creationId xmlns:p14="http://schemas.microsoft.com/office/powerpoint/2010/main" val="1234206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Prima Facie Duties</a:t>
            </a:r>
            <a:endParaRPr lang="en-US" b="1" dirty="0"/>
          </a:p>
        </p:txBody>
      </p:sp>
      <p:sp>
        <p:nvSpPr>
          <p:cNvPr id="39939" name="Content Placeholder 2"/>
          <p:cNvSpPr>
            <a:spLocks noGrp="1"/>
          </p:cNvSpPr>
          <p:nvPr>
            <p:ph sz="quarter" idx="1"/>
          </p:nvPr>
        </p:nvSpPr>
        <p:spPr>
          <a:xfrm>
            <a:off x="457200" y="1420320"/>
            <a:ext cx="7467600" cy="4873625"/>
          </a:xfrm>
        </p:spPr>
        <p:txBody>
          <a:bodyPr/>
          <a:lstStyle/>
          <a:p>
            <a:pPr>
              <a:buFont typeface="Wingdings" pitchFamily="2" charset="2"/>
              <a:buNone/>
            </a:pPr>
            <a:r>
              <a:rPr lang="en-US" sz="2800" dirty="0" smtClean="0"/>
              <a:t> 	</a:t>
            </a:r>
          </a:p>
          <a:p>
            <a:pPr>
              <a:buFont typeface="Wingdings" pitchFamily="2" charset="2"/>
              <a:buNone/>
            </a:pPr>
            <a:r>
              <a:rPr lang="en-US" sz="2800" b="1" dirty="0" smtClean="0"/>
              <a:t>	Fidelity </a:t>
            </a:r>
            <a:r>
              <a:rPr lang="en-US" sz="2800" dirty="0" smtClean="0"/>
              <a:t>involves keeping one’s promises, contracts and duties, and not lying.</a:t>
            </a:r>
          </a:p>
          <a:p>
            <a:pPr>
              <a:buFont typeface="Wingdings" pitchFamily="2" charset="2"/>
              <a:buNone/>
            </a:pPr>
            <a:endParaRPr lang="en-US" sz="2800" b="1" dirty="0" smtClean="0"/>
          </a:p>
          <a:p>
            <a:pPr>
              <a:buFont typeface="Wingdings" pitchFamily="2" charset="2"/>
              <a:buNone/>
            </a:pPr>
            <a:r>
              <a:rPr lang="en-US" sz="2800" b="1" dirty="0" smtClean="0"/>
              <a:t>	Reparation </a:t>
            </a:r>
            <a:r>
              <a:rPr lang="en-US" sz="2800" dirty="0" smtClean="0"/>
              <a:t>is the duty to make up for the injuries one has done to others.</a:t>
            </a:r>
          </a:p>
          <a:p>
            <a:pPr>
              <a:buFont typeface="Wingdings" pitchFamily="2" charset="2"/>
              <a:buNone/>
            </a:pPr>
            <a:endParaRPr lang="en-US" sz="2800" b="1" dirty="0" smtClean="0"/>
          </a:p>
          <a:p>
            <a:pPr>
              <a:buFont typeface="Wingdings" pitchFamily="2" charset="2"/>
              <a:buNone/>
            </a:pPr>
            <a:r>
              <a:rPr lang="en-US" sz="2800" b="1" dirty="0" smtClean="0"/>
              <a:t>	Gratitude </a:t>
            </a:r>
            <a:r>
              <a:rPr lang="en-US" sz="2800" dirty="0" smtClean="0"/>
              <a:t>is the duty to be grateful for benefits that have been given to you.</a:t>
            </a:r>
            <a:endParaRPr lang="en-US" sz="2800" b="1" dirty="0" smtClean="0"/>
          </a:p>
        </p:txBody>
      </p:sp>
      <p:sp>
        <p:nvSpPr>
          <p:cNvPr id="4" name="Rectangle 3"/>
          <p:cNvSpPr/>
          <p:nvPr/>
        </p:nvSpPr>
        <p:spPr>
          <a:xfrm>
            <a:off x="2572327" y="6107653"/>
            <a:ext cx="5934364" cy="369332"/>
          </a:xfrm>
          <a:prstGeom prst="rect">
            <a:avLst/>
          </a:prstGeom>
        </p:spPr>
        <p:txBody>
          <a:bodyPr wrap="square">
            <a:spAutoFit/>
          </a:bodyPr>
          <a:lstStyle/>
          <a:p>
            <a:r>
              <a:rPr lang="en-US" dirty="0"/>
              <a:t>http://people.wku.edu/jan.garrett/ethics/rossethc.htm</a:t>
            </a:r>
          </a:p>
        </p:txBody>
      </p:sp>
    </p:spTree>
    <p:extLst>
      <p:ext uri="{BB962C8B-B14F-4D97-AF65-F5344CB8AC3E}">
        <p14:creationId xmlns:p14="http://schemas.microsoft.com/office/powerpoint/2010/main" val="3961482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12"/>
            <a:ext cx="7467600" cy="1143000"/>
          </a:xfrm>
        </p:spPr>
        <p:txBody>
          <a:bodyPr/>
          <a:lstStyle/>
          <a:p>
            <a:pPr fontAlgn="auto">
              <a:spcAft>
                <a:spcPts val="0"/>
              </a:spcAft>
              <a:defRPr/>
            </a:pPr>
            <a:r>
              <a:rPr lang="en-US" b="1" dirty="0" smtClean="0"/>
              <a:t>Prima Facie Duties</a:t>
            </a:r>
            <a:endParaRPr lang="en-US" b="1" dirty="0"/>
          </a:p>
        </p:txBody>
      </p:sp>
      <p:sp>
        <p:nvSpPr>
          <p:cNvPr id="40963" name="Content Placeholder 2"/>
          <p:cNvSpPr>
            <a:spLocks noGrp="1"/>
          </p:cNvSpPr>
          <p:nvPr>
            <p:ph sz="quarter" idx="1"/>
          </p:nvPr>
        </p:nvSpPr>
        <p:spPr>
          <a:xfrm>
            <a:off x="457200" y="1315391"/>
            <a:ext cx="7467600" cy="3061738"/>
          </a:xfrm>
        </p:spPr>
        <p:txBody>
          <a:bodyPr/>
          <a:lstStyle/>
          <a:p>
            <a:pPr>
              <a:buFont typeface="Wingdings" pitchFamily="2" charset="2"/>
              <a:buNone/>
            </a:pPr>
            <a:r>
              <a:rPr lang="en-US" sz="2800" dirty="0" smtClean="0"/>
              <a:t>	</a:t>
            </a:r>
            <a:r>
              <a:rPr lang="en-US" sz="2800" b="1" dirty="0" smtClean="0"/>
              <a:t>Non-maleficence </a:t>
            </a:r>
            <a:r>
              <a:rPr lang="en-US" sz="2800" dirty="0" smtClean="0"/>
              <a:t>is the duty not to harm others physically or psychologically.</a:t>
            </a:r>
          </a:p>
          <a:p>
            <a:pPr>
              <a:buFont typeface="Wingdings" pitchFamily="2" charset="2"/>
              <a:buNone/>
            </a:pPr>
            <a:endParaRPr lang="en-US" sz="2800" dirty="0" smtClean="0"/>
          </a:p>
          <a:p>
            <a:pPr>
              <a:buFont typeface="Wingdings" pitchFamily="2" charset="2"/>
              <a:buNone/>
            </a:pPr>
            <a:r>
              <a:rPr lang="en-US" sz="2800" dirty="0" smtClean="0"/>
              <a:t>	</a:t>
            </a:r>
            <a:r>
              <a:rPr lang="en-US" sz="2800" b="1" dirty="0" smtClean="0"/>
              <a:t>Beneficence </a:t>
            </a:r>
            <a:r>
              <a:rPr lang="en-US" sz="2800" dirty="0" smtClean="0"/>
              <a:t>is the duty to do good to others. To foster their good will, wisdom, health and security.</a:t>
            </a:r>
          </a:p>
        </p:txBody>
      </p:sp>
      <p:sp>
        <p:nvSpPr>
          <p:cNvPr id="3" name="Rectangle 2"/>
          <p:cNvSpPr/>
          <p:nvPr/>
        </p:nvSpPr>
        <p:spPr>
          <a:xfrm>
            <a:off x="742014" y="4422099"/>
            <a:ext cx="7107836" cy="1384995"/>
          </a:xfrm>
          <a:prstGeom prst="rect">
            <a:avLst/>
          </a:prstGeom>
        </p:spPr>
        <p:txBody>
          <a:bodyPr wrap="square">
            <a:spAutoFit/>
          </a:bodyPr>
          <a:lstStyle/>
          <a:p>
            <a:pPr>
              <a:buFont typeface="Wingdings" pitchFamily="2" charset="2"/>
              <a:buNone/>
            </a:pPr>
            <a:r>
              <a:rPr lang="en-US" sz="2800" b="1" dirty="0">
                <a:latin typeface="+mn-lt"/>
              </a:rPr>
              <a:t>Justice</a:t>
            </a:r>
            <a:r>
              <a:rPr lang="en-US" sz="2800" dirty="0">
                <a:latin typeface="+mn-lt"/>
              </a:rPr>
              <a:t> is the duty </a:t>
            </a:r>
            <a:r>
              <a:rPr lang="en-US" sz="2800" dirty="0" smtClean="0">
                <a:latin typeface="+mn-lt"/>
              </a:rPr>
              <a:t>to distribute </a:t>
            </a:r>
            <a:r>
              <a:rPr lang="en-US" sz="2800" dirty="0">
                <a:solidFill>
                  <a:prstClr val="black"/>
                </a:solidFill>
                <a:latin typeface="Century Schoolbook"/>
              </a:rPr>
              <a:t>benefits</a:t>
            </a:r>
            <a:r>
              <a:rPr lang="en-US" sz="2800" dirty="0" smtClean="0">
                <a:latin typeface="+mn-lt"/>
              </a:rPr>
              <a:t> and burdens fairly.  Or, to prevent </a:t>
            </a:r>
            <a:r>
              <a:rPr lang="en-US" sz="2800" dirty="0">
                <a:latin typeface="+mn-lt"/>
              </a:rPr>
              <a:t>unfair </a:t>
            </a:r>
            <a:r>
              <a:rPr lang="en-US" sz="2800" dirty="0" smtClean="0">
                <a:latin typeface="+mn-lt"/>
              </a:rPr>
              <a:t>distribution </a:t>
            </a:r>
            <a:r>
              <a:rPr lang="en-US" sz="2800" dirty="0">
                <a:latin typeface="+mn-lt"/>
              </a:rPr>
              <a:t>of </a:t>
            </a:r>
            <a:r>
              <a:rPr lang="en-US" sz="2800" dirty="0">
                <a:solidFill>
                  <a:prstClr val="black"/>
                </a:solidFill>
                <a:latin typeface="Century Schoolbook"/>
              </a:rPr>
              <a:t>benefits</a:t>
            </a:r>
            <a:r>
              <a:rPr lang="en-US" sz="2800" dirty="0" smtClean="0">
                <a:latin typeface="+mn-lt"/>
              </a:rPr>
              <a:t> and </a:t>
            </a:r>
            <a:r>
              <a:rPr lang="en-US" sz="2800" dirty="0" smtClean="0">
                <a:solidFill>
                  <a:prstClr val="black"/>
                </a:solidFill>
                <a:latin typeface="Century Schoolbook"/>
              </a:rPr>
              <a:t>burdens</a:t>
            </a:r>
            <a:r>
              <a:rPr lang="en-US" sz="2800" dirty="0" smtClean="0">
                <a:latin typeface="+mn-lt"/>
              </a:rPr>
              <a:t>. </a:t>
            </a:r>
            <a:endParaRPr lang="en-US" sz="2800" dirty="0">
              <a:latin typeface="+mn-lt"/>
            </a:endParaRPr>
          </a:p>
        </p:txBody>
      </p:sp>
      <p:sp>
        <p:nvSpPr>
          <p:cNvPr id="5" name="Rectangle 4"/>
          <p:cNvSpPr/>
          <p:nvPr/>
        </p:nvSpPr>
        <p:spPr>
          <a:xfrm>
            <a:off x="2572327" y="6107653"/>
            <a:ext cx="5934364" cy="369332"/>
          </a:xfrm>
          <a:prstGeom prst="rect">
            <a:avLst/>
          </a:prstGeom>
        </p:spPr>
        <p:txBody>
          <a:bodyPr wrap="square">
            <a:spAutoFit/>
          </a:bodyPr>
          <a:lstStyle/>
          <a:p>
            <a:r>
              <a:rPr lang="en-US" dirty="0"/>
              <a:t>http://people.wku.edu/jan.garrett/ethics/rossethc.htm</a:t>
            </a:r>
          </a:p>
        </p:txBody>
      </p:sp>
    </p:spTree>
    <p:extLst>
      <p:ext uri="{BB962C8B-B14F-4D97-AF65-F5344CB8AC3E}">
        <p14:creationId xmlns:p14="http://schemas.microsoft.com/office/powerpoint/2010/main" val="4103999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Prima Facie Duties</a:t>
            </a:r>
            <a:endParaRPr lang="en-US" b="1" dirty="0"/>
          </a:p>
        </p:txBody>
      </p:sp>
      <p:sp>
        <p:nvSpPr>
          <p:cNvPr id="41987" name="Content Placeholder 2"/>
          <p:cNvSpPr>
            <a:spLocks noGrp="1"/>
          </p:cNvSpPr>
          <p:nvPr>
            <p:ph sz="quarter" idx="1"/>
          </p:nvPr>
        </p:nvSpPr>
        <p:spPr>
          <a:xfrm>
            <a:off x="457200" y="1600200"/>
            <a:ext cx="7467600" cy="4873625"/>
          </a:xfrm>
        </p:spPr>
        <p:txBody>
          <a:bodyPr/>
          <a:lstStyle/>
          <a:p>
            <a:pPr>
              <a:buFont typeface="Wingdings" pitchFamily="2" charset="2"/>
              <a:buNone/>
            </a:pPr>
            <a:r>
              <a:rPr lang="en-US" sz="2800" dirty="0" smtClean="0"/>
              <a:t>	</a:t>
            </a:r>
          </a:p>
          <a:p>
            <a:pPr>
              <a:buFont typeface="Wingdings" pitchFamily="2" charset="2"/>
              <a:buNone/>
            </a:pPr>
            <a:r>
              <a:rPr lang="en-US" sz="2800" dirty="0" smtClean="0"/>
              <a:t>	</a:t>
            </a:r>
            <a:r>
              <a:rPr lang="en-US" sz="2800" b="1" dirty="0" smtClean="0"/>
              <a:t>Non-parasitism </a:t>
            </a:r>
            <a:r>
              <a:rPr lang="en-US" sz="2800" dirty="0" smtClean="0"/>
              <a:t>is the duty to not free-ride on society either professionally or personally. It involves taking only the appropriate benefits from the burdens one has undergone. </a:t>
            </a:r>
          </a:p>
        </p:txBody>
      </p:sp>
      <p:sp>
        <p:nvSpPr>
          <p:cNvPr id="4" name="Rectangle 3"/>
          <p:cNvSpPr/>
          <p:nvPr/>
        </p:nvSpPr>
        <p:spPr>
          <a:xfrm>
            <a:off x="2572327" y="6107653"/>
            <a:ext cx="5934364" cy="369332"/>
          </a:xfrm>
          <a:prstGeom prst="rect">
            <a:avLst/>
          </a:prstGeom>
        </p:spPr>
        <p:txBody>
          <a:bodyPr wrap="square">
            <a:spAutoFit/>
          </a:bodyPr>
          <a:lstStyle/>
          <a:p>
            <a:r>
              <a:rPr lang="en-US" dirty="0"/>
              <a:t>http://people.wku.edu/jan.garrett/ethics/rossethc.htm</a:t>
            </a:r>
          </a:p>
        </p:txBody>
      </p:sp>
    </p:spTree>
    <p:extLst>
      <p:ext uri="{BB962C8B-B14F-4D97-AF65-F5344CB8AC3E}">
        <p14:creationId xmlns:p14="http://schemas.microsoft.com/office/powerpoint/2010/main" val="617349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51"/>
            <a:ext cx="7467600" cy="1143000"/>
          </a:xfrm>
        </p:spPr>
        <p:txBody>
          <a:bodyPr/>
          <a:lstStyle/>
          <a:p>
            <a:pPr fontAlgn="auto">
              <a:spcAft>
                <a:spcPts val="0"/>
              </a:spcAft>
              <a:defRPr/>
            </a:pPr>
            <a:r>
              <a:rPr lang="en-US" b="1" dirty="0" smtClean="0"/>
              <a:t>Applying Prima Facie Duties</a:t>
            </a:r>
            <a:endParaRPr lang="en-US" b="1" dirty="0"/>
          </a:p>
        </p:txBody>
      </p:sp>
      <p:sp>
        <p:nvSpPr>
          <p:cNvPr id="43011" name="Content Placeholder 2"/>
          <p:cNvSpPr>
            <a:spLocks noGrp="1"/>
          </p:cNvSpPr>
          <p:nvPr>
            <p:ph sz="quarter" idx="1"/>
          </p:nvPr>
        </p:nvSpPr>
        <p:spPr>
          <a:xfrm>
            <a:off x="457200" y="1600200"/>
            <a:ext cx="7726218" cy="4873625"/>
          </a:xfrm>
        </p:spPr>
        <p:txBody>
          <a:bodyPr/>
          <a:lstStyle/>
          <a:p>
            <a:r>
              <a:rPr lang="en-US" sz="2800" dirty="0" smtClean="0"/>
              <a:t>When moral reasoning with prima facie duties, there are two kinds of cases:</a:t>
            </a:r>
          </a:p>
          <a:p>
            <a:endParaRPr lang="en-US" sz="2800" dirty="0" smtClean="0"/>
          </a:p>
          <a:p>
            <a:r>
              <a:rPr lang="en-US" sz="2800" dirty="0" smtClean="0"/>
              <a:t>Cases where duties </a:t>
            </a:r>
            <a:r>
              <a:rPr lang="en-US" sz="2800" b="1" dirty="0" smtClean="0"/>
              <a:t>do not </a:t>
            </a:r>
            <a:r>
              <a:rPr lang="en-US" sz="2800" dirty="0" smtClean="0"/>
              <a:t>conflict. </a:t>
            </a:r>
          </a:p>
          <a:p>
            <a:endParaRPr lang="en-US" sz="2800" dirty="0" smtClean="0"/>
          </a:p>
          <a:p>
            <a:r>
              <a:rPr lang="en-US" sz="2800" dirty="0" smtClean="0"/>
              <a:t>Cases where duties </a:t>
            </a:r>
            <a:r>
              <a:rPr lang="en-US" sz="2800" b="1" dirty="0" smtClean="0"/>
              <a:t>do </a:t>
            </a:r>
            <a:r>
              <a:rPr lang="en-US" sz="2800" dirty="0" smtClean="0"/>
              <a:t>conflict. </a:t>
            </a:r>
          </a:p>
          <a:p>
            <a:endParaRPr lang="en-US" sz="2800" dirty="0" smtClean="0"/>
          </a:p>
          <a:p>
            <a:r>
              <a:rPr lang="en-US" sz="2800" dirty="0" smtClean="0"/>
              <a:t>In cases where duties do conflict, we use rules about priority in order to settle the conflict. </a:t>
            </a:r>
          </a:p>
        </p:txBody>
      </p:sp>
    </p:spTree>
    <p:extLst>
      <p:ext uri="{BB962C8B-B14F-4D97-AF65-F5344CB8AC3E}">
        <p14:creationId xmlns:p14="http://schemas.microsoft.com/office/powerpoint/2010/main" val="3007003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012"/>
            <a:ext cx="7467600" cy="1143000"/>
          </a:xfrm>
        </p:spPr>
        <p:txBody>
          <a:bodyPr/>
          <a:lstStyle/>
          <a:p>
            <a:pPr fontAlgn="auto">
              <a:spcAft>
                <a:spcPts val="0"/>
              </a:spcAft>
              <a:defRPr/>
            </a:pPr>
            <a:r>
              <a:rPr lang="en-US" b="1" dirty="0" smtClean="0"/>
              <a:t>Rules of priority</a:t>
            </a:r>
            <a:endParaRPr lang="en-US" b="1" dirty="0"/>
          </a:p>
        </p:txBody>
      </p:sp>
      <p:sp>
        <p:nvSpPr>
          <p:cNvPr id="44035" name="Content Placeholder 2"/>
          <p:cNvSpPr>
            <a:spLocks noGrp="1"/>
          </p:cNvSpPr>
          <p:nvPr>
            <p:ph sz="quarter" idx="1"/>
          </p:nvPr>
        </p:nvSpPr>
        <p:spPr>
          <a:xfrm>
            <a:off x="457200" y="1015584"/>
            <a:ext cx="7467600" cy="4873625"/>
          </a:xfrm>
        </p:spPr>
        <p:txBody>
          <a:bodyPr/>
          <a:lstStyle/>
          <a:p>
            <a:pPr>
              <a:spcBef>
                <a:spcPts val="0"/>
              </a:spcBef>
            </a:pPr>
            <a:r>
              <a:rPr lang="en-US" sz="2800" dirty="0" smtClean="0"/>
              <a:t>Non-injury normally overrides all other prima facie duties. </a:t>
            </a:r>
            <a:endParaRPr lang="en-US" dirty="0" smtClean="0"/>
          </a:p>
          <a:p>
            <a:pPr lvl="1">
              <a:spcBef>
                <a:spcPts val="0"/>
              </a:spcBef>
              <a:buFont typeface="Courier New" panose="02070309020205020404" pitchFamily="49" charset="0"/>
              <a:buChar char="o"/>
            </a:pPr>
            <a:r>
              <a:rPr lang="en-US" sz="2800" dirty="0" smtClean="0"/>
              <a:t>You can’t harm a person to save another</a:t>
            </a:r>
            <a:r>
              <a:rPr lang="en-US" dirty="0" smtClean="0"/>
              <a:t>. </a:t>
            </a:r>
          </a:p>
          <a:p>
            <a:pPr>
              <a:spcBef>
                <a:spcPts val="0"/>
              </a:spcBef>
            </a:pPr>
            <a:endParaRPr lang="en-US" dirty="0" smtClean="0"/>
          </a:p>
          <a:p>
            <a:pPr>
              <a:spcBef>
                <a:spcPts val="0"/>
              </a:spcBef>
            </a:pPr>
            <a:r>
              <a:rPr lang="en-US" sz="2800" dirty="0" smtClean="0"/>
              <a:t>Fidelity overrides beneficence.</a:t>
            </a:r>
            <a:endParaRPr lang="en-US" dirty="0" smtClean="0"/>
          </a:p>
          <a:p>
            <a:pPr lvl="1">
              <a:spcBef>
                <a:spcPts val="0"/>
              </a:spcBef>
              <a:buFont typeface="Courier New" panose="02070309020205020404" pitchFamily="49" charset="0"/>
              <a:buChar char="o"/>
            </a:pPr>
            <a:r>
              <a:rPr lang="en-US" sz="2800" dirty="0" smtClean="0"/>
              <a:t>You cannot forgo a contract in order to be kind to someone else.  </a:t>
            </a:r>
          </a:p>
          <a:p>
            <a:pPr>
              <a:spcBef>
                <a:spcPts val="0"/>
              </a:spcBef>
              <a:buFont typeface="Wingdings" pitchFamily="2" charset="2"/>
              <a:buNone/>
            </a:pPr>
            <a:endParaRPr lang="en-US" dirty="0"/>
          </a:p>
          <a:p>
            <a:pPr>
              <a:spcBef>
                <a:spcPts val="0"/>
              </a:spcBef>
            </a:pPr>
            <a:r>
              <a:rPr lang="en-US" sz="2800" dirty="0" smtClean="0"/>
              <a:t>Beneficence and non-maleficence in relation to lasting positive qualities override</a:t>
            </a:r>
            <a:r>
              <a:rPr lang="en-US" dirty="0" smtClean="0"/>
              <a:t> </a:t>
            </a:r>
            <a:r>
              <a:rPr lang="en-US" sz="2800" dirty="0" smtClean="0"/>
              <a:t>prima facie duties that give one short term pleasure or pain</a:t>
            </a:r>
            <a:endParaRPr lang="en-US" sz="2800" dirty="0"/>
          </a:p>
          <a:p>
            <a:pPr>
              <a:spcBef>
                <a:spcPts val="0"/>
              </a:spcBef>
              <a:buNone/>
            </a:pPr>
            <a:r>
              <a:rPr lang="en-US" dirty="0"/>
              <a:t>	</a:t>
            </a:r>
            <a:endParaRPr lang="en-US" dirty="0" smtClean="0"/>
          </a:p>
          <a:p>
            <a:pPr>
              <a:spcBef>
                <a:spcPts val="0"/>
              </a:spcBef>
              <a:buFont typeface="Wingdings" pitchFamily="2" charset="2"/>
              <a:buNone/>
            </a:pPr>
            <a:endParaRPr lang="en-US" dirty="0"/>
          </a:p>
          <a:p>
            <a:pPr>
              <a:spcBef>
                <a:spcPts val="0"/>
              </a:spcBef>
              <a:buFont typeface="Wingdings" pitchFamily="2" charset="2"/>
              <a:buNone/>
            </a:pPr>
            <a:endParaRPr lang="en-US" dirty="0" smtClean="0"/>
          </a:p>
          <a:p>
            <a:pPr>
              <a:buFont typeface="Wingdings" pitchFamily="2" charset="2"/>
              <a:buNone/>
            </a:pPr>
            <a:endParaRPr lang="en-US" dirty="0" smtClean="0"/>
          </a:p>
        </p:txBody>
      </p:sp>
    </p:spTree>
    <p:extLst>
      <p:ext uri="{BB962C8B-B14F-4D97-AF65-F5344CB8AC3E}">
        <p14:creationId xmlns:p14="http://schemas.microsoft.com/office/powerpoint/2010/main" val="19928947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7467600" cy="1143000"/>
          </a:xfrm>
        </p:spPr>
        <p:txBody>
          <a:bodyPr/>
          <a:lstStyle/>
          <a:p>
            <a:r>
              <a:rPr lang="en-US" b="1" dirty="0"/>
              <a:t>Applying Prima Facie </a:t>
            </a:r>
            <a:r>
              <a:rPr lang="en-US" b="1" dirty="0" smtClean="0"/>
              <a:t>Duties Example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48" y="1982210"/>
            <a:ext cx="7499135" cy="3799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958772277"/>
              </p:ext>
            </p:extLst>
          </p:nvPr>
        </p:nvGraphicFramePr>
        <p:xfrm>
          <a:off x="566448" y="1466129"/>
          <a:ext cx="7432242" cy="370840"/>
        </p:xfrm>
        <a:graphic>
          <a:graphicData uri="http://schemas.openxmlformats.org/drawingml/2006/table">
            <a:tbl>
              <a:tblPr firstRow="1" bandRow="1">
                <a:tableStyleId>{5C22544A-7EE6-4342-B048-85BDC9FD1C3A}</a:tableStyleId>
              </a:tblPr>
              <a:tblGrid>
                <a:gridCol w="3044970"/>
                <a:gridCol w="2244437"/>
                <a:gridCol w="2142835"/>
              </a:tblGrid>
              <a:tr h="370840">
                <a:tc>
                  <a:txBody>
                    <a:bodyPr/>
                    <a:lstStyle/>
                    <a:p>
                      <a:r>
                        <a:rPr lang="en-US" dirty="0" smtClean="0"/>
                        <a:t>Prima Facie Duty</a:t>
                      </a:r>
                      <a:endParaRPr lang="en-US" dirty="0"/>
                    </a:p>
                  </a:txBody>
                  <a:tcPr/>
                </a:tc>
                <a:tc>
                  <a:txBody>
                    <a:bodyPr/>
                    <a:lstStyle/>
                    <a:p>
                      <a:r>
                        <a:rPr lang="en-US" baseline="0" dirty="0" smtClean="0"/>
                        <a:t>Action 1</a:t>
                      </a:r>
                      <a:endParaRPr lang="en-US" dirty="0"/>
                    </a:p>
                  </a:txBody>
                  <a:tcPr/>
                </a:tc>
                <a:tc>
                  <a:txBody>
                    <a:bodyPr/>
                    <a:lstStyle/>
                    <a:p>
                      <a:r>
                        <a:rPr lang="en-US" dirty="0" smtClean="0"/>
                        <a:t>Action 2</a:t>
                      </a:r>
                      <a:endParaRPr lang="en-US" dirty="0"/>
                    </a:p>
                  </a:txBody>
                  <a:tcPr/>
                </a:tc>
              </a:tr>
            </a:tbl>
          </a:graphicData>
        </a:graphic>
      </p:graphicFrame>
    </p:spTree>
    <p:extLst>
      <p:ext uri="{BB962C8B-B14F-4D97-AF65-F5344CB8AC3E}">
        <p14:creationId xmlns:p14="http://schemas.microsoft.com/office/powerpoint/2010/main" val="2010871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10"/>
            <a:ext cx="7467600" cy="1143000"/>
          </a:xfrm>
        </p:spPr>
        <p:txBody>
          <a:bodyPr/>
          <a:lstStyle/>
          <a:p>
            <a:r>
              <a:rPr lang="en-US" b="1" dirty="0"/>
              <a:t>Applying Prima Facie Duties Example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36" y="1426874"/>
            <a:ext cx="7102764" cy="486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61636" y="6404497"/>
            <a:ext cx="10764982" cy="230832"/>
          </a:xfrm>
          <a:prstGeom prst="rect">
            <a:avLst/>
          </a:prstGeom>
        </p:spPr>
        <p:txBody>
          <a:bodyPr wrap="square">
            <a:spAutoFit/>
          </a:bodyPr>
          <a:lstStyle/>
          <a:p>
            <a:r>
              <a:rPr lang="en-US" sz="900" dirty="0"/>
              <a:t>http://spot.colorado.edu/~heathwoo/phil1100FA14/1100%20FA14%20-%</a:t>
            </a:r>
            <a:r>
              <a:rPr lang="en-US" sz="900" dirty="0" smtClean="0"/>
              <a:t>20Topic%207%20%20Ross</a:t>
            </a:r>
            <a:r>
              <a:rPr lang="en-US" sz="900" dirty="0"/>
              <a:t>'%20Theory%20of%20Prima%20Facie%20Duties.pdf</a:t>
            </a:r>
          </a:p>
        </p:txBody>
      </p:sp>
    </p:spTree>
    <p:extLst>
      <p:ext uri="{BB962C8B-B14F-4D97-AF65-F5344CB8AC3E}">
        <p14:creationId xmlns:p14="http://schemas.microsoft.com/office/powerpoint/2010/main" val="728045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What Ethics is Not:</a:t>
            </a:r>
            <a:endParaRPr lang="en-US" b="1" dirty="0"/>
          </a:p>
        </p:txBody>
      </p:sp>
      <p:sp>
        <p:nvSpPr>
          <p:cNvPr id="9219" name="Content Placeholder 2"/>
          <p:cNvSpPr>
            <a:spLocks noGrp="1"/>
          </p:cNvSpPr>
          <p:nvPr>
            <p:ph sz="quarter" idx="1"/>
          </p:nvPr>
        </p:nvSpPr>
        <p:spPr>
          <a:xfrm>
            <a:off x="457200" y="1360360"/>
            <a:ext cx="7467600" cy="4873625"/>
          </a:xfrm>
        </p:spPr>
        <p:txBody>
          <a:bodyPr/>
          <a:lstStyle/>
          <a:p>
            <a:endParaRPr lang="en-US" sz="3200" dirty="0" smtClean="0"/>
          </a:p>
          <a:p>
            <a:r>
              <a:rPr lang="en-US" sz="3200" dirty="0" smtClean="0"/>
              <a:t>  Feelings</a:t>
            </a:r>
          </a:p>
          <a:p>
            <a:endParaRPr lang="en-US" sz="3200" dirty="0" smtClean="0"/>
          </a:p>
          <a:p>
            <a:r>
              <a:rPr lang="en-US" sz="3200" dirty="0" smtClean="0"/>
              <a:t>  Religion</a:t>
            </a:r>
          </a:p>
          <a:p>
            <a:endParaRPr lang="en-US" sz="3200" dirty="0" smtClean="0"/>
          </a:p>
          <a:p>
            <a:r>
              <a:rPr lang="en-US" sz="3200" dirty="0" smtClean="0"/>
              <a:t>  Following the law</a:t>
            </a:r>
          </a:p>
          <a:p>
            <a:endParaRPr lang="en-US" sz="3200" dirty="0" smtClean="0"/>
          </a:p>
          <a:p>
            <a:r>
              <a:rPr lang="en-US" sz="3200" dirty="0" smtClean="0"/>
              <a:t>  Following cultural norms</a:t>
            </a:r>
          </a:p>
          <a:p>
            <a:endParaRPr lang="en-US" sz="3200" dirty="0" smtClean="0"/>
          </a:p>
        </p:txBody>
      </p:sp>
      <p:sp>
        <p:nvSpPr>
          <p:cNvPr id="4" name="TextBox 3"/>
          <p:cNvSpPr txBox="1"/>
          <p:nvPr/>
        </p:nvSpPr>
        <p:spPr>
          <a:xfrm>
            <a:off x="1533242" y="6340201"/>
            <a:ext cx="5705280" cy="338554"/>
          </a:xfrm>
          <a:prstGeom prst="rect">
            <a:avLst/>
          </a:prstGeom>
          <a:noFill/>
        </p:spPr>
        <p:txBody>
          <a:bodyPr wrap="none" rtlCol="0">
            <a:spAutoFit/>
          </a:bodyPr>
          <a:lstStyle/>
          <a:p>
            <a:r>
              <a:rPr lang="en-US" sz="1600" dirty="0" smtClean="0"/>
              <a:t>http://www.scu.edu/ethics/practicing/decision/framework.html</a:t>
            </a:r>
            <a:endParaRPr lang="en-US" sz="1600" dirty="0"/>
          </a:p>
        </p:txBody>
      </p:sp>
    </p:spTree>
    <p:extLst>
      <p:ext uri="{BB962C8B-B14F-4D97-AF65-F5344CB8AC3E}">
        <p14:creationId xmlns:p14="http://schemas.microsoft.com/office/powerpoint/2010/main" val="9047030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1054" y="2455244"/>
            <a:ext cx="4628959"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fontAlgn="auto">
              <a:spcBef>
                <a:spcPts val="0"/>
              </a:spcBef>
              <a:spcAft>
                <a:spcPts val="0"/>
              </a:spcAft>
              <a:defRPr/>
            </a:pPr>
            <a:r>
              <a:rPr lang="en-US" sz="3600" dirty="0" smtClean="0"/>
              <a:t>From </a:t>
            </a:r>
            <a:r>
              <a:rPr lang="en-US" sz="3600" dirty="0"/>
              <a:t>Codes </a:t>
            </a:r>
            <a:r>
              <a:rPr lang="en-US" sz="3600" dirty="0" smtClean="0"/>
              <a:t>to Cases</a:t>
            </a:r>
            <a:endParaRPr lang="en-US"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067"/>
            <a:ext cx="7467600" cy="1143000"/>
          </a:xfrm>
        </p:spPr>
        <p:txBody>
          <a:bodyPr/>
          <a:lstStyle/>
          <a:p>
            <a:pPr fontAlgn="auto">
              <a:spcAft>
                <a:spcPts val="0"/>
              </a:spcAft>
              <a:defRPr/>
            </a:pPr>
            <a:r>
              <a:rPr lang="en-US" dirty="0" smtClean="0"/>
              <a:t>Where we will begin</a:t>
            </a:r>
            <a:endParaRPr lang="en-US" dirty="0"/>
          </a:p>
        </p:txBody>
      </p:sp>
      <p:sp>
        <p:nvSpPr>
          <p:cNvPr id="3" name="Content Placeholder 2"/>
          <p:cNvSpPr>
            <a:spLocks noGrp="1"/>
          </p:cNvSpPr>
          <p:nvPr>
            <p:ph sz="quarter" idx="1"/>
          </p:nvPr>
        </p:nvSpPr>
        <p:spPr>
          <a:xfrm>
            <a:off x="457200" y="1105525"/>
            <a:ext cx="7467600" cy="4873625"/>
          </a:xfrm>
        </p:spPr>
        <p:txBody>
          <a:bodyPr>
            <a:noAutofit/>
          </a:bodyPr>
          <a:lstStyle/>
          <a:p>
            <a:pPr marL="274320" indent="-274320" fontAlgn="auto">
              <a:spcAft>
                <a:spcPts val="0"/>
              </a:spcAft>
              <a:buFont typeface="Wingdings"/>
              <a:buChar char=""/>
              <a:defRPr/>
            </a:pPr>
            <a:r>
              <a:rPr lang="en-US" dirty="0" smtClean="0"/>
              <a:t>To start our exploration into case analysis, we will simply begin by looking at some cases.</a:t>
            </a:r>
          </a:p>
          <a:p>
            <a:pPr marL="274320" indent="-274320" fontAlgn="auto">
              <a:spcAft>
                <a:spcPts val="0"/>
              </a:spcAft>
              <a:buFont typeface="Wingdings"/>
              <a:buChar char=""/>
              <a:defRPr/>
            </a:pPr>
            <a:r>
              <a:rPr lang="en-US" dirty="0" smtClean="0"/>
              <a:t>Our goal will be to engage in a form of proto-moral reasoning about the cases, which involves the following:</a:t>
            </a:r>
          </a:p>
          <a:p>
            <a:pPr marL="274320" indent="-274320" fontAlgn="auto">
              <a:spcAft>
                <a:spcPts val="0"/>
              </a:spcAft>
              <a:buFont typeface="Wingdings"/>
              <a:buNone/>
              <a:defRPr/>
            </a:pPr>
            <a:endParaRPr lang="en-US" sz="1600" dirty="0" smtClean="0"/>
          </a:p>
          <a:p>
            <a:pPr marL="640080" lvl="1" indent="-274320" fontAlgn="auto">
              <a:spcAft>
                <a:spcPts val="0"/>
              </a:spcAft>
              <a:buFont typeface="Wingdings 2"/>
              <a:buChar char=""/>
              <a:defRPr/>
            </a:pPr>
            <a:r>
              <a:rPr lang="en-US" sz="2400" dirty="0" smtClean="0"/>
              <a:t>Taking note of which codes of engineering ethics apply (</a:t>
            </a:r>
            <a:r>
              <a:rPr lang="en-US" sz="2400" dirty="0" smtClean="0">
                <a:solidFill>
                  <a:srgbClr val="FF0000"/>
                </a:solidFill>
              </a:rPr>
              <a:t>moral </a:t>
            </a:r>
            <a:r>
              <a:rPr lang="en-US" sz="2400" dirty="0">
                <a:solidFill>
                  <a:srgbClr val="FF0000"/>
                </a:solidFill>
              </a:rPr>
              <a:t>considerations</a:t>
            </a:r>
            <a:r>
              <a:rPr lang="en-US" sz="2400" dirty="0" smtClean="0"/>
              <a:t>).</a:t>
            </a:r>
          </a:p>
          <a:p>
            <a:pPr marL="640080" lvl="1" indent="-274320" fontAlgn="auto">
              <a:spcAft>
                <a:spcPts val="0"/>
              </a:spcAft>
              <a:buFont typeface="Wingdings 2"/>
              <a:buChar char=""/>
              <a:defRPr/>
            </a:pPr>
            <a:r>
              <a:rPr lang="en-US" sz="2400" dirty="0" smtClean="0"/>
              <a:t>Identifying conflicts.</a:t>
            </a:r>
          </a:p>
          <a:p>
            <a:pPr marL="640080" lvl="1" indent="-274320" fontAlgn="auto">
              <a:spcAft>
                <a:spcPts val="0"/>
              </a:spcAft>
              <a:buFont typeface="Wingdings 2"/>
              <a:buChar char=""/>
              <a:defRPr/>
            </a:pPr>
            <a:r>
              <a:rPr lang="en-US" sz="2400" dirty="0" smtClean="0"/>
              <a:t>Making a choice of what to do.</a:t>
            </a:r>
          </a:p>
          <a:p>
            <a:pPr marL="274320" indent="-274320" fontAlgn="auto">
              <a:spcAft>
                <a:spcPts val="0"/>
              </a:spcAft>
              <a:buFont typeface="Wingdings"/>
              <a:buChar char=""/>
              <a:defRPr/>
            </a:pPr>
            <a:endParaRPr lang="en-US" sz="1600" dirty="0" smtClean="0"/>
          </a:p>
          <a:p>
            <a:pPr marL="274320" indent="-274320" fontAlgn="auto">
              <a:spcAft>
                <a:spcPts val="0"/>
              </a:spcAft>
              <a:buFont typeface="Wingdings"/>
              <a:buChar char=""/>
              <a:defRPr/>
            </a:pPr>
            <a:r>
              <a:rPr lang="en-US" dirty="0" smtClean="0"/>
              <a:t>All of this will lead us to a discussion of moral considerations and reasoning.</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a:srcRect/>
          <a:stretch>
            <a:fillRect/>
          </a:stretch>
        </p:blipFill>
        <p:spPr bwMode="auto">
          <a:xfrm>
            <a:off x="253663" y="202602"/>
            <a:ext cx="7721104" cy="6196766"/>
          </a:xfrm>
          <a:prstGeom prst="rect">
            <a:avLst/>
          </a:prstGeom>
          <a:noFill/>
          <a:ln w="9525">
            <a:noFill/>
            <a:miter lim="800000"/>
            <a:headEnd/>
            <a:tailEnd/>
          </a:ln>
          <a:effectLst/>
        </p:spPr>
      </p:pic>
      <p:sp>
        <p:nvSpPr>
          <p:cNvPr id="2" name="TextBox 1"/>
          <p:cNvSpPr txBox="1"/>
          <p:nvPr/>
        </p:nvSpPr>
        <p:spPr>
          <a:xfrm>
            <a:off x="1304144" y="127652"/>
            <a:ext cx="548548" cy="584775"/>
          </a:xfrm>
          <a:prstGeom prst="rect">
            <a:avLst/>
          </a:prstGeom>
          <a:solidFill>
            <a:schemeClr val="bg1"/>
          </a:solidFill>
        </p:spPr>
        <p:txBody>
          <a:bodyPr wrap="none" rtlCol="0">
            <a:spAutoFit/>
          </a:bodyPr>
          <a:lstStyle/>
          <a:p>
            <a:r>
              <a:rPr lang="en-US" sz="3200" b="1" dirty="0" smtClean="0">
                <a:solidFill>
                  <a:schemeClr val="bg1">
                    <a:lumMod val="75000"/>
                  </a:schemeClr>
                </a:solidFill>
              </a:rPr>
              <a:t>1:</a:t>
            </a:r>
            <a:endParaRPr lang="en-US" sz="3200" b="1" dirty="0">
              <a:solidFill>
                <a:schemeClr val="bg1">
                  <a:lumMod val="75000"/>
                </a:schemeClr>
              </a:solidFill>
            </a:endParaRPr>
          </a:p>
        </p:txBody>
      </p:sp>
    </p:spTree>
    <p:extLst>
      <p:ext uri="{BB962C8B-B14F-4D97-AF65-F5344CB8AC3E}">
        <p14:creationId xmlns:p14="http://schemas.microsoft.com/office/powerpoint/2010/main" val="3878595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rotWithShape="1">
          <a:blip r:embed="rId2"/>
          <a:srcRect t="16593"/>
          <a:stretch/>
        </p:blipFill>
        <p:spPr bwMode="auto">
          <a:xfrm>
            <a:off x="239296" y="794479"/>
            <a:ext cx="8681576" cy="5538865"/>
          </a:xfrm>
          <a:prstGeom prst="rect">
            <a:avLst/>
          </a:prstGeom>
          <a:noFill/>
          <a:ln w="9525">
            <a:noFill/>
            <a:miter lim="800000"/>
            <a:headEnd/>
            <a:tailEnd/>
          </a:ln>
          <a:effectLst/>
        </p:spPr>
      </p:pic>
    </p:spTree>
    <p:extLst>
      <p:ext uri="{BB962C8B-B14F-4D97-AF65-F5344CB8AC3E}">
        <p14:creationId xmlns:p14="http://schemas.microsoft.com/office/powerpoint/2010/main" val="34837107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932"/>
            <a:ext cx="7467600" cy="1143000"/>
          </a:xfrm>
        </p:spPr>
        <p:txBody>
          <a:bodyPr/>
          <a:lstStyle/>
          <a:p>
            <a:pPr fontAlgn="auto">
              <a:spcAft>
                <a:spcPts val="0"/>
              </a:spcAft>
              <a:defRPr/>
            </a:pPr>
            <a:r>
              <a:rPr lang="en-US" dirty="0" smtClean="0"/>
              <a:t>What is the Conflict?</a:t>
            </a:r>
            <a:endParaRPr lang="en-US" dirty="0"/>
          </a:p>
        </p:txBody>
      </p:sp>
      <p:sp>
        <p:nvSpPr>
          <p:cNvPr id="19459" name="Content Placeholder 2"/>
          <p:cNvSpPr>
            <a:spLocks noGrp="1"/>
          </p:cNvSpPr>
          <p:nvPr>
            <p:ph sz="quarter" idx="1"/>
          </p:nvPr>
        </p:nvSpPr>
        <p:spPr>
          <a:xfrm>
            <a:off x="457200" y="955630"/>
            <a:ext cx="7467600" cy="4873625"/>
          </a:xfrm>
        </p:spPr>
        <p:txBody>
          <a:bodyPr/>
          <a:lstStyle/>
          <a:p>
            <a:r>
              <a:rPr lang="en-US" sz="2800" dirty="0" smtClean="0"/>
              <a:t>The code of ethics requires that you</a:t>
            </a:r>
          </a:p>
          <a:p>
            <a:pPr lvl="1"/>
            <a:r>
              <a:rPr lang="en-US" sz="2400" dirty="0" smtClean="0"/>
              <a:t>Safeguard the public’s welfare.</a:t>
            </a:r>
          </a:p>
          <a:p>
            <a:pPr lvl="1"/>
            <a:endParaRPr lang="en-US" sz="2400" dirty="0" smtClean="0"/>
          </a:p>
          <a:p>
            <a:pPr lvl="1">
              <a:buFont typeface="Wingdings 2" pitchFamily="18" charset="2"/>
              <a:buNone/>
            </a:pPr>
            <a:r>
              <a:rPr lang="en-US" sz="2400" dirty="0" smtClean="0"/>
              <a:t>But it also requires that you</a:t>
            </a:r>
          </a:p>
          <a:p>
            <a:pPr lvl="1"/>
            <a:r>
              <a:rPr lang="en-US" sz="2400" dirty="0" smtClean="0"/>
              <a:t>Tell the truth when making public statements concerning your area of engineering.</a:t>
            </a:r>
          </a:p>
          <a:p>
            <a:pPr lvl="1"/>
            <a:endParaRPr lang="en-US" sz="2400" dirty="0" smtClean="0"/>
          </a:p>
          <a:p>
            <a:pPr>
              <a:buNone/>
            </a:pPr>
            <a:r>
              <a:rPr lang="en-US" sz="2800" dirty="0" smtClean="0"/>
              <a:t>   </a:t>
            </a:r>
            <a:r>
              <a:rPr lang="en-US" dirty="0" smtClean="0"/>
              <a:t>To solve this conflict, you must</a:t>
            </a:r>
            <a:endParaRPr lang="en-US" sz="2400" dirty="0" smtClean="0"/>
          </a:p>
          <a:p>
            <a:pPr lvl="1"/>
            <a:r>
              <a:rPr lang="en-US" sz="2400" dirty="0" smtClean="0"/>
              <a:t>Correctly understand what each code is telling you</a:t>
            </a:r>
          </a:p>
          <a:p>
            <a:pPr lvl="1"/>
            <a:r>
              <a:rPr lang="en-US" sz="2400" dirty="0" smtClean="0"/>
              <a:t>And choose to act on the obligation that is of priority. </a:t>
            </a:r>
          </a:p>
          <a:p>
            <a:pPr lvl="1">
              <a:buFont typeface="Wingdings 2" pitchFamily="18" charset="2"/>
              <a:buNone/>
            </a:pPr>
            <a:endParaRPr lang="en-US" sz="2400" dirty="0" smtClean="0"/>
          </a:p>
          <a:p>
            <a:pPr lvl="1">
              <a:buFont typeface="Wingdings 2" pitchFamily="18" charset="2"/>
              <a:buNone/>
            </a:pPr>
            <a:endParaRPr lang="en-US" dirty="0" smtClean="0"/>
          </a:p>
        </p:txBody>
      </p:sp>
    </p:spTree>
    <p:extLst>
      <p:ext uri="{BB962C8B-B14F-4D97-AF65-F5344CB8AC3E}">
        <p14:creationId xmlns:p14="http://schemas.microsoft.com/office/powerpoint/2010/main" val="5311887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72"/>
            <a:ext cx="7467600" cy="1143000"/>
          </a:xfrm>
        </p:spPr>
        <p:txBody>
          <a:bodyPr/>
          <a:lstStyle/>
          <a:p>
            <a:pPr fontAlgn="auto">
              <a:spcAft>
                <a:spcPts val="0"/>
              </a:spcAft>
              <a:defRPr/>
            </a:pPr>
            <a:r>
              <a:rPr lang="en-US" dirty="0" smtClean="0"/>
              <a:t>What is the Conflict?</a:t>
            </a:r>
            <a:endParaRPr lang="en-US" dirty="0"/>
          </a:p>
        </p:txBody>
      </p:sp>
      <p:sp>
        <p:nvSpPr>
          <p:cNvPr id="20483" name="Content Placeholder 2"/>
          <p:cNvSpPr>
            <a:spLocks noGrp="1"/>
          </p:cNvSpPr>
          <p:nvPr>
            <p:ph sz="quarter" idx="1"/>
          </p:nvPr>
        </p:nvSpPr>
        <p:spPr>
          <a:xfrm>
            <a:off x="457200" y="1315390"/>
            <a:ext cx="7467600" cy="4873625"/>
          </a:xfrm>
        </p:spPr>
        <p:txBody>
          <a:bodyPr/>
          <a:lstStyle/>
          <a:p>
            <a:r>
              <a:rPr lang="en-US" sz="2800" dirty="0" smtClean="0"/>
              <a:t>What does </a:t>
            </a:r>
            <a:r>
              <a:rPr lang="en-US" sz="2800" b="1" dirty="0" smtClean="0"/>
              <a:t>protecting the public </a:t>
            </a:r>
            <a:r>
              <a:rPr lang="en-US" sz="2800" dirty="0" smtClean="0"/>
              <a:t>mean?</a:t>
            </a:r>
          </a:p>
          <a:p>
            <a:pPr lvl="1"/>
            <a:r>
              <a:rPr lang="en-US" sz="2400" dirty="0" smtClean="0"/>
              <a:t>Making sure that they are safe</a:t>
            </a:r>
          </a:p>
          <a:p>
            <a:pPr lvl="1">
              <a:buFont typeface="Wingdings 2" pitchFamily="18" charset="2"/>
              <a:buNone/>
            </a:pPr>
            <a:endParaRPr lang="en-US" sz="2400" dirty="0" smtClean="0"/>
          </a:p>
          <a:p>
            <a:r>
              <a:rPr lang="en-US" sz="2700" dirty="0" smtClean="0"/>
              <a:t> </a:t>
            </a:r>
            <a:r>
              <a:rPr lang="en-US" sz="2800" dirty="0" smtClean="0"/>
              <a:t>What does issue </a:t>
            </a:r>
            <a:r>
              <a:rPr lang="en-US" sz="2800" b="1" dirty="0" smtClean="0"/>
              <a:t>public statements in an objective and truthful manner</a:t>
            </a:r>
            <a:r>
              <a:rPr lang="en-US" sz="2800" dirty="0" smtClean="0"/>
              <a:t> mean.</a:t>
            </a:r>
            <a:endParaRPr lang="en-US" dirty="0" smtClean="0"/>
          </a:p>
          <a:p>
            <a:pPr lvl="1"/>
            <a:r>
              <a:rPr lang="en-US" sz="2400" dirty="0" smtClean="0"/>
              <a:t>Telling the public the nuclear reactor is not safe but outlining the uncertainties</a:t>
            </a:r>
          </a:p>
          <a:p>
            <a:pPr lvl="1"/>
            <a:endParaRPr lang="en-US" dirty="0" smtClean="0"/>
          </a:p>
          <a:p>
            <a:r>
              <a:rPr lang="en-US" sz="2800" dirty="0" smtClean="0"/>
              <a:t>But the government is asking you to alter your report </a:t>
            </a:r>
            <a:r>
              <a:rPr lang="en-US" sz="2800" i="1" dirty="0" smtClean="0"/>
              <a:t>in order to protect the public</a:t>
            </a:r>
            <a:r>
              <a:rPr lang="en-US" sz="2800" dirty="0" smtClean="0"/>
              <a:t>.  </a:t>
            </a:r>
          </a:p>
        </p:txBody>
      </p:sp>
    </p:spTree>
    <p:extLst>
      <p:ext uri="{BB962C8B-B14F-4D97-AF65-F5344CB8AC3E}">
        <p14:creationId xmlns:p14="http://schemas.microsoft.com/office/powerpoint/2010/main" val="576665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What is the conflict?</a:t>
            </a:r>
            <a:endParaRPr lang="en-US" dirty="0"/>
          </a:p>
        </p:txBody>
      </p:sp>
      <p:sp>
        <p:nvSpPr>
          <p:cNvPr id="21507" name="Content Placeholder 2"/>
          <p:cNvSpPr>
            <a:spLocks noGrp="1"/>
          </p:cNvSpPr>
          <p:nvPr>
            <p:ph sz="quarter" idx="1"/>
          </p:nvPr>
        </p:nvSpPr>
        <p:spPr>
          <a:xfrm>
            <a:off x="457200" y="1600200"/>
            <a:ext cx="7467600" cy="4873625"/>
          </a:xfrm>
        </p:spPr>
        <p:txBody>
          <a:bodyPr/>
          <a:lstStyle/>
          <a:p>
            <a:r>
              <a:rPr lang="en-US" smtClean="0"/>
              <a:t>Your </a:t>
            </a:r>
            <a:r>
              <a:rPr lang="en-US" b="1" smtClean="0"/>
              <a:t>obligation </a:t>
            </a:r>
            <a:r>
              <a:rPr lang="en-US" smtClean="0"/>
              <a:t>is to safeguard public safety and to tell the truth in your role as an engineer. This means that you cannot alter data as an engineer, and that you must tell the truth about the nuclear reactor. </a:t>
            </a:r>
          </a:p>
          <a:p>
            <a:endParaRPr lang="en-US" smtClean="0"/>
          </a:p>
          <a:p>
            <a:r>
              <a:rPr lang="en-US" smtClean="0"/>
              <a:t>The </a:t>
            </a:r>
            <a:r>
              <a:rPr lang="en-US" b="1" smtClean="0"/>
              <a:t>government</a:t>
            </a:r>
            <a:r>
              <a:rPr lang="en-US" smtClean="0"/>
              <a:t> is calling on you as a citizen to alter documents as a way to protect your fellow citizens.</a:t>
            </a:r>
          </a:p>
          <a:p>
            <a:endParaRPr lang="en-US" smtClean="0"/>
          </a:p>
          <a:p>
            <a:r>
              <a:rPr lang="en-US" smtClean="0"/>
              <a:t> The </a:t>
            </a:r>
            <a:r>
              <a:rPr lang="en-US" b="1" smtClean="0"/>
              <a:t>conflict is between </a:t>
            </a:r>
            <a:r>
              <a:rPr lang="en-US" smtClean="0"/>
              <a:t>your obligations as an engineer and your obligations as a citizen. </a:t>
            </a:r>
          </a:p>
        </p:txBody>
      </p:sp>
    </p:spTree>
    <p:extLst>
      <p:ext uri="{BB962C8B-B14F-4D97-AF65-F5344CB8AC3E}">
        <p14:creationId xmlns:p14="http://schemas.microsoft.com/office/powerpoint/2010/main" val="4314860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What is more important?</a:t>
            </a:r>
            <a:endParaRPr lang="en-US" dirty="0"/>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fontAlgn="auto">
              <a:spcAft>
                <a:spcPts val="0"/>
              </a:spcAft>
              <a:buFont typeface="Wingdings"/>
              <a:buChar char=""/>
              <a:defRPr/>
            </a:pPr>
            <a:r>
              <a:rPr lang="en-US" dirty="0" smtClean="0"/>
              <a:t>Role conflicts are hard!!!</a:t>
            </a:r>
          </a:p>
          <a:p>
            <a:pPr marL="274320" indent="-274320" fontAlgn="auto">
              <a:spcAft>
                <a:spcPts val="0"/>
              </a:spcAft>
              <a:buFont typeface="Wingdings"/>
              <a:buChar char=""/>
              <a:defRPr/>
            </a:pPr>
            <a:endParaRPr lang="en-US" dirty="0" smtClean="0"/>
          </a:p>
          <a:p>
            <a:pPr marL="274320" indent="-274320" fontAlgn="auto">
              <a:spcAft>
                <a:spcPts val="0"/>
              </a:spcAft>
              <a:buFont typeface="Wingdings"/>
              <a:buChar char=""/>
              <a:defRPr/>
            </a:pPr>
            <a:r>
              <a:rPr lang="en-US" dirty="0" smtClean="0"/>
              <a:t>No easy answer!!!</a:t>
            </a:r>
          </a:p>
          <a:p>
            <a:pPr marL="274320" indent="-274320" fontAlgn="auto">
              <a:spcAft>
                <a:spcPts val="0"/>
              </a:spcAft>
              <a:buFont typeface="Wingdings"/>
              <a:buChar char=""/>
              <a:defRPr/>
            </a:pPr>
            <a:endParaRPr lang="en-US" dirty="0" smtClean="0"/>
          </a:p>
          <a:p>
            <a:pPr marL="274320" indent="-274320" fontAlgn="auto">
              <a:spcAft>
                <a:spcPts val="0"/>
              </a:spcAft>
              <a:buFont typeface="Wingdings"/>
              <a:buChar char=""/>
              <a:defRPr/>
            </a:pPr>
            <a:r>
              <a:rPr lang="en-US" dirty="0" smtClean="0"/>
              <a:t>This is where thinking about other moral considerations matter. </a:t>
            </a:r>
          </a:p>
          <a:p>
            <a:pPr marL="640080" lvl="1" indent="-274320" fontAlgn="auto">
              <a:spcAft>
                <a:spcPts val="0"/>
              </a:spcAft>
              <a:buFont typeface="Wingdings 2"/>
              <a:buChar char=""/>
              <a:defRPr/>
            </a:pPr>
            <a:r>
              <a:rPr lang="en-US" dirty="0" smtClean="0"/>
              <a:t>What about the public’s right to know?</a:t>
            </a:r>
          </a:p>
          <a:p>
            <a:pPr marL="640080" lvl="1" indent="-274320" fontAlgn="auto">
              <a:spcAft>
                <a:spcPts val="0"/>
              </a:spcAft>
              <a:buFont typeface="Wingdings 2"/>
              <a:buChar char=""/>
              <a:defRPr/>
            </a:pPr>
            <a:r>
              <a:rPr lang="en-US" dirty="0" smtClean="0"/>
              <a:t>What about the government’s obligation to tell the truth?</a:t>
            </a:r>
          </a:p>
          <a:p>
            <a:pPr marL="640080" lvl="1" indent="-274320" fontAlgn="auto">
              <a:spcAft>
                <a:spcPts val="0"/>
              </a:spcAft>
              <a:buFont typeface="Wingdings 2"/>
              <a:buNone/>
              <a:defRPr/>
            </a:pPr>
            <a:endParaRPr lang="en-US" dirty="0" smtClean="0"/>
          </a:p>
          <a:p>
            <a:pPr marL="274320" indent="-274320" fontAlgn="auto">
              <a:spcAft>
                <a:spcPts val="0"/>
              </a:spcAft>
              <a:buFont typeface="Wingdings"/>
              <a:buChar char=""/>
              <a:defRPr/>
            </a:pPr>
            <a:r>
              <a:rPr lang="en-US" dirty="0" smtClean="0"/>
              <a:t>In this case your duty as an engineer to tell the truth when making public statement </a:t>
            </a:r>
            <a:r>
              <a:rPr lang="en-US" i="1" dirty="0" err="1" smtClean="0"/>
              <a:t>supercedes</a:t>
            </a:r>
            <a:r>
              <a:rPr lang="en-US" i="1" dirty="0" smtClean="0"/>
              <a:t> </a:t>
            </a:r>
            <a:r>
              <a:rPr lang="en-US" dirty="0" smtClean="0"/>
              <a:t>your civic duty to be loyal to your government. </a:t>
            </a:r>
          </a:p>
          <a:p>
            <a:pPr marL="274320" indent="-274320" fontAlgn="auto">
              <a:spcAft>
                <a:spcPts val="0"/>
              </a:spcAft>
              <a:buFont typeface="Wingdings"/>
              <a:buChar char=""/>
              <a:defRPr/>
            </a:pPr>
            <a:endParaRPr lang="en-US" dirty="0" smtClean="0"/>
          </a:p>
          <a:p>
            <a:pPr marL="274320" indent="-274320" fontAlgn="auto">
              <a:spcAft>
                <a:spcPts val="0"/>
              </a:spcAft>
              <a:buFont typeface="Wingdings"/>
              <a:buNone/>
              <a:defRPr/>
            </a:pPr>
            <a:endParaRPr lang="en-US" dirty="0"/>
          </a:p>
        </p:txBody>
      </p:sp>
    </p:spTree>
    <p:extLst>
      <p:ext uri="{BB962C8B-B14F-4D97-AF65-F5344CB8AC3E}">
        <p14:creationId xmlns:p14="http://schemas.microsoft.com/office/powerpoint/2010/main" val="20584745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Case 2: Protecting the safety of society</a:t>
            </a:r>
            <a:endParaRPr lang="en-US" dirty="0"/>
          </a:p>
        </p:txBody>
      </p:sp>
      <p:sp>
        <p:nvSpPr>
          <p:cNvPr id="3" name="Content Placeholder 2"/>
          <p:cNvSpPr>
            <a:spLocks noGrp="1"/>
          </p:cNvSpPr>
          <p:nvPr>
            <p:ph sz="quarter" idx="1"/>
          </p:nvPr>
        </p:nvSpPr>
        <p:spPr>
          <a:xfrm>
            <a:off x="457200" y="1600200"/>
            <a:ext cx="7467600" cy="4873625"/>
          </a:xfrm>
        </p:spPr>
        <p:txBody>
          <a:bodyPr>
            <a:normAutofit/>
          </a:bodyPr>
          <a:lstStyle/>
          <a:p>
            <a:pPr marL="0" indent="11113" fontAlgn="auto">
              <a:spcAft>
                <a:spcPts val="600"/>
              </a:spcAft>
              <a:buFont typeface="Wingdings"/>
              <a:buNone/>
              <a:defRPr/>
            </a:pPr>
            <a:r>
              <a:rPr lang="en-US" dirty="0" smtClean="0"/>
              <a:t>Suppose you are asked by your employer to design a bridge that will cost only $1 billion. After doing a study you determine the following:</a:t>
            </a:r>
          </a:p>
          <a:p>
            <a:pPr marL="457200" indent="-457200" fontAlgn="auto">
              <a:spcAft>
                <a:spcPts val="0"/>
              </a:spcAft>
              <a:buFont typeface="+mj-lt"/>
              <a:buAutoNum type="alphaLcParenR"/>
              <a:defRPr/>
            </a:pPr>
            <a:r>
              <a:rPr lang="en-US" dirty="0" smtClean="0"/>
              <a:t>An ideal bridge can be built for $1.5 billion.</a:t>
            </a:r>
          </a:p>
          <a:p>
            <a:pPr marL="457200" indent="-457200" fontAlgn="auto">
              <a:spcAft>
                <a:spcPts val="0"/>
              </a:spcAft>
              <a:buFont typeface="+mj-lt"/>
              <a:buAutoNum type="alphaLcParenR"/>
              <a:defRPr/>
            </a:pPr>
            <a:r>
              <a:rPr lang="en-US" dirty="0" smtClean="0"/>
              <a:t>Given the design constraints, a bridge built for $1 billion will collapse in a moderate earthquake.</a:t>
            </a:r>
          </a:p>
          <a:p>
            <a:pPr marL="457200" indent="-457200" fontAlgn="auto">
              <a:spcAft>
                <a:spcPts val="0"/>
              </a:spcAft>
              <a:buFont typeface="+mj-lt"/>
              <a:buAutoNum type="alphaLcParenR"/>
              <a:defRPr/>
            </a:pPr>
            <a:r>
              <a:rPr lang="en-US" dirty="0" smtClean="0"/>
              <a:t>A bridge built for $1.25 billion, will survive a moderate earthquake, but in an infrequent extreme earthquake it will collapse.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Case 2: Protecting the Safety of Society</a:t>
            </a:r>
            <a:endParaRPr lang="en-US" dirty="0"/>
          </a:p>
        </p:txBody>
      </p:sp>
      <p:sp>
        <p:nvSpPr>
          <p:cNvPr id="14339" name="Content Placeholder 2"/>
          <p:cNvSpPr>
            <a:spLocks noGrp="1"/>
          </p:cNvSpPr>
          <p:nvPr>
            <p:ph sz="quarter" idx="1"/>
          </p:nvPr>
        </p:nvSpPr>
        <p:spPr>
          <a:xfrm>
            <a:off x="457200" y="1600200"/>
            <a:ext cx="7467600" cy="4873625"/>
          </a:xfrm>
        </p:spPr>
        <p:txBody>
          <a:bodyPr/>
          <a:lstStyle/>
          <a:p>
            <a:pPr>
              <a:buFont typeface="Wingdings" pitchFamily="2" charset="2"/>
              <a:buNone/>
            </a:pPr>
            <a:r>
              <a:rPr lang="en-US" dirty="0" smtClean="0"/>
              <a:t>	Suppose your employer says, “if we don’t build the bridge for $1 billion, then we are going to have to lay off half of the staff, including you.”</a:t>
            </a:r>
          </a:p>
          <a:p>
            <a:pPr>
              <a:buFont typeface="Wingdings" pitchFamily="2" charset="2"/>
              <a:buNone/>
            </a:pPr>
            <a:endParaRPr lang="en-US" dirty="0" smtClean="0"/>
          </a:p>
          <a:p>
            <a:pPr>
              <a:buFont typeface="Wingdings" pitchFamily="2" charset="2"/>
              <a:buNone/>
            </a:pPr>
            <a:r>
              <a:rPr lang="en-US" dirty="0" smtClean="0"/>
              <a:t>	He further asks you to go ahead with the next stage of the project.</a:t>
            </a:r>
          </a:p>
          <a:p>
            <a:pPr>
              <a:buFont typeface="Wingdings" pitchFamily="2" charset="2"/>
              <a:buNone/>
            </a:pPr>
            <a:endParaRPr lang="en-US" dirty="0" smtClean="0"/>
          </a:p>
          <a:p>
            <a:pPr>
              <a:buFont typeface="Wingdings" pitchFamily="2" charset="2"/>
              <a:buNone/>
            </a:pPr>
            <a:r>
              <a:rPr lang="en-US" dirty="0" smtClean="0"/>
              <a:t>	What do you do?</a:t>
            </a:r>
          </a:p>
        </p:txBody>
      </p:sp>
      <p:pic>
        <p:nvPicPr>
          <p:cNvPr id="14340" name="Picture 4"/>
          <p:cNvPicPr>
            <a:picLocks noChangeAspect="1" noChangeArrowheads="1"/>
          </p:cNvPicPr>
          <p:nvPr/>
        </p:nvPicPr>
        <p:blipFill>
          <a:blip r:embed="rId2"/>
          <a:srcRect/>
          <a:stretch>
            <a:fillRect/>
          </a:stretch>
        </p:blipFill>
        <p:spPr bwMode="auto">
          <a:xfrm>
            <a:off x="4392742" y="3847917"/>
            <a:ext cx="3102339" cy="2625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92174" y="158749"/>
          <a:ext cx="6094413" cy="5413375"/>
        </p:xfrm>
        <a:graphic>
          <a:graphicData uri="http://schemas.openxmlformats.org/drawingml/2006/table">
            <a:tbl>
              <a:tblPr firstRow="1" bandRow="1">
                <a:tableStyleId>{5940675A-B579-460E-94D1-54222C63F5DA}</a:tableStyleId>
              </a:tblPr>
              <a:tblGrid>
                <a:gridCol w="1999100"/>
                <a:gridCol w="4095313"/>
              </a:tblGrid>
              <a:tr h="424250">
                <a:tc>
                  <a:txBody>
                    <a:bodyPr/>
                    <a:lstStyle/>
                    <a:p>
                      <a:r>
                        <a:rPr lang="en-US" sz="2000" b="1" dirty="0" smtClean="0"/>
                        <a:t>Role</a:t>
                      </a:r>
                      <a:endParaRPr lang="en-US" sz="2000" b="1" dirty="0"/>
                    </a:p>
                  </a:txBody>
                  <a:tcPr marL="91429" marR="91429" marT="45722" marB="45722">
                    <a:solidFill>
                      <a:schemeClr val="accent1">
                        <a:lumMod val="20000"/>
                        <a:lumOff val="80000"/>
                      </a:schemeClr>
                    </a:solidFill>
                  </a:tcPr>
                </a:tc>
                <a:tc>
                  <a:txBody>
                    <a:bodyPr/>
                    <a:lstStyle/>
                    <a:p>
                      <a:r>
                        <a:rPr lang="en-US" sz="2000" b="1" dirty="0" smtClean="0"/>
                        <a:t>Responsibilities</a:t>
                      </a:r>
                      <a:endParaRPr lang="en-US" sz="2000" b="1" dirty="0"/>
                    </a:p>
                  </a:txBody>
                  <a:tcPr marL="91429" marR="91429" marT="45722" marB="45722">
                    <a:solidFill>
                      <a:schemeClr val="accent1">
                        <a:lumMod val="20000"/>
                        <a:lumOff val="80000"/>
                      </a:schemeClr>
                    </a:solidFill>
                  </a:tcPr>
                </a:tc>
              </a:tr>
              <a:tr h="981082">
                <a:tc>
                  <a:txBody>
                    <a:bodyPr/>
                    <a:lstStyle/>
                    <a:p>
                      <a:r>
                        <a:rPr lang="en-US" sz="2000" i="1" dirty="0" smtClean="0"/>
                        <a:t>Friend</a:t>
                      </a:r>
                      <a:endParaRPr lang="en-US" sz="2000" i="1" dirty="0"/>
                    </a:p>
                  </a:txBody>
                  <a:tcPr marL="91429" marR="91429" marT="45722" marB="45722">
                    <a:solidFill>
                      <a:schemeClr val="accent1">
                        <a:lumMod val="20000"/>
                        <a:lumOff val="80000"/>
                      </a:schemeClr>
                    </a:solidFill>
                  </a:tcPr>
                </a:tc>
                <a:tc>
                  <a:txBody>
                    <a:bodyPr/>
                    <a:lstStyle/>
                    <a:p>
                      <a:r>
                        <a:rPr lang="en-US" sz="2000" i="1" dirty="0" smtClean="0"/>
                        <a:t>Look out for the interests of your friend.</a:t>
                      </a:r>
                      <a:endParaRPr lang="en-US" sz="2000" i="1" dirty="0"/>
                    </a:p>
                  </a:txBody>
                  <a:tcPr marL="91429" marR="91429" marT="45722" marB="45722">
                    <a:solidFill>
                      <a:schemeClr val="accent1">
                        <a:lumMod val="20000"/>
                        <a:lumOff val="80000"/>
                      </a:schemeClr>
                    </a:solidFill>
                  </a:tcPr>
                </a:tc>
              </a:tr>
              <a:tr h="1064797">
                <a:tc>
                  <a:txBody>
                    <a:bodyPr/>
                    <a:lstStyle/>
                    <a:p>
                      <a:r>
                        <a:rPr lang="en-US" sz="2000" i="1" dirty="0" smtClean="0"/>
                        <a:t>Athlete</a:t>
                      </a:r>
                      <a:endParaRPr lang="en-US" sz="2000" i="1" dirty="0"/>
                    </a:p>
                  </a:txBody>
                  <a:tcPr marL="91429" marR="91429" marT="45722" marB="45722">
                    <a:solidFill>
                      <a:schemeClr val="accent1">
                        <a:lumMod val="20000"/>
                        <a:lumOff val="80000"/>
                      </a:schemeClr>
                    </a:solidFill>
                  </a:tcPr>
                </a:tc>
                <a:tc>
                  <a:txBody>
                    <a:bodyPr/>
                    <a:lstStyle/>
                    <a:p>
                      <a:r>
                        <a:rPr lang="en-US" sz="2000" i="1" dirty="0" smtClean="0"/>
                        <a:t>Play your sport in a professional</a:t>
                      </a:r>
                      <a:r>
                        <a:rPr lang="en-US" sz="2000" i="1" baseline="0" dirty="0" smtClean="0"/>
                        <a:t> manner.</a:t>
                      </a:r>
                      <a:endParaRPr lang="en-US" sz="2000" i="1" dirty="0"/>
                    </a:p>
                  </a:txBody>
                  <a:tcPr marL="91429" marR="91429" marT="45722" marB="45722">
                    <a:solidFill>
                      <a:schemeClr val="accent1">
                        <a:lumMod val="20000"/>
                        <a:lumOff val="80000"/>
                      </a:schemeClr>
                    </a:solidFill>
                  </a:tcPr>
                </a:tc>
              </a:tr>
              <a:tr h="981082">
                <a:tc>
                  <a:txBody>
                    <a:bodyPr/>
                    <a:lstStyle/>
                    <a:p>
                      <a:r>
                        <a:rPr lang="en-US" sz="2000" i="1" dirty="0" smtClean="0"/>
                        <a:t>Employee</a:t>
                      </a:r>
                      <a:endParaRPr lang="en-US" sz="2000" i="1" dirty="0"/>
                    </a:p>
                  </a:txBody>
                  <a:tcPr marL="91429" marR="91429" marT="45722" marB="45722">
                    <a:solidFill>
                      <a:schemeClr val="accent1">
                        <a:lumMod val="20000"/>
                        <a:lumOff val="80000"/>
                      </a:schemeClr>
                    </a:solidFill>
                  </a:tcPr>
                </a:tc>
                <a:tc>
                  <a:txBody>
                    <a:bodyPr/>
                    <a:lstStyle/>
                    <a:p>
                      <a:r>
                        <a:rPr lang="en-US" sz="2000" i="1" dirty="0" smtClean="0"/>
                        <a:t>Perform</a:t>
                      </a:r>
                      <a:r>
                        <a:rPr lang="en-US" sz="2000" i="1" baseline="0" dirty="0" smtClean="0"/>
                        <a:t> the duties of your job.</a:t>
                      </a:r>
                      <a:endParaRPr lang="en-US" sz="2000" i="1" dirty="0"/>
                    </a:p>
                  </a:txBody>
                  <a:tcPr marL="91429" marR="91429" marT="45722" marB="45722">
                    <a:solidFill>
                      <a:schemeClr val="accent1">
                        <a:lumMod val="20000"/>
                        <a:lumOff val="80000"/>
                      </a:schemeClr>
                    </a:solidFill>
                  </a:tcPr>
                </a:tc>
              </a:tr>
              <a:tr h="981082">
                <a:tc>
                  <a:txBody>
                    <a:bodyPr/>
                    <a:lstStyle/>
                    <a:p>
                      <a:r>
                        <a:rPr lang="en-US" sz="2000" i="1" dirty="0" smtClean="0"/>
                        <a:t>Parent</a:t>
                      </a:r>
                      <a:endParaRPr lang="en-US" sz="2000" i="1" dirty="0"/>
                    </a:p>
                  </a:txBody>
                  <a:tcPr marL="91429" marR="91429" marT="45722" marB="45722">
                    <a:solidFill>
                      <a:schemeClr val="accent1">
                        <a:lumMod val="20000"/>
                        <a:lumOff val="80000"/>
                      </a:schemeClr>
                    </a:solidFill>
                  </a:tcPr>
                </a:tc>
                <a:tc>
                  <a:txBody>
                    <a:bodyPr/>
                    <a:lstStyle/>
                    <a:p>
                      <a:r>
                        <a:rPr lang="en-US" sz="2000" i="1" dirty="0" smtClean="0"/>
                        <a:t>Look after your children</a:t>
                      </a:r>
                      <a:r>
                        <a:rPr lang="en-US" sz="2000" i="1" baseline="0" dirty="0" smtClean="0"/>
                        <a:t> and their interests</a:t>
                      </a:r>
                      <a:endParaRPr lang="en-US" sz="2000" i="1" dirty="0"/>
                    </a:p>
                  </a:txBody>
                  <a:tcPr marL="91429" marR="91429" marT="45722" marB="45722">
                    <a:solidFill>
                      <a:schemeClr val="accent1">
                        <a:lumMod val="20000"/>
                        <a:lumOff val="80000"/>
                      </a:schemeClr>
                    </a:solidFill>
                  </a:tcPr>
                </a:tc>
              </a:tr>
              <a:tr h="981082">
                <a:tc>
                  <a:txBody>
                    <a:bodyPr/>
                    <a:lstStyle/>
                    <a:p>
                      <a:r>
                        <a:rPr lang="en-US" sz="2000" i="1" dirty="0" smtClean="0"/>
                        <a:t>Citizen</a:t>
                      </a:r>
                      <a:endParaRPr lang="en-US" sz="2000" i="1" dirty="0"/>
                    </a:p>
                  </a:txBody>
                  <a:tcPr marL="91429" marR="91429" marT="45722" marB="45722">
                    <a:solidFill>
                      <a:schemeClr val="accent1">
                        <a:lumMod val="20000"/>
                        <a:lumOff val="80000"/>
                      </a:schemeClr>
                    </a:solidFill>
                  </a:tcPr>
                </a:tc>
                <a:tc>
                  <a:txBody>
                    <a:bodyPr/>
                    <a:lstStyle/>
                    <a:p>
                      <a:r>
                        <a:rPr lang="en-US" sz="2000" i="1" dirty="0" smtClean="0"/>
                        <a:t>Follow the laws</a:t>
                      </a:r>
                      <a:r>
                        <a:rPr lang="en-US" sz="2000" i="1" baseline="0" dirty="0" smtClean="0"/>
                        <a:t> of the country in which you live.</a:t>
                      </a:r>
                      <a:endParaRPr lang="en-US" sz="2000" i="1" dirty="0"/>
                    </a:p>
                  </a:txBody>
                  <a:tcPr marL="91429" marR="91429" marT="45722" marB="45722">
                    <a:solidFill>
                      <a:schemeClr val="accent1">
                        <a:lumMod val="20000"/>
                        <a:lumOff val="80000"/>
                      </a:schemeClr>
                    </a:solidFill>
                  </a:tcPr>
                </a:tc>
              </a:tr>
            </a:tbl>
          </a:graphicData>
        </a:graphic>
      </p:graphicFrame>
      <p:sp>
        <p:nvSpPr>
          <p:cNvPr id="2" name="Rectangle 1"/>
          <p:cNvSpPr/>
          <p:nvPr/>
        </p:nvSpPr>
        <p:spPr>
          <a:xfrm>
            <a:off x="351590" y="5900321"/>
            <a:ext cx="7937971" cy="523220"/>
          </a:xfrm>
          <a:prstGeom prst="rect">
            <a:avLst/>
          </a:prstGeom>
        </p:spPr>
        <p:txBody>
          <a:bodyPr wrap="square">
            <a:spAutoFit/>
          </a:bodyPr>
          <a:lstStyle/>
          <a:p>
            <a:r>
              <a:rPr lang="en-US" sz="2800" dirty="0" smtClean="0">
                <a:latin typeface="+mn-lt"/>
              </a:rPr>
              <a:t>Depending on the role, we have responsibilities</a:t>
            </a:r>
            <a:endParaRPr lang="en-US" sz="2800" b="1" dirty="0">
              <a:latin typeface="+mn-lt"/>
            </a:endParaRPr>
          </a:p>
        </p:txBody>
      </p:sp>
    </p:spTree>
    <p:extLst>
      <p:ext uri="{BB962C8B-B14F-4D97-AF65-F5344CB8AC3E}">
        <p14:creationId xmlns:p14="http://schemas.microsoft.com/office/powerpoint/2010/main" val="109679930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What is the conflict?</a:t>
            </a:r>
            <a:endParaRPr lang="en-US" dirty="0"/>
          </a:p>
        </p:txBody>
      </p:sp>
      <p:sp>
        <p:nvSpPr>
          <p:cNvPr id="15363" name="Content Placeholder 2"/>
          <p:cNvSpPr>
            <a:spLocks noGrp="1"/>
          </p:cNvSpPr>
          <p:nvPr>
            <p:ph sz="quarter" idx="1"/>
          </p:nvPr>
        </p:nvSpPr>
        <p:spPr>
          <a:xfrm>
            <a:off x="457200" y="1600200"/>
            <a:ext cx="7467600" cy="4873625"/>
          </a:xfrm>
        </p:spPr>
        <p:txBody>
          <a:bodyPr/>
          <a:lstStyle/>
          <a:p>
            <a:r>
              <a:rPr lang="en-US" dirty="0" smtClean="0"/>
              <a:t>The code of ethics for engineers requires:</a:t>
            </a:r>
          </a:p>
          <a:p>
            <a:pPr lvl="1"/>
            <a:r>
              <a:rPr lang="en-US" dirty="0" smtClean="0"/>
              <a:t>You to take the safety of society as being of paramount importance.</a:t>
            </a:r>
          </a:p>
          <a:p>
            <a:endParaRPr lang="en-US" dirty="0" smtClean="0"/>
          </a:p>
          <a:p>
            <a:r>
              <a:rPr lang="en-US" dirty="0" smtClean="0"/>
              <a:t>However, you also feel a personal sense of loyalty to your company and fellow co-workers. You don’t want anyone to lose their job.</a:t>
            </a:r>
          </a:p>
          <a:p>
            <a:endParaRPr lang="en-US" dirty="0" smtClean="0"/>
          </a:p>
          <a:p>
            <a:r>
              <a:rPr lang="en-US" b="1" dirty="0" smtClean="0"/>
              <a:t>The conflict </a:t>
            </a:r>
            <a:r>
              <a:rPr lang="en-US" dirty="0" smtClean="0"/>
              <a:t>is between your duty to society and your loyalty to your own career and the welfare of your other fellow employees.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200" dirty="0" smtClean="0"/>
              <a:t>What is more important?</a:t>
            </a:r>
            <a:endParaRPr lang="en-US" sz="3200" dirty="0"/>
          </a:p>
        </p:txBody>
      </p:sp>
      <p:sp>
        <p:nvSpPr>
          <p:cNvPr id="16387" name="Content Placeholder 2"/>
          <p:cNvSpPr>
            <a:spLocks noGrp="1"/>
          </p:cNvSpPr>
          <p:nvPr>
            <p:ph sz="quarter" idx="1"/>
          </p:nvPr>
        </p:nvSpPr>
        <p:spPr>
          <a:xfrm>
            <a:off x="457200" y="1600200"/>
            <a:ext cx="7467600" cy="4873625"/>
          </a:xfrm>
        </p:spPr>
        <p:txBody>
          <a:bodyPr/>
          <a:lstStyle/>
          <a:p>
            <a:endParaRPr lang="en-US" sz="2800" dirty="0" smtClean="0"/>
          </a:p>
          <a:p>
            <a:r>
              <a:rPr lang="en-US" sz="2800" dirty="0" smtClean="0"/>
              <a:t>In a case like this the </a:t>
            </a:r>
            <a:r>
              <a:rPr lang="en-US" sz="2800" dirty="0" smtClean="0">
                <a:solidFill>
                  <a:srgbClr val="FF0000"/>
                </a:solidFill>
              </a:rPr>
              <a:t>welfare of society comes first.</a:t>
            </a:r>
          </a:p>
          <a:p>
            <a:endParaRPr lang="en-US" sz="2800" dirty="0" smtClean="0"/>
          </a:p>
          <a:p>
            <a:r>
              <a:rPr lang="en-US" sz="2800" dirty="0" smtClean="0"/>
              <a:t>We have to take into account the fact that your duty to protect the public is</a:t>
            </a:r>
            <a:r>
              <a:rPr lang="en-US" sz="2800" i="1" dirty="0" smtClean="0"/>
              <a:t> greater than </a:t>
            </a:r>
            <a:r>
              <a:rPr lang="en-US" sz="2800" dirty="0" smtClean="0"/>
              <a:t>your duty to your own career, and that of your fellow employees.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Case 3: Acknowledging Mistakes</a:t>
            </a:r>
            <a:endParaRPr lang="en-US" dirty="0"/>
          </a:p>
        </p:txBody>
      </p:sp>
      <p:sp>
        <p:nvSpPr>
          <p:cNvPr id="24579" name="Content Placeholder 2"/>
          <p:cNvSpPr>
            <a:spLocks noGrp="1"/>
          </p:cNvSpPr>
          <p:nvPr>
            <p:ph sz="quarter" idx="1"/>
          </p:nvPr>
        </p:nvSpPr>
        <p:spPr>
          <a:xfrm>
            <a:off x="457200" y="1600200"/>
            <a:ext cx="7467600" cy="4873625"/>
          </a:xfrm>
        </p:spPr>
        <p:txBody>
          <a:bodyPr/>
          <a:lstStyle/>
          <a:p>
            <a:pPr>
              <a:buFont typeface="Wingdings" pitchFamily="2" charset="2"/>
              <a:buNone/>
            </a:pPr>
            <a:r>
              <a:rPr lang="en-US" smtClean="0"/>
              <a:t>	You approach your boss and tell him that you are sure that your team is responsible for the failure in the device. </a:t>
            </a:r>
          </a:p>
          <a:p>
            <a:pPr>
              <a:buFont typeface="Wingdings" pitchFamily="2" charset="2"/>
              <a:buNone/>
            </a:pPr>
            <a:endParaRPr lang="en-US" smtClean="0"/>
          </a:p>
          <a:p>
            <a:pPr>
              <a:buFont typeface="Wingdings" pitchFamily="2" charset="2"/>
              <a:buNone/>
            </a:pPr>
            <a:r>
              <a:rPr lang="en-US" smtClean="0"/>
              <a:t>	Your boss says, “Well we will just replace it with a fixed design. We don’t need to tell them anything. It could undermine our relationship with the company, they might not come back for business.”</a:t>
            </a:r>
          </a:p>
          <a:p>
            <a:pPr>
              <a:buFont typeface="Wingdings" pitchFamily="2" charset="2"/>
              <a:buNone/>
            </a:pPr>
            <a:endParaRPr lang="en-US" smtClean="0"/>
          </a:p>
          <a:p>
            <a:pPr>
              <a:buFont typeface="Wingdings" pitchFamily="2" charset="2"/>
              <a:buNone/>
            </a:pPr>
            <a:r>
              <a:rPr lang="en-US" smtClean="0"/>
              <a:t>	Should you go ahead and tell the client?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Understanding Your Obligation</a:t>
            </a:r>
            <a:endParaRPr lang="en-US" dirty="0"/>
          </a:p>
        </p:txBody>
      </p:sp>
      <p:sp>
        <p:nvSpPr>
          <p:cNvPr id="25603" name="Content Placeholder 2"/>
          <p:cNvSpPr>
            <a:spLocks noGrp="1"/>
          </p:cNvSpPr>
          <p:nvPr>
            <p:ph sz="quarter" idx="1"/>
          </p:nvPr>
        </p:nvSpPr>
        <p:spPr>
          <a:xfrm>
            <a:off x="457200" y="1600200"/>
            <a:ext cx="7467600" cy="4873625"/>
          </a:xfrm>
        </p:spPr>
        <p:txBody>
          <a:bodyPr/>
          <a:lstStyle/>
          <a:p>
            <a:r>
              <a:rPr lang="en-US" sz="2800" dirty="0" smtClean="0"/>
              <a:t>The code of ethics for engineers requires:</a:t>
            </a:r>
          </a:p>
          <a:p>
            <a:pPr lvl="1"/>
            <a:r>
              <a:rPr lang="en-US" dirty="0" smtClean="0"/>
              <a:t> </a:t>
            </a:r>
            <a:r>
              <a:rPr lang="en-US" sz="2400" dirty="0" smtClean="0"/>
              <a:t>You to avoid deceptive acts.</a:t>
            </a:r>
            <a:endParaRPr lang="en-US" dirty="0" smtClean="0"/>
          </a:p>
          <a:p>
            <a:endParaRPr lang="en-US" dirty="0" smtClean="0"/>
          </a:p>
          <a:p>
            <a:r>
              <a:rPr lang="en-US" sz="2800" dirty="0" smtClean="0"/>
              <a:t>Your boss is asking you to not reveal something to the client because by not revealing it you can maintain their confidence while at the same time replacing the device. </a:t>
            </a:r>
          </a:p>
          <a:p>
            <a:endParaRPr lang="en-US" dirty="0" smtClean="0"/>
          </a:p>
          <a:p>
            <a:r>
              <a:rPr lang="en-US" sz="2800" dirty="0" smtClean="0"/>
              <a:t>Are you violating the code of ethics? </a:t>
            </a: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Deception by Commission vs. Omission </a:t>
            </a:r>
            <a:endParaRPr lang="en-US" dirty="0"/>
          </a:p>
        </p:txBody>
      </p:sp>
      <p:sp>
        <p:nvSpPr>
          <p:cNvPr id="26627" name="Content Placeholder 2"/>
          <p:cNvSpPr>
            <a:spLocks noGrp="1"/>
          </p:cNvSpPr>
          <p:nvPr>
            <p:ph sz="quarter" idx="1"/>
          </p:nvPr>
        </p:nvSpPr>
        <p:spPr>
          <a:xfrm>
            <a:off x="457200" y="1600200"/>
            <a:ext cx="7467600" cy="4873625"/>
          </a:xfrm>
        </p:spPr>
        <p:txBody>
          <a:bodyPr/>
          <a:lstStyle/>
          <a:p>
            <a:r>
              <a:rPr lang="en-US" smtClean="0"/>
              <a:t>There are two kinds of deceptive practices.</a:t>
            </a:r>
          </a:p>
          <a:p>
            <a:endParaRPr lang="en-US" smtClean="0"/>
          </a:p>
          <a:p>
            <a:r>
              <a:rPr lang="en-US" smtClean="0"/>
              <a:t>Deception by </a:t>
            </a:r>
            <a:r>
              <a:rPr lang="en-US" i="1" smtClean="0"/>
              <a:t>commission</a:t>
            </a:r>
            <a:r>
              <a:rPr lang="en-US" smtClean="0"/>
              <a:t> occurs when a person tells a lie, such as when one reports data that one knows to be false.</a:t>
            </a:r>
          </a:p>
          <a:p>
            <a:endParaRPr lang="en-US" smtClean="0"/>
          </a:p>
          <a:p>
            <a:r>
              <a:rPr lang="en-US" smtClean="0"/>
              <a:t>Deception by </a:t>
            </a:r>
            <a:r>
              <a:rPr lang="en-US" i="1" smtClean="0"/>
              <a:t>omission </a:t>
            </a:r>
            <a:r>
              <a:rPr lang="en-US" smtClean="0"/>
              <a:t>occurs when one omits something that another party has a right and interest in knowing.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What is the conflict?</a:t>
            </a:r>
            <a:endParaRPr lang="en-US" dirty="0"/>
          </a:p>
        </p:txBody>
      </p:sp>
      <p:sp>
        <p:nvSpPr>
          <p:cNvPr id="27651" name="Content Placeholder 2"/>
          <p:cNvSpPr>
            <a:spLocks noGrp="1"/>
          </p:cNvSpPr>
          <p:nvPr>
            <p:ph sz="quarter" idx="1"/>
          </p:nvPr>
        </p:nvSpPr>
        <p:spPr>
          <a:xfrm>
            <a:off x="457200" y="1600200"/>
            <a:ext cx="7467600" cy="4873625"/>
          </a:xfrm>
        </p:spPr>
        <p:txBody>
          <a:bodyPr/>
          <a:lstStyle/>
          <a:p>
            <a:r>
              <a:rPr lang="en-US" smtClean="0"/>
              <a:t>Your boss wants you to </a:t>
            </a:r>
            <a:r>
              <a:rPr lang="en-US" i="1" smtClean="0"/>
              <a:t>omit</a:t>
            </a:r>
            <a:r>
              <a:rPr lang="en-US" smtClean="0"/>
              <a:t> something because doing so will help the company.</a:t>
            </a:r>
          </a:p>
          <a:p>
            <a:endParaRPr lang="en-US" smtClean="0"/>
          </a:p>
          <a:p>
            <a:r>
              <a:rPr lang="en-US" smtClean="0"/>
              <a:t>Your client however has an interest in knowing about the functionality of the product that you sell them, since they use it. </a:t>
            </a:r>
          </a:p>
          <a:p>
            <a:endParaRPr lang="en-US" smtClean="0"/>
          </a:p>
          <a:p>
            <a:r>
              <a:rPr lang="en-US" smtClean="0"/>
              <a:t>So, although your boss is not asking you to lie to them and tell them that the product is fine. He is asking you to omit the truth, which is in clear </a:t>
            </a:r>
            <a:r>
              <a:rPr lang="en-US" b="1" smtClean="0"/>
              <a:t>violation</a:t>
            </a:r>
            <a:r>
              <a:rPr lang="en-US" b="1" i="1" smtClean="0"/>
              <a:t> </a:t>
            </a:r>
            <a:r>
              <a:rPr lang="en-US" smtClean="0"/>
              <a:t>of avoiding deceptive acts.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What is more important?</a:t>
            </a:r>
            <a:endParaRPr lang="en-US" dirty="0"/>
          </a:p>
        </p:txBody>
      </p:sp>
      <p:sp>
        <p:nvSpPr>
          <p:cNvPr id="28675" name="Content Placeholder 2"/>
          <p:cNvSpPr>
            <a:spLocks noGrp="1"/>
          </p:cNvSpPr>
          <p:nvPr>
            <p:ph sz="quarter" idx="1"/>
          </p:nvPr>
        </p:nvSpPr>
        <p:spPr>
          <a:xfrm>
            <a:off x="457200" y="1600200"/>
            <a:ext cx="7467600" cy="4873625"/>
          </a:xfrm>
        </p:spPr>
        <p:txBody>
          <a:bodyPr/>
          <a:lstStyle/>
          <a:p>
            <a:r>
              <a:rPr lang="en-US" smtClean="0"/>
              <a:t>It is true that a company that makes too many products that are faulty will go under.</a:t>
            </a:r>
          </a:p>
          <a:p>
            <a:endParaRPr lang="en-US" smtClean="0"/>
          </a:p>
          <a:p>
            <a:r>
              <a:rPr lang="en-US" smtClean="0"/>
              <a:t>It is also important to recognize that a company that is known to be unreliable in terms of owning up to its mistakes is subject to being ostracized. </a:t>
            </a:r>
          </a:p>
          <a:p>
            <a:endParaRPr lang="en-US" smtClean="0"/>
          </a:p>
          <a:p>
            <a:r>
              <a:rPr lang="en-US" smtClean="0"/>
              <a:t>Telling your boss that your team made a mistake is a good thing. It shows integrity. Letting the client know that the mistake shows courage. It also brings goodwill into the relationship between company and client.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122"/>
            <a:ext cx="7467600" cy="1143000"/>
          </a:xfrm>
        </p:spPr>
        <p:txBody>
          <a:bodyPr/>
          <a:lstStyle/>
          <a:p>
            <a:r>
              <a:rPr lang="en-US" dirty="0" smtClean="0"/>
              <a:t>NSPE Case Study Case No. 98-2</a:t>
            </a:r>
            <a:endParaRPr lang="en-US" dirty="0"/>
          </a:p>
        </p:txBody>
      </p:sp>
      <p:sp>
        <p:nvSpPr>
          <p:cNvPr id="3" name="TextBox 2"/>
          <p:cNvSpPr txBox="1"/>
          <p:nvPr/>
        </p:nvSpPr>
        <p:spPr>
          <a:xfrm>
            <a:off x="457200" y="1175862"/>
            <a:ext cx="7269480" cy="4832092"/>
          </a:xfrm>
          <a:prstGeom prst="rect">
            <a:avLst/>
          </a:prstGeom>
          <a:noFill/>
        </p:spPr>
        <p:txBody>
          <a:bodyPr wrap="square" rtlCol="0">
            <a:spAutoFit/>
          </a:bodyPr>
          <a:lstStyle/>
          <a:p>
            <a:r>
              <a:rPr lang="en-US" sz="2200" dirty="0" smtClean="0">
                <a:latin typeface="+mn-lt"/>
              </a:rPr>
              <a:t>Engineer A is a legally recognized engineer and resident in his home country</a:t>
            </a:r>
          </a:p>
          <a:p>
            <a:endParaRPr lang="en-US" sz="2200" dirty="0" smtClean="0">
              <a:latin typeface="+mn-lt"/>
            </a:endParaRPr>
          </a:p>
          <a:p>
            <a:r>
              <a:rPr lang="en-US" sz="2200" dirty="0" smtClean="0">
                <a:latin typeface="+mn-lt"/>
              </a:rPr>
              <a:t>He is an NSPE International Member</a:t>
            </a:r>
          </a:p>
          <a:p>
            <a:endParaRPr lang="en-US" sz="2200" dirty="0" smtClean="0">
              <a:latin typeface="+mn-lt"/>
            </a:endParaRPr>
          </a:p>
          <a:p>
            <a:r>
              <a:rPr lang="en-US" sz="2200" dirty="0" smtClean="0">
                <a:latin typeface="+mn-lt"/>
              </a:rPr>
              <a:t>He provides consulting, engineering, and construction contracting services to foreign national and local governments</a:t>
            </a:r>
          </a:p>
          <a:p>
            <a:endParaRPr lang="en-US" sz="2200" dirty="0" smtClean="0">
              <a:latin typeface="+mn-lt"/>
            </a:endParaRPr>
          </a:p>
          <a:p>
            <a:r>
              <a:rPr lang="en-US" sz="2200" dirty="0" smtClean="0">
                <a:latin typeface="+mn-lt"/>
              </a:rPr>
              <a:t>Under the laws of Engineer A's home country, it is not illegal for individuals and companies to provide cash payments or in-kind property to public officials in foreign countries in order to obtain and retain business from those public officials</a:t>
            </a:r>
            <a:endParaRPr lang="en-US" sz="2200" dirty="0">
              <a:latin typeface="+mn-lt"/>
            </a:endParaRPr>
          </a:p>
        </p:txBody>
      </p:sp>
      <p:sp>
        <p:nvSpPr>
          <p:cNvPr id="4" name="Rectangle 3"/>
          <p:cNvSpPr/>
          <p:nvPr/>
        </p:nvSpPr>
        <p:spPr>
          <a:xfrm>
            <a:off x="1842640" y="6302501"/>
            <a:ext cx="6858000" cy="338554"/>
          </a:xfrm>
          <a:prstGeom prst="rect">
            <a:avLst/>
          </a:prstGeom>
        </p:spPr>
        <p:txBody>
          <a:bodyPr wrap="square">
            <a:spAutoFit/>
          </a:bodyPr>
          <a:lstStyle/>
          <a:p>
            <a:r>
              <a:rPr lang="en-US" sz="1600" dirty="0" smtClean="0">
                <a:latin typeface="+mn-lt"/>
              </a:rPr>
              <a:t>http://www.onlineethics.org/Resources/Cases/ec98-2/ForeignBER.aspx</a:t>
            </a:r>
            <a:endParaRPr lang="en-US" sz="1600" dirty="0">
              <a:latin typeface="+mn-lt"/>
            </a:endParaRPr>
          </a:p>
        </p:txBody>
      </p:sp>
    </p:spTree>
    <p:extLst>
      <p:ext uri="{BB962C8B-B14F-4D97-AF65-F5344CB8AC3E}">
        <p14:creationId xmlns:p14="http://schemas.microsoft.com/office/powerpoint/2010/main" val="366906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Dilemma?</a:t>
            </a:r>
            <a:endParaRPr lang="en-US" dirty="0"/>
          </a:p>
        </p:txBody>
      </p:sp>
      <p:sp>
        <p:nvSpPr>
          <p:cNvPr id="3" name="Rectangle 2"/>
          <p:cNvSpPr/>
          <p:nvPr/>
        </p:nvSpPr>
        <p:spPr>
          <a:xfrm>
            <a:off x="457200" y="1813810"/>
            <a:ext cx="7787390" cy="1815882"/>
          </a:xfrm>
          <a:prstGeom prst="rect">
            <a:avLst/>
          </a:prstGeom>
        </p:spPr>
        <p:txBody>
          <a:bodyPr wrap="square">
            <a:spAutoFit/>
          </a:bodyPr>
          <a:lstStyle/>
          <a:p>
            <a:r>
              <a:rPr lang="en-US" sz="2800" dirty="0" smtClean="0">
                <a:latin typeface="+mn-lt"/>
              </a:rPr>
              <a:t>Would it be ethical for Engineer A to provide cash payments or in-kind property to public officials in foreign countries in order to get their business?</a:t>
            </a:r>
            <a:endParaRPr lang="en-US" sz="2800" dirty="0">
              <a:latin typeface="+mn-lt"/>
            </a:endParaRPr>
          </a:p>
        </p:txBody>
      </p:sp>
    </p:spTree>
    <p:extLst>
      <p:ext uri="{BB962C8B-B14F-4D97-AF65-F5344CB8AC3E}">
        <p14:creationId xmlns:p14="http://schemas.microsoft.com/office/powerpoint/2010/main" val="27646186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NSPE Code of Ethics References</a:t>
            </a:r>
            <a:endParaRPr lang="en-US" dirty="0"/>
          </a:p>
        </p:txBody>
      </p:sp>
      <p:sp>
        <p:nvSpPr>
          <p:cNvPr id="3" name="Rectangle 2"/>
          <p:cNvSpPr/>
          <p:nvPr/>
        </p:nvSpPr>
        <p:spPr>
          <a:xfrm>
            <a:off x="457200" y="1621013"/>
            <a:ext cx="7555043" cy="4524315"/>
          </a:xfrm>
          <a:prstGeom prst="rect">
            <a:avLst/>
          </a:prstGeom>
        </p:spPr>
        <p:txBody>
          <a:bodyPr wrap="square">
            <a:spAutoFit/>
          </a:bodyPr>
          <a:lstStyle/>
          <a:p>
            <a:r>
              <a:rPr lang="en-US" dirty="0" smtClean="0">
                <a:latin typeface="+mn-lt"/>
              </a:rPr>
              <a:t>“Section II.1.d. - Code of Ethics: Engineers shall not permit the use of their name or associate in business ventures with any person or firm which they believe is engaged in fraudulent or dishonest enterprise.</a:t>
            </a:r>
          </a:p>
          <a:p>
            <a:endParaRPr lang="en-US" dirty="0" smtClean="0">
              <a:latin typeface="+mn-lt"/>
            </a:endParaRPr>
          </a:p>
          <a:p>
            <a:r>
              <a:rPr lang="en-US" dirty="0" smtClean="0">
                <a:latin typeface="+mn-lt"/>
              </a:rPr>
              <a:t>Section II.5.b. - Code of Ethics: Engineers shall not offer, give, solicit or receive, either directly or indirectly, any contribution to influence the award of a contract by public authority, or which may be reasonably construed by the public as having the effect or intent of influencing the awarding of a contract. They shall not offer any gift, or other valuable consideration in order to secure work. They shall not pay a commission, percentage or brokerage fee in order to secure work, except to a bona fide employee or bona fide established commercial or marketing agencies retained by them.</a:t>
            </a:r>
          </a:p>
          <a:p>
            <a:endParaRPr lang="en-US" dirty="0" smtClean="0">
              <a:latin typeface="+mn-lt"/>
            </a:endParaRPr>
          </a:p>
          <a:p>
            <a:r>
              <a:rPr lang="en-US" dirty="0" smtClean="0">
                <a:latin typeface="+mn-lt"/>
              </a:rPr>
              <a:t>Section III.8.a. - Code of Ethics: Engineers shall conform with state licensure laws in the practice of engineering.”</a:t>
            </a:r>
            <a:endParaRPr lang="en-US" dirty="0">
              <a:latin typeface="+mn-lt"/>
            </a:endParaRPr>
          </a:p>
        </p:txBody>
      </p:sp>
      <p:sp>
        <p:nvSpPr>
          <p:cNvPr id="4" name="Rectangle 3"/>
          <p:cNvSpPr/>
          <p:nvPr/>
        </p:nvSpPr>
        <p:spPr>
          <a:xfrm>
            <a:off x="1842640" y="6302501"/>
            <a:ext cx="6858000" cy="338554"/>
          </a:xfrm>
          <a:prstGeom prst="rect">
            <a:avLst/>
          </a:prstGeom>
        </p:spPr>
        <p:txBody>
          <a:bodyPr wrap="square">
            <a:spAutoFit/>
          </a:bodyPr>
          <a:lstStyle/>
          <a:p>
            <a:r>
              <a:rPr lang="en-US" sz="1600" dirty="0" smtClean="0"/>
              <a:t>http://www.onlineethics.org/Resources/Cases/ec98-2/ForeignBER.aspx</a:t>
            </a:r>
            <a:endParaRPr lang="en-US" sz="1600" dirty="0"/>
          </a:p>
        </p:txBody>
      </p:sp>
    </p:spTree>
    <p:extLst>
      <p:ext uri="{BB962C8B-B14F-4D97-AF65-F5344CB8AC3E}">
        <p14:creationId xmlns:p14="http://schemas.microsoft.com/office/powerpoint/2010/main" val="1495995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t>Social Responsibility</a:t>
            </a:r>
            <a:endParaRPr lang="en-US" b="1" dirty="0"/>
          </a:p>
        </p:txBody>
      </p:sp>
      <p:sp>
        <p:nvSpPr>
          <p:cNvPr id="34819" name="Content Placeholder 2"/>
          <p:cNvSpPr>
            <a:spLocks noGrp="1"/>
          </p:cNvSpPr>
          <p:nvPr>
            <p:ph sz="quarter" idx="1"/>
          </p:nvPr>
        </p:nvSpPr>
        <p:spPr>
          <a:xfrm>
            <a:off x="457200" y="1600200"/>
            <a:ext cx="7467600" cy="4873625"/>
          </a:xfrm>
        </p:spPr>
        <p:txBody>
          <a:bodyPr/>
          <a:lstStyle/>
          <a:p>
            <a:pPr eaLnBrk="1" hangingPunct="1"/>
            <a:r>
              <a:rPr lang="en-US" altLang="en-US" dirty="0" smtClean="0"/>
              <a:t>One main connection between ethics and engineering comes from the impact that engineered products and processes have on society.</a:t>
            </a:r>
          </a:p>
          <a:p>
            <a:pPr eaLnBrk="1" hangingPunct="1">
              <a:buFont typeface="Wingdings" panose="05000000000000000000" pitchFamily="2" charset="2"/>
              <a:buNone/>
            </a:pPr>
            <a:endParaRPr lang="en-US" altLang="en-US" dirty="0" smtClean="0"/>
          </a:p>
          <a:p>
            <a:pPr eaLnBrk="1" hangingPunct="1"/>
            <a:r>
              <a:rPr lang="en-US" altLang="en-US" dirty="0" smtClean="0"/>
              <a:t>Engineers have to think about designing, building, and marketing products that benefit society.</a:t>
            </a:r>
          </a:p>
          <a:p>
            <a:pPr eaLnBrk="1" hangingPunct="1"/>
            <a:endParaRPr lang="en-US" altLang="en-US" dirty="0" smtClean="0"/>
          </a:p>
          <a:p>
            <a:pPr eaLnBrk="1" hangingPunct="1"/>
            <a:r>
              <a:rPr lang="en-US" altLang="en-US" dirty="0" smtClean="0">
                <a:solidFill>
                  <a:srgbClr val="FF0000"/>
                </a:solidFill>
              </a:rPr>
              <a:t>Social Responsibility </a:t>
            </a:r>
            <a:r>
              <a:rPr lang="en-US" altLang="en-US" dirty="0" smtClean="0"/>
              <a:t>requires taking into consideration the needs of society.</a:t>
            </a:r>
          </a:p>
        </p:txBody>
      </p:sp>
    </p:spTree>
    <p:extLst>
      <p:ext uri="{BB962C8B-B14F-4D97-AF65-F5344CB8AC3E}">
        <p14:creationId xmlns:p14="http://schemas.microsoft.com/office/powerpoint/2010/main" val="289820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Summing up at this stage</a:t>
            </a:r>
            <a:endParaRPr lang="en-US" dirty="0"/>
          </a:p>
        </p:txBody>
      </p:sp>
      <p:sp>
        <p:nvSpPr>
          <p:cNvPr id="29699" name="Content Placeholder 2"/>
          <p:cNvSpPr>
            <a:spLocks noGrp="1"/>
          </p:cNvSpPr>
          <p:nvPr>
            <p:ph sz="quarter" idx="1"/>
          </p:nvPr>
        </p:nvSpPr>
        <p:spPr>
          <a:xfrm>
            <a:off x="457200" y="1600200"/>
            <a:ext cx="7467600" cy="4873625"/>
          </a:xfrm>
        </p:spPr>
        <p:txBody>
          <a:bodyPr/>
          <a:lstStyle/>
          <a:p>
            <a:endParaRPr lang="en-US" dirty="0" smtClean="0"/>
          </a:p>
          <a:p>
            <a:pPr>
              <a:buNone/>
            </a:pPr>
            <a:r>
              <a:rPr lang="en-US" sz="2800" dirty="0" smtClean="0"/>
              <a:t>Being an ethical engineer requires:</a:t>
            </a:r>
          </a:p>
          <a:p>
            <a:endParaRPr lang="en-US" dirty="0" smtClean="0"/>
          </a:p>
          <a:p>
            <a:r>
              <a:rPr lang="en-US" dirty="0" smtClean="0"/>
              <a:t>Knowing your obligations and duties as specified by the code of ethics. </a:t>
            </a:r>
          </a:p>
          <a:p>
            <a:pPr>
              <a:buFont typeface="Wingdings" pitchFamily="2" charset="2"/>
              <a:buNone/>
            </a:pPr>
            <a:endParaRPr lang="en-US" dirty="0" smtClean="0"/>
          </a:p>
          <a:p>
            <a:r>
              <a:rPr lang="en-US" dirty="0" smtClean="0"/>
              <a:t>Recognizing what your obligations require of you.</a:t>
            </a:r>
          </a:p>
          <a:p>
            <a:endParaRPr lang="en-US" dirty="0" smtClean="0"/>
          </a:p>
          <a:p>
            <a:r>
              <a:rPr lang="en-US" dirty="0" smtClean="0"/>
              <a:t>Being able to reason to a conclusion about what to do by employing moral considerations.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103563"/>
            <a:ext cx="7895230" cy="18399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457200" y="1600200"/>
            <a:ext cx="7895230" cy="133406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itle 5"/>
          <p:cNvSpPr>
            <a:spLocks noGrp="1"/>
          </p:cNvSpPr>
          <p:nvPr>
            <p:ph type="title"/>
          </p:nvPr>
        </p:nvSpPr>
        <p:spPr/>
        <p:txBody>
          <a:bodyPr/>
          <a:lstStyle/>
          <a:p>
            <a:pPr eaLnBrk="1" hangingPunct="1">
              <a:defRPr/>
            </a:pPr>
            <a:r>
              <a:rPr lang="en-US" dirty="0" smtClean="0"/>
              <a:t>A Recurring Ethical Dilemma</a:t>
            </a:r>
            <a:endParaRPr lang="en-US" dirty="0"/>
          </a:p>
        </p:txBody>
      </p:sp>
      <p:sp>
        <p:nvSpPr>
          <p:cNvPr id="22537" name="Content Placeholder 6"/>
          <p:cNvSpPr>
            <a:spLocks noGrp="1"/>
          </p:cNvSpPr>
          <p:nvPr>
            <p:ph sz="quarter" idx="1"/>
          </p:nvPr>
        </p:nvSpPr>
        <p:spPr>
          <a:xfrm>
            <a:off x="457200" y="1600200"/>
            <a:ext cx="7672388" cy="4873625"/>
          </a:xfrm>
        </p:spPr>
        <p:txBody>
          <a:bodyPr/>
          <a:lstStyle/>
          <a:p>
            <a:pPr algn="ctr" eaLnBrk="1" hangingPunct="1">
              <a:buFont typeface="Wingdings" pitchFamily="2" charset="2"/>
              <a:buNone/>
            </a:pPr>
            <a:r>
              <a:rPr lang="en-US" b="1" smtClean="0">
                <a:solidFill>
                  <a:schemeClr val="bg1"/>
                </a:solidFill>
              </a:rPr>
              <a:t>Engineering commitment to safety </a:t>
            </a:r>
          </a:p>
          <a:p>
            <a:pPr algn="ctr" eaLnBrk="1" hangingPunct="1">
              <a:buFont typeface="Wingdings" pitchFamily="2" charset="2"/>
              <a:buNone/>
            </a:pPr>
            <a:r>
              <a:rPr lang="en-US" smtClean="0">
                <a:solidFill>
                  <a:schemeClr val="bg1"/>
                </a:solidFill>
              </a:rPr>
              <a:t>vs. </a:t>
            </a:r>
          </a:p>
          <a:p>
            <a:pPr algn="ctr" eaLnBrk="1" hangingPunct="1">
              <a:buFont typeface="Wingdings" pitchFamily="2" charset="2"/>
              <a:buNone/>
            </a:pPr>
            <a:r>
              <a:rPr lang="en-US" b="1" smtClean="0">
                <a:solidFill>
                  <a:schemeClr val="bg1"/>
                </a:solidFill>
              </a:rPr>
              <a:t>All of the factors management must consider</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pitchFamily="2" charset="2"/>
              <a:buNone/>
            </a:pPr>
            <a:endParaRPr lang="en-US" smtClean="0"/>
          </a:p>
          <a:p>
            <a:pPr eaLnBrk="1" hangingPunct="1"/>
            <a:r>
              <a:rPr lang="en-US" smtClean="0"/>
              <a:t>“It’s time to take off your engineering hat and put on your management hat.” </a:t>
            </a:r>
          </a:p>
          <a:p>
            <a:pPr algn="r" eaLnBrk="1" hangingPunct="1">
              <a:buFont typeface="Wingdings" pitchFamily="2" charset="2"/>
              <a:buNone/>
            </a:pPr>
            <a:r>
              <a:rPr lang="en-US" sz="1600" smtClean="0"/>
              <a:t>Morton Thiokol Senior Vice President Jerry Mason</a:t>
            </a:r>
          </a:p>
        </p:txBody>
      </p:sp>
      <p:sp>
        <p:nvSpPr>
          <p:cNvPr id="2" name="Slide Number Placeholder 1"/>
          <p:cNvSpPr>
            <a:spLocks noGrp="1"/>
          </p:cNvSpPr>
          <p:nvPr>
            <p:ph type="sldNum" sz="quarter" idx="11"/>
          </p:nvPr>
        </p:nvSpPr>
        <p:spPr/>
        <p:txBody>
          <a:bodyPr/>
          <a:lstStyle/>
          <a:p>
            <a:pPr>
              <a:defRPr/>
            </a:pPr>
            <a:fld id="{595DE6C8-3381-47C1-95D1-316670FE4032}" type="slidenum">
              <a:rPr lang="en-US" smtClean="0"/>
              <a:pPr>
                <a:defRPr/>
              </a:pPr>
              <a:t>61</a:t>
            </a:fld>
            <a:endParaRPr lang="en-US" dirty="0"/>
          </a:p>
        </p:txBody>
      </p:sp>
      <p:sp>
        <p:nvSpPr>
          <p:cNvPr id="22539" name="TextBox 3"/>
          <p:cNvSpPr txBox="1">
            <a:spLocks noChangeArrowheads="1"/>
          </p:cNvSpPr>
          <p:nvPr/>
        </p:nvSpPr>
        <p:spPr bwMode="auto">
          <a:xfrm>
            <a:off x="3900488" y="3824288"/>
            <a:ext cx="492125" cy="369887"/>
          </a:xfrm>
          <a:prstGeom prst="rect">
            <a:avLst/>
          </a:prstGeom>
          <a:noFill/>
          <a:ln w="9525">
            <a:noFill/>
            <a:miter lim="800000"/>
            <a:headEnd/>
            <a:tailEnd/>
          </a:ln>
        </p:spPr>
        <p:txBody>
          <a:bodyPr wrap="none">
            <a:spAutoFit/>
          </a:bodyPr>
          <a:lstStyle/>
          <a:p>
            <a:r>
              <a:rPr lang="en-US" b="1">
                <a:solidFill>
                  <a:schemeClr val="bg1"/>
                </a:solidFill>
              </a:rPr>
              <a:t>VS</a:t>
            </a:r>
          </a:p>
        </p:txBody>
      </p:sp>
      <p:pic>
        <p:nvPicPr>
          <p:cNvPr id="22540" name="Picture 8" descr="C:\Documents and Settings\Thalia\Local Settings\Temporary Internet Files\Content.IE5\I36D8ZVA\MC900097831[1].wmf"/>
          <p:cNvPicPr>
            <a:picLocks noChangeAspect="1" noChangeArrowheads="1"/>
          </p:cNvPicPr>
          <p:nvPr/>
        </p:nvPicPr>
        <p:blipFill>
          <a:blip r:embed="rId3"/>
          <a:srcRect/>
          <a:stretch>
            <a:fillRect/>
          </a:stretch>
        </p:blipFill>
        <p:spPr bwMode="auto">
          <a:xfrm>
            <a:off x="1541463" y="3232150"/>
            <a:ext cx="1611312" cy="1525588"/>
          </a:xfrm>
          <a:prstGeom prst="rect">
            <a:avLst/>
          </a:prstGeom>
          <a:noFill/>
          <a:ln w="9525">
            <a:noFill/>
            <a:miter lim="800000"/>
            <a:headEnd/>
            <a:tailEnd/>
          </a:ln>
        </p:spPr>
      </p:pic>
      <p:pic>
        <p:nvPicPr>
          <p:cNvPr id="22541" name="Picture 9" descr="C:\Documents and Settings\Thalia\Local Settings\Temporary Internet Files\Content.IE5\WNS8ML2D\MC900048529[1].wmf"/>
          <p:cNvPicPr>
            <a:picLocks noChangeAspect="1" noChangeArrowheads="1"/>
          </p:cNvPicPr>
          <p:nvPr/>
        </p:nvPicPr>
        <p:blipFill>
          <a:blip r:embed="rId4"/>
          <a:srcRect/>
          <a:stretch>
            <a:fillRect/>
          </a:stretch>
        </p:blipFill>
        <p:spPr bwMode="auto">
          <a:xfrm>
            <a:off x="5243513" y="3273425"/>
            <a:ext cx="1327150" cy="1525588"/>
          </a:xfrm>
          <a:prstGeom prst="rect">
            <a:avLst/>
          </a:prstGeom>
          <a:noFill/>
          <a:ln w="9525">
            <a:noFill/>
            <a:miter lim="800000"/>
            <a:headEnd/>
            <a:tailEnd/>
          </a:ln>
        </p:spPr>
      </p:pic>
    </p:spTree>
    <p:extLst>
      <p:ext uri="{BB962C8B-B14F-4D97-AF65-F5344CB8AC3E}">
        <p14:creationId xmlns:p14="http://schemas.microsoft.com/office/powerpoint/2010/main" val="17485024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br>
              <a:rPr lang="en-US" dirty="0" smtClean="0"/>
            </a:br>
            <a:endParaRPr lang="en-US" dirty="0"/>
          </a:p>
        </p:txBody>
      </p:sp>
      <p:sp>
        <p:nvSpPr>
          <p:cNvPr id="4" name="Rectangle 3"/>
          <p:cNvSpPr/>
          <p:nvPr/>
        </p:nvSpPr>
        <p:spPr>
          <a:xfrm>
            <a:off x="584199" y="1244181"/>
            <a:ext cx="7958667" cy="2677656"/>
          </a:xfrm>
          <a:prstGeom prst="rect">
            <a:avLst/>
          </a:prstGeom>
        </p:spPr>
        <p:txBody>
          <a:bodyPr wrap="square">
            <a:spAutoFit/>
          </a:bodyPr>
          <a:lstStyle/>
          <a:p>
            <a:r>
              <a:rPr lang="en-US" sz="1400" dirty="0" smtClean="0"/>
              <a:t>“This </a:t>
            </a:r>
            <a:r>
              <a:rPr lang="en-US" sz="1400" dirty="0"/>
              <a:t>framework for thinking ethically is the product of dialogue and debate in the seminar </a:t>
            </a:r>
            <a:r>
              <a:rPr lang="en-US" sz="1400" i="1" dirty="0"/>
              <a:t>Making Choices:  Ethical Decisions at the Frontier of Global Science</a:t>
            </a:r>
            <a:r>
              <a:rPr lang="en-US" sz="1400" dirty="0"/>
              <a:t> held at Brown University in the spring semester 2011. It relies on the Ethical Framework developed at the </a:t>
            </a:r>
            <a:r>
              <a:rPr lang="en-US" sz="1400" u="sng" dirty="0" err="1">
                <a:hlinkClick r:id="rId2"/>
              </a:rPr>
              <a:t>Markkula</a:t>
            </a:r>
            <a:r>
              <a:rPr lang="en-US" sz="1400" u="sng" dirty="0">
                <a:hlinkClick r:id="rId2"/>
              </a:rPr>
              <a:t> Center for Applied Ethics at Santa Clara University</a:t>
            </a:r>
            <a:r>
              <a:rPr lang="en-US" sz="1400" dirty="0"/>
              <a:t> and the Ethical Framework developed by the </a:t>
            </a:r>
            <a:r>
              <a:rPr lang="en-US" sz="1400" u="sng" dirty="0">
                <a:hlinkClick r:id="rId3"/>
              </a:rPr>
              <a:t>Center for Ethical Deliberation at the University of Northern Colorado </a:t>
            </a:r>
            <a:r>
              <a:rPr lang="en-US" sz="1400" dirty="0"/>
              <a:t>as well as the </a:t>
            </a:r>
            <a:r>
              <a:rPr lang="en-US" sz="1400" u="sng" dirty="0">
                <a:hlinkClick r:id="rId4"/>
              </a:rPr>
              <a:t>Ethical Frameworks for Academic Decision-Making on the Faculty Focus website </a:t>
            </a:r>
            <a:r>
              <a:rPr lang="en-US" sz="1400" dirty="0"/>
              <a:t>which in turn relies upon Understanding Ethical Frameworks for E-Learning Decision-Making, December 1, 2008, </a:t>
            </a:r>
            <a:r>
              <a:rPr lang="en-US" sz="1400" i="1" dirty="0"/>
              <a:t>Distance Education Report</a:t>
            </a:r>
            <a:r>
              <a:rPr lang="en-US" sz="1400" dirty="0"/>
              <a:t> (find </a:t>
            </a:r>
            <a:r>
              <a:rPr lang="en-US" sz="1400" dirty="0" err="1"/>
              <a:t>url</a:t>
            </a:r>
            <a:r>
              <a:rPr lang="en-US" sz="1400" dirty="0"/>
              <a:t>) </a:t>
            </a:r>
            <a:endParaRPr lang="en-US" sz="1400" dirty="0" smtClean="0"/>
          </a:p>
          <a:p>
            <a:endParaRPr lang="en-US" sz="1400" dirty="0"/>
          </a:p>
          <a:p>
            <a:r>
              <a:rPr lang="en-US" sz="1400" dirty="0"/>
              <a:t>Primary contributors include Sheila </a:t>
            </a:r>
            <a:r>
              <a:rPr lang="en-US" sz="1400" dirty="0" err="1"/>
              <a:t>Bonde</a:t>
            </a:r>
            <a:r>
              <a:rPr lang="en-US" sz="1400" dirty="0"/>
              <a:t> and Paul Firenze, with critical input from James Green, Margot </a:t>
            </a:r>
            <a:r>
              <a:rPr lang="en-US" sz="1400" dirty="0" err="1"/>
              <a:t>Grinberg</a:t>
            </a:r>
            <a:r>
              <a:rPr lang="en-US" sz="1400" dirty="0"/>
              <a:t>, Josephine </a:t>
            </a:r>
            <a:r>
              <a:rPr lang="en-US" sz="1400" dirty="0" err="1"/>
              <a:t>Korijn</a:t>
            </a:r>
            <a:r>
              <a:rPr lang="en-US" sz="1400" dirty="0"/>
              <a:t>, Emily </a:t>
            </a:r>
            <a:r>
              <a:rPr lang="en-US" sz="1400" dirty="0" err="1"/>
              <a:t>Levoy</a:t>
            </a:r>
            <a:r>
              <a:rPr lang="en-US" sz="1400" dirty="0"/>
              <a:t>, Alysha </a:t>
            </a:r>
            <a:r>
              <a:rPr lang="en-US" sz="1400" dirty="0" err="1"/>
              <a:t>Naik</a:t>
            </a:r>
            <a:r>
              <a:rPr lang="en-US" sz="1400" dirty="0"/>
              <a:t>, Laura </a:t>
            </a:r>
            <a:r>
              <a:rPr lang="en-US" sz="1400" dirty="0" err="1"/>
              <a:t>Ucik</a:t>
            </a:r>
            <a:r>
              <a:rPr lang="en-US" sz="1400" dirty="0"/>
              <a:t> and Liza Weisberg. It was last revised in May, </a:t>
            </a:r>
            <a:r>
              <a:rPr lang="en-US" sz="1400" dirty="0" smtClean="0"/>
              <a:t>2013”</a:t>
            </a:r>
            <a:endParaRPr lang="en-US" sz="1400" dirty="0"/>
          </a:p>
        </p:txBody>
      </p:sp>
      <p:sp>
        <p:nvSpPr>
          <p:cNvPr id="5" name="Rectangle 4"/>
          <p:cNvSpPr/>
          <p:nvPr/>
        </p:nvSpPr>
        <p:spPr>
          <a:xfrm>
            <a:off x="694265" y="4237335"/>
            <a:ext cx="7848601" cy="523220"/>
          </a:xfrm>
          <a:prstGeom prst="rect">
            <a:avLst/>
          </a:prstGeom>
        </p:spPr>
        <p:txBody>
          <a:bodyPr wrap="square">
            <a:spAutoFit/>
          </a:bodyPr>
          <a:lstStyle/>
          <a:p>
            <a:r>
              <a:rPr lang="en-US" sz="1400" dirty="0"/>
              <a:t>http://www.brown.edu/academics/science-and-technology-studies/framework-making-ethical-decisions</a:t>
            </a:r>
          </a:p>
        </p:txBody>
      </p:sp>
    </p:spTree>
    <p:extLst>
      <p:ext uri="{BB962C8B-B14F-4D97-AF65-F5344CB8AC3E}">
        <p14:creationId xmlns:p14="http://schemas.microsoft.com/office/powerpoint/2010/main" val="15582358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023" y="2028487"/>
            <a:ext cx="7467600" cy="1143000"/>
          </a:xfrm>
        </p:spPr>
        <p:txBody>
          <a:bodyPr/>
          <a:lstStyle/>
          <a:p>
            <a:pPr algn="ctr"/>
            <a:r>
              <a:rPr lang="en-US" b="1" dirty="0" smtClean="0"/>
              <a:t>Back Up</a:t>
            </a:r>
            <a:endParaRPr lang="en-US" b="1" dirty="0"/>
          </a:p>
        </p:txBody>
      </p:sp>
    </p:spTree>
    <p:extLst>
      <p:ext uri="{BB962C8B-B14F-4D97-AF65-F5344CB8AC3E}">
        <p14:creationId xmlns:p14="http://schemas.microsoft.com/office/powerpoint/2010/main" val="33807023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97252" cy="1143000"/>
          </a:xfrm>
        </p:spPr>
        <p:txBody>
          <a:bodyPr/>
          <a:lstStyle/>
          <a:p>
            <a:pPr>
              <a:defRPr/>
            </a:pPr>
            <a:r>
              <a:rPr lang="en-US" sz="3200" b="1" dirty="0" smtClean="0"/>
              <a:t>What does it mean when something is </a:t>
            </a:r>
            <a:r>
              <a:rPr lang="en-US" sz="3200" b="1" dirty="0" smtClean="0">
                <a:solidFill>
                  <a:srgbClr val="FF9933"/>
                </a:solidFill>
                <a:effectLst>
                  <a:outerShdw blurRad="38100" dist="38100" dir="2700000" algn="tl">
                    <a:srgbClr val="000000">
                      <a:alpha val="43137"/>
                    </a:srgbClr>
                  </a:outerShdw>
                </a:effectLst>
              </a:rPr>
              <a:t>SAFE</a:t>
            </a:r>
            <a:r>
              <a:rPr lang="en-US" sz="3200" b="1" dirty="0" smtClean="0"/>
              <a:t>?</a:t>
            </a:r>
            <a:endParaRPr lang="en-US" sz="3200" b="1" dirty="0"/>
          </a:p>
        </p:txBody>
      </p:sp>
      <p:sp>
        <p:nvSpPr>
          <p:cNvPr id="24579" name="Content Placeholder 2"/>
          <p:cNvSpPr>
            <a:spLocks noGrp="1"/>
          </p:cNvSpPr>
          <p:nvPr>
            <p:ph sz="quarter" idx="1"/>
          </p:nvPr>
        </p:nvSpPr>
        <p:spPr>
          <a:xfrm>
            <a:off x="457200" y="2005690"/>
            <a:ext cx="7997252" cy="3703637"/>
          </a:xfrm>
        </p:spPr>
        <p:txBody>
          <a:bodyPr/>
          <a:lstStyle/>
          <a:p>
            <a:r>
              <a:rPr lang="en-US" altLang="en-US" sz="3200" dirty="0" smtClean="0"/>
              <a:t>Does it mean - - 100% chance nothing bad will happen?</a:t>
            </a:r>
          </a:p>
          <a:p>
            <a:r>
              <a:rPr lang="en-US" altLang="en-US" sz="3200" dirty="0" smtClean="0"/>
              <a:t>Does it mean 1 in a million change something bad will happen?  1 in 100,000?   1 in a billion?</a:t>
            </a:r>
          </a:p>
        </p:txBody>
      </p:sp>
    </p:spTree>
    <p:extLst>
      <p:ext uri="{BB962C8B-B14F-4D97-AF65-F5344CB8AC3E}">
        <p14:creationId xmlns:p14="http://schemas.microsoft.com/office/powerpoint/2010/main" val="32469681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b="1" dirty="0" smtClean="0"/>
              <a:t>Acceptable Risk</a:t>
            </a:r>
            <a:endParaRPr lang="en-US" sz="3200" b="1" dirty="0"/>
          </a:p>
        </p:txBody>
      </p:sp>
      <p:sp>
        <p:nvSpPr>
          <p:cNvPr id="25603" name="Content Placeholder 2"/>
          <p:cNvSpPr>
            <a:spLocks noGrp="1"/>
          </p:cNvSpPr>
          <p:nvPr>
            <p:ph sz="quarter" idx="1"/>
          </p:nvPr>
        </p:nvSpPr>
        <p:spPr>
          <a:xfrm>
            <a:off x="457200" y="1600200"/>
            <a:ext cx="7467600" cy="4873625"/>
          </a:xfrm>
        </p:spPr>
        <p:txBody>
          <a:bodyPr/>
          <a:lstStyle/>
          <a:p>
            <a:pPr marL="0" indent="0">
              <a:buNone/>
            </a:pPr>
            <a:r>
              <a:rPr lang="en-US" altLang="en-US" dirty="0" smtClean="0"/>
              <a:t>“A thing is safe if, were its risks fully known, those risks would be judged acceptable by reasonable persons in light of their settled value principles.”</a:t>
            </a:r>
          </a:p>
          <a:p>
            <a:pPr algn="r">
              <a:buFont typeface="Wingdings" panose="05000000000000000000" pitchFamily="2" charset="2"/>
              <a:buNone/>
            </a:pPr>
            <a:r>
              <a:rPr lang="en-US" altLang="en-US" dirty="0" smtClean="0"/>
              <a:t>William W. </a:t>
            </a:r>
            <a:r>
              <a:rPr lang="en-US" altLang="en-US" dirty="0" err="1" smtClean="0"/>
              <a:t>Lowrance</a:t>
            </a:r>
            <a:r>
              <a:rPr lang="en-US" altLang="en-US" dirty="0" smtClean="0"/>
              <a:t>, 1976</a:t>
            </a:r>
          </a:p>
          <a:p>
            <a:pPr algn="r">
              <a:buFont typeface="Wingdings" panose="05000000000000000000" pitchFamily="2" charset="2"/>
              <a:buNone/>
            </a:pPr>
            <a:endParaRPr lang="en-US" altLang="en-US" dirty="0" smtClean="0"/>
          </a:p>
          <a:p>
            <a:pPr marL="344488" indent="-344488">
              <a:buFont typeface="Wingdings" panose="05000000000000000000" pitchFamily="2" charset="2"/>
              <a:buChar char="¢"/>
            </a:pPr>
            <a:r>
              <a:rPr lang="en-US" altLang="en-US" dirty="0" smtClean="0"/>
              <a:t>If I told you that the probability of a poisonous release occurring from the Student union construction in one year is 1 in 20,000 – would you consider that acceptable risk?</a:t>
            </a:r>
          </a:p>
        </p:txBody>
      </p:sp>
    </p:spTree>
    <p:extLst>
      <p:ext uri="{BB962C8B-B14F-4D97-AF65-F5344CB8AC3E}">
        <p14:creationId xmlns:p14="http://schemas.microsoft.com/office/powerpoint/2010/main" val="15444135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Acceptable Risk</a:t>
            </a:r>
            <a:endParaRPr lang="en-US" dirty="0"/>
          </a:p>
        </p:txBody>
      </p:sp>
      <p:sp>
        <p:nvSpPr>
          <p:cNvPr id="26627" name="Content Placeholder 2"/>
          <p:cNvSpPr>
            <a:spLocks noGrp="1"/>
          </p:cNvSpPr>
          <p:nvPr>
            <p:ph sz="quarter" idx="1"/>
          </p:nvPr>
        </p:nvSpPr>
        <p:spPr>
          <a:xfrm>
            <a:off x="457200" y="1600200"/>
            <a:ext cx="7467600" cy="4873625"/>
          </a:xfrm>
        </p:spPr>
        <p:txBody>
          <a:bodyPr/>
          <a:lstStyle/>
          <a:p>
            <a:r>
              <a:rPr lang="en-US" altLang="en-US" dirty="0" smtClean="0"/>
              <a:t>If I told you that the annual probability of you dying from a transport accident is 1 in 6,000, how would you feel about the 1 in 20,000 odds of the poisonous release?</a:t>
            </a:r>
          </a:p>
          <a:p>
            <a:endParaRPr lang="en-US" altLang="en-US" dirty="0" smtClean="0"/>
          </a:p>
          <a:p>
            <a:r>
              <a:rPr lang="en-US" altLang="en-US" dirty="0" smtClean="0"/>
              <a:t>Finally – If I told you that the annual odds of you dying from a fall is also 1 in 20,000, does that change the way you feel about the student union?</a:t>
            </a:r>
          </a:p>
        </p:txBody>
      </p:sp>
    </p:spTree>
    <p:extLst>
      <p:ext uri="{BB962C8B-B14F-4D97-AF65-F5344CB8AC3E}">
        <p14:creationId xmlns:p14="http://schemas.microsoft.com/office/powerpoint/2010/main" val="2651222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smtClean="0"/>
              <a:t>Professional Responsibility</a:t>
            </a:r>
            <a:endParaRPr lang="en-US" b="1" dirty="0"/>
          </a:p>
        </p:txBody>
      </p:sp>
      <p:sp>
        <p:nvSpPr>
          <p:cNvPr id="36867" name="Content Placeholder 2"/>
          <p:cNvSpPr>
            <a:spLocks noGrp="1"/>
          </p:cNvSpPr>
          <p:nvPr>
            <p:ph sz="quarter" idx="1"/>
          </p:nvPr>
        </p:nvSpPr>
        <p:spPr>
          <a:xfrm>
            <a:off x="457199" y="1600200"/>
            <a:ext cx="8058151" cy="4873625"/>
          </a:xfrm>
        </p:spPr>
        <p:txBody>
          <a:bodyPr/>
          <a:lstStyle/>
          <a:p>
            <a:pPr marL="0" indent="0" eaLnBrk="1" hangingPunct="1">
              <a:buNone/>
            </a:pPr>
            <a:endParaRPr lang="en-US" altLang="en-US" sz="2800" dirty="0" smtClean="0"/>
          </a:p>
          <a:p>
            <a:r>
              <a:rPr lang="en-US" sz="2800" dirty="0"/>
              <a:t>Social responsibility requires </a:t>
            </a:r>
            <a:r>
              <a:rPr lang="en-US" sz="2800" b="1" dirty="0">
                <a:solidFill>
                  <a:srgbClr val="FF0000"/>
                </a:solidFill>
              </a:rPr>
              <a:t>professional responsibility</a:t>
            </a:r>
            <a:r>
              <a:rPr lang="en-US" sz="2800" b="1" dirty="0"/>
              <a:t>. </a:t>
            </a:r>
            <a:endParaRPr lang="en-US" sz="2800" b="1" dirty="0" smtClean="0"/>
          </a:p>
          <a:p>
            <a:endParaRPr lang="en-US" sz="2800" b="1" dirty="0"/>
          </a:p>
          <a:p>
            <a:pPr eaLnBrk="1" hangingPunct="1"/>
            <a:r>
              <a:rPr lang="en-US" altLang="en-US" sz="2800" dirty="0" smtClean="0"/>
              <a:t>National Society of Professional Engineers (NSPE) Fundamental Canons of Ethics</a:t>
            </a:r>
          </a:p>
          <a:p>
            <a:pPr eaLnBrk="1" hangingPunct="1"/>
            <a:endParaRPr lang="en-US" altLang="en-US" sz="2800" dirty="0"/>
          </a:p>
          <a:p>
            <a:pPr marL="0" indent="0" eaLnBrk="1" hangingPunct="1">
              <a:buNone/>
            </a:pPr>
            <a:endParaRPr lang="en-US" altLang="en-US" sz="2800" dirty="0" smtClean="0"/>
          </a:p>
        </p:txBody>
      </p:sp>
    </p:spTree>
    <p:extLst>
      <p:ext uri="{BB962C8B-B14F-4D97-AF65-F5344CB8AC3E}">
        <p14:creationId xmlns:p14="http://schemas.microsoft.com/office/powerpoint/2010/main" val="1422378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908"/>
            <a:ext cx="8266113" cy="1143000"/>
          </a:xfrm>
        </p:spPr>
        <p:txBody>
          <a:bodyPr/>
          <a:lstStyle/>
          <a:p>
            <a:pPr eaLnBrk="1" fontAlgn="auto" hangingPunct="1">
              <a:spcAft>
                <a:spcPts val="0"/>
              </a:spcAft>
              <a:defRPr/>
            </a:pPr>
            <a:r>
              <a:rPr lang="en-US" b="1" dirty="0" smtClean="0"/>
              <a:t>NSPE Fundamental Canons of Ethics</a:t>
            </a:r>
            <a:endParaRPr lang="en-US" b="1" dirty="0"/>
          </a:p>
        </p:txBody>
      </p:sp>
      <p:sp>
        <p:nvSpPr>
          <p:cNvPr id="38915" name="Content Placeholder 2"/>
          <p:cNvSpPr>
            <a:spLocks noGrp="1"/>
          </p:cNvSpPr>
          <p:nvPr>
            <p:ph sz="quarter" idx="1"/>
          </p:nvPr>
        </p:nvSpPr>
        <p:spPr>
          <a:xfrm>
            <a:off x="457200" y="760751"/>
            <a:ext cx="7982262" cy="4873625"/>
          </a:xfrm>
        </p:spPr>
        <p:txBody>
          <a:bodyPr/>
          <a:lstStyle/>
          <a:p>
            <a:pPr marL="0" indent="0" eaLnBrk="1" hangingPunct="1">
              <a:buFont typeface="Wingdings" panose="05000000000000000000" pitchFamily="2" charset="2"/>
              <a:buNone/>
              <a:defRPr/>
            </a:pPr>
            <a:r>
              <a:rPr lang="en-US" i="1" dirty="0" smtClean="0"/>
              <a:t>Engineers in the fulfillment of their professional duties shall:</a:t>
            </a:r>
          </a:p>
          <a:p>
            <a:pPr eaLnBrk="1" hangingPunct="1">
              <a:defRPr/>
            </a:pPr>
            <a:r>
              <a:rPr lang="en-US" dirty="0" smtClean="0">
                <a:solidFill>
                  <a:srgbClr val="0070C0"/>
                </a:solidFill>
              </a:rPr>
              <a:t>Hold paramount the safety, health, and welfare of the public. </a:t>
            </a:r>
          </a:p>
          <a:p>
            <a:pPr eaLnBrk="1" hangingPunct="1">
              <a:defRPr/>
            </a:pPr>
            <a:r>
              <a:rPr lang="en-US" dirty="0" smtClean="0">
                <a:solidFill>
                  <a:schemeClr val="accent2">
                    <a:lumMod val="75000"/>
                  </a:schemeClr>
                </a:solidFill>
              </a:rPr>
              <a:t>Perform services only in areas of their competence.</a:t>
            </a:r>
          </a:p>
          <a:p>
            <a:pPr eaLnBrk="1" hangingPunct="1">
              <a:defRPr/>
            </a:pPr>
            <a:r>
              <a:rPr lang="en-US" dirty="0" smtClean="0">
                <a:solidFill>
                  <a:srgbClr val="0070C0"/>
                </a:solidFill>
              </a:rPr>
              <a:t>Issue public statements only in an objective and truthful manner. </a:t>
            </a:r>
          </a:p>
          <a:p>
            <a:pPr eaLnBrk="1" hangingPunct="1">
              <a:defRPr/>
            </a:pPr>
            <a:r>
              <a:rPr lang="en-US" dirty="0" smtClean="0">
                <a:solidFill>
                  <a:schemeClr val="accent2">
                    <a:lumMod val="75000"/>
                  </a:schemeClr>
                </a:solidFill>
              </a:rPr>
              <a:t>Act for each employer or client as faithful agents or trustees</a:t>
            </a:r>
            <a:r>
              <a:rPr lang="en-US" dirty="0" smtClean="0">
                <a:solidFill>
                  <a:srgbClr val="008080"/>
                </a:solidFill>
              </a:rPr>
              <a:t>.</a:t>
            </a:r>
          </a:p>
          <a:p>
            <a:pPr eaLnBrk="1" hangingPunct="1">
              <a:defRPr/>
            </a:pPr>
            <a:r>
              <a:rPr lang="en-US" dirty="0" smtClean="0">
                <a:solidFill>
                  <a:srgbClr val="0070C0"/>
                </a:solidFill>
              </a:rPr>
              <a:t>Avoid deceptive acts.</a:t>
            </a:r>
          </a:p>
          <a:p>
            <a:pPr eaLnBrk="1" hangingPunct="1">
              <a:defRPr/>
            </a:pPr>
            <a:r>
              <a:rPr lang="en-US" dirty="0" smtClean="0">
                <a:solidFill>
                  <a:schemeClr val="accent2">
                    <a:lumMod val="75000"/>
                  </a:schemeClr>
                </a:solidFill>
              </a:rPr>
              <a:t>Conduct themselves honorably, responsibly, ethically, and lawfully, so as to enhance the honor, reputation, and usefulness of the profession.</a:t>
            </a:r>
          </a:p>
          <a:p>
            <a:pPr eaLnBrk="1" hangingPunct="1">
              <a:defRPr/>
            </a:pPr>
            <a:endParaRPr lang="en-US" sz="2800" dirty="0" smtClean="0"/>
          </a:p>
          <a:p>
            <a:pPr eaLnBrk="1" hangingPunct="1">
              <a:defRPr/>
            </a:pPr>
            <a:endParaRPr lang="en-US" i="1" dirty="0" smtClean="0"/>
          </a:p>
          <a:p>
            <a:pPr eaLnBrk="1" hangingPunct="1">
              <a:defRPr/>
            </a:pPr>
            <a:endParaRPr lang="en-US" i="1" dirty="0" smtClean="0"/>
          </a:p>
          <a:p>
            <a:pPr eaLnBrk="1" hangingPunct="1">
              <a:defRPr/>
            </a:pPr>
            <a:endParaRPr lang="en-US" i="1" dirty="0" smtClean="0"/>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098722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Going Beyond The Code</a:t>
            </a:r>
            <a:endParaRPr lang="en-US" b="1" dirty="0"/>
          </a:p>
        </p:txBody>
      </p:sp>
      <p:sp>
        <p:nvSpPr>
          <p:cNvPr id="11267" name="Content Placeholder 2"/>
          <p:cNvSpPr>
            <a:spLocks noGrp="1"/>
          </p:cNvSpPr>
          <p:nvPr>
            <p:ph sz="quarter" idx="1"/>
          </p:nvPr>
        </p:nvSpPr>
        <p:spPr>
          <a:xfrm>
            <a:off x="457200" y="1225450"/>
            <a:ext cx="7467600" cy="4873625"/>
          </a:xfrm>
        </p:spPr>
        <p:txBody>
          <a:bodyPr/>
          <a:lstStyle/>
          <a:p>
            <a:endParaRPr lang="en-US" dirty="0" smtClean="0"/>
          </a:p>
          <a:p>
            <a:r>
              <a:rPr lang="en-US" dirty="0" smtClean="0"/>
              <a:t>The code of ethics for engineers gives us a good set of guides to follow, </a:t>
            </a:r>
            <a:r>
              <a:rPr lang="en-US" altLang="en-US" dirty="0"/>
              <a:t>puts duties and obligations on us individually</a:t>
            </a:r>
            <a:r>
              <a:rPr lang="en-US" altLang="en-US" dirty="0" smtClean="0"/>
              <a:t>.</a:t>
            </a:r>
            <a:endParaRPr lang="en-US" dirty="0" smtClean="0"/>
          </a:p>
          <a:p>
            <a:endParaRPr lang="en-US" dirty="0" smtClean="0"/>
          </a:p>
          <a:p>
            <a:r>
              <a:rPr lang="en-US" dirty="0" smtClean="0"/>
              <a:t>But knowing what the codes say and what exactly to do in a given situation </a:t>
            </a:r>
            <a:r>
              <a:rPr lang="en-US" dirty="0" smtClean="0">
                <a:solidFill>
                  <a:srgbClr val="FF0000"/>
                </a:solidFill>
              </a:rPr>
              <a:t>is not always obvious.</a:t>
            </a:r>
          </a:p>
          <a:p>
            <a:endParaRPr lang="en-US" dirty="0" smtClean="0"/>
          </a:p>
          <a:p>
            <a:r>
              <a:rPr lang="en-US" dirty="0" smtClean="0"/>
              <a:t>The primary reason for this is that really hard ethical situations require moral reasoning and conflict resolution. </a:t>
            </a:r>
          </a:p>
        </p:txBody>
      </p:sp>
    </p:spTree>
    <p:extLst>
      <p:ext uri="{BB962C8B-B14F-4D97-AF65-F5344CB8AC3E}">
        <p14:creationId xmlns:p14="http://schemas.microsoft.com/office/powerpoint/2010/main" val="34997496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Oriel.thmx</Template>
  <TotalTime>1586</TotalTime>
  <Words>3566</Words>
  <Application>Microsoft Office PowerPoint</Application>
  <PresentationFormat>On-screen Show (4:3)</PresentationFormat>
  <Paragraphs>478</Paragraphs>
  <Slides>66</Slides>
  <Notes>13</Notes>
  <HiddenSlides>2</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ＭＳ Ｐゴシック</vt:lpstr>
      <vt:lpstr>Arial</vt:lpstr>
      <vt:lpstr>Calibri</vt:lpstr>
      <vt:lpstr>Century Schoolbook</vt:lpstr>
      <vt:lpstr>Courier New</vt:lpstr>
      <vt:lpstr>Osaka</vt:lpstr>
      <vt:lpstr>Times New Roman</vt:lpstr>
      <vt:lpstr>Wingdings</vt:lpstr>
      <vt:lpstr>Wingdings 2</vt:lpstr>
      <vt:lpstr>Oriel</vt:lpstr>
      <vt:lpstr>Ethics in Engineering</vt:lpstr>
      <vt:lpstr>Outline:</vt:lpstr>
      <vt:lpstr>Ethics (Review)</vt:lpstr>
      <vt:lpstr>What Ethics is Not:</vt:lpstr>
      <vt:lpstr>PowerPoint Presentation</vt:lpstr>
      <vt:lpstr>Social Responsibility</vt:lpstr>
      <vt:lpstr>Professional Responsibility</vt:lpstr>
      <vt:lpstr>NSPE Fundamental Canons of Ethics</vt:lpstr>
      <vt:lpstr>Going Beyond The Code</vt:lpstr>
      <vt:lpstr>Ethical Issues (Conflicts) that Engineers Encounter</vt:lpstr>
      <vt:lpstr>PowerPoint Presentation</vt:lpstr>
      <vt:lpstr>PowerPoint Presentation</vt:lpstr>
      <vt:lpstr>Framework for Solving Ethical Dilemmas:</vt:lpstr>
      <vt:lpstr>Approaches for Solving Ethical Dilemmas</vt:lpstr>
      <vt:lpstr>What is the Ethical Dilemma? </vt:lpstr>
      <vt:lpstr>Get the Facts</vt:lpstr>
      <vt:lpstr>Evaluating Viewpoints</vt:lpstr>
      <vt:lpstr>Moral Considerations</vt:lpstr>
      <vt:lpstr>Make a Decision and Act</vt:lpstr>
      <vt:lpstr>Position of Action</vt:lpstr>
      <vt:lpstr>PowerPoint Presentation</vt:lpstr>
      <vt:lpstr>What Are moral Considerations?</vt:lpstr>
      <vt:lpstr>PowerPoint Presentation</vt:lpstr>
      <vt:lpstr>PowerPoint Presentation</vt:lpstr>
      <vt:lpstr>PowerPoint Presentation</vt:lpstr>
      <vt:lpstr>PowerPoint Presentation</vt:lpstr>
      <vt:lpstr>PowerPoint Presentation</vt:lpstr>
      <vt:lpstr>PowerPoint Presentation</vt:lpstr>
      <vt:lpstr>Reasoning</vt:lpstr>
      <vt:lpstr>PowerPoint Presentation</vt:lpstr>
      <vt:lpstr>Recall Sample Moral Theories</vt:lpstr>
      <vt:lpstr>Other Moral Theories – Prima Facie Duties</vt:lpstr>
      <vt:lpstr>Prima Facie Duties</vt:lpstr>
      <vt:lpstr>Prima Facie Duties</vt:lpstr>
      <vt:lpstr>Prima Facie Duties</vt:lpstr>
      <vt:lpstr>Applying Prima Facie Duties</vt:lpstr>
      <vt:lpstr>Rules of priority</vt:lpstr>
      <vt:lpstr>Applying Prima Facie Duties Example</vt:lpstr>
      <vt:lpstr>Applying Prima Facie Duties Example</vt:lpstr>
      <vt:lpstr>PowerPoint Presentation</vt:lpstr>
      <vt:lpstr>Where we will begin</vt:lpstr>
      <vt:lpstr>PowerPoint Presentation</vt:lpstr>
      <vt:lpstr>PowerPoint Presentation</vt:lpstr>
      <vt:lpstr>What is the Conflict?</vt:lpstr>
      <vt:lpstr>What is the Conflict?</vt:lpstr>
      <vt:lpstr>What is the conflict?</vt:lpstr>
      <vt:lpstr>What is more important?</vt:lpstr>
      <vt:lpstr>Case 2: Protecting the safety of society</vt:lpstr>
      <vt:lpstr>Case 2: Protecting the Safety of Society</vt:lpstr>
      <vt:lpstr>What is the conflict?</vt:lpstr>
      <vt:lpstr>What is more important?</vt:lpstr>
      <vt:lpstr>Case 3: Acknowledging Mistakes</vt:lpstr>
      <vt:lpstr>Understanding Your Obligation</vt:lpstr>
      <vt:lpstr>Deception by Commission vs. Omission </vt:lpstr>
      <vt:lpstr>What is the conflict?</vt:lpstr>
      <vt:lpstr>What is more important?</vt:lpstr>
      <vt:lpstr>NSPE Case Study Case No. 98-2</vt:lpstr>
      <vt:lpstr>Ethical Dilemma?</vt:lpstr>
      <vt:lpstr>NSPE Code of Ethics References</vt:lpstr>
      <vt:lpstr>Summing up at this stage</vt:lpstr>
      <vt:lpstr>A Recurring Ethical Dilemma</vt:lpstr>
      <vt:lpstr>Acknowledgement </vt:lpstr>
      <vt:lpstr>Back Up</vt:lpstr>
      <vt:lpstr>What does it mean when something is SAFE?</vt:lpstr>
      <vt:lpstr>Acceptable Risk</vt:lpstr>
      <vt:lpstr>Acceptable Risk</vt:lpstr>
    </vt:vector>
  </TitlesOfParts>
  <Company>San Jose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Engineering</dc:title>
  <dc:creator>Anand Vaidya</dc:creator>
  <cp:lastModifiedBy>Owner</cp:lastModifiedBy>
  <cp:revision>155</cp:revision>
  <cp:lastPrinted>2016-11-23T16:50:07Z</cp:lastPrinted>
  <dcterms:created xsi:type="dcterms:W3CDTF">2010-11-12T18:53:30Z</dcterms:created>
  <dcterms:modified xsi:type="dcterms:W3CDTF">2016-11-25T23:57:57Z</dcterms:modified>
</cp:coreProperties>
</file>