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6"/>
  </p:notesMasterIdLst>
  <p:sldIdLst>
    <p:sldId id="256" r:id="rId2"/>
    <p:sldId id="310" r:id="rId3"/>
    <p:sldId id="413" r:id="rId4"/>
    <p:sldId id="311" r:id="rId5"/>
    <p:sldId id="315" r:id="rId6"/>
    <p:sldId id="313" r:id="rId7"/>
    <p:sldId id="317" r:id="rId8"/>
    <p:sldId id="453" r:id="rId9"/>
    <p:sldId id="455" r:id="rId10"/>
    <p:sldId id="457" r:id="rId11"/>
    <p:sldId id="460" r:id="rId12"/>
    <p:sldId id="459" r:id="rId13"/>
    <p:sldId id="470" r:id="rId14"/>
    <p:sldId id="471" r:id="rId15"/>
    <p:sldId id="472" r:id="rId16"/>
    <p:sldId id="473" r:id="rId17"/>
    <p:sldId id="474" r:id="rId18"/>
    <p:sldId id="461" r:id="rId19"/>
    <p:sldId id="449" r:id="rId20"/>
    <p:sldId id="465" r:id="rId21"/>
    <p:sldId id="448" r:id="rId22"/>
    <p:sldId id="408" r:id="rId23"/>
    <p:sldId id="439" r:id="rId24"/>
    <p:sldId id="438" r:id="rId25"/>
    <p:sldId id="325" r:id="rId26"/>
    <p:sldId id="451" r:id="rId27"/>
    <p:sldId id="450" r:id="rId28"/>
    <p:sldId id="331" r:id="rId29"/>
    <p:sldId id="414" r:id="rId30"/>
    <p:sldId id="415" r:id="rId31"/>
    <p:sldId id="425" r:id="rId32"/>
    <p:sldId id="416" r:id="rId33"/>
    <p:sldId id="421" r:id="rId34"/>
    <p:sldId id="420" r:id="rId35"/>
    <p:sldId id="417" r:id="rId36"/>
    <p:sldId id="418" r:id="rId37"/>
    <p:sldId id="419" r:id="rId38"/>
    <p:sldId id="452" r:id="rId39"/>
    <p:sldId id="422" r:id="rId40"/>
    <p:sldId id="423" r:id="rId41"/>
    <p:sldId id="424" r:id="rId42"/>
    <p:sldId id="426" r:id="rId43"/>
    <p:sldId id="427" r:id="rId44"/>
    <p:sldId id="432" r:id="rId45"/>
    <p:sldId id="428" r:id="rId46"/>
    <p:sldId id="429" r:id="rId47"/>
    <p:sldId id="480" r:id="rId48"/>
    <p:sldId id="475" r:id="rId49"/>
    <p:sldId id="367" r:id="rId50"/>
    <p:sldId id="334" r:id="rId51"/>
    <p:sldId id="333" r:id="rId52"/>
    <p:sldId id="370" r:id="rId53"/>
    <p:sldId id="463" r:id="rId54"/>
    <p:sldId id="368" r:id="rId55"/>
    <p:sldId id="468" r:id="rId56"/>
    <p:sldId id="467" r:id="rId57"/>
    <p:sldId id="373" r:id="rId58"/>
    <p:sldId id="374" r:id="rId59"/>
    <p:sldId id="375" r:id="rId60"/>
    <p:sldId id="477" r:id="rId61"/>
    <p:sldId id="380" r:id="rId62"/>
    <p:sldId id="377" r:id="rId63"/>
    <p:sldId id="379" r:id="rId64"/>
    <p:sldId id="363" r:id="rId65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CC00CC"/>
    <a:srgbClr val="FF9933"/>
    <a:srgbClr val="FFCC00"/>
    <a:srgbClr val="00467A"/>
    <a:srgbClr val="2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2832" autoAdjust="0"/>
  </p:normalViewPr>
  <p:slideViewPr>
    <p:cSldViewPr snapToGrid="0" snapToObjects="1">
      <p:cViewPr varScale="1">
        <p:scale>
          <a:sx n="105" d="100"/>
          <a:sy n="105" d="100"/>
        </p:scale>
        <p:origin x="-17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6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6BBE989-D304-468C-BF04-F4E7AEF942F4}" type="datetimeFigureOut">
              <a:rPr lang="en-US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FB3A4B-AA9E-456A-891E-6A3A868F0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172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343B34-59CF-48E7-93C8-7AEA214A480C}" type="slidenum">
              <a:rPr lang="en-US" smtClean="0">
                <a:ea typeface="ＭＳ Ｐゴシック" pitchFamily="34" charset="-128"/>
              </a:rPr>
              <a:pPr>
                <a:defRPr/>
              </a:pPr>
              <a:t>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4044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2B8EE5-B9EC-47BD-9CC8-4C775623187E}" type="slidenum">
              <a:rPr lang="en-US" smtClean="0">
                <a:ea typeface="ＭＳ Ｐゴシック" pitchFamily="34" charset="-128"/>
              </a:rPr>
              <a:pPr>
                <a:defRPr/>
              </a:pPr>
              <a:t>18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8656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F3AA96-CD0F-497B-A54C-5F662BCD7CC5}" type="slidenum">
              <a:rPr lang="en-US" smtClean="0">
                <a:ea typeface="ＭＳ Ｐゴシック" pitchFamily="34" charset="-128"/>
              </a:rPr>
              <a:pPr>
                <a:defRPr/>
              </a:pPr>
              <a:t>25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5576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E3D8F4-771C-4009-8695-AD6ADECF1DB0}" type="slidenum">
              <a:rPr lang="en-US" smtClean="0">
                <a:ea typeface="ＭＳ Ｐゴシック" pitchFamily="34" charset="-128"/>
              </a:rPr>
              <a:pPr>
                <a:defRPr/>
              </a:pPr>
              <a:t>28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8608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95EEA-6A40-49DE-BB67-99265AABC54C}" type="slidenum">
              <a:rPr lang="en-US" smtClean="0">
                <a:ea typeface="ＭＳ Ｐゴシック" pitchFamily="34" charset="-128"/>
              </a:rPr>
              <a:pPr>
                <a:defRPr/>
              </a:pPr>
              <a:t>38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3615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B3A4B-AA9E-456A-891E-6A3A868F0EE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7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7F1F76-CB50-446B-AAD3-F6FFE3065998}" type="slidenum">
              <a:rPr lang="en-US" smtClean="0">
                <a:ea typeface="ＭＳ Ｐゴシック" pitchFamily="34" charset="-128"/>
              </a:rPr>
              <a:pPr>
                <a:defRPr/>
              </a:pPr>
              <a:t>49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53705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9015F4-357C-4335-9477-8C2CB20C0E9B}" type="slidenum">
              <a:rPr lang="en-US" smtClean="0">
                <a:ea typeface="ＭＳ Ｐゴシック" pitchFamily="34" charset="-128"/>
              </a:rPr>
              <a:pPr>
                <a:defRPr/>
              </a:pPr>
              <a:t>50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59402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05CDC5-FC39-496C-A085-C7B86FBE97E4}" type="slidenum">
              <a:rPr lang="en-US" smtClean="0">
                <a:ea typeface="ＭＳ Ｐゴシック" pitchFamily="34" charset="-128"/>
              </a:rPr>
              <a:pPr>
                <a:defRPr/>
              </a:pPr>
              <a:t>51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5760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NASA proposed year</a:t>
            </a:r>
            <a:r>
              <a:rPr lang="en-US" baseline="0" dirty="0" smtClean="0"/>
              <a:t>-round launches, up to 24 launches per year!!!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B3A4B-AA9E-456A-891E-6A3A868F0EE9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064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3F1742-647E-4768-B23E-782711DBA5CB}" type="slidenum">
              <a:rPr lang="en-US" smtClean="0">
                <a:ea typeface="ＭＳ Ｐゴシック" pitchFamily="34" charset="-128"/>
              </a:rPr>
              <a:pPr>
                <a:defRPr/>
              </a:pPr>
              <a:t>54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3068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F0FA80-AFDE-4B73-9C90-D55E072AFE8C}" type="slidenum">
              <a:rPr lang="en-US" smtClean="0">
                <a:ea typeface="ＭＳ Ｐゴシック" pitchFamily="34" charset="-128"/>
              </a:rPr>
              <a:pPr>
                <a:defRPr/>
              </a:pPr>
              <a:t>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5919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870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05A37F-FDC7-40F2-8774-08361BA8C9B1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332511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C933D3-546E-410E-BF56-4AE7153ACAAE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739374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4437E1-5776-4E25-A0AD-097052F0D8E6}" type="slidenum">
              <a:rPr lang="en-US" smtClean="0">
                <a:ea typeface="ＭＳ Ｐゴシック" pitchFamily="34" charset="-128"/>
              </a:rPr>
              <a:pPr>
                <a:defRPr/>
              </a:pPr>
              <a:t>64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4746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C60AE1-605E-48DD-9291-D76333B766BD}" type="slidenum">
              <a:rPr lang="en-US" smtClean="0">
                <a:ea typeface="ＭＳ Ｐゴシック" pitchFamily="34" charset="-128"/>
              </a:rPr>
              <a:pPr>
                <a:defRPr/>
              </a:pPr>
              <a:t>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4624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EFD8C7-0137-4FE8-BD6C-6233DC03617D}" type="slidenum">
              <a:rPr lang="en-US" smtClean="0">
                <a:ea typeface="ＭＳ Ｐゴシック" pitchFamily="34" charset="-128"/>
              </a:rPr>
              <a:pPr>
                <a:defRPr/>
              </a:pPr>
              <a:t>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9781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6DF586-3CF9-4376-9FAE-29292AAA95FB}" type="slidenum">
              <a:rPr lang="en-US" smtClean="0">
                <a:ea typeface="ＭＳ Ｐゴシック" pitchFamily="34" charset="-128"/>
              </a:rPr>
              <a:pPr>
                <a:defRPr/>
              </a:pPr>
              <a:t>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2912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3B7078-D809-420C-9CDB-5D8B4655A8ED}" type="slidenum">
              <a:rPr lang="en-US" smtClean="0">
                <a:ea typeface="ＭＳ Ｐゴシック" pitchFamily="34" charset="-128"/>
              </a:rPr>
              <a:pPr>
                <a:defRPr/>
              </a:pPr>
              <a:t>11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7842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2E3EB8-CB2E-4F34-9915-0593299BE143}" type="slidenum">
              <a:rPr lang="en-US" smtClean="0">
                <a:ea typeface="ＭＳ Ｐゴシック" pitchFamily="34" charset="-128"/>
              </a:rPr>
              <a:pPr>
                <a:defRPr/>
              </a:pPr>
              <a:t>14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5676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629465-3A59-4F1F-A4A4-49DE42E0253B}" type="slidenum">
              <a:rPr lang="en-US" smtClean="0">
                <a:ea typeface="ＭＳ Ｐゴシック" pitchFamily="34" charset="-128"/>
              </a:rPr>
              <a:pPr>
                <a:defRPr/>
              </a:pPr>
              <a:t>15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3212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D94811-EED6-49C2-AE1F-D6A1749169D7}" type="slidenum">
              <a:rPr lang="en-US" smtClean="0">
                <a:ea typeface="ＭＳ Ｐゴシック" pitchFamily="34" charset="-128"/>
              </a:rPr>
              <a:pPr>
                <a:defRPr/>
              </a:pPr>
              <a:t>16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7454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4EC7D-FA61-41EE-9E39-4EACA1ABA3AF}" type="datetimeFigureOut">
              <a:rPr lang="en-US"/>
              <a:pPr>
                <a:defRPr/>
              </a:pPr>
              <a:t>11/29/2016</a:t>
            </a:fld>
            <a:endParaRPr lang="en-US" dirty="0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5744A-F8BE-441D-AF3B-9F832401A0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72A8E-0F31-4EC0-8F51-2E453B4C3388}" type="datetimeFigureOut">
              <a:rPr lang="en-US"/>
              <a:pPr>
                <a:defRPr/>
              </a:pPr>
              <a:t>11/29/2016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6D694-DFE4-4083-9013-FF322BE436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7E66E-0020-4A40-BE47-8530535D647A}" type="datetimeFigureOut">
              <a:rPr lang="en-US"/>
              <a:pPr>
                <a:defRPr/>
              </a:pPr>
              <a:t>11/29/2016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83CCA-73B1-4D08-855C-BDA73838C8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E55FD0E-6DD0-485B-8E09-28ED157C24AC}" type="datetimeFigureOut">
              <a:rPr lang="en-US"/>
              <a:pPr>
                <a:defRPr/>
              </a:pPr>
              <a:t>11/29/2016</a:t>
            </a:fld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1E1FF9A-BF8A-4B7C-9FD8-F6DB6E7A69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17BC0-692F-44D4-9EE9-1DDAD2235319}" type="datetimeFigureOut">
              <a:rPr lang="en-US"/>
              <a:pPr>
                <a:defRPr/>
              </a:pPr>
              <a:t>11/29/2016</a:t>
            </a:fld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FB88C-5CA3-427E-9EAB-FCB6A62641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80D25-478E-4D1C-89F0-6DA441AB44E4}" type="datetimeFigureOut">
              <a:rPr lang="en-US"/>
              <a:pPr>
                <a:defRPr/>
              </a:pPr>
              <a:t>11/29/2016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48230-4047-4345-AB89-3F33C6DBDB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7B42-42A3-4A02-8CD7-5C124762B6BA}" type="datetimeFigureOut">
              <a:rPr lang="en-US"/>
              <a:pPr>
                <a:defRPr/>
              </a:pPr>
              <a:t>11/29/2016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F160B-5243-4D9E-B522-8398B7D0AE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287366F-BA24-47CD-B9C1-4A2B29827C51}" type="datetimeFigureOut">
              <a:rPr lang="en-US"/>
              <a:pPr>
                <a:defRPr/>
              </a:pPr>
              <a:t>11/29/2016</a:t>
            </a:fld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EAB98D2-8BD6-42F0-AB02-3DCF354E2B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02233-D625-4FC0-8728-EE70C1AAB95F}" type="datetimeFigureOut">
              <a:rPr lang="en-US"/>
              <a:pPr>
                <a:defRPr/>
              </a:pPr>
              <a:t>11/29/2016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350F8-3040-4C12-ADE5-3F665CA4E8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A14FF0B-8AD5-4F2B-8CDC-2864124287AD}" type="datetimeFigureOut">
              <a:rPr lang="en-US"/>
              <a:pPr>
                <a:defRPr/>
              </a:pPr>
              <a:t>11/29/2016</a:t>
            </a:fld>
            <a:endParaRPr lang="en-US" dirty="0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C1E07F6-4897-4C2B-BDFA-6440C6C09A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78748C7-B65C-4934-AC2D-587D9F309A01}" type="datetimeFigureOut">
              <a:rPr lang="en-US"/>
              <a:pPr>
                <a:defRPr/>
              </a:pPr>
              <a:t>11/29/2016</a:t>
            </a:fld>
            <a:endParaRPr lang="en-US" dirty="0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EF5092E-0846-40AF-A063-BA3CD54BB5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7022DD1-6F21-4859-BE74-C1E95B3E6D0B}" type="datetimeFigureOut">
              <a:rPr lang="en-US"/>
              <a:pPr>
                <a:defRPr/>
              </a:pPr>
              <a:t>11/29/2016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F2EFA63-3D71-4250-9CCF-99863FAFCA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14" r:id="rId4"/>
    <p:sldLayoutId id="2147483815" r:id="rId5"/>
    <p:sldLayoutId id="2147483822" r:id="rId6"/>
    <p:sldLayoutId id="2147483816" r:id="rId7"/>
    <p:sldLayoutId id="2147483823" r:id="rId8"/>
    <p:sldLayoutId id="2147483824" r:id="rId9"/>
    <p:sldLayoutId id="2147483817" r:id="rId10"/>
    <p:sldLayoutId id="21474838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648F67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BCCEBD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D4E2D4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spP1YFftAY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fnvFnzs91s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spP1YFftAY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spP1YFftAY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spP1YFftAY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spP1YFftAY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spP1YFftAY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spP1YFftAY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spP1YFftAY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spP1YFftAY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spP1YFftAY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spP1YFftAY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spP1YFftAY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spP1YFftAY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history.nasa.gov/rogersrep/v1ch5.htm" TargetMode="Externa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Ethics in Engineering</a:t>
            </a:r>
            <a:endParaRPr lang="en-US" sz="3600" dirty="0"/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r>
              <a:rPr lang="en-US" smtClean="0"/>
              <a:t>Lecture 3/3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144" y="259095"/>
            <a:ext cx="8339510" cy="615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167232" y="655294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https://www.youtube.com/watch?v=4-jbIYjHOmc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diagramofchalleng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0"/>
            <a:ext cx="7239000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6"/>
          <p:cNvSpPr txBox="1">
            <a:spLocks noChangeArrowheads="1"/>
          </p:cNvSpPr>
          <p:nvPr/>
        </p:nvSpPr>
        <p:spPr bwMode="auto">
          <a:xfrm>
            <a:off x="292100" y="6257925"/>
            <a:ext cx="83216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solidFill>
                  <a:schemeClr val="tx2"/>
                </a:solidFill>
              </a:rPr>
              <a:t>Challenger disaster diagrams copied and text adapted from </a:t>
            </a:r>
            <a:r>
              <a:rPr lang="en-US" sz="1100" b="1"/>
              <a:t>Aerospaceweb.org (2004) Space Shuttle Challenger Disaster, Retrieved November  3, 2008 Aerospaceweb.org, Web site:  http://www.aerospaceweb.org/question/investigations/q0122.shtml</a:t>
            </a:r>
          </a:p>
        </p:txBody>
      </p:sp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457200" y="3279775"/>
            <a:ext cx="84391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en-US" b="1" dirty="0">
                <a:solidFill>
                  <a:schemeClr val="tx2"/>
                </a:solidFill>
              </a:rPr>
              <a:t> Two-thirds of the External Tank was filled with liquid hydrogen; 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   the top third with liquid oxygen</a:t>
            </a:r>
          </a:p>
          <a:p>
            <a:pPr marL="228600" indent="-228600">
              <a:defRPr/>
            </a:pPr>
            <a:endParaRPr lang="en-US" b="1" dirty="0">
              <a:solidFill>
                <a:schemeClr val="tx2"/>
              </a:solidFill>
            </a:endParaRPr>
          </a:p>
          <a:p>
            <a:pPr marL="228600" indent="-228600">
              <a:buFontTx/>
              <a:buChar char="-"/>
              <a:defRPr/>
            </a:pPr>
            <a:r>
              <a:rPr lang="en-US" b="1" dirty="0">
                <a:solidFill>
                  <a:schemeClr val="tx2"/>
                </a:solidFill>
              </a:rPr>
              <a:t>This fuel supplied the three main engines of the Orbiter until about 8 1/2 minutes after liftoff</a:t>
            </a:r>
          </a:p>
          <a:p>
            <a:pPr marL="228600" indent="-228600">
              <a:buFontTx/>
              <a:buChar char="-"/>
              <a:defRPr/>
            </a:pPr>
            <a:endParaRPr lang="en-US" b="1" dirty="0">
              <a:solidFill>
                <a:schemeClr val="tx2"/>
              </a:solidFill>
            </a:endParaRPr>
          </a:p>
          <a:p>
            <a:pPr>
              <a:buFontTx/>
              <a:buChar char="-"/>
              <a:defRPr/>
            </a:pPr>
            <a:r>
              <a:rPr lang="en-US" b="1" dirty="0">
                <a:solidFill>
                  <a:schemeClr val="tx2"/>
                </a:solidFill>
              </a:rPr>
              <a:t> Then the External Tank would be jettisoned at about 111,355m 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  (roughly 69.2 miles) 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5F7F1C-F977-496B-B077-840086D5195A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3567" y="204504"/>
            <a:ext cx="5907479" cy="438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611" y="2390775"/>
            <a:ext cx="59912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aulkiser.files.wordpress.com/2012/01/challenger-rolls-to-launch-pa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179" y="283760"/>
            <a:ext cx="7446229" cy="57833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53367" y="6147614"/>
            <a:ext cx="13017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NASA Images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6149975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DCF7E8-26EF-43EC-A3AD-771E66E65387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29701" name="Picture 4" descr="57826-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75" y="857250"/>
            <a:ext cx="3810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Box 11"/>
          <p:cNvSpPr txBox="1">
            <a:spLocks noChangeArrowheads="1"/>
          </p:cNvSpPr>
          <p:nvPr/>
        </p:nvSpPr>
        <p:spPr bwMode="auto">
          <a:xfrm>
            <a:off x="6391275" y="4678363"/>
            <a:ext cx="23479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/>
              <a:t>Challenger</a:t>
            </a:r>
            <a:r>
              <a:rPr lang="en-US" sz="2400"/>
              <a:t> lifts off at 11:37 AM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Placeholder 5"/>
          <p:cNvSpPr>
            <a:spLocks noGrp="1"/>
          </p:cNvSpPr>
          <p:nvPr>
            <p:ph type="body" idx="1"/>
          </p:nvPr>
        </p:nvSpPr>
        <p:spPr>
          <a:xfrm>
            <a:off x="1484193" y="5303838"/>
            <a:ext cx="6172200" cy="1144587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chemeClr val="bg2"/>
                </a:solidFill>
              </a:rPr>
              <a:t>Just less than 73 seconds after lift-off,  smoke was seen billowing out from the right solid rocket booster followed by several explosions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D1E62-6EFB-4207-9F5A-74ABEEFB0D77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30724" name="Picture 6" descr="060125_challenger_3shot_hm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448" y="533613"/>
            <a:ext cx="6873945" cy="467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01775" y="490538"/>
            <a:ext cx="5891213" cy="9271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2800" b="1" i="1" dirty="0" smtClean="0">
                <a:solidFill>
                  <a:schemeClr val="tx1"/>
                </a:solidFill>
              </a:rPr>
              <a:t>Challenger</a:t>
            </a:r>
            <a:r>
              <a:rPr lang="en-US" sz="2800" b="1" dirty="0" smtClean="0">
                <a:solidFill>
                  <a:schemeClr val="tx1"/>
                </a:solidFill>
              </a:rPr>
              <a:t> disintegrated 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73 Seconds </a:t>
            </a:r>
            <a:r>
              <a:rPr lang="en-US" sz="2800" b="1" dirty="0" smtClean="0">
                <a:solidFill>
                  <a:schemeClr val="tx1"/>
                </a:solidFill>
              </a:rPr>
              <a:t>into flight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747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5891213"/>
            <a:ext cx="7467600" cy="58261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b="1" smtClean="0"/>
              <a:t>Smoke plume of the Space Shuttle, </a:t>
            </a:r>
            <a:r>
              <a:rPr lang="en-US" b="1" i="1" smtClean="0"/>
              <a:t>Challenger</a:t>
            </a:r>
            <a:r>
              <a:rPr lang="en-US" b="1" smtClean="0"/>
              <a:t>  at  73 seconds after launching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46CC0D-DD9B-4BEF-BD84-F43E70CDA8C3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31749" name="Picture 5" descr="740px-Challenger_explos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6425" y="1430338"/>
            <a:ext cx="5284788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83" y="341620"/>
            <a:ext cx="7778646" cy="573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sz="2800" dirty="0" smtClean="0">
                <a:latin typeface="Helvetica" pitchFamily="34" charset="0"/>
              </a:rPr>
              <a:t>O-ring seal in the right SRB failed to remain sealed. </a:t>
            </a:r>
          </a:p>
          <a:p>
            <a:r>
              <a:rPr lang="en-US" sz="2800" dirty="0" smtClean="0">
                <a:latin typeface="Helvetica" pitchFamily="34" charset="0"/>
              </a:rPr>
              <a:t>O-ring failure allowed a flare of pressurized hot gas from the SRB </a:t>
            </a:r>
          </a:p>
          <a:p>
            <a:r>
              <a:rPr lang="en-US" sz="2800" dirty="0" smtClean="0">
                <a:latin typeface="Helvetica" pitchFamily="34" charset="0"/>
              </a:rPr>
              <a:t>Resulting flames burned the adjacent SRB attachment hardware -- the strut --  and ignited the liquid hydrogen and oxygen in the external fuel tank.</a:t>
            </a:r>
          </a:p>
          <a:p>
            <a:r>
              <a:rPr lang="en-US" sz="2800" dirty="0" smtClean="0">
                <a:latin typeface="Helvetica" pitchFamily="34" charset="0"/>
              </a:rPr>
              <a:t>Various subsequent structural failures caused orbiter to break apart</a:t>
            </a:r>
            <a:endParaRPr lang="en-US" sz="2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006677-51E1-4301-8A60-F5EC7802AF3B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0862"/>
            <a:ext cx="8113594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Failure that Caused the Disaster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435" y="2456597"/>
            <a:ext cx="7467600" cy="1143000"/>
          </a:xfrm>
        </p:spPr>
        <p:txBody>
          <a:bodyPr/>
          <a:lstStyle/>
          <a:p>
            <a:r>
              <a:rPr lang="en-US" dirty="0" smtClean="0"/>
              <a:t>SRB</a:t>
            </a:r>
            <a:endParaRPr lang="en-US" dirty="0"/>
          </a:p>
        </p:txBody>
      </p:sp>
      <p:pic>
        <p:nvPicPr>
          <p:cNvPr id="78850" name="Picture 2" descr="http://history.nasa.gov/rogersrep/v1p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1443827"/>
            <a:ext cx="7635923" cy="477853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81433" y="6441743"/>
            <a:ext cx="31356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http://history.nasa.gov/rogersrep/v1p56.htm</a:t>
            </a:r>
            <a:endParaRPr lang="en-US" sz="1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199" y="0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Solid Rocket Booster (SRB)</a:t>
            </a:r>
            <a:endParaRPr kumimoji="0" lang="en-US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371600" y="3276600"/>
            <a:ext cx="6096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b="1" dirty="0">
                <a:ea typeface="Osaka" pitchFamily="84" charset="-128"/>
              </a:rPr>
              <a:t>The </a:t>
            </a:r>
            <a:r>
              <a:rPr lang="en-US" sz="3200" b="1" dirty="0">
                <a:solidFill>
                  <a:srgbClr val="00467A"/>
                </a:solidFill>
                <a:ea typeface="Osaka" pitchFamily="84" charset="-128"/>
              </a:rPr>
              <a:t>Challenger Disaster </a:t>
            </a:r>
            <a:r>
              <a:rPr lang="en-US" sz="3200" b="1" dirty="0">
                <a:ea typeface="Osaka" pitchFamily="84" charset="-128"/>
              </a:rPr>
              <a:t>(January 28, 1986) </a:t>
            </a:r>
            <a:br>
              <a:rPr lang="en-US" sz="3200" b="1" dirty="0">
                <a:ea typeface="Osaka" pitchFamily="84" charset="-128"/>
              </a:rPr>
            </a:br>
            <a:endParaRPr lang="en-US" sz="3200" dirty="0">
              <a:ea typeface="Osaka" pitchFamily="84" charset="-128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78426" y="762000"/>
            <a:ext cx="7543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000" b="1" dirty="0">
              <a:latin typeface="+mj-lt"/>
            </a:endParaRPr>
          </a:p>
          <a:p>
            <a:r>
              <a:rPr lang="en-US" sz="4000" b="1" dirty="0" smtClean="0">
                <a:latin typeface="+mj-lt"/>
              </a:rPr>
              <a:t>An important and major case….</a:t>
            </a:r>
            <a:endParaRPr lang="en-US" sz="2800" b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 rot="5400000">
            <a:off x="6989763" y="3736975"/>
            <a:ext cx="3200400" cy="365125"/>
          </a:xfrm>
        </p:spPr>
        <p:txBody>
          <a:bodyPr anchorCtr="0"/>
          <a:lstStyle/>
          <a:p>
            <a:pPr algn="l">
              <a:defRPr/>
            </a:pPr>
            <a:fld id="{1F24FDF6-F0A4-4FA4-B1DD-619391368C4D}" type="slidenum">
              <a:rPr lang="en-US" sz="1200" b="0">
                <a:solidFill>
                  <a:schemeClr val="tx2"/>
                </a:solidFill>
              </a:rPr>
              <a:pPr algn="l">
                <a:defRPr/>
              </a:pPr>
              <a:t>2</a:t>
            </a:fld>
            <a:endParaRPr lang="en-US" sz="1200" b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solid-rocket-booster-cutaw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099" y="443552"/>
            <a:ext cx="8359963" cy="583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861640" y="6400800"/>
            <a:ext cx="4784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http://galaxywire.net/2009/07/06/solid-rocket-booster-cutaway-view</a:t>
            </a:r>
            <a:r>
              <a:rPr lang="en-US" dirty="0"/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SRB</a:t>
            </a:r>
            <a:endParaRPr lang="en-US" dirty="0"/>
          </a:p>
        </p:txBody>
      </p:sp>
      <p:pic>
        <p:nvPicPr>
          <p:cNvPr id="1026" name="Picture 2" descr="http://history.nasa.gov/rogersrep/v6p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566" y="2151725"/>
            <a:ext cx="6886575" cy="29718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53134" y="5827594"/>
            <a:ext cx="3002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http://engineeringfailures.org/?p=85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73062"/>
            <a:ext cx="7467600" cy="1143000"/>
          </a:xfrm>
        </p:spPr>
        <p:txBody>
          <a:bodyPr/>
          <a:lstStyle/>
          <a:p>
            <a:r>
              <a:rPr lang="en-US" dirty="0" smtClean="0"/>
              <a:t>SRB</a:t>
            </a:r>
            <a:endParaRPr lang="en-US" dirty="0"/>
          </a:p>
        </p:txBody>
      </p:sp>
      <p:pic>
        <p:nvPicPr>
          <p:cNvPr id="68610" name="Picture 2" descr="http://farm3.staticflickr.com/2488/4011768300_8b7d05068e_z.jpg?zz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9650" y="769938"/>
            <a:ext cx="6610350" cy="569109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019300" y="6325969"/>
            <a:ext cx="6381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http://www.carpinner.com/solid-rocket-booster-diagram/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AutoShape 2" descr="Image result for srb  stacking challeng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00" name="AutoShape 4" descr="Image result for srb  stacking challeng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502" name="Picture 6" descr="http://spaceflightnow.com/news/images/ni1104/10srb_4002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5" y="617538"/>
            <a:ext cx="8151718" cy="542089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488506" y="6215853"/>
            <a:ext cx="59495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http://www.spaceflightnow.com/shuttle/sts135/110410flow/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Close-up view of the rubberized O-ring seals within the Solid Rocket Booster casing. These seals were intended to prevent a leakage of hot gases, but on Mission 51L they failed spectacularly. Photo Credit: NA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491" y="295133"/>
            <a:ext cx="6482924" cy="509557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36490" y="5409992"/>
            <a:ext cx="7670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Close-up view of the rubberized O-ring seals within the Solid Rocket Booster casing. These seals were intended to prevent a leakage of hot gases, but on Mission 51L they failed spectacularly. Photo Credit: NASA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140134"/>
            <a:ext cx="6446838" cy="2314575"/>
          </a:xfrm>
        </p:spPr>
        <p:txBody>
          <a:bodyPr/>
          <a:lstStyle/>
          <a:p>
            <a:r>
              <a:rPr lang="en-US" sz="2800" dirty="0" smtClean="0">
                <a:cs typeface="Arial" charset="0"/>
              </a:rPr>
              <a:t>The four segments of each booster were joined by what is known as </a:t>
            </a:r>
            <a:r>
              <a:rPr lang="en-US" sz="2800" u="sng" dirty="0" smtClean="0">
                <a:cs typeface="Arial" charset="0"/>
              </a:rPr>
              <a:t>tang</a:t>
            </a:r>
            <a:r>
              <a:rPr lang="en-US" sz="2800" dirty="0" smtClean="0">
                <a:cs typeface="Arial" charset="0"/>
              </a:rPr>
              <a:t> and </a:t>
            </a:r>
            <a:r>
              <a:rPr lang="en-US" sz="2800" u="sng" dirty="0" smtClean="0">
                <a:cs typeface="Arial" charset="0"/>
              </a:rPr>
              <a:t>clevis</a:t>
            </a:r>
            <a:r>
              <a:rPr lang="en-US" sz="2800" dirty="0" smtClean="0">
                <a:cs typeface="Arial" charset="0"/>
              </a:rPr>
              <a:t> joints.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1E13D2-25F8-4AD9-9A6A-84E971F6E70F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241554"/>
            <a:ext cx="7467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Design of the Solid Rocket Booster</a:t>
            </a:r>
            <a:endParaRPr lang="en-US" dirty="0"/>
          </a:p>
        </p:txBody>
      </p:sp>
      <p:pic>
        <p:nvPicPr>
          <p:cNvPr id="6" name="Picture 2" descr="https://www.hq.nasa.gov/alsj/a11/a11Clevis_%28PSF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31" y="3024387"/>
            <a:ext cx="460057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GAPOPENING"/>
          <p:cNvPicPr>
            <a:picLocks noChangeAspect="1" noChangeArrowheads="1"/>
          </p:cNvPicPr>
          <p:nvPr/>
        </p:nvPicPr>
        <p:blipFill rotWithShape="1">
          <a:blip r:embed="rId4"/>
          <a:srcRect l="47581" t="6075"/>
          <a:stretch/>
        </p:blipFill>
        <p:spPr bwMode="auto">
          <a:xfrm>
            <a:off x="6136225" y="2141641"/>
            <a:ext cx="2556387" cy="429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/>
          <p:nvPr/>
        </p:nvGrpSpPr>
        <p:grpSpPr>
          <a:xfrm>
            <a:off x="5383159" y="3785522"/>
            <a:ext cx="943899" cy="1006476"/>
            <a:chOff x="4763727" y="3471606"/>
            <a:chExt cx="943899" cy="1006476"/>
          </a:xfrm>
        </p:grpSpPr>
        <p:sp>
          <p:nvSpPr>
            <p:cNvPr id="2" name="Rectangle 1"/>
            <p:cNvSpPr/>
            <p:nvPr/>
          </p:nvSpPr>
          <p:spPr>
            <a:xfrm>
              <a:off x="4793225" y="3471606"/>
              <a:ext cx="914401" cy="490283"/>
            </a:xfrm>
            <a:prstGeom prst="rect">
              <a:avLst/>
            </a:prstGeom>
            <a:solidFill>
              <a:srgbClr val="CC00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Tang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763727" y="3987799"/>
              <a:ext cx="943899" cy="490283"/>
            </a:xfrm>
            <a:prstGeom prst="rect">
              <a:avLst/>
            </a:prstGeom>
            <a:solidFill>
              <a:srgbClr val="0066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Clevis</a:t>
              </a: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Model der Clevis-Tang Verbindu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24"/>
          <a:stretch/>
        </p:blipFill>
        <p:spPr bwMode="auto">
          <a:xfrm flipV="1">
            <a:off x="1626500" y="261298"/>
            <a:ext cx="5438080" cy="643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0656" y="2391836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O-Ring</a:t>
            </a:r>
          </a:p>
          <a:p>
            <a:r>
              <a:rPr lang="en-US" b="1" dirty="0" smtClean="0"/>
              <a:t> Slots</a:t>
            </a:r>
            <a:endParaRPr lang="en-US" b="1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445342" y="2552093"/>
            <a:ext cx="501445" cy="1173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445342" y="2669458"/>
            <a:ext cx="722671" cy="64892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20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SRB Aft Field J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753" y="598486"/>
            <a:ext cx="7232698" cy="544741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60424" y="6037169"/>
            <a:ext cx="70279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https://religiousreason.wordpress.com/2014/10/10/boldly-going-where-no-one-has-gone-before/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5230813"/>
            <a:ext cx="7945438" cy="124301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mtClean="0">
                <a:latin typeface="Arial" charset="0"/>
                <a:cs typeface="Arial" charset="0"/>
              </a:rPr>
              <a:t>As pressure increases inside the SRB, it pushes the tang away, but also flattens out the O-ring to seal the gap.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543676-C681-4373-90E9-C190D336363A}" type="slidenum">
              <a:rPr lang="en-US"/>
              <a:pPr>
                <a:defRPr/>
              </a:pPr>
              <a:t>28</a:t>
            </a:fld>
            <a:endParaRPr lang="en-US"/>
          </a:p>
        </p:txBody>
      </p:sp>
      <p:pic>
        <p:nvPicPr>
          <p:cNvPr id="38916" name="Picture 4" descr="GAPOPEN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533400"/>
            <a:ext cx="487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949325" y="711200"/>
            <a:ext cx="1222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Gas Pressure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914400" y="28956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O-rings</a:t>
            </a:r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 flipV="1">
            <a:off x="1487488" y="1646238"/>
            <a:ext cx="1381125" cy="1249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 flipV="1">
            <a:off x="1487488" y="1981200"/>
            <a:ext cx="1408112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981200" y="882650"/>
            <a:ext cx="110331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981200" y="1103313"/>
            <a:ext cx="110331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797" y="1058919"/>
            <a:ext cx="80772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30156" y="6045721"/>
            <a:ext cx="71582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https://www.youtube.com/watch?v=nspP1YFftAY</a:t>
            </a:r>
            <a:r>
              <a:rPr lang="en-US" sz="1200" dirty="0" smtClean="0"/>
              <a:t> – Boston Science Communications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0875" y="2432649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Challenger Launch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98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872" y="1248359"/>
            <a:ext cx="810577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30156" y="6045721"/>
            <a:ext cx="71582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https://www.youtube.com/watch?v=nspP1YFftAY</a:t>
            </a:r>
            <a:r>
              <a:rPr lang="en-US" sz="1200" dirty="0" smtClean="0"/>
              <a:t> – Boston Science Communications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202" y="3033252"/>
            <a:ext cx="1169424" cy="4677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44995" y="3023426"/>
            <a:ext cx="10913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Clevis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" y="1200150"/>
            <a:ext cx="80295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30156" y="6045721"/>
            <a:ext cx="71582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https://www.youtube.com/watch?v=nspP1YFftAY</a:t>
            </a:r>
            <a:r>
              <a:rPr lang="en-US" sz="1200" dirty="0" smtClean="0"/>
              <a:t> – Boston Science Communications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202" y="2930016"/>
            <a:ext cx="1169424" cy="4677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44995" y="2920190"/>
            <a:ext cx="10913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Clevis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5" y="1185863"/>
            <a:ext cx="80200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30156" y="6045721"/>
            <a:ext cx="71582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https://www.youtube.com/watch?v=nspP1YFftAY</a:t>
            </a:r>
            <a:r>
              <a:rPr lang="en-US" sz="1200" dirty="0" smtClean="0"/>
              <a:t> – Boston Science Communications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202" y="2930016"/>
            <a:ext cx="1169424" cy="4677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44995" y="2920190"/>
            <a:ext cx="10913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Clevis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8" y="1200150"/>
            <a:ext cx="80486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30156" y="6045721"/>
            <a:ext cx="71582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https://www.youtube.com/watch?v=nspP1YFftAY</a:t>
            </a:r>
            <a:r>
              <a:rPr lang="en-US" sz="1200" dirty="0" smtClean="0"/>
              <a:t> – Boston Science Communications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3" y="1176338"/>
            <a:ext cx="806767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30156" y="6045721"/>
            <a:ext cx="71582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https://www.youtube.com/watch?v=nspP1YFftAY</a:t>
            </a:r>
            <a:r>
              <a:rPr lang="en-US" sz="1200" dirty="0" smtClean="0"/>
              <a:t> – Boston Science Communications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30156" y="2403987"/>
            <a:ext cx="3700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O-Ring Seal Flattens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" y="1200150"/>
            <a:ext cx="80581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30156" y="6045721"/>
            <a:ext cx="71582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https://www.youtube.com/watch?v=nspP1YFftAY</a:t>
            </a:r>
            <a:r>
              <a:rPr lang="en-US" sz="1200" dirty="0" smtClean="0"/>
              <a:t> – Boston Science Communications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202" y="2900517"/>
            <a:ext cx="1169424" cy="4677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44995" y="2890691"/>
            <a:ext cx="10913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Clevis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1675378" y="1635399"/>
            <a:ext cx="24817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O-Ring Seals</a:t>
            </a:r>
          </a:p>
          <a:p>
            <a:r>
              <a:rPr lang="en-US" sz="2800" b="1" dirty="0" smtClean="0"/>
              <a:t>Don’t Flatten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135" y="1154745"/>
            <a:ext cx="804862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30156" y="6045721"/>
            <a:ext cx="71582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https://www.youtube.com/watch?v=nspP1YFftAY</a:t>
            </a:r>
            <a:r>
              <a:rPr lang="en-US" sz="1200" dirty="0" smtClean="0"/>
              <a:t> – Boston Science Communications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202" y="2915266"/>
            <a:ext cx="1169424" cy="4677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44995" y="2905440"/>
            <a:ext cx="10913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Clevis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1498401" y="2136845"/>
            <a:ext cx="3219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“Blow by” Begins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90625"/>
            <a:ext cx="80772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30156" y="6045721"/>
            <a:ext cx="71582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https://www.youtube.com/watch?v=nspP1YFftAY</a:t>
            </a:r>
            <a:r>
              <a:rPr lang="en-US" sz="1200" dirty="0" smtClean="0"/>
              <a:t> – Boston Science Communications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1352849" y="2398455"/>
            <a:ext cx="1920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“Blow by”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4"/>
          <p:cNvSpPr>
            <a:spLocks noGrp="1"/>
          </p:cNvSpPr>
          <p:nvPr>
            <p:ph sz="quarter" idx="1"/>
          </p:nvPr>
        </p:nvSpPr>
        <p:spPr>
          <a:xfrm>
            <a:off x="661988" y="5486400"/>
            <a:ext cx="7640637" cy="5937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mtClean="0"/>
              <a:t>With temps in 20</a:t>
            </a:r>
            <a:r>
              <a:rPr lang="en-US" baseline="30000" smtClean="0"/>
              <a:t>o</a:t>
            </a:r>
            <a:r>
              <a:rPr lang="en-US" smtClean="0"/>
              <a:t>s overnight and 36</a:t>
            </a:r>
            <a:r>
              <a:rPr lang="en-US" baseline="30000" smtClean="0"/>
              <a:t>o</a:t>
            </a:r>
            <a:r>
              <a:rPr lang="en-US" smtClean="0"/>
              <a:t> at launch, it was the coldest day in history that a shuttle had been launched.</a:t>
            </a:r>
            <a:r>
              <a:rPr lang="en-US" sz="1800" b="1" smtClean="0"/>
              <a:t> 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29CEB2-94CA-4F89-9295-37859E3838EC}" type="slidenum">
              <a:rPr lang="en-US"/>
              <a:pPr>
                <a:defRPr/>
              </a:pPr>
              <a:t>38</a:t>
            </a:fld>
            <a:endParaRPr lang="en-US"/>
          </a:p>
        </p:txBody>
      </p:sp>
      <p:pic>
        <p:nvPicPr>
          <p:cNvPr id="39940" name="Picture 5" descr="475px-GPN-2004-00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447800"/>
            <a:ext cx="37750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661988" y="487363"/>
            <a:ext cx="7640637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n-US" sz="2400" dirty="0">
                <a:latin typeface="+mn-lt"/>
              </a:rPr>
              <a:t>This picture was taken on the morning of the </a:t>
            </a:r>
            <a:r>
              <a:rPr lang="en-US" sz="2400" i="1" dirty="0">
                <a:latin typeface="+mn-lt"/>
              </a:rPr>
              <a:t>Challenger</a:t>
            </a:r>
            <a:r>
              <a:rPr lang="en-US" sz="2400" dirty="0">
                <a:latin typeface="+mn-lt"/>
              </a:rPr>
              <a:t> launch January 28, 1986.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" y="1185863"/>
            <a:ext cx="80581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30156" y="6045721"/>
            <a:ext cx="71582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https://www.youtube.com/watch?v=nspP1YFftAY</a:t>
            </a:r>
            <a:r>
              <a:rPr lang="en-US" sz="1200" dirty="0" smtClean="0"/>
              <a:t> – Boston Science Communications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4649788"/>
            <a:ext cx="7467600" cy="1604962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/>
              <a:t>Challenger Crew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 smtClean="0"/>
              <a:t>(front row) Michael J. Smith, Dick </a:t>
            </a:r>
            <a:r>
              <a:rPr lang="en-US" sz="2000" dirty="0" err="1" smtClean="0"/>
              <a:t>Scobee</a:t>
            </a:r>
            <a:r>
              <a:rPr lang="en-US" sz="2000" dirty="0" smtClean="0"/>
              <a:t>, Ronald McNair </a:t>
            </a:r>
          </a:p>
          <a:p>
            <a:pPr marL="1322388" indent="-1322388" eaLnBrk="1" hangingPunct="1">
              <a:buFont typeface="Wingdings" pitchFamily="2" charset="2"/>
              <a:buNone/>
              <a:defRPr/>
            </a:pPr>
            <a:r>
              <a:rPr lang="en-US" sz="2000" dirty="0" smtClean="0"/>
              <a:t>(back row) Ellison </a:t>
            </a:r>
            <a:r>
              <a:rPr lang="en-US" sz="2000" dirty="0" err="1" smtClean="0"/>
              <a:t>Onizuka</a:t>
            </a:r>
            <a:r>
              <a:rPr lang="en-US" sz="2000" dirty="0" smtClean="0"/>
              <a:t>, Christa McAuliffe, Gregory Jarvis, Judith </a:t>
            </a:r>
            <a:r>
              <a:rPr lang="en-US" sz="2000" dirty="0" err="1" smtClean="0"/>
              <a:t>Resnik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7B8CDD-1181-405D-B2E8-BB77C9A15D06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28676" name="Picture 5" descr="750px-Challenger_flight_51-l_cr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5475" y="533400"/>
            <a:ext cx="4876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7"/>
          <p:cNvSpPr txBox="1">
            <a:spLocks noChangeArrowheads="1"/>
          </p:cNvSpPr>
          <p:nvPr/>
        </p:nvSpPr>
        <p:spPr bwMode="auto">
          <a:xfrm>
            <a:off x="3079750" y="4343400"/>
            <a:ext cx="37036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http://images.jsc.nasa.gov/luceneweb/caption_direct.jsp?photoId=S85-44253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195388"/>
            <a:ext cx="81438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30156" y="6045721"/>
            <a:ext cx="71582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https://www.youtube.com/watch?v=nspP1YFftAY</a:t>
            </a:r>
            <a:r>
              <a:rPr lang="en-US" sz="1200" dirty="0" smtClean="0"/>
              <a:t> – Boston Science Communications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8" y="1185863"/>
            <a:ext cx="804862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30156" y="6045721"/>
            <a:ext cx="71582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https://www.youtube.com/watch?v=nspP1YFftAY</a:t>
            </a:r>
            <a:r>
              <a:rPr lang="en-US" sz="1200" dirty="0" smtClean="0"/>
              <a:t> – Boston Science Communications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196" y="461963"/>
            <a:ext cx="7634523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613869" y="6078027"/>
            <a:ext cx="64198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https://www.youtube.com/watch?v=4-jbIYjHOmc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548" y="386048"/>
            <a:ext cx="7412085" cy="553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30156" y="6045721"/>
            <a:ext cx="71582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https://www.youtube.com/watch?v=nspP1YFftAY</a:t>
            </a:r>
            <a:r>
              <a:rPr lang="en-US" sz="1200" dirty="0" smtClean="0"/>
              <a:t> – Boston Science Communications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023" y="340981"/>
            <a:ext cx="7680917" cy="569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057" y="411139"/>
            <a:ext cx="7782138" cy="5807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236" y="369556"/>
            <a:ext cx="7929421" cy="58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459848"/>
            <a:ext cx="77873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+mn-lt"/>
              </a:rPr>
              <a:t>One reason the Challenger disaster occurred was due to a faulty factory joint.</a:t>
            </a:r>
            <a:endParaRPr lang="en-US" sz="2800" b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7040" y="2627256"/>
            <a:ext cx="7067550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defTabSz="91440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+mj-lt"/>
              <a:buAutoNum type="alphaUcPeriod"/>
              <a:defRPr/>
            </a:pPr>
            <a:endParaRPr lang="en-US" sz="2800" dirty="0" smtClean="0">
              <a:solidFill>
                <a:srgbClr val="C00000"/>
              </a:solidFill>
              <a:latin typeface="+mn-lt"/>
            </a:endParaRPr>
          </a:p>
          <a:p>
            <a:pPr marL="514350" lvl="0" indent="-514350" defTabSz="91440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rgbClr val="C00000"/>
                </a:solidFill>
                <a:latin typeface="+mn-lt"/>
              </a:rPr>
              <a:t>True</a:t>
            </a:r>
            <a:endParaRPr lang="en-US" sz="2800" dirty="0" smtClean="0">
              <a:solidFill>
                <a:srgbClr val="C00000"/>
              </a:solidFill>
              <a:latin typeface="+mn-lt"/>
            </a:endParaRPr>
          </a:p>
          <a:p>
            <a:pPr marL="514350" indent="-514350" defTabSz="91440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>False</a:t>
            </a:r>
            <a:endParaRPr lang="en-US" sz="2800" dirty="0">
              <a:solidFill>
                <a:srgbClr val="C00000"/>
              </a:solidFill>
            </a:endParaRPr>
          </a:p>
          <a:p>
            <a:pPr marL="514350" lvl="0" indent="-514350" defTabSz="91440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+mj-lt"/>
              <a:buAutoNum type="alphaUcPeriod"/>
              <a:defRPr/>
            </a:pPr>
            <a:endParaRPr lang="en-US" sz="2800" dirty="0" smtClean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6" name="Picture 5" descr="iclickfrontandback"/>
          <p:cNvPicPr>
            <a:picLocks noChangeAspect="1" noChangeArrowheads="1"/>
          </p:cNvPicPr>
          <p:nvPr/>
        </p:nvPicPr>
        <p:blipFill>
          <a:blip r:embed="rId3" cstate="print"/>
          <a:srcRect b="-4167"/>
          <a:stretch>
            <a:fillRect/>
          </a:stretch>
        </p:blipFill>
        <p:spPr bwMode="auto">
          <a:xfrm>
            <a:off x="7277100" y="247035"/>
            <a:ext cx="1295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123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286000" y="841375"/>
            <a:ext cx="6172200" cy="18938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Actually the Case is Much more complex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0" y="3632200"/>
            <a:ext cx="6172200" cy="1195388"/>
          </a:xfrm>
          <a:solidFill>
            <a:schemeClr val="accent5"/>
          </a:solidFill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Rather than only looking at the facts after the disaster – let’s look at what was happening in real time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4"/>
          <p:cNvSpPr>
            <a:spLocks noGrp="1"/>
          </p:cNvSpPr>
          <p:nvPr>
            <p:ph sz="quarter" idx="1"/>
          </p:nvPr>
        </p:nvSpPr>
        <p:spPr>
          <a:xfrm>
            <a:off x="4441825" y="805213"/>
            <a:ext cx="4154488" cy="2760663"/>
          </a:xfrm>
        </p:spPr>
        <p:txBody>
          <a:bodyPr/>
          <a:lstStyle/>
          <a:p>
            <a:r>
              <a:rPr lang="en-US" dirty="0" smtClean="0"/>
              <a:t>Roger </a:t>
            </a:r>
            <a:r>
              <a:rPr lang="en-US" dirty="0" err="1" smtClean="0"/>
              <a:t>Boisjoly</a:t>
            </a:r>
            <a:r>
              <a:rPr lang="en-US" dirty="0" smtClean="0"/>
              <a:t>, chief O-ring engineer at Morton Thiokol, had warned his colleagues that O-rings lose their resiliency at relatively low temperatures</a:t>
            </a:r>
          </a:p>
          <a:p>
            <a:r>
              <a:rPr lang="en-US" dirty="0" smtClean="0"/>
              <a:t>August 19, 1985 - NASA Level I management briefed on booster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9F7C82-7B50-46E9-9D9B-1DC78EAA1716}" type="slidenum">
              <a:rPr lang="en-US"/>
              <a:pPr>
                <a:defRPr/>
              </a:pPr>
              <a:t>49</a:t>
            </a:fld>
            <a:endParaRPr lang="en-US"/>
          </a:p>
        </p:txBody>
      </p:sp>
      <p:pic>
        <p:nvPicPr>
          <p:cNvPr id="41988" name="Picture 3" descr="Fi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190" y="757143"/>
            <a:ext cx="3943935" cy="421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628056" y="5037115"/>
            <a:ext cx="3519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April 25, 1938 – January 6,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200px-Challenger_Laun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4688" y="274638"/>
            <a:ext cx="1905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9"/>
          <p:cNvSpPr txBox="1">
            <a:spLocks noChangeArrowheads="1"/>
          </p:cNvSpPr>
          <p:nvPr/>
        </p:nvSpPr>
        <p:spPr bwMode="auto">
          <a:xfrm>
            <a:off x="457200" y="4846638"/>
            <a:ext cx="5045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467A"/>
                </a:solidFill>
              </a:rPr>
              <a:t>Orbiter</a:t>
            </a:r>
            <a:r>
              <a:rPr lang="en-US"/>
              <a:t> containing flight deck and crew</a:t>
            </a:r>
          </a:p>
        </p:txBody>
      </p:sp>
      <p:sp>
        <p:nvSpPr>
          <p:cNvPr id="32772" name="Line 14"/>
          <p:cNvSpPr>
            <a:spLocks noChangeShapeType="1"/>
          </p:cNvSpPr>
          <p:nvPr/>
        </p:nvSpPr>
        <p:spPr bwMode="auto">
          <a:xfrm flipV="1">
            <a:off x="914400" y="2174875"/>
            <a:ext cx="1752600" cy="26717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/>
              <a:t/>
            </a:r>
            <a:br>
              <a:rPr lang="en-US" sz="2400" dirty="0"/>
            </a:br>
            <a:endParaRPr lang="en-US" sz="1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606425" y="6172200"/>
            <a:ext cx="7667625" cy="6286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1050" b="1" dirty="0" smtClean="0"/>
              <a:t>Challenger disaster photos copied and text adapted from Aerospaceweb.org (2004) Space Shuttle Challenger Disaster, Retrieved November  3, 2008 Aerospaceweb.org, Web site:  http://www.aerospaceweb.org/question/investigations/q0122.shtml</a:t>
            </a:r>
            <a:endParaRPr lang="en-US" sz="10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DE3719-9394-421C-A231-61BCCB0987D0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32776" name="TextBox 10"/>
          <p:cNvSpPr txBox="1">
            <a:spLocks noChangeArrowheads="1"/>
          </p:cNvSpPr>
          <p:nvPr/>
        </p:nvSpPr>
        <p:spPr bwMode="auto">
          <a:xfrm>
            <a:off x="4114800" y="2478088"/>
            <a:ext cx="43291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The primary component of the vehicle assembly was the </a:t>
            </a:r>
            <a:r>
              <a:rPr lang="en-US" b="1">
                <a:solidFill>
                  <a:srgbClr val="00467A"/>
                </a:solidFill>
              </a:rPr>
              <a:t>Orbiter</a:t>
            </a:r>
            <a:r>
              <a:rPr lang="en-US" b="1"/>
              <a:t>, the reusable, winged craft containing the crew that actually traveled into space and returned to land on a runway.</a:t>
            </a:r>
            <a:endParaRPr lang="en-US"/>
          </a:p>
          <a:p>
            <a:endParaRPr lang="en-US"/>
          </a:p>
        </p:txBody>
      </p:sp>
      <p:sp>
        <p:nvSpPr>
          <p:cNvPr id="32777" name="TextBox 12"/>
          <p:cNvSpPr txBox="1">
            <a:spLocks noChangeArrowheads="1"/>
          </p:cNvSpPr>
          <p:nvPr/>
        </p:nvSpPr>
        <p:spPr bwMode="auto">
          <a:xfrm>
            <a:off x="4171950" y="490538"/>
            <a:ext cx="39576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Technical Details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dirty="0" smtClean="0"/>
              <a:t>Engineers, including Roger </a:t>
            </a:r>
            <a:r>
              <a:rPr lang="en-US" dirty="0" err="1" smtClean="0"/>
              <a:t>Boisjoly</a:t>
            </a:r>
            <a:r>
              <a:rPr lang="en-US" dirty="0" smtClean="0"/>
              <a:t>, could not supply conclusive data regarding at what temperatures it would be </a:t>
            </a:r>
            <a:r>
              <a:rPr lang="en-US" dirty="0" smtClean="0">
                <a:solidFill>
                  <a:srgbClr val="FF0000"/>
                </a:solidFill>
              </a:rPr>
              <a:t>unsafe</a:t>
            </a:r>
            <a:r>
              <a:rPr lang="en-US" dirty="0" smtClean="0"/>
              <a:t> to launch the Challenger.</a:t>
            </a:r>
          </a:p>
          <a:p>
            <a:endParaRPr lang="en-US" dirty="0" smtClean="0"/>
          </a:p>
          <a:p>
            <a:r>
              <a:rPr lang="pt-BR" dirty="0" smtClean="0"/>
              <a:t>According to a Marshall Space Flight Center manager no one had performed a statistical analysis correlating past O-ring performance with either temperature or leak check pressure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5376D7-4503-434B-8B1E-449AD4A02330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Night before the Launch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52C131-42B9-4EB1-AA35-8D39B62E50D0}" type="slidenum">
              <a:rPr lang="en-US"/>
              <a:pPr>
                <a:defRPr/>
              </a:pPr>
              <a:t>51</a:t>
            </a:fld>
            <a:endParaRPr lang="en-US"/>
          </a:p>
        </p:txBody>
      </p:sp>
      <p:pic>
        <p:nvPicPr>
          <p:cNvPr id="44035" name="Picture 7" descr="http://farm5.static.flickr.com/4064/4621659938_3844e534d9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42900"/>
            <a:ext cx="4992688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763" y="3521075"/>
            <a:ext cx="5532437" cy="31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4389129" y="461963"/>
            <a:ext cx="36513" cy="52212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462463" y="3044825"/>
            <a:ext cx="0" cy="26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039" name="TextBox 13"/>
          <p:cNvSpPr txBox="1">
            <a:spLocks noChangeArrowheads="1"/>
          </p:cNvSpPr>
          <p:nvPr/>
        </p:nvSpPr>
        <p:spPr bwMode="auto">
          <a:xfrm>
            <a:off x="5834063" y="941388"/>
            <a:ext cx="278923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Each </a:t>
            </a:r>
            <a:r>
              <a:rPr lang="en-US" sz="2400" dirty="0">
                <a:solidFill>
                  <a:srgbClr val="0070C0"/>
                </a:solidFill>
              </a:rPr>
              <a:t>of the four launches below 61</a:t>
            </a:r>
            <a:r>
              <a:rPr lang="en-US" sz="2400" baseline="30000" dirty="0">
                <a:solidFill>
                  <a:srgbClr val="0070C0"/>
                </a:solidFill>
              </a:rPr>
              <a:t>o</a:t>
            </a:r>
            <a:r>
              <a:rPr lang="en-US" sz="2400" dirty="0">
                <a:solidFill>
                  <a:srgbClr val="0070C0"/>
                </a:solidFill>
              </a:rPr>
              <a:t> showed thermal distress to at least 1 O-ring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NASA Manager Anxious to Launch</a:t>
            </a:r>
            <a:endParaRPr lang="en-US" dirty="0"/>
          </a:p>
        </p:txBody>
      </p:sp>
      <p:sp>
        <p:nvSpPr>
          <p:cNvPr id="4505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08900" cy="4873625"/>
          </a:xfrm>
        </p:spPr>
        <p:txBody>
          <a:bodyPr/>
          <a:lstStyle/>
          <a:p>
            <a:r>
              <a:rPr lang="en-US" dirty="0" smtClean="0"/>
              <a:t>Economic considerations</a:t>
            </a:r>
          </a:p>
          <a:p>
            <a:pPr lvl="1"/>
            <a:r>
              <a:rPr lang="en-US" dirty="0" smtClean="0"/>
              <a:t>Delays are costly</a:t>
            </a:r>
          </a:p>
          <a:p>
            <a:pPr lvl="1"/>
            <a:r>
              <a:rPr lang="en-US" dirty="0" smtClean="0"/>
              <a:t>Limited windows for space probes or satellites</a:t>
            </a:r>
          </a:p>
          <a:p>
            <a:r>
              <a:rPr lang="en-US" dirty="0" smtClean="0"/>
              <a:t>Political pressures</a:t>
            </a:r>
          </a:p>
          <a:p>
            <a:pPr lvl="1"/>
            <a:r>
              <a:rPr lang="en-US" dirty="0" smtClean="0"/>
              <a:t>Competition with European Space Agency &amp; Russians</a:t>
            </a:r>
          </a:p>
          <a:p>
            <a:pPr lvl="1"/>
            <a:r>
              <a:rPr lang="en-US" dirty="0" smtClean="0"/>
              <a:t>Need to justify budget requests</a:t>
            </a:r>
          </a:p>
          <a:p>
            <a:pPr lvl="1"/>
            <a:r>
              <a:rPr lang="en-US" dirty="0" smtClean="0"/>
              <a:t>Possible pressure to launch before presidential speech</a:t>
            </a:r>
          </a:p>
          <a:p>
            <a:r>
              <a:rPr lang="en-US" dirty="0" smtClean="0"/>
              <a:t>Scheduling backlogs </a:t>
            </a:r>
          </a:p>
          <a:p>
            <a:pPr lvl="1"/>
            <a:r>
              <a:rPr lang="en-US" dirty="0" smtClean="0"/>
              <a:t>Many delays in previous shuttle mission</a:t>
            </a:r>
          </a:p>
          <a:p>
            <a:pPr lvl="1"/>
            <a:r>
              <a:rPr lang="en-US" dirty="0" smtClean="0"/>
              <a:t>Several days of bad weather, electronic switch malfunction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am.govst.edu/projects/csexton/images/MT%20assessment%20of%20t%20concer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065" y="291697"/>
            <a:ext cx="6750192" cy="623338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989463" y="6525573"/>
            <a:ext cx="67488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http://aam.govst.edu/projects/csexton/student_page5.htm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After much back and forth discussion with NASA, Jerald Mason told Morton Thiokol supervising engineer, Robert Lund: “take off your engineering hat and put on your management hat.”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Without firm figures to determine that the launch was unsafe, the earlier recommendation to delay the launch was reversed.</a:t>
            </a:r>
          </a:p>
          <a:p>
            <a:endParaRPr lang="en-US" dirty="0" smtClean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sz="1400" dirty="0" smtClean="0"/>
              <a:t>Rogers Commission, </a:t>
            </a:r>
            <a:r>
              <a:rPr lang="en-US" sz="1400" i="1" dirty="0" smtClean="0"/>
              <a:t>Report to the President by the Presidential Commission on the Space Shuttle Challenger Accident</a:t>
            </a:r>
            <a:r>
              <a:rPr lang="en-US" sz="1400" dirty="0" smtClean="0"/>
              <a:t> (Washington, D. C.: June 6, 1986), pp. 772-773.</a:t>
            </a:r>
            <a:endParaRPr lang="en-US" sz="1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59ADB-2768-455E-A776-556D6CF05805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Final Decision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320716" y="-641464"/>
            <a:ext cx="8686803" cy="2052637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 you think NASA should have launched?</a:t>
            </a:r>
            <a:endParaRPr kumimoji="0" lang="en-US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743803" y="1746913"/>
            <a:ext cx="6437313" cy="1993900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there a clear moral issue here?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Did NASA take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unnecessary risks because of external pressure?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Did M-T engineers violate their duty to put public safety first?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3C7474-01D2-43C0-A96B-793340474E50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625475" y="1210741"/>
            <a:ext cx="52437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+mn-lt"/>
              </a:rPr>
              <a:t>Engineering Code of Ethics and</a:t>
            </a:r>
            <a:endParaRPr lang="en-US" sz="2400" u="sng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66800" y="1744141"/>
            <a:ext cx="756824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lphaUcPeriod"/>
            </a:pPr>
            <a:r>
              <a:rPr lang="en-US" sz="2400" dirty="0">
                <a:latin typeface="+mn-lt"/>
              </a:rPr>
              <a:t>Upholding high standards of </a:t>
            </a:r>
            <a:r>
              <a:rPr lang="en-US" sz="2400" i="1" dirty="0" smtClean="0">
                <a:solidFill>
                  <a:srgbClr val="0070C0"/>
                </a:solidFill>
                <a:latin typeface="+mn-lt"/>
              </a:rPr>
              <a:t>professional</a:t>
            </a:r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+mn-lt"/>
              </a:rPr>
              <a:t>competence and expertise</a:t>
            </a:r>
          </a:p>
          <a:p>
            <a:pPr marL="342900" indent="-342900">
              <a:buFontTx/>
              <a:buAutoNum type="alphaUcPeriod"/>
            </a:pPr>
            <a:endParaRPr lang="en-US" sz="2400" dirty="0">
              <a:solidFill>
                <a:srgbClr val="0070C0"/>
              </a:solidFill>
              <a:latin typeface="+mn-lt"/>
            </a:endParaRPr>
          </a:p>
          <a:p>
            <a:pPr marL="342900" indent="-342900">
              <a:buFontTx/>
              <a:buAutoNum type="alphaUcPeriod"/>
            </a:pPr>
            <a:r>
              <a:rPr lang="en-US" sz="2400" dirty="0">
                <a:latin typeface="+mn-lt"/>
              </a:rPr>
              <a:t>Holding paramount </a:t>
            </a:r>
            <a:r>
              <a:rPr lang="en-US" sz="2400" dirty="0">
                <a:solidFill>
                  <a:srgbClr val="0070C0"/>
                </a:solidFill>
                <a:latin typeface="+mn-lt"/>
              </a:rPr>
              <a:t>the health, safety &amp; welfare of the public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Tx/>
              <a:buAutoNum type="alphaUcPeriod"/>
            </a:pPr>
            <a:endParaRPr lang="en-US" sz="2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90600" y="3048000"/>
            <a:ext cx="701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7525" indent="-517525"/>
            <a:r>
              <a:rPr lang="en-US" b="1"/>
              <a:t> 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3870325"/>
            <a:ext cx="800946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+mn-lt"/>
                <a:ea typeface="ＭＳ Ｐゴシック" pitchFamily="84" charset="-128"/>
              </a:rPr>
              <a:t>Prima Facie Duties for Management?</a:t>
            </a:r>
            <a:r>
              <a:rPr lang="en-US" sz="2800" dirty="0" smtClean="0">
                <a:solidFill>
                  <a:srgbClr val="FFFF00"/>
                </a:solidFill>
                <a:latin typeface="+mn-lt"/>
                <a:ea typeface="ＭＳ Ｐゴシック" pitchFamily="84" charset="-128"/>
              </a:rPr>
              <a:t>:</a:t>
            </a:r>
            <a:r>
              <a:rPr lang="en-US" sz="2800" dirty="0">
                <a:latin typeface="+mn-lt"/>
                <a:ea typeface="ＭＳ Ｐゴシック" pitchFamily="84" charset="-128"/>
              </a:rPr>
              <a:t/>
            </a:r>
            <a:br>
              <a:rPr lang="en-US" sz="2800" dirty="0">
                <a:latin typeface="+mn-lt"/>
                <a:ea typeface="ＭＳ Ｐゴシック" pitchFamily="84" charset="-128"/>
              </a:rPr>
            </a:br>
            <a:endParaRPr lang="en-US" sz="2800" dirty="0">
              <a:latin typeface="+mn-lt"/>
              <a:ea typeface="ＭＳ Ｐゴシック" pitchFamily="84" charset="-128"/>
            </a:endParaRPr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219200" y="4652515"/>
            <a:ext cx="69103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A.  Maximizing the </a:t>
            </a:r>
            <a:r>
              <a:rPr lang="en-US" sz="2400" dirty="0">
                <a:solidFill>
                  <a:srgbClr val="00B050"/>
                </a:solidFill>
                <a:latin typeface="+mn-lt"/>
              </a:rPr>
              <a:t>well-being of the </a:t>
            </a:r>
            <a:r>
              <a:rPr lang="en-US" sz="2400" b="1" i="1" dirty="0">
                <a:solidFill>
                  <a:srgbClr val="00B050"/>
                </a:solidFill>
                <a:latin typeface="+mn-lt"/>
              </a:rPr>
              <a:t>organization</a:t>
            </a:r>
            <a:endParaRPr lang="en-US" sz="24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5370" name="TextBox 12"/>
          <p:cNvSpPr txBox="1">
            <a:spLocks noChangeArrowheads="1"/>
          </p:cNvSpPr>
          <p:nvPr/>
        </p:nvSpPr>
        <p:spPr bwMode="auto">
          <a:xfrm>
            <a:off x="1206500" y="5310839"/>
            <a:ext cx="74910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B.  Upholding </a:t>
            </a:r>
            <a:r>
              <a:rPr lang="en-US" sz="2400" b="1" i="1" dirty="0">
                <a:solidFill>
                  <a:srgbClr val="00B050"/>
                </a:solidFill>
                <a:latin typeface="+mn-lt"/>
              </a:rPr>
              <a:t>organizational</a:t>
            </a:r>
            <a:r>
              <a:rPr lang="en-US" sz="24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+mn-lt"/>
              </a:rPr>
              <a:t>employee morale and welfare</a:t>
            </a:r>
          </a:p>
        </p:txBody>
      </p:sp>
      <p:sp>
        <p:nvSpPr>
          <p:cNvPr id="14" name="Title 11"/>
          <p:cNvSpPr>
            <a:spLocks noGrp="1"/>
          </p:cNvSpPr>
          <p:nvPr>
            <p:ph type="title"/>
          </p:nvPr>
        </p:nvSpPr>
        <p:spPr>
          <a:xfrm>
            <a:off x="457200" y="-93858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Was there a conflict  between…..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8" grpId="0"/>
      <p:bldP spid="11" grpId="0"/>
      <p:bldP spid="15369" grpId="0"/>
      <p:bldP spid="1537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Quotes from Investigation</a:t>
            </a:r>
            <a:endParaRPr lang="en-US" dirty="0"/>
          </a:p>
        </p:txBody>
      </p:sp>
      <p:sp>
        <p:nvSpPr>
          <p:cNvPr id="51203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Larry Sayer – Engineer at Morton Thiokol</a:t>
            </a:r>
          </a:p>
          <a:p>
            <a:r>
              <a:rPr lang="en-US" sz="2000" smtClean="0"/>
              <a:t>[W]e had a very weak engineering position when we went into the telecom</a:t>
            </a:r>
          </a:p>
          <a:p>
            <a:endParaRPr lang="en-US" smtClean="0"/>
          </a:p>
          <a:p>
            <a:pPr>
              <a:buFont typeface="Wingdings" pitchFamily="2" charset="2"/>
              <a:buNone/>
            </a:pPr>
            <a:r>
              <a:rPr lang="en-US" smtClean="0"/>
              <a:t>Ben Powers – Marshall Space Flight Center</a:t>
            </a:r>
          </a:p>
          <a:p>
            <a:r>
              <a:rPr lang="en-US" sz="2000" smtClean="0"/>
              <a:t>I don‘t believe they did a real convincing job of presenting their data … The Thiokol guys even had a chart in there that says temperature of the O-ring is not the only parameter controlling blow-by.  In other words, they‘re not coming in with a real firm statement.  They‘re saying there‘s other factors.  They did have a lot of conflicting data in there.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More about Internal Discussions</a:t>
            </a:r>
            <a:endParaRPr lang="en-US" dirty="0"/>
          </a:p>
        </p:txBody>
      </p:sp>
      <p:sp>
        <p:nvSpPr>
          <p:cNvPr id="5222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smtClean="0"/>
              <a:t>Unusual situation</a:t>
            </a:r>
          </a:p>
          <a:p>
            <a:pPr lvl="1"/>
            <a:r>
              <a:rPr lang="en-US" smtClean="0"/>
              <a:t>First time in the life of project that a contractor had made a recommendation not to launch.  Usually NASA called for a delay</a:t>
            </a:r>
          </a:p>
          <a:p>
            <a:r>
              <a:rPr lang="en-US" smtClean="0"/>
              <a:t>NASA engineers did not know that the final M-T “Launch” decision was not unanimous</a:t>
            </a:r>
          </a:p>
          <a:p>
            <a:r>
              <a:rPr lang="en-US" smtClean="0"/>
              <a:t> While concerns about O-rings had been raised, the concerns had not been </a:t>
            </a:r>
            <a:r>
              <a:rPr lang="en-US" u="sng" smtClean="0"/>
              <a:t>specifically</a:t>
            </a:r>
            <a:r>
              <a:rPr lang="en-US" smtClean="0"/>
              <a:t> about launching a low temperatures – NASA taken somewhat by surprise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Benefit – Cost in Decision Making</a:t>
            </a:r>
            <a:endParaRPr lang="en-US" dirty="0"/>
          </a:p>
        </p:txBody>
      </p:sp>
      <p:sp>
        <p:nvSpPr>
          <p:cNvPr id="5325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dirty="0" smtClean="0"/>
              <a:t>Wouldn’t the NASA manager think the potential costs were too great?</a:t>
            </a:r>
          </a:p>
          <a:p>
            <a:pPr lvl="1"/>
            <a:r>
              <a:rPr lang="en-US" dirty="0" smtClean="0"/>
              <a:t>Human lives</a:t>
            </a:r>
          </a:p>
          <a:p>
            <a:pPr lvl="1"/>
            <a:r>
              <a:rPr lang="en-US" dirty="0" smtClean="0"/>
              <a:t>His reputation</a:t>
            </a:r>
          </a:p>
          <a:p>
            <a:pPr lvl="1"/>
            <a:r>
              <a:rPr lang="en-US" dirty="0" smtClean="0"/>
              <a:t>Criminal charges</a:t>
            </a:r>
          </a:p>
          <a:p>
            <a:pPr lvl="1"/>
            <a:r>
              <a:rPr lang="en-US" dirty="0" smtClean="0"/>
              <a:t>100% of the blame on him</a:t>
            </a:r>
          </a:p>
          <a:p>
            <a:pPr lvl="1"/>
            <a:r>
              <a:rPr lang="en-US" dirty="0" smtClean="0"/>
              <a:t>Suspension of the shuttle program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Wouldn’t the M-T managers come to the same conclusion?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1" descr="challenger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5813" y="608013"/>
            <a:ext cx="4143375" cy="586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Content Placeholder 4"/>
          <p:cNvSpPr>
            <a:spLocks noGrp="1"/>
          </p:cNvSpPr>
          <p:nvPr>
            <p:ph sz="quarter" idx="1"/>
          </p:nvPr>
        </p:nvSpPr>
        <p:spPr>
          <a:xfrm>
            <a:off x="288925" y="1600200"/>
            <a:ext cx="4167188" cy="3192463"/>
          </a:xfrm>
        </p:spPr>
        <p:txBody>
          <a:bodyPr/>
          <a:lstStyle/>
          <a:p>
            <a:pPr eaLnBrk="1" hangingPunct="1"/>
            <a:r>
              <a:rPr lang="en-US" sz="2000" b="1" dirty="0" smtClean="0"/>
              <a:t>The Orbiter alone did not generate enough thrust or carry enough fuel to get into orbit. </a:t>
            </a:r>
          </a:p>
          <a:p>
            <a:pPr eaLnBrk="1" hangingPunct="1"/>
            <a:endParaRPr lang="en-US" sz="2000" b="1" dirty="0" smtClean="0"/>
          </a:p>
          <a:p>
            <a:pPr eaLnBrk="1" hangingPunct="1"/>
            <a:r>
              <a:rPr lang="en-US" sz="2000" b="1" dirty="0" smtClean="0"/>
              <a:t>Additional thrust was provided by two large </a:t>
            </a:r>
            <a:r>
              <a:rPr lang="en-US" sz="2000" b="1" dirty="0" smtClean="0">
                <a:solidFill>
                  <a:srgbClr val="0070C0"/>
                </a:solidFill>
              </a:rPr>
              <a:t>Solid Rocket Boosters (SRB)</a:t>
            </a:r>
            <a:endParaRPr lang="en-US" sz="2000" b="1" dirty="0" smtClean="0"/>
          </a:p>
          <a:p>
            <a:pPr lvl="1" eaLnBrk="1" hangingPunct="1"/>
            <a:r>
              <a:rPr lang="en-US" sz="1700" b="1" dirty="0" smtClean="0"/>
              <a:t>Attached to the side of the External Tank by means of two struts</a:t>
            </a:r>
            <a:endParaRPr lang="en-US" sz="17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AA84A0-7AAF-4728-B5A7-FA28A26240ED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Rogers Commission Findings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71096" y="1828798"/>
            <a:ext cx="73766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“…failures in communication… resulted in a decision to launch 51-L based on incomplete and sometimes misleading information, a conflict between engineering data and management judgments, and a NASA management structure that permitted internal flight safety problems to bypass key Shuttle managers.”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962166" y="5586596"/>
            <a:ext cx="69626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Rogers Commission report (1986). </a:t>
            </a:r>
            <a:r>
              <a:rPr lang="en-US" sz="1600" dirty="0" smtClean="0">
                <a:hlinkClick r:id="rId2"/>
              </a:rPr>
              <a:t>"Report of the Presidential Commission on the Space Shuttle </a:t>
            </a:r>
            <a:r>
              <a:rPr lang="en-US" sz="1600" i="1" dirty="0" smtClean="0">
                <a:hlinkClick r:id="rId2"/>
              </a:rPr>
              <a:t>Challenger</a:t>
            </a:r>
            <a:r>
              <a:rPr lang="en-US" sz="1600" dirty="0" smtClean="0">
                <a:hlinkClick r:id="rId2"/>
              </a:rPr>
              <a:t> Accident"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9380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If you want to Dive into This Case More Deeply</a:t>
            </a:r>
            <a:endParaRPr lang="en-US" dirty="0"/>
          </a:p>
        </p:txBody>
      </p:sp>
      <p:sp>
        <p:nvSpPr>
          <p:cNvPr id="5427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smtClean="0"/>
              <a:t>Elements of whistle blowing</a:t>
            </a:r>
          </a:p>
          <a:p>
            <a:r>
              <a:rPr lang="en-US" smtClean="0"/>
              <a:t>Many more uncertainties associated with technical issues – conflicting data</a:t>
            </a:r>
          </a:p>
          <a:p>
            <a:r>
              <a:rPr lang="en-US" smtClean="0"/>
              <a:t>Issues of poor communication</a:t>
            </a:r>
          </a:p>
          <a:p>
            <a:r>
              <a:rPr lang="en-US" smtClean="0"/>
              <a:t>Poor decision making based on “group think”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  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dirty="0" smtClean="0"/>
              <a:t>In the cases we’ve considered before, we’ve frequently seen that ethical dilemmas often appear as a </a:t>
            </a:r>
            <a:r>
              <a:rPr lang="en-US" b="1" i="1" dirty="0" smtClean="0"/>
              <a:t>hard choice</a:t>
            </a:r>
            <a:r>
              <a:rPr lang="en-US" dirty="0" smtClean="0"/>
              <a:t>. You have to choose between the lesser of two evils.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the Challenger disaster, obviously the lesser of two evils choice should have been to </a:t>
            </a:r>
            <a:r>
              <a:rPr lang="en-US" dirty="0" smtClean="0">
                <a:solidFill>
                  <a:srgbClr val="FF0000"/>
                </a:solidFill>
              </a:rPr>
              <a:t>delay the launch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en-US" sz="2800" dirty="0" smtClean="0"/>
              <a:t>A final Question</a:t>
            </a:r>
            <a:endParaRPr lang="en-US" sz="2800" dirty="0"/>
          </a:p>
        </p:txBody>
      </p:sp>
      <p:sp>
        <p:nvSpPr>
          <p:cNvPr id="57347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smtClean="0"/>
              <a:t>Can you suggest </a:t>
            </a:r>
            <a:r>
              <a:rPr lang="en-US" b="1" i="1" smtClean="0">
                <a:solidFill>
                  <a:srgbClr val="FF0E26"/>
                </a:solidFill>
              </a:rPr>
              <a:t>a creative middle way solution</a:t>
            </a:r>
            <a:r>
              <a:rPr lang="en-US" smtClean="0"/>
              <a:t> between the disastrous decision to launch the Challenger on January 28, 1986 and to postpone it?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creative middle way solution should address both the goal of eliminating the risk of the malfunctioning O-rings and at the same time allow NASA to keep its commitments for on-schedule launches. </a:t>
            </a:r>
          </a:p>
        </p:txBody>
      </p:sp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1447800" y="35814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AC03D9-BFFD-482E-891D-9C7A1F360431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447800" y="35814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2213" name="Text Box 5"/>
          <p:cNvSpPr txBox="1">
            <a:spLocks noChangeArrowheads="1"/>
          </p:cNvSpPr>
          <p:nvPr/>
        </p:nvSpPr>
        <p:spPr bwMode="auto">
          <a:xfrm>
            <a:off x="0" y="3873500"/>
            <a:ext cx="8839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 2.   </a:t>
            </a:r>
            <a:r>
              <a:rPr lang="en-US" sz="2800" i="1" dirty="0"/>
              <a:t>Ethical problem solving, whether personal or </a:t>
            </a:r>
            <a:br>
              <a:rPr lang="en-US" sz="2800" i="1" dirty="0"/>
            </a:br>
            <a:r>
              <a:rPr lang="en-US" sz="2800" i="1" dirty="0"/>
              <a:t>       professional, strives to find </a:t>
            </a:r>
            <a:r>
              <a:rPr lang="en-US" sz="2800" i="1" dirty="0" smtClean="0"/>
              <a:t> </a:t>
            </a:r>
            <a:r>
              <a:rPr lang="en-US" sz="2800" i="1" dirty="0"/>
              <a:t>creative ways to </a:t>
            </a:r>
            <a:br>
              <a:rPr lang="en-US" sz="2800" i="1" dirty="0"/>
            </a:br>
            <a:r>
              <a:rPr lang="en-US" sz="2800" i="1" dirty="0"/>
              <a:t>       reconcile conflicting goals.</a:t>
            </a:r>
          </a:p>
        </p:txBody>
      </p:sp>
      <p:sp>
        <p:nvSpPr>
          <p:cNvPr id="222215" name="Text Box 7"/>
          <p:cNvSpPr txBox="1">
            <a:spLocks noChangeArrowheads="1"/>
          </p:cNvSpPr>
          <p:nvPr/>
        </p:nvSpPr>
        <p:spPr bwMode="auto">
          <a:xfrm>
            <a:off x="0" y="1619250"/>
            <a:ext cx="863504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90563" indent="-690563"/>
            <a:r>
              <a:rPr lang="en-US" sz="2800" b="1" dirty="0">
                <a:solidFill>
                  <a:srgbClr val="FF0E26"/>
                </a:solidFill>
              </a:rPr>
              <a:t>  </a:t>
            </a:r>
            <a:r>
              <a:rPr lang="en-US" sz="2800" b="1" dirty="0"/>
              <a:t>1.</a:t>
            </a:r>
            <a:r>
              <a:rPr lang="en-US" sz="2800" b="1" dirty="0">
                <a:solidFill>
                  <a:srgbClr val="FF0E26"/>
                </a:solidFill>
              </a:rPr>
              <a:t>  </a:t>
            </a:r>
            <a:r>
              <a:rPr lang="en-US" sz="2800" i="1" dirty="0"/>
              <a:t>Engineering professional </a:t>
            </a:r>
            <a:r>
              <a:rPr lang="en-US" sz="2800" i="1" dirty="0" smtClean="0"/>
              <a:t>goals, such </a:t>
            </a:r>
            <a:r>
              <a:rPr lang="en-US" sz="2800" i="1" dirty="0"/>
              <a:t>as protecting public safety and client and </a:t>
            </a:r>
            <a:r>
              <a:rPr lang="en-US" sz="2800" i="1" dirty="0" smtClean="0"/>
              <a:t>employee </a:t>
            </a:r>
            <a:r>
              <a:rPr lang="en-US" sz="2800" i="1" dirty="0"/>
              <a:t>honesty,  lead to the trust and </a:t>
            </a:r>
            <a:r>
              <a:rPr lang="en-US" sz="2800" i="1" dirty="0" smtClean="0"/>
              <a:t>progress </a:t>
            </a:r>
            <a:r>
              <a:rPr lang="en-US" sz="2800" i="1" dirty="0"/>
              <a:t>of the engineering profession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61988" y="274638"/>
            <a:ext cx="7467600" cy="676275"/>
          </a:xfrm>
        </p:spPr>
        <p:txBody>
          <a:bodyPr/>
          <a:lstStyle/>
          <a:p>
            <a:pPr algn="r">
              <a:defRPr/>
            </a:pPr>
            <a:r>
              <a:rPr lang="en-US" dirty="0" smtClean="0"/>
              <a:t>Final Summary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2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2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3" grpId="0"/>
      <p:bldP spid="2222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200px-Challenger_Laun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500" y="228600"/>
            <a:ext cx="1905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381125" y="2286000"/>
            <a:ext cx="1654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Left Solid Rocket Booster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149975" y="1581150"/>
            <a:ext cx="2149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Right Solid Rocket Booster</a:t>
            </a:r>
          </a:p>
        </p:txBody>
      </p:sp>
      <p:sp>
        <p:nvSpPr>
          <p:cNvPr id="34821" name="Line 7"/>
          <p:cNvSpPr>
            <a:spLocks noChangeShapeType="1"/>
          </p:cNvSpPr>
          <p:nvPr/>
        </p:nvSpPr>
        <p:spPr bwMode="auto">
          <a:xfrm flipV="1">
            <a:off x="2286000" y="1447800"/>
            <a:ext cx="1905000" cy="1431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Line 9"/>
          <p:cNvSpPr>
            <a:spLocks noChangeShapeType="1"/>
          </p:cNvSpPr>
          <p:nvPr/>
        </p:nvSpPr>
        <p:spPr bwMode="auto">
          <a:xfrm flipH="1" flipV="1">
            <a:off x="5143500" y="1524000"/>
            <a:ext cx="896938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38" y="5495925"/>
            <a:ext cx="76898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b="1" cap="none" dirty="0"/>
              <a:t>Once the two solid rocket boosters </a:t>
            </a:r>
            <a:r>
              <a:rPr lang="en-US" sz="2800" b="1" cap="none" dirty="0" smtClean="0"/>
              <a:t>lift </a:t>
            </a:r>
            <a:r>
              <a:rPr lang="en-US" sz="2800" b="1" cap="none" dirty="0"/>
              <a:t>the Shuttle to an altitude of about 45,760 m (roughly 28.4 miles), </a:t>
            </a:r>
            <a:r>
              <a:rPr lang="en-US" sz="2800" b="1" cap="none" dirty="0" smtClean="0"/>
              <a:t>they are jettisoned</a:t>
            </a:r>
            <a:endParaRPr lang="en-US" sz="1800" cap="non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1897C1-04D3-4B57-8C54-CCB74BB8D91F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34825" name="Line 8"/>
          <p:cNvSpPr>
            <a:spLocks noChangeShapeType="1"/>
          </p:cNvSpPr>
          <p:nvPr/>
        </p:nvSpPr>
        <p:spPr bwMode="auto">
          <a:xfrm flipV="1">
            <a:off x="2590800" y="762000"/>
            <a:ext cx="18288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Text Box 7"/>
          <p:cNvSpPr txBox="1">
            <a:spLocks noChangeArrowheads="1"/>
          </p:cNvSpPr>
          <p:nvPr/>
        </p:nvSpPr>
        <p:spPr bwMode="auto">
          <a:xfrm>
            <a:off x="1122363" y="1447800"/>
            <a:ext cx="2065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External Tank</a:t>
            </a:r>
          </a:p>
        </p:txBody>
      </p:sp>
      <p:sp>
        <p:nvSpPr>
          <p:cNvPr id="34827" name="Line 10"/>
          <p:cNvSpPr>
            <a:spLocks noChangeShapeType="1"/>
          </p:cNvSpPr>
          <p:nvPr/>
        </p:nvSpPr>
        <p:spPr bwMode="auto">
          <a:xfrm flipH="1" flipV="1">
            <a:off x="4419600" y="4114800"/>
            <a:ext cx="1392238" cy="6762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Text Box 9"/>
          <p:cNvSpPr txBox="1">
            <a:spLocks noChangeArrowheads="1"/>
          </p:cNvSpPr>
          <p:nvPr/>
        </p:nvSpPr>
        <p:spPr bwMode="auto">
          <a:xfrm>
            <a:off x="5811838" y="4457700"/>
            <a:ext cx="2378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Three main engines of the orbiter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ages.spaceref.com/news/2010/IMG_5242_STS-132_Ken-Krem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35012"/>
            <a:ext cx="4895673" cy="326378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51448" y="399879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http://www.spaceref.com/news/viewnews.html?id=1399</a:t>
            </a:r>
            <a:endParaRPr lang="en-US" sz="12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222640" y="5308979"/>
            <a:ext cx="7702160" cy="1105469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SRB built in Utah and shipped by train to launch pad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171978"/>
            <a:ext cx="4855830" cy="362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787602" y="486721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https://www.youtube.com/watch?v=4-jbIYjHOmc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946" y="2702045"/>
            <a:ext cx="5273789" cy="380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5594" y="449525"/>
            <a:ext cx="5460734" cy="395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441319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https://www.youtube.com/watch?v=4-jbIYjHOmc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chnic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3128</TotalTime>
  <Words>1510</Words>
  <Application>Microsoft Office PowerPoint</Application>
  <PresentationFormat>On-screen Show (4:3)</PresentationFormat>
  <Paragraphs>216</Paragraphs>
  <Slides>64</Slides>
  <Notes>23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Oriel</vt:lpstr>
      <vt:lpstr>Ethics in Engineering</vt:lpstr>
      <vt:lpstr>PowerPoint Presentation</vt:lpstr>
      <vt:lpstr>PowerPoint Presentation</vt:lpstr>
      <vt:lpstr>PowerPoint Presentation</vt:lpstr>
      <vt:lpstr> </vt:lpstr>
      <vt:lpstr>PowerPoint Presentation</vt:lpstr>
      <vt:lpstr>Once the two solid rocket boosters lift the Shuttle to an altitude of about 45,760 m (roughly 28.4 miles), they are jettisoned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Challenger disintegrated  73 Seconds into flight</vt:lpstr>
      <vt:lpstr>PowerPoint Presentation</vt:lpstr>
      <vt:lpstr>The Failure that Caused the Disaster</vt:lpstr>
      <vt:lpstr>SRB</vt:lpstr>
      <vt:lpstr>PowerPoint Presentation</vt:lpstr>
      <vt:lpstr>SRB</vt:lpstr>
      <vt:lpstr>SRB</vt:lpstr>
      <vt:lpstr>PowerPoint Presentation</vt:lpstr>
      <vt:lpstr>PowerPoint Presentation</vt:lpstr>
      <vt:lpstr>Design of the Solid Rocket Booster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Actually the Case is Much more complex</vt:lpstr>
      <vt:lpstr>PowerPoint Presentation</vt:lpstr>
      <vt:lpstr>Night before the Launch</vt:lpstr>
      <vt:lpstr>PowerPoint Presentation</vt:lpstr>
      <vt:lpstr>NASA Manager Anxious to Launch</vt:lpstr>
      <vt:lpstr>PowerPoint Presentation</vt:lpstr>
      <vt:lpstr>Final Decision</vt:lpstr>
      <vt:lpstr>PowerPoint Presentation</vt:lpstr>
      <vt:lpstr>Was there a conflict  between…..</vt:lpstr>
      <vt:lpstr>Quotes from Investigation</vt:lpstr>
      <vt:lpstr>More about Internal Discussions</vt:lpstr>
      <vt:lpstr>Benefit – Cost in Decision Making</vt:lpstr>
      <vt:lpstr>Rogers Commission Findings</vt:lpstr>
      <vt:lpstr>If you want to Dive into This Case More Deeply</vt:lpstr>
      <vt:lpstr>   </vt:lpstr>
      <vt:lpstr>A final Question</vt:lpstr>
      <vt:lpstr>Final Summary</vt:lpstr>
    </vt:vector>
  </TitlesOfParts>
  <Company>San Jose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Ethics in Engineering - Lec 4</dc:title>
  <dc:creator>Thalia Anagnos</dc:creator>
  <cp:lastModifiedBy>Jack Warecki</cp:lastModifiedBy>
  <cp:revision>200</cp:revision>
  <cp:lastPrinted>2014-11-25T16:17:12Z</cp:lastPrinted>
  <dcterms:created xsi:type="dcterms:W3CDTF">2010-11-11T20:10:20Z</dcterms:created>
  <dcterms:modified xsi:type="dcterms:W3CDTF">2016-11-29T16:11:01Z</dcterms:modified>
</cp:coreProperties>
</file>