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89" r:id="rId3"/>
    <p:sldId id="264" r:id="rId4"/>
    <p:sldId id="266" r:id="rId5"/>
    <p:sldId id="267" r:id="rId6"/>
    <p:sldId id="265" r:id="rId7"/>
    <p:sldId id="271" r:id="rId8"/>
    <p:sldId id="274" r:id="rId9"/>
    <p:sldId id="280" r:id="rId10"/>
    <p:sldId id="284" r:id="rId11"/>
    <p:sldId id="285" r:id="rId12"/>
    <p:sldId id="286" r:id="rId13"/>
    <p:sldId id="273" r:id="rId14"/>
    <p:sldId id="275" r:id="rId15"/>
    <p:sldId id="276" r:id="rId16"/>
    <p:sldId id="287" r:id="rId17"/>
    <p:sldId id="277" r:id="rId18"/>
    <p:sldId id="278" r:id="rId19"/>
    <p:sldId id="279" r:id="rId20"/>
    <p:sldId id="281" r:id="rId21"/>
    <p:sldId id="282" r:id="rId22"/>
    <p:sldId id="283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3300"/>
    <a:srgbClr val="FF0000"/>
    <a:srgbClr val="FF0066"/>
    <a:srgbClr val="FF00FF"/>
    <a:srgbClr val="FF6699"/>
    <a:srgbClr val="FFFF99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01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51F080-7DAB-49AE-B73C-685D84668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0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E774F-3E06-4DE0-9C56-35A108BD214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7FD3F-4B75-4785-986C-E5B381A690F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51B2-A5DF-46E9-A126-6123E3C842C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51B2-A5DF-46E9-A126-6123E3C842C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51B2-A5DF-46E9-A126-6123E3C842C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B51B2-A5DF-46E9-A126-6123E3C842C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1CB12-062C-4813-9A0C-232D7E8CD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3608-BD2F-48F6-8647-6FA34BC8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FFA6E-5312-49B0-8B89-AABD9A695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7022-0629-4A10-9C7A-0080A93BB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1650-4ACE-47E4-BBFB-F7DE3DDCB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D7F34-04DA-44C1-BE5D-D48DE771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2F070-6E74-40BA-B30B-1991968AF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8181-F342-4CA3-ADD3-8C2119AA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307C-F9A2-4525-89BB-3F9DB1462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DC11D-DD2B-49B1-9310-F26F079EF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421E-91E6-4DA4-B383-285EA85E2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4E25-5085-4020-96F1-7007685D9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7DD0-6926-4A96-8352-7A59183A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CCA99F-C014-4C41-9213-521F31F4D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cyber.net.pk/greetingstuff/thumbnails/goodbye1.jpg&amp;imgrefurl=http://www.cyber.net.pk/greetings/category.jsp?category_id=3&amp;h=792&amp;w=612&amp;sz=79&amp;hl=en&amp;start=9&amp;um=1&amp;tbnid=axMaIx2umtT3SM:&amp;tbnh=143&amp;tbnw=111&amp;prev=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" y="685800"/>
            <a:ext cx="3124200" cy="31242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solidFill>
                  <a:srgbClr val="FF6699"/>
                </a:solidFill>
              </a:rPr>
              <a:t>ENGR 10 Course Wrap-up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1066800"/>
            <a:ext cx="4343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70C0"/>
                </a:solidFill>
              </a:rPr>
              <a:t>Fall </a:t>
            </a:r>
            <a:r>
              <a:rPr lang="en-US" dirty="0" smtClean="0">
                <a:solidFill>
                  <a:srgbClr val="0070C0"/>
                </a:solidFill>
              </a:rPr>
              <a:t>2020</a:t>
            </a: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32770" name="Picture 2" descr="http://www.yourhealthyplanet.com/YHP/New_WindTurbine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760976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CB12-062C-4813-9A0C-232D7E8CD99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810000"/>
            <a:ext cx="205816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Double the length of this beam. What will happen to its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+mn-lt"/>
              </a:rPr>
              <a:t>stiffness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3200400" y="39624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3200" b="1" dirty="0" smtClean="0">
                <a:solidFill>
                  <a:srgbClr val="C00000"/>
                </a:solidFill>
              </a:rPr>
              <a:t>1/8 x stiffness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06438" y="1689100"/>
            <a:ext cx="7345362" cy="2260600"/>
            <a:chOff x="706438" y="1689100"/>
            <a:chExt cx="7345740" cy="2260600"/>
          </a:xfrm>
        </p:grpSpPr>
        <p:grpSp>
          <p:nvGrpSpPr>
            <p:cNvPr id="3" name="Group 47"/>
            <p:cNvGrpSpPr>
              <a:grpSpLocks/>
            </p:cNvGrpSpPr>
            <p:nvPr/>
          </p:nvGrpSpPr>
          <p:grpSpPr bwMode="auto">
            <a:xfrm>
              <a:off x="4586288" y="3073400"/>
              <a:ext cx="3278187" cy="336550"/>
              <a:chOff x="2889" y="1936"/>
              <a:chExt cx="2065" cy="212"/>
            </a:xfrm>
          </p:grpSpPr>
          <p:sp>
            <p:nvSpPr>
              <p:cNvPr id="16432" name="Line 40"/>
              <p:cNvSpPr>
                <a:spLocks noChangeShapeType="1"/>
              </p:cNvSpPr>
              <p:nvPr/>
            </p:nvSpPr>
            <p:spPr bwMode="auto">
              <a:xfrm>
                <a:off x="2889" y="1966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1"/>
              <p:cNvSpPr>
                <a:spLocks noChangeShapeType="1"/>
              </p:cNvSpPr>
              <p:nvPr/>
            </p:nvSpPr>
            <p:spPr bwMode="auto">
              <a:xfrm>
                <a:off x="2889" y="2129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Text Box 42"/>
              <p:cNvSpPr txBox="1">
                <a:spLocks noChangeArrowheads="1"/>
              </p:cNvSpPr>
              <p:nvPr/>
            </p:nvSpPr>
            <p:spPr bwMode="auto">
              <a:xfrm>
                <a:off x="2979" y="1936"/>
                <a:ext cx="19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FFFFCC"/>
                    </a:solidFill>
                  </a:rPr>
                  <a:t>  </a:t>
                </a:r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2781300" y="2519363"/>
              <a:ext cx="3322638" cy="946150"/>
              <a:chOff x="1752" y="1587"/>
              <a:chExt cx="2093" cy="596"/>
            </a:xfrm>
          </p:grpSpPr>
          <p:sp>
            <p:nvSpPr>
              <p:cNvPr id="16427" name="Text Box 36"/>
              <p:cNvSpPr txBox="1">
                <a:spLocks noChangeArrowheads="1"/>
              </p:cNvSpPr>
              <p:nvPr/>
            </p:nvSpPr>
            <p:spPr bwMode="auto">
              <a:xfrm>
                <a:off x="2904" y="1587"/>
                <a:ext cx="9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70C0"/>
                    </a:solidFill>
                  </a:rPr>
                  <a:t>F = force</a:t>
                </a:r>
              </a:p>
            </p:txBody>
          </p:sp>
          <p:grpSp>
            <p:nvGrpSpPr>
              <p:cNvPr id="5" name="Group 46"/>
              <p:cNvGrpSpPr>
                <a:grpSpLocks/>
              </p:cNvGrpSpPr>
              <p:nvPr/>
            </p:nvGrpSpPr>
            <p:grpSpPr bwMode="auto">
              <a:xfrm>
                <a:off x="1752" y="1660"/>
                <a:ext cx="1615" cy="523"/>
                <a:chOff x="1752" y="1660"/>
                <a:chExt cx="1615" cy="523"/>
              </a:xfrm>
            </p:grpSpPr>
            <p:sp>
              <p:nvSpPr>
                <p:cNvPr id="16429" name="Line 35"/>
                <p:cNvSpPr>
                  <a:spLocks noChangeShapeType="1"/>
                </p:cNvSpPr>
                <p:nvPr/>
              </p:nvSpPr>
              <p:spPr bwMode="auto">
                <a:xfrm>
                  <a:off x="2802" y="1674"/>
                  <a:ext cx="0" cy="25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0" name="Arc 39"/>
                <p:cNvSpPr>
                  <a:spLocks/>
                </p:cNvSpPr>
                <p:nvPr/>
              </p:nvSpPr>
              <p:spPr bwMode="auto">
                <a:xfrm>
                  <a:off x="1752" y="2003"/>
                  <a:ext cx="1077" cy="180"/>
                </a:xfrm>
                <a:custGeom>
                  <a:avLst/>
                  <a:gdLst>
                    <a:gd name="T0" fmla="*/ 0 w 20450"/>
                    <a:gd name="T1" fmla="*/ 0 h 21600"/>
                    <a:gd name="T2" fmla="*/ 0 w 20450"/>
                    <a:gd name="T3" fmla="*/ 0 h 21600"/>
                    <a:gd name="T4" fmla="*/ 0 w 204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50"/>
                    <a:gd name="T10" fmla="*/ 0 h 21600"/>
                    <a:gd name="T11" fmla="*/ 20450 w 204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50" h="21600" fill="none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</a:path>
                    <a:path w="20450" h="21600" stroke="0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17" y="1660"/>
                  <a:ext cx="14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0070C0"/>
                      </a:solidFill>
                    </a:rPr>
                    <a:t>L = length</a:t>
                  </a:r>
                </a:p>
              </p:txBody>
            </p:sp>
          </p:grp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706438" y="1689100"/>
              <a:ext cx="5313362" cy="2260600"/>
              <a:chOff x="445" y="1064"/>
              <a:chExt cx="3347" cy="1424"/>
            </a:xfrm>
          </p:grpSpPr>
          <p:sp>
            <p:nvSpPr>
              <p:cNvPr id="16396" name="Text Box 6"/>
              <p:cNvSpPr txBox="1">
                <a:spLocks noChangeArrowheads="1"/>
              </p:cNvSpPr>
              <p:nvPr/>
            </p:nvSpPr>
            <p:spPr bwMode="auto">
              <a:xfrm>
                <a:off x="445" y="1064"/>
                <a:ext cx="334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0070C0"/>
                    </a:solidFill>
                  </a:rPr>
                  <a:t>Deflection of a Cantilever Beam</a:t>
                </a:r>
              </a:p>
            </p:txBody>
          </p:sp>
          <p:grpSp>
            <p:nvGrpSpPr>
              <p:cNvPr id="7" name="Group 52"/>
              <p:cNvGrpSpPr>
                <a:grpSpLocks/>
              </p:cNvGrpSpPr>
              <p:nvPr/>
            </p:nvGrpSpPr>
            <p:grpSpPr bwMode="auto">
              <a:xfrm>
                <a:off x="1106" y="1454"/>
                <a:ext cx="1724" cy="1034"/>
                <a:chOff x="1106" y="1454"/>
                <a:chExt cx="1724" cy="1034"/>
              </a:xfrm>
            </p:grpSpPr>
            <p:grpSp>
              <p:nvGrpSpPr>
                <p:cNvPr id="8" name="Group 48"/>
                <p:cNvGrpSpPr>
                  <a:grpSpLocks/>
                </p:cNvGrpSpPr>
                <p:nvPr/>
              </p:nvGrpSpPr>
              <p:grpSpPr bwMode="auto">
                <a:xfrm>
                  <a:off x="1117" y="1668"/>
                  <a:ext cx="1713" cy="820"/>
                  <a:chOff x="1117" y="1668"/>
                  <a:chExt cx="1713" cy="820"/>
                </a:xfrm>
              </p:grpSpPr>
              <p:sp>
                <p:nvSpPr>
                  <p:cNvPr id="164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1927"/>
                    <a:ext cx="1229" cy="8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40" y="1670"/>
                    <a:ext cx="0" cy="638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66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69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73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5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7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8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15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84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0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6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1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9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2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2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3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94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80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0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3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06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9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2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15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7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1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3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4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7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7" y="2296"/>
                    <a:ext cx="95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0070C0"/>
                        </a:solidFill>
                      </a:rPr>
                      <a:t>Fixed end</a:t>
                    </a:r>
                  </a:p>
                </p:txBody>
              </p:sp>
              <p:sp>
                <p:nvSpPr>
                  <p:cNvPr id="1642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0" y="2004"/>
                    <a:ext cx="195" cy="32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CC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106" y="1454"/>
                  <a:ext cx="55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70C0"/>
                      </a:solidFill>
                    </a:rPr>
                    <a:t>Support</a:t>
                  </a:r>
                </a:p>
              </p:txBody>
            </p:sp>
            <p:sp>
              <p:nvSpPr>
                <p:cNvPr id="16400" name="Line 51"/>
                <p:cNvSpPr>
                  <a:spLocks noChangeShapeType="1"/>
                </p:cNvSpPr>
                <p:nvPr/>
              </p:nvSpPr>
              <p:spPr bwMode="auto">
                <a:xfrm>
                  <a:off x="1445" y="1664"/>
                  <a:ext cx="283" cy="16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5" name="Text Box 28"/>
            <p:cNvSpPr txBox="1">
              <a:spLocks noChangeArrowheads="1"/>
            </p:cNvSpPr>
            <p:nvPr/>
          </p:nvSpPr>
          <p:spPr bwMode="auto">
            <a:xfrm>
              <a:off x="4779193" y="2980331"/>
              <a:ext cx="32729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 = deflection = </a:t>
              </a:r>
              <a:r>
                <a:rPr lang="en-US" u="sng"/>
                <a:t> FL</a:t>
              </a:r>
              <a:r>
                <a:rPr lang="en-US" u="sng" baseline="30000"/>
                <a:t>3</a:t>
              </a:r>
              <a:r>
                <a:rPr lang="en-US" baseline="30000"/>
                <a:t>           </a:t>
              </a:r>
              <a:endParaRPr lang="en-US" b="1" u="sng" baseline="30000"/>
            </a:p>
            <a:p>
              <a:r>
                <a:rPr lang="en-US" b="1"/>
                <a:t>                          3EI      </a:t>
              </a:r>
            </a:p>
          </p:txBody>
        </p:sp>
      </p:grp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3200400" y="45720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C00000"/>
                </a:solidFill>
              </a:rPr>
              <a:t>b) </a:t>
            </a:r>
            <a:r>
              <a:rPr lang="en-US" sz="3200" b="1" dirty="0" smtClean="0">
                <a:solidFill>
                  <a:srgbClr val="C00000"/>
                </a:solidFill>
              </a:rPr>
              <a:t>1/2 x stiffness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3200400" y="51816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c) 2 x stiffness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3200400" y="5791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d) 8 x stiffness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2209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+mn-lt"/>
              </a:rPr>
              <a:t>Consider a wind turbine design. </a:t>
            </a:r>
            <a:br>
              <a:rPr lang="en-US" sz="3200" dirty="0" smtClean="0">
                <a:solidFill>
                  <a:srgbClr val="0070C0"/>
                </a:solidFill>
                <a:effectLst/>
                <a:latin typeface="+mn-lt"/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  <a:latin typeface="+mn-lt"/>
              </a:rPr>
              <a:t>If you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double the length of the blades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+mn-lt"/>
              </a:rPr>
              <a:t>, what happens to the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power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+mn-lt"/>
              </a:rPr>
              <a:t> it produces?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895600" y="3124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3200" b="1" dirty="0" smtClean="0">
                <a:solidFill>
                  <a:srgbClr val="C00000"/>
                </a:solidFill>
              </a:rPr>
              <a:t>1/2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2895600" y="36957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C00000"/>
                </a:solidFill>
              </a:rPr>
              <a:t>b) </a:t>
            </a:r>
            <a:r>
              <a:rPr lang="en-US" sz="3200" b="1" dirty="0" smtClean="0">
                <a:solidFill>
                  <a:srgbClr val="C00000"/>
                </a:solidFill>
              </a:rPr>
              <a:t>2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95600" y="4267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c) 4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2895600" y="48387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d) 8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2895600" y="5410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e) 16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20574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(power) = ½ </a:t>
            </a:r>
            <a:r>
              <a:rPr lang="en-US" sz="2400" i="1" dirty="0" smtClean="0">
                <a:sym typeface="Symbol"/>
              </a:rPr>
              <a:t> A V</a:t>
            </a:r>
            <a:r>
              <a:rPr lang="en-US" sz="2400" i="1" baseline="30000" dirty="0" smtClean="0">
                <a:sym typeface="Symbol"/>
              </a:rPr>
              <a:t>3 </a:t>
            </a:r>
            <a:r>
              <a:rPr lang="en-US" sz="2400" i="1" dirty="0" smtClean="0">
                <a:sym typeface="Symbol"/>
              </a:rPr>
              <a:t></a:t>
            </a:r>
            <a:endParaRPr lang="en-US" sz="2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391" grpId="0"/>
      <p:bldP spid="52" grpId="0"/>
      <p:bldP spid="5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895600" y="3124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3200" b="1" dirty="0" smtClean="0">
                <a:solidFill>
                  <a:srgbClr val="C00000"/>
                </a:solidFill>
              </a:rPr>
              <a:t>1/2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2895600" y="36957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C00000"/>
                </a:solidFill>
              </a:rPr>
              <a:t>b) </a:t>
            </a:r>
            <a:r>
              <a:rPr lang="en-US" sz="3200" b="1" dirty="0" smtClean="0">
                <a:solidFill>
                  <a:srgbClr val="C00000"/>
                </a:solidFill>
              </a:rPr>
              <a:t>same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895600" y="4267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c) 2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2895600" y="48387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d) 4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2895600" y="54102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C00000"/>
                </a:solidFill>
              </a:rPr>
              <a:t>e) 8 x power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04800" y="1524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kern="0" dirty="0" smtClean="0">
                <a:solidFill>
                  <a:srgbClr val="0070C0"/>
                </a:solidFill>
                <a:effectLst/>
                <a:latin typeface="+mn-lt"/>
              </a:rPr>
              <a:t>Consider a wind turbine design. </a:t>
            </a:r>
            <a:br>
              <a:rPr lang="en-US" sz="3200" kern="0" dirty="0" smtClean="0">
                <a:solidFill>
                  <a:srgbClr val="0070C0"/>
                </a:solidFill>
                <a:effectLst/>
                <a:latin typeface="+mn-lt"/>
              </a:rPr>
            </a:br>
            <a:r>
              <a:rPr lang="en-US" sz="3200" kern="0" dirty="0" smtClean="0">
                <a:solidFill>
                  <a:srgbClr val="0070C0"/>
                </a:solidFill>
                <a:effectLst/>
                <a:latin typeface="+mn-lt"/>
              </a:rPr>
              <a:t>If the </a:t>
            </a:r>
            <a:r>
              <a:rPr lang="en-US" sz="3200" kern="0" dirty="0" smtClean="0">
                <a:solidFill>
                  <a:schemeClr val="tx1"/>
                </a:solidFill>
                <a:effectLst/>
                <a:latin typeface="+mn-lt"/>
              </a:rPr>
              <a:t>efficiency is increased by a factor of 2</a:t>
            </a:r>
            <a:r>
              <a:rPr lang="en-US" sz="3200" kern="0" dirty="0" smtClean="0">
                <a:solidFill>
                  <a:srgbClr val="0070C0"/>
                </a:solidFill>
                <a:effectLst/>
                <a:latin typeface="+mn-lt"/>
              </a:rPr>
              <a:t>, what happens to the </a:t>
            </a:r>
            <a:r>
              <a:rPr lang="en-US" sz="3200" kern="0" dirty="0" smtClean="0">
                <a:solidFill>
                  <a:schemeClr val="tx1"/>
                </a:solidFill>
                <a:effectLst/>
                <a:latin typeface="+mn-lt"/>
              </a:rPr>
              <a:t>power</a:t>
            </a:r>
            <a:r>
              <a:rPr lang="en-US" sz="3200" kern="0" dirty="0" smtClean="0">
                <a:solidFill>
                  <a:srgbClr val="0070C0"/>
                </a:solidFill>
                <a:effectLst/>
                <a:latin typeface="+mn-lt"/>
              </a:rPr>
              <a:t> it produces?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2286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 (power) = ½ </a:t>
            </a:r>
            <a:r>
              <a:rPr lang="en-US" sz="2800" i="1" dirty="0" smtClean="0">
                <a:sym typeface="Symbol"/>
              </a:rPr>
              <a:t> A V</a:t>
            </a:r>
            <a:r>
              <a:rPr lang="en-US" sz="2800" i="1" baseline="30000" dirty="0" smtClean="0">
                <a:sym typeface="Symbol"/>
              </a:rPr>
              <a:t>3 </a:t>
            </a:r>
            <a:r>
              <a:rPr lang="en-US" sz="2800" i="1" dirty="0" smtClean="0">
                <a:sym typeface="Symbol"/>
              </a:rPr>
              <a:t></a:t>
            </a:r>
            <a:endParaRPr lang="en-US" sz="28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6391" grpId="0"/>
      <p:bldP spid="52" grpId="0"/>
      <p:bldP spid="5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Power Calculation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-1588"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The following expression can be used to calculate power: Power = Force × Speed</a:t>
            </a:r>
          </a:p>
          <a:p>
            <a:pPr lvl="1">
              <a:defRPr/>
            </a:pPr>
            <a:r>
              <a:rPr lang="en-US" dirty="0" smtClean="0">
                <a:solidFill>
                  <a:srgbClr val="C00000"/>
                </a:solidFill>
              </a:rPr>
              <a:t>True/False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Answer: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Power = work/time 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          = force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distance/time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           = force </a:t>
            </a:r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dirty="0" smtClean="0">
                <a:solidFill>
                  <a:srgbClr val="0070C0"/>
                </a:solidFill>
              </a:rPr>
              <a:t> speed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5791200"/>
            <a:ext cx="1050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1588" indent="-1588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Engineers shall undertake assignments only when qualified by education or experience in the specific technical fields involved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70C0"/>
                </a:solidFill>
              </a:rPr>
              <a:t> True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2616614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FF"/>
                </a:solidFill>
              </a:rPr>
              <a:t>True/False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/>
              </a:rPr>
              <a:t>You type the following command in cell A8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=COUNTIF(C2:C7,&gt;2005), What will appear in cell A8?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>
                <a:effectLst/>
              </a:rPr>
              <a:t>D) error , it should be </a:t>
            </a:r>
            <a:r>
              <a:rPr lang="en-US" sz="2400" dirty="0" smtClean="0">
                <a:effectLst/>
              </a:rPr>
              <a:t>=COUNTIF(C2:C7,”&gt;2005”)</a:t>
            </a:r>
            <a:endParaRPr lang="en-US" dirty="0">
              <a:effectLst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5000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64778"/>
            <a:ext cx="8001000" cy="584775"/>
          </a:xfrm>
          <a:prstGeom prst="rect">
            <a:avLst/>
          </a:prstGeom>
          <a:solidFill>
            <a:srgbClr val="00FF00"/>
          </a:solidFill>
        </p:spPr>
        <p:txBody>
          <a:bodyPr wrap="square" anchor="ctr">
            <a:spAutoFit/>
          </a:bodyPr>
          <a:lstStyle/>
          <a:p>
            <a:pPr marL="0" lvl="1" algn="ctr">
              <a:defRPr/>
            </a:pPr>
            <a:r>
              <a:rPr lang="en-US" sz="3200" b="1" dirty="0"/>
              <a:t>A) 2   </a:t>
            </a:r>
            <a:r>
              <a:rPr lang="en-US" sz="3200" b="1" dirty="0" smtClean="0"/>
              <a:t>  B</a:t>
            </a:r>
            <a:r>
              <a:rPr lang="en-US" sz="3200" b="1" dirty="0"/>
              <a:t>) 3   </a:t>
            </a:r>
            <a:r>
              <a:rPr lang="en-US" sz="3200" b="1" dirty="0" smtClean="0"/>
              <a:t>  C</a:t>
            </a:r>
            <a:r>
              <a:rPr lang="en-US" sz="3200" b="1" dirty="0"/>
              <a:t>) 4   </a:t>
            </a:r>
            <a:r>
              <a:rPr lang="en-US" sz="3200" b="1" dirty="0" smtClean="0"/>
              <a:t>  D</a:t>
            </a:r>
            <a:r>
              <a:rPr lang="en-US" sz="3200" b="1" dirty="0"/>
              <a:t>) </a:t>
            </a:r>
            <a:r>
              <a:rPr lang="en-US" sz="3200" b="1" dirty="0" smtClean="0"/>
              <a:t>error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139825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 have collected some data from a wind turbine test. 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1905000"/>
          </a:xfrm>
        </p:spPr>
        <p:txBody>
          <a:bodyPr/>
          <a:lstStyle/>
          <a:p>
            <a:pPr marL="514350" indent="-514350">
              <a:buClr>
                <a:srgbClr val="0070C0"/>
              </a:buClr>
              <a:buSzPct val="95000"/>
              <a:buFont typeface="+mj-lt"/>
              <a:buAutoNum type="alphaUcPeriod"/>
            </a:pPr>
            <a:r>
              <a:rPr lang="en-US" dirty="0" smtClean="0">
                <a:effectLst/>
              </a:rPr>
              <a:t>Linear</a:t>
            </a:r>
          </a:p>
          <a:p>
            <a:pPr marL="514350" indent="-514350">
              <a:buClr>
                <a:srgbClr val="0070C0"/>
              </a:buClr>
              <a:buSzPct val="95000"/>
              <a:buFont typeface="+mj-lt"/>
              <a:buAutoNum type="alphaUcPeriod"/>
            </a:pPr>
            <a:r>
              <a:rPr lang="en-US" dirty="0" smtClean="0">
                <a:effectLst/>
              </a:rPr>
              <a:t>Quadratic</a:t>
            </a:r>
          </a:p>
          <a:p>
            <a:pPr marL="514350" indent="-514350">
              <a:buClr>
                <a:srgbClr val="0070C0"/>
              </a:buClr>
              <a:buSzPct val="95000"/>
              <a:buFont typeface="+mj-lt"/>
              <a:buAutoNum type="alphaUcPeriod"/>
            </a:pPr>
            <a:r>
              <a:rPr lang="en-US" dirty="0" smtClean="0">
                <a:effectLst/>
              </a:rPr>
              <a:t>Cubic</a:t>
            </a:r>
          </a:p>
          <a:p>
            <a:pPr marL="514350" indent="-514350">
              <a:buClr>
                <a:srgbClr val="0070C0"/>
              </a:buClr>
              <a:buSzPct val="95000"/>
              <a:buFont typeface="+mj-lt"/>
              <a:buAutoNum type="alphaUcPeriod"/>
            </a:pPr>
            <a:r>
              <a:rPr lang="en-US" dirty="0" smtClean="0">
                <a:effectLst/>
              </a:rPr>
              <a:t>Exponential </a:t>
            </a:r>
          </a:p>
          <a:p>
            <a:pPr marL="514350" indent="-514350">
              <a:buClr>
                <a:srgbClr val="0070C0"/>
              </a:buClr>
              <a:buSzPct val="95000"/>
              <a:buFont typeface="+mj-lt"/>
              <a:buAutoNum type="alphaUcPeriod"/>
            </a:pPr>
            <a:r>
              <a:rPr lang="en-US" dirty="0" smtClean="0">
                <a:effectLst/>
              </a:rPr>
              <a:t>Any function that minimizes R</a:t>
            </a:r>
            <a:r>
              <a:rPr lang="en-US" baseline="30000" dirty="0" smtClean="0">
                <a:effectLst/>
              </a:rPr>
              <a:t>2</a:t>
            </a:r>
            <a:endParaRPr lang="en-US" baseline="30000" dirty="0">
              <a:effectLst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86225" cy="23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371600"/>
            <a:ext cx="4572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kind of trend line should I select?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19600"/>
            <a:ext cx="1676400" cy="58477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Why?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9200" y="499519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(power) = ½ </a:t>
            </a:r>
            <a:r>
              <a:rPr lang="en-US" sz="2400" i="1" dirty="0" smtClean="0">
                <a:sym typeface="Symbol"/>
              </a:rPr>
              <a:t> A V</a:t>
            </a:r>
            <a:r>
              <a:rPr lang="en-US" sz="2400" i="1" baseline="30000" dirty="0" smtClean="0">
                <a:sym typeface="Symbol"/>
              </a:rPr>
              <a:t>3 </a:t>
            </a:r>
            <a:r>
              <a:rPr lang="en-US" sz="2400" i="1" dirty="0" smtClean="0">
                <a:sym typeface="Symbol"/>
              </a:rPr>
              <a:t></a:t>
            </a:r>
            <a:endParaRPr lang="en-US" sz="2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What is the current flowing between point 2 </a:t>
            </a:r>
            <a:r>
              <a:rPr lang="en-US" sz="3600" dirty="0" smtClean="0"/>
              <a:t>and point </a:t>
            </a:r>
            <a:r>
              <a:rPr lang="en-US" sz="3600" dirty="0" smtClean="0"/>
              <a:t>7?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V= IR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9 V = I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(10 k</a:t>
            </a:r>
            <a:r>
              <a:rPr lang="el-GR" dirty="0" smtClean="0">
                <a:solidFill>
                  <a:srgbClr val="0070C0"/>
                </a:solidFill>
              </a:rPr>
              <a:t>Ω</a:t>
            </a:r>
            <a:r>
              <a:rPr lang="en-US" dirty="0" smtClean="0">
                <a:solidFill>
                  <a:srgbClr val="0070C0"/>
                </a:solidFill>
              </a:rPr>
              <a:t>) 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en-US" baseline="-25000" dirty="0" smtClean="0">
                <a:solidFill>
                  <a:srgbClr val="0070C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 = 9/10,000 = 0.9 </a:t>
            </a:r>
            <a:r>
              <a:rPr lang="en-US" dirty="0" err="1" smtClean="0">
                <a:solidFill>
                  <a:srgbClr val="0070C0"/>
                </a:solidFill>
              </a:rPr>
              <a:t>mA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484" name="Picture 2" descr="http://sub.allaboutcircuits.com/images/0009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654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What is the typical efficiency of a wind turbine?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00200"/>
            <a:ext cx="3276600" cy="4525963"/>
          </a:xfrm>
        </p:spPr>
        <p:txBody>
          <a:bodyPr/>
          <a:lstStyle/>
          <a:p>
            <a:pPr marL="514350" indent="-514350">
              <a:buClr>
                <a:srgbClr val="FFFF00"/>
              </a:buClr>
              <a:buSzPct val="90000"/>
              <a:buFont typeface="+mj-lt"/>
              <a:buAutoNum type="alphaUcPeriod"/>
              <a:defRPr/>
            </a:pPr>
            <a:endParaRPr lang="en-US" dirty="0" smtClean="0"/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dirty="0" smtClean="0">
                <a:effectLst/>
              </a:rPr>
              <a:t>90%-100%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dirty="0" smtClean="0">
                <a:effectLst/>
              </a:rPr>
              <a:t>75% - 80%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dirty="0" smtClean="0">
                <a:effectLst/>
              </a:rPr>
              <a:t>35% - 45%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dirty="0" smtClean="0">
                <a:effectLst/>
              </a:rPr>
              <a:t>20% - 30%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dirty="0" smtClean="0">
                <a:effectLst/>
              </a:rPr>
              <a:t>10% - 15%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925763" y="1676400"/>
          <a:ext cx="6477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Picture" r:id="rId3" imgW="3573379" imgH="1239253" progId="Word.Picture.8">
                  <p:embed/>
                </p:oleObj>
              </mc:Choice>
              <mc:Fallback>
                <p:oleObj name="Picture" r:id="rId3" imgW="3573379" imgH="123925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676400"/>
                        <a:ext cx="64770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914400" y="3794125"/>
            <a:ext cx="678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LcParenBoth"/>
            </a:pPr>
            <a:r>
              <a:rPr lang="en-US" sz="2800"/>
              <a:t>0.3 </a:t>
            </a:r>
            <a:r>
              <a:rPr lang="el-GR" sz="2800"/>
              <a:t>Ω</a:t>
            </a:r>
            <a:endParaRPr lang="en-US" sz="2800"/>
          </a:p>
          <a:p>
            <a:pPr marL="609600" indent="-609600">
              <a:spcBef>
                <a:spcPct val="20000"/>
              </a:spcBef>
              <a:buFontTx/>
              <a:buAutoNum type="alphaLcParenBoth"/>
            </a:pPr>
            <a:r>
              <a:rPr lang="en-US" sz="2800"/>
              <a:t>3.1 </a:t>
            </a:r>
            <a:r>
              <a:rPr lang="el-GR" sz="2800"/>
              <a:t>Ω</a:t>
            </a:r>
            <a:endParaRPr lang="en-US" sz="2800"/>
          </a:p>
          <a:p>
            <a:pPr marL="609600" indent="-609600">
              <a:spcBef>
                <a:spcPct val="20000"/>
              </a:spcBef>
              <a:buFontTx/>
              <a:buAutoNum type="alphaLcParenBoth"/>
            </a:pPr>
            <a:r>
              <a:rPr lang="en-US" sz="2800"/>
              <a:t>0.03 </a:t>
            </a:r>
            <a:r>
              <a:rPr lang="el-GR" sz="2800"/>
              <a:t>Ω</a:t>
            </a:r>
            <a:endParaRPr lang="en-US" sz="2800"/>
          </a:p>
          <a:p>
            <a:pPr marL="609600" indent="-609600">
              <a:spcBef>
                <a:spcPct val="20000"/>
              </a:spcBef>
              <a:buFontTx/>
              <a:buAutoNum type="alphaLcParenBoth"/>
            </a:pPr>
            <a:r>
              <a:rPr lang="en-US" sz="2800"/>
              <a:t>30 K</a:t>
            </a:r>
            <a:r>
              <a:rPr lang="el-GR" sz="2800"/>
              <a:t>Ω</a:t>
            </a:r>
          </a:p>
          <a:p>
            <a:pPr marL="609600" indent="-609600">
              <a:spcBef>
                <a:spcPct val="20000"/>
              </a:spcBef>
            </a:pPr>
            <a:r>
              <a:rPr lang="en-US" sz="2800"/>
              <a:t>(e)  30 </a:t>
            </a:r>
            <a:r>
              <a:rPr lang="el-GR" sz="2800"/>
              <a:t>Ω</a:t>
            </a:r>
            <a:endParaRPr lang="en-US" sz="280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457200" y="457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From the values given in the diagram below, what is the resistance (R) of an IPod?</a:t>
            </a: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21E-91E6-4DA4-B383-285EA85E2D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1424" y="96310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030"/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Final </a:t>
            </a:r>
            <a:r>
              <a:rPr lang="en-US" sz="2600" b="1" dirty="0">
                <a:solidFill>
                  <a:srgbClr val="000000"/>
                </a:solidFill>
                <a:latin typeface="Arial" panose="020B0604020202020204" pitchFamily="34" charset="0"/>
              </a:rPr>
              <a:t>Exam Online in Canvas </a:t>
            </a:r>
            <a:r>
              <a:rPr lang="en-US" sz="2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(both Lecture Sections)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304800"/>
            <a:ext cx="33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Engr10 Final Exam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752600"/>
            <a:ext cx="699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8690"/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Wednesday,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</a:rPr>
              <a:t>Dec. 16,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10:00am to 11:30am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28194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913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You can have an 8 ½ by 11 inch review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sheet. Only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one side,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hand written or typed,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font size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657600"/>
            <a:ext cx="2355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8426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Basic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calculator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447800" y="45720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Final Exam Review Quiz (Due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Dec. 15, 11:59pm)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7200" y="4572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If you use the Sweep command in </a:t>
            </a:r>
            <a:r>
              <a:rPr lang="en-US" sz="2800" dirty="0" smtClean="0"/>
              <a:t>SolidWorks </a:t>
            </a:r>
            <a:r>
              <a:rPr lang="en-US" sz="2800" dirty="0"/>
              <a:t>to create a feature, which statement is true?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153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>
              <a:buClr>
                <a:srgbClr val="FFFF00"/>
              </a:buClr>
              <a:buSzPct val="90000"/>
              <a:buFont typeface="+mj-lt"/>
              <a:buAutoNum type="alphaUcPeriod"/>
              <a:defRPr/>
            </a:pPr>
            <a:endParaRPr lang="en-US" kern="0" dirty="0" smtClean="0"/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>
                <a:effectLst/>
              </a:rPr>
              <a:t>A solid with round edges is created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>
                <a:effectLst/>
              </a:rPr>
              <a:t>A solid with variable cross section is created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>
                <a:effectLst/>
              </a:rPr>
              <a:t>A solid with a uniform cross section is created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>
                <a:effectLst/>
              </a:rPr>
              <a:t>A solid with hollow section is created</a:t>
            </a:r>
          </a:p>
          <a:p>
            <a:pPr marL="514350" indent="-514350">
              <a:buClr>
                <a:schemeClr val="tx1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>
                <a:effectLst/>
              </a:rPr>
              <a:t>None of the above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21E-91E6-4DA4-B383-285EA85E2D1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457200"/>
            <a:ext cx="8382000" cy="1219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/>
              <a:t>What value of x will cause the motor to be </a:t>
            </a:r>
            <a:r>
              <a:rPr lang="en-US" sz="2800" dirty="0" smtClean="0"/>
              <a:t>stopped for a Cortex controller: </a:t>
            </a:r>
            <a:r>
              <a:rPr lang="en-US" sz="2800" dirty="0" err="1"/>
              <a:t>SetMotor</a:t>
            </a:r>
            <a:r>
              <a:rPr lang="en-US" sz="2800" dirty="0"/>
              <a:t>(2, x)?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971800" y="1828800"/>
            <a:ext cx="3200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indent="-514350">
              <a:buClr>
                <a:srgbClr val="FFFF00"/>
              </a:buClr>
              <a:buSzPct val="90000"/>
              <a:buFont typeface="+mj-lt"/>
              <a:buAutoNum type="alphaUcPeriod"/>
              <a:defRPr/>
            </a:pPr>
            <a:endParaRPr lang="en-US" kern="0" dirty="0" smtClean="0"/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/>
              <a:t>127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/>
              <a:t>125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/>
              <a:t>0</a:t>
            </a:r>
            <a:endParaRPr lang="en-US" sz="2800" kern="0" dirty="0" smtClean="0"/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/>
              <a:t>255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lphaUcPeriod"/>
              <a:defRPr/>
            </a:pPr>
            <a:r>
              <a:rPr lang="en-US" sz="2800" kern="0" dirty="0" smtClean="0"/>
              <a:t>265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21E-91E6-4DA4-B383-285EA85E2D1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57200" y="457200"/>
            <a:ext cx="8382000" cy="1219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/>
              <a:t>What </a:t>
            </a:r>
            <a:r>
              <a:rPr lang="en-US" sz="2800" dirty="0" smtClean="0"/>
              <a:t>is the meaning </a:t>
            </a:r>
            <a:r>
              <a:rPr lang="en-US" sz="2800" dirty="0"/>
              <a:t>of the value 2 in this statement: </a:t>
            </a:r>
            <a:r>
              <a:rPr lang="en-US" sz="2800" dirty="0" err="1"/>
              <a:t>SetMotor</a:t>
            </a:r>
            <a:r>
              <a:rPr lang="en-US" sz="2800" dirty="0"/>
              <a:t>(2, x)?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3048000"/>
            <a:ext cx="57150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763" indent="-4763">
              <a:buClr>
                <a:srgbClr val="FFFF00"/>
              </a:buClr>
              <a:buSzPct val="90000"/>
              <a:buFont typeface="Wingdings" pitchFamily="2" charset="2"/>
              <a:buNone/>
              <a:defRPr/>
            </a:pPr>
            <a:r>
              <a:rPr lang="en-US" kern="0" dirty="0" smtClean="0">
                <a:solidFill>
                  <a:srgbClr val="00B050"/>
                </a:solidFill>
              </a:rPr>
              <a:t>The motor is plugged into slot (Port) #2 on the controller.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21E-91E6-4DA4-B383-285EA85E2D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21E-91E6-4DA4-B383-285EA85E2D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3429000" y="-5195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Goodbye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16" descr="goodbye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062287" cy="296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0" y="228600"/>
            <a:ext cx="457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Adios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Auf </a:t>
            </a:r>
            <a:r>
              <a:rPr lang="en-US" sz="2800" i="1" kern="0" dirty="0" err="1" smtClean="0">
                <a:effectLst/>
              </a:rPr>
              <a:t>Wiedersehn</a:t>
            </a:r>
            <a:endParaRPr lang="en-US" sz="2800" i="1" kern="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Sayonara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i="1" kern="0" dirty="0" err="1">
                <a:effectLst/>
                <a:ea typeface="ＭＳ Ｐゴシック" charset="-128"/>
              </a:rPr>
              <a:t>Alavida</a:t>
            </a:r>
            <a:endParaRPr lang="en-US" sz="2800" i="1" kern="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Au Revoir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Shalom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Arrivederci,  Ciao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smtClean="0">
                <a:effectLst/>
              </a:rPr>
              <a:t>Aloha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i="1" kern="0" dirty="0" err="1" smtClean="0">
                <a:effectLst/>
              </a:rPr>
              <a:t>Khodahafez</a:t>
            </a:r>
            <a:endParaRPr lang="en-US" sz="2800" i="1" kern="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kern="0" dirty="0" smtClean="0">
                <a:effectLst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kern="0" dirty="0" err="1" smtClean="0">
                <a:effectLst/>
                <a:ea typeface="ＭＳ Ｐゴシック" charset="-128"/>
              </a:rPr>
              <a:t>Proshchay</a:t>
            </a:r>
            <a:endParaRPr lang="en-US" altLang="ja-JP" sz="2800" kern="0" dirty="0" smtClean="0">
              <a:effectLst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kern="0" dirty="0" err="1" smtClean="0">
                <a:effectLst/>
                <a:latin typeface="Arial Unicode MS"/>
                <a:ea typeface="ＭＳ Ｐゴシック" charset="-128"/>
              </a:rPr>
              <a:t>Lā</a:t>
            </a:r>
            <a:r>
              <a:rPr lang="en-US" altLang="ja-JP" sz="2800" kern="0" dirty="0" smtClean="0">
                <a:effectLst/>
                <a:latin typeface="Arial Unicode MS"/>
                <a:ea typeface="ＭＳ Ｐゴシック" charset="-128"/>
              </a:rPr>
              <a:t> </a:t>
            </a:r>
            <a:r>
              <a:rPr lang="az-Cyrl-AZ" altLang="ja-JP" sz="2800" kern="0" dirty="0" smtClean="0">
                <a:effectLst/>
                <a:latin typeface="Arial Unicode MS"/>
                <a:ea typeface="ＭＳ Ｐゴシック" charset="-128"/>
              </a:rPr>
              <a:t>ќ</a:t>
            </a:r>
            <a:r>
              <a:rPr lang="en-US" altLang="ja-JP" sz="2800" kern="0" dirty="0" err="1" smtClean="0">
                <a:effectLst/>
                <a:latin typeface="Arial Unicode MS"/>
                <a:ea typeface="ＭＳ Ｐゴシック" charset="-128"/>
              </a:rPr>
              <a:t>xn</a:t>
            </a:r>
            <a:endParaRPr lang="en-US" altLang="ja-JP" sz="2800" kern="0" dirty="0" smtClean="0">
              <a:effectLst/>
              <a:latin typeface="Arial Unicode MS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i="1" kern="0" dirty="0" err="1" smtClean="0">
                <a:effectLst/>
                <a:ea typeface="ＭＳ Ｐゴシック" charset="-128"/>
              </a:rPr>
              <a:t>Zàijiàn</a:t>
            </a:r>
            <a:r>
              <a:rPr lang="en-US" altLang="ja-JP" sz="2800" i="1" kern="0" dirty="0" smtClean="0">
                <a:effectLst/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800" i="1" kern="0" dirty="0" err="1" smtClean="0">
                <a:effectLst/>
                <a:ea typeface="ＭＳ Ｐゴシック" charset="-128"/>
              </a:rPr>
              <a:t>Paalam</a:t>
            </a:r>
            <a:r>
              <a:rPr lang="en-US" altLang="ja-JP" sz="2800" i="1" kern="0" dirty="0" smtClean="0">
                <a:effectLst/>
                <a:ea typeface="ＭＳ Ｐゴシック" charset="-128"/>
              </a:rPr>
              <a:t> </a:t>
            </a:r>
            <a:r>
              <a:rPr lang="en-US" altLang="ja-JP" sz="2800" i="1" kern="0" dirty="0" err="1" smtClean="0">
                <a:effectLst/>
                <a:ea typeface="ＭＳ Ｐゴシック" charset="-128"/>
              </a:rPr>
              <a:t>filipino</a:t>
            </a:r>
            <a:endParaRPr lang="en-US" altLang="ja-JP" sz="2800" i="1" kern="0" dirty="0" smtClean="0">
              <a:effectLst/>
              <a:ea typeface="ＭＳ Ｐゴシック" charset="-128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29000" y="3998558"/>
            <a:ext cx="12987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Arial" panose="020B0604020202020204" pitchFamily="34" charset="0"/>
              </a:rPr>
              <a:t>خداحافظ</a:t>
            </a:r>
            <a:r>
              <a:rPr kumimoji="0" lang="en-US" altLang="en-U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71800" y="4958090"/>
            <a:ext cx="1539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Прощай</a:t>
            </a:r>
            <a:endParaRPr kumimoji="0" lang="ru-RU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590800" y="5410200"/>
            <a:ext cx="1249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Angsana New" charset="-34"/>
              </a:rPr>
              <a:t>ลาก่อน</a:t>
            </a:r>
            <a:r>
              <a:rPr kumimoji="0" lang="th-TH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ngsana New" charset="-34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135042" y="4505980"/>
            <a:ext cx="16834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Tạm biệt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317417" y="5886345"/>
            <a:ext cx="10021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再见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552262" y="1676400"/>
            <a:ext cx="13676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Mangal"/>
              </a:rPr>
              <a:t>अलविदा</a:t>
            </a:r>
            <a:r>
              <a:rPr kumimoji="0" lang="hi-IN" altLang="en-US" sz="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Mangal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</a:rPr>
              <a:t>Areas of study </a:t>
            </a:r>
            <a:br>
              <a:rPr lang="en-US" sz="3600" b="1" dirty="0" smtClean="0">
                <a:solidFill>
                  <a:srgbClr val="C00000"/>
                </a:solidFill>
                <a:effectLst/>
              </a:rPr>
            </a:br>
            <a:r>
              <a:rPr lang="en-US" sz="3600" b="1" dirty="0" smtClean="0">
                <a:solidFill>
                  <a:srgbClr val="C00000"/>
                </a:solidFill>
                <a:effectLst/>
              </a:rPr>
              <a:t>(should include but not limited to):</a:t>
            </a:r>
            <a:endParaRPr lang="en-US" sz="40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ffectLst/>
              </a:rPr>
              <a:t>Units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effectLst/>
              </a:rPr>
              <a:t>Excel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Basic operations </a:t>
            </a:r>
            <a:r>
              <a:rPr lang="en-US" sz="2000" dirty="0" smtClean="0">
                <a:effectLst/>
              </a:rPr>
              <a:t>(*, -, /, +)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Functions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smtClean="0">
                <a:effectLst/>
              </a:rPr>
              <a:t>logical (if, </a:t>
            </a:r>
            <a:r>
              <a:rPr lang="en-US" sz="2000" dirty="0" err="1" smtClean="0">
                <a:effectLst/>
              </a:rPr>
              <a:t>countif</a:t>
            </a:r>
            <a:r>
              <a:rPr lang="en-US" sz="2000" dirty="0" smtClean="0">
                <a:effectLst/>
              </a:rPr>
              <a:t>, etc.) statistical (mean, variance)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Cells: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smtClean="0">
                <a:effectLst/>
              </a:rPr>
              <a:t>programming and copying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Plotting:</a:t>
            </a:r>
            <a:r>
              <a:rPr lang="en-US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000" dirty="0" smtClean="0">
                <a:effectLst/>
              </a:rPr>
              <a:t>what makes a complete correct graph</a:t>
            </a:r>
          </a:p>
          <a:p>
            <a:pPr lvl="1"/>
            <a:r>
              <a:rPr lang="en-US" sz="2000" dirty="0" smtClean="0">
                <a:effectLst/>
              </a:rPr>
              <a:t>Selecting the correct type of graph</a:t>
            </a:r>
          </a:p>
          <a:p>
            <a:r>
              <a:rPr lang="en-US" sz="2400" b="1" dirty="0" smtClean="0">
                <a:effectLst/>
              </a:rPr>
              <a:t>Technical writing</a:t>
            </a:r>
          </a:p>
          <a:p>
            <a:pPr lvl="1"/>
            <a:r>
              <a:rPr lang="en-US" sz="2000" dirty="0" smtClean="0">
                <a:effectLst/>
              </a:rPr>
              <a:t>The basic sections of a report</a:t>
            </a:r>
          </a:p>
          <a:p>
            <a:pPr lvl="1"/>
            <a:r>
              <a:rPr lang="en-US" sz="2000" dirty="0" smtClean="0">
                <a:effectLst/>
              </a:rPr>
              <a:t>Proper formatting for figures and tables</a:t>
            </a:r>
          </a:p>
          <a:p>
            <a:pPr lvl="1"/>
            <a:r>
              <a:rPr lang="en-US" sz="2000" dirty="0" smtClean="0">
                <a:effectLst/>
              </a:rPr>
              <a:t>Issues of audience and purpose</a:t>
            </a:r>
          </a:p>
          <a:p>
            <a:pPr lvl="1"/>
            <a:r>
              <a:rPr lang="en-US" sz="2000" dirty="0" smtClean="0">
                <a:effectLst/>
              </a:rPr>
              <a:t>APA formatting for references</a:t>
            </a:r>
          </a:p>
          <a:p>
            <a:r>
              <a:rPr lang="en-US" sz="2400" b="1" dirty="0" smtClean="0">
                <a:effectLst/>
              </a:rPr>
              <a:t>SolidWorks</a:t>
            </a:r>
          </a:p>
          <a:p>
            <a:pPr lvl="1"/>
            <a:r>
              <a:rPr lang="en-US" sz="2000" dirty="0" smtClean="0">
                <a:effectLst/>
              </a:rPr>
              <a:t>Basic commands: Extrusion, Revolve, Sweep and Loft.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</a:rPr>
              <a:t>Areas of study </a:t>
            </a:r>
            <a:br>
              <a:rPr lang="en-US" sz="3600" b="1" dirty="0" smtClean="0">
                <a:solidFill>
                  <a:srgbClr val="C00000"/>
                </a:solidFill>
                <a:effectLst/>
              </a:rPr>
            </a:br>
            <a:r>
              <a:rPr lang="en-US" sz="3600" b="1" dirty="0" smtClean="0">
                <a:solidFill>
                  <a:srgbClr val="C00000"/>
                </a:solidFill>
                <a:effectLst/>
              </a:rPr>
              <a:t>(should include but not limited to):</a:t>
            </a:r>
            <a:endParaRPr lang="en-US" sz="40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ffectLst/>
              </a:rPr>
              <a:t>Ethics</a:t>
            </a:r>
          </a:p>
          <a:p>
            <a:r>
              <a:rPr lang="en-US" sz="2400" b="1" dirty="0" smtClean="0">
                <a:effectLst/>
              </a:rPr>
              <a:t>Solar Cells</a:t>
            </a:r>
          </a:p>
          <a:p>
            <a:pPr lvl="1"/>
            <a:r>
              <a:rPr lang="en-US" sz="2000" dirty="0" smtClean="0">
                <a:effectLst/>
              </a:rPr>
              <a:t>Basic concepts, how they work, basic composition of atoms</a:t>
            </a:r>
          </a:p>
          <a:p>
            <a:pPr lvl="1"/>
            <a:r>
              <a:rPr lang="en-US" sz="2000" dirty="0" smtClean="0">
                <a:effectLst/>
              </a:rPr>
              <a:t>Conductors, insulators, semiconductors</a:t>
            </a:r>
          </a:p>
          <a:p>
            <a:pPr lvl="1"/>
            <a:r>
              <a:rPr lang="en-US" sz="2000" dirty="0" smtClean="0">
                <a:effectLst/>
              </a:rPr>
              <a:t>N, P type</a:t>
            </a:r>
          </a:p>
          <a:p>
            <a:pPr lvl="1"/>
            <a:r>
              <a:rPr lang="en-US" sz="2000" dirty="0" smtClean="0">
                <a:effectLst/>
              </a:rPr>
              <a:t>PN junction, electrons, holes</a:t>
            </a:r>
          </a:p>
          <a:p>
            <a:pPr lvl="1"/>
            <a:r>
              <a:rPr lang="en-US" sz="2000" dirty="0" smtClean="0">
                <a:effectLst/>
              </a:rPr>
              <a:t>Cells in a circuit: series, parallel</a:t>
            </a:r>
          </a:p>
          <a:p>
            <a:pPr lvl="1"/>
            <a:r>
              <a:rPr lang="en-US" sz="2000" dirty="0" smtClean="0">
                <a:effectLst/>
              </a:rPr>
              <a:t>Ohm’s Law to calculate V, R and I</a:t>
            </a:r>
          </a:p>
          <a:p>
            <a:r>
              <a:rPr lang="en-US" sz="2400" dirty="0" smtClean="0">
                <a:effectLst/>
              </a:rPr>
              <a:t>Structural Behavior</a:t>
            </a:r>
          </a:p>
          <a:p>
            <a:pPr lvl="1"/>
            <a:r>
              <a:rPr lang="en-US" sz="2000" dirty="0" smtClean="0">
                <a:effectLst/>
              </a:rPr>
              <a:t>Definition of stiffness</a:t>
            </a:r>
          </a:p>
          <a:p>
            <a:pPr lvl="1"/>
            <a:r>
              <a:rPr lang="en-US" sz="2000" dirty="0" smtClean="0">
                <a:effectLst/>
              </a:rPr>
              <a:t>Moment of Inertia</a:t>
            </a:r>
          </a:p>
          <a:p>
            <a:pPr lvl="1"/>
            <a:r>
              <a:rPr lang="en-US" sz="2000" dirty="0" smtClean="0">
                <a:effectLst/>
              </a:rPr>
              <a:t>Relative stiffness of different  structural elements</a:t>
            </a:r>
          </a:p>
          <a:p>
            <a:pPr lvl="1"/>
            <a:r>
              <a:rPr lang="en-US" sz="2000" dirty="0" smtClean="0">
                <a:effectLst/>
              </a:rPr>
              <a:t>Relative stiffness of different 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</a:rPr>
              <a:t>Areas of study </a:t>
            </a:r>
            <a:br>
              <a:rPr lang="en-US" sz="3600" b="1" dirty="0" smtClean="0">
                <a:solidFill>
                  <a:srgbClr val="C00000"/>
                </a:solidFill>
                <a:effectLst/>
              </a:rPr>
            </a:br>
            <a:r>
              <a:rPr lang="en-US" sz="3600" b="1" dirty="0" smtClean="0">
                <a:solidFill>
                  <a:srgbClr val="C00000"/>
                </a:solidFill>
                <a:effectLst/>
              </a:rPr>
              <a:t>(should include but not limited to):</a:t>
            </a:r>
            <a:endParaRPr lang="en-US" sz="40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effectLst/>
              </a:rPr>
              <a:t>C Programming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IF Statements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IF-ELSE Statements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WHILE Statements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  <a:effectLst/>
              </a:rPr>
              <a:t>Basics of robot programming </a:t>
            </a:r>
          </a:p>
          <a:p>
            <a:pPr lvl="2"/>
            <a:r>
              <a:rPr lang="en-US" sz="1800" dirty="0" smtClean="0">
                <a:effectLst/>
              </a:rPr>
              <a:t>Getting the wheels to turn forwards and backwards</a:t>
            </a:r>
          </a:p>
          <a:p>
            <a:pPr lvl="2"/>
            <a:r>
              <a:rPr lang="en-US" sz="1800" dirty="0" smtClean="0">
                <a:effectLst/>
              </a:rPr>
              <a:t>Making the bumper switches and limit switches work</a:t>
            </a:r>
          </a:p>
          <a:p>
            <a:r>
              <a:rPr lang="en-US" sz="2400" b="1" dirty="0" smtClean="0">
                <a:effectLst/>
              </a:rPr>
              <a:t>Energy and Power</a:t>
            </a:r>
          </a:p>
          <a:p>
            <a:pPr lvl="1"/>
            <a:r>
              <a:rPr lang="en-US" sz="2000" dirty="0" smtClean="0">
                <a:effectLst/>
              </a:rPr>
              <a:t>Calculations of power and energy for mechanical systems</a:t>
            </a:r>
          </a:p>
          <a:p>
            <a:pPr lvl="2"/>
            <a:r>
              <a:rPr lang="en-US" sz="1600" dirty="0" smtClean="0">
                <a:effectLst/>
              </a:rPr>
              <a:t>PE = </a:t>
            </a:r>
            <a:r>
              <a:rPr lang="en-US" sz="1600" dirty="0" err="1" smtClean="0">
                <a:effectLst/>
              </a:rPr>
              <a:t>mgh</a:t>
            </a:r>
            <a:r>
              <a:rPr lang="en-US" sz="1600" dirty="0" smtClean="0">
                <a:effectLst/>
              </a:rPr>
              <a:t>        KE = mv</a:t>
            </a:r>
            <a:r>
              <a:rPr lang="en-US" sz="1600" baseline="30000" dirty="0" smtClean="0">
                <a:effectLst/>
              </a:rPr>
              <a:t>2</a:t>
            </a:r>
            <a:r>
              <a:rPr lang="en-US" sz="1600" dirty="0" smtClean="0">
                <a:effectLst/>
              </a:rPr>
              <a:t>/2</a:t>
            </a:r>
          </a:p>
          <a:p>
            <a:pPr lvl="2"/>
            <a:r>
              <a:rPr lang="en-US" sz="1600" dirty="0" smtClean="0">
                <a:effectLst/>
              </a:rPr>
              <a:t>Work = Force X Distance</a:t>
            </a:r>
          </a:p>
          <a:p>
            <a:pPr lvl="1"/>
            <a:r>
              <a:rPr lang="en-US" sz="2000" dirty="0" smtClean="0">
                <a:effectLst/>
              </a:rPr>
              <a:t>Calculations of power and energy for electrical systems</a:t>
            </a:r>
          </a:p>
          <a:p>
            <a:pPr lvl="1"/>
            <a:r>
              <a:rPr lang="en-US" sz="2000" dirty="0" smtClean="0">
                <a:effectLst/>
              </a:rPr>
              <a:t>Efficiency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/>
              </a:rPr>
              <a:t>Areas of study </a:t>
            </a:r>
            <a:br>
              <a:rPr lang="en-US" sz="3600" b="1" dirty="0" smtClean="0">
                <a:solidFill>
                  <a:srgbClr val="C00000"/>
                </a:solidFill>
                <a:effectLst/>
              </a:rPr>
            </a:br>
            <a:r>
              <a:rPr lang="en-US" sz="3600" b="1" dirty="0" smtClean="0">
                <a:solidFill>
                  <a:srgbClr val="C00000"/>
                </a:solidFill>
                <a:effectLst/>
              </a:rPr>
              <a:t>(should include but not limited to):</a:t>
            </a:r>
            <a:endParaRPr lang="en-US" sz="4000" dirty="0" smtClean="0">
              <a:solidFill>
                <a:srgbClr val="C00000"/>
              </a:solidFill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</a:rPr>
              <a:t>Sustainability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Sustainability concepts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Recycling and resource use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Greenhouse gases and effects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</a:rPr>
              <a:t>Engineering as a profession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Licensure requirements, training, testing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Engineering majors, specialization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Lifelong learning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/>
              </a:rPr>
              <a:t>Engineering design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Function, form, materials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Process - Basic elements of engineering design process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effectLst/>
              </a:rPr>
              <a:t>Human factors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>
                <a:effectLst/>
              </a:rPr>
              <a:t>What is the final value of 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Int A;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Int i;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A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i = 0;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while (i &lt; 3)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  A = A + i;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  i = i + 1;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effectLst/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smtClean="0">
              <a:effectLst/>
            </a:endParaRPr>
          </a:p>
          <a:p>
            <a:pPr>
              <a:lnSpc>
                <a:spcPct val="80000"/>
              </a:lnSpc>
            </a:pPr>
            <a:endParaRPr lang="en-US" smtClean="0">
              <a:solidFill>
                <a:srgbClr val="FFFF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876800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00FF"/>
                </a:solidFill>
              </a:rPr>
              <a:t>Ans. (A) 2, (B) 3, (C)4, (D) 6, (</a:t>
            </a:r>
            <a:r>
              <a:rPr lang="en-US" sz="3200" dirty="0" smtClean="0">
                <a:solidFill>
                  <a:srgbClr val="0000FF"/>
                </a:solidFill>
              </a:rPr>
              <a:t>E)10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D7F34-04DA-44C1-BE5D-D48DE77158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3276600" y="4724400"/>
            <a:ext cx="914400" cy="914400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What is the Stiffness of this Beam?</a:t>
            </a:r>
          </a:p>
        </p:txBody>
      </p:sp>
      <p:grpSp>
        <p:nvGrpSpPr>
          <p:cNvPr id="15366" name="Group 51"/>
          <p:cNvGrpSpPr>
            <a:grpSpLocks/>
          </p:cNvGrpSpPr>
          <p:nvPr/>
        </p:nvGrpSpPr>
        <p:grpSpPr bwMode="auto">
          <a:xfrm>
            <a:off x="706438" y="1689100"/>
            <a:ext cx="7345362" cy="2260600"/>
            <a:chOff x="706438" y="1689100"/>
            <a:chExt cx="7345740" cy="2260600"/>
          </a:xfrm>
        </p:grpSpPr>
        <p:grpSp>
          <p:nvGrpSpPr>
            <p:cNvPr id="15367" name="Group 47"/>
            <p:cNvGrpSpPr>
              <a:grpSpLocks/>
            </p:cNvGrpSpPr>
            <p:nvPr/>
          </p:nvGrpSpPr>
          <p:grpSpPr bwMode="auto">
            <a:xfrm>
              <a:off x="4586288" y="3073400"/>
              <a:ext cx="3278187" cy="336550"/>
              <a:chOff x="2889" y="1936"/>
              <a:chExt cx="2065" cy="212"/>
            </a:xfrm>
          </p:grpSpPr>
          <p:sp>
            <p:nvSpPr>
              <p:cNvPr id="15407" name="Line 40"/>
              <p:cNvSpPr>
                <a:spLocks noChangeShapeType="1"/>
              </p:cNvSpPr>
              <p:nvPr/>
            </p:nvSpPr>
            <p:spPr bwMode="auto">
              <a:xfrm>
                <a:off x="2889" y="1966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41"/>
              <p:cNvSpPr>
                <a:spLocks noChangeShapeType="1"/>
              </p:cNvSpPr>
              <p:nvPr/>
            </p:nvSpPr>
            <p:spPr bwMode="auto">
              <a:xfrm>
                <a:off x="2889" y="2129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Text Box 42"/>
              <p:cNvSpPr txBox="1">
                <a:spLocks noChangeArrowheads="1"/>
              </p:cNvSpPr>
              <p:nvPr/>
            </p:nvSpPr>
            <p:spPr bwMode="auto">
              <a:xfrm>
                <a:off x="2979" y="1936"/>
                <a:ext cx="19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FFFFCC"/>
                    </a:solidFill>
                  </a:rPr>
                  <a:t>  </a:t>
                </a:r>
              </a:p>
            </p:txBody>
          </p:sp>
        </p:grpSp>
        <p:grpSp>
          <p:nvGrpSpPr>
            <p:cNvPr id="15368" name="Group 49"/>
            <p:cNvGrpSpPr>
              <a:grpSpLocks/>
            </p:cNvGrpSpPr>
            <p:nvPr/>
          </p:nvGrpSpPr>
          <p:grpSpPr bwMode="auto">
            <a:xfrm>
              <a:off x="2781300" y="2519363"/>
              <a:ext cx="3132138" cy="946150"/>
              <a:chOff x="1752" y="1587"/>
              <a:chExt cx="1973" cy="596"/>
            </a:xfrm>
          </p:grpSpPr>
          <p:sp>
            <p:nvSpPr>
              <p:cNvPr id="15402" name="Text Box 36"/>
              <p:cNvSpPr txBox="1">
                <a:spLocks noChangeArrowheads="1"/>
              </p:cNvSpPr>
              <p:nvPr/>
            </p:nvSpPr>
            <p:spPr bwMode="auto">
              <a:xfrm>
                <a:off x="2784" y="1587"/>
                <a:ext cx="9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70C0"/>
                    </a:solidFill>
                  </a:rPr>
                  <a:t>F = force</a:t>
                </a:r>
              </a:p>
            </p:txBody>
          </p:sp>
          <p:grpSp>
            <p:nvGrpSpPr>
              <p:cNvPr id="15403" name="Group 46"/>
              <p:cNvGrpSpPr>
                <a:grpSpLocks/>
              </p:cNvGrpSpPr>
              <p:nvPr/>
            </p:nvGrpSpPr>
            <p:grpSpPr bwMode="auto">
              <a:xfrm>
                <a:off x="1752" y="1660"/>
                <a:ext cx="1615" cy="523"/>
                <a:chOff x="1752" y="1660"/>
                <a:chExt cx="1615" cy="523"/>
              </a:xfrm>
            </p:grpSpPr>
            <p:sp>
              <p:nvSpPr>
                <p:cNvPr id="15404" name="Line 35"/>
                <p:cNvSpPr>
                  <a:spLocks noChangeShapeType="1"/>
                </p:cNvSpPr>
                <p:nvPr/>
              </p:nvSpPr>
              <p:spPr bwMode="auto">
                <a:xfrm>
                  <a:off x="2802" y="1674"/>
                  <a:ext cx="0" cy="25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Arc 39"/>
                <p:cNvSpPr>
                  <a:spLocks/>
                </p:cNvSpPr>
                <p:nvPr/>
              </p:nvSpPr>
              <p:spPr bwMode="auto">
                <a:xfrm>
                  <a:off x="1752" y="2003"/>
                  <a:ext cx="1077" cy="180"/>
                </a:xfrm>
                <a:custGeom>
                  <a:avLst/>
                  <a:gdLst>
                    <a:gd name="T0" fmla="*/ 0 w 20450"/>
                    <a:gd name="T1" fmla="*/ 0 h 21600"/>
                    <a:gd name="T2" fmla="*/ 0 w 20450"/>
                    <a:gd name="T3" fmla="*/ 0 h 21600"/>
                    <a:gd name="T4" fmla="*/ 0 w 204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50"/>
                    <a:gd name="T10" fmla="*/ 0 h 21600"/>
                    <a:gd name="T11" fmla="*/ 20450 w 204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50" h="21600" fill="none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</a:path>
                    <a:path w="20450" h="21600" stroke="0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40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17" y="1660"/>
                  <a:ext cx="14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0070C0"/>
                      </a:solidFill>
                    </a:rPr>
                    <a:t>L = length</a:t>
                  </a:r>
                </a:p>
              </p:txBody>
            </p:sp>
          </p:grpSp>
        </p:grpSp>
        <p:grpSp>
          <p:nvGrpSpPr>
            <p:cNvPr id="15369" name="Group 53"/>
            <p:cNvGrpSpPr>
              <a:grpSpLocks/>
            </p:cNvGrpSpPr>
            <p:nvPr/>
          </p:nvGrpSpPr>
          <p:grpSpPr bwMode="auto">
            <a:xfrm>
              <a:off x="706438" y="1689100"/>
              <a:ext cx="5313362" cy="2260600"/>
              <a:chOff x="445" y="1064"/>
              <a:chExt cx="3347" cy="1424"/>
            </a:xfrm>
          </p:grpSpPr>
          <p:sp>
            <p:nvSpPr>
              <p:cNvPr id="15371" name="Text Box 6"/>
              <p:cNvSpPr txBox="1">
                <a:spLocks noChangeArrowheads="1"/>
              </p:cNvSpPr>
              <p:nvPr/>
            </p:nvSpPr>
            <p:spPr bwMode="auto">
              <a:xfrm>
                <a:off x="445" y="1064"/>
                <a:ext cx="334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0070C0"/>
                    </a:solidFill>
                  </a:rPr>
                  <a:t>Deflection of a Cantilever Beam</a:t>
                </a:r>
              </a:p>
            </p:txBody>
          </p:sp>
          <p:grpSp>
            <p:nvGrpSpPr>
              <p:cNvPr id="15372" name="Group 52"/>
              <p:cNvGrpSpPr>
                <a:grpSpLocks/>
              </p:cNvGrpSpPr>
              <p:nvPr/>
            </p:nvGrpSpPr>
            <p:grpSpPr bwMode="auto">
              <a:xfrm>
                <a:off x="1106" y="1454"/>
                <a:ext cx="1724" cy="1034"/>
                <a:chOff x="1106" y="1454"/>
                <a:chExt cx="1724" cy="1034"/>
              </a:xfrm>
            </p:grpSpPr>
            <p:grpSp>
              <p:nvGrpSpPr>
                <p:cNvPr id="15373" name="Group 48"/>
                <p:cNvGrpSpPr>
                  <a:grpSpLocks/>
                </p:cNvGrpSpPr>
                <p:nvPr/>
              </p:nvGrpSpPr>
              <p:grpSpPr bwMode="auto">
                <a:xfrm>
                  <a:off x="1117" y="1668"/>
                  <a:ext cx="1713" cy="820"/>
                  <a:chOff x="1117" y="1668"/>
                  <a:chExt cx="1713" cy="820"/>
                </a:xfrm>
              </p:grpSpPr>
              <p:sp>
                <p:nvSpPr>
                  <p:cNvPr id="1537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1927"/>
                    <a:ext cx="1229" cy="8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37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40" y="1670"/>
                    <a:ext cx="0" cy="638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8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66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79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69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0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73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1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5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2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8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15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4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84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5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6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6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9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7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2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8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94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89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80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0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0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1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3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2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06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3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9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4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2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5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15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6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7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7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1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8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4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99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7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00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7" y="2296"/>
                    <a:ext cx="95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0070C0"/>
                        </a:solidFill>
                      </a:rPr>
                      <a:t>Fixed end</a:t>
                    </a:r>
                  </a:p>
                </p:txBody>
              </p:sp>
              <p:sp>
                <p:nvSpPr>
                  <p:cNvPr id="1540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0" y="2004"/>
                    <a:ext cx="195" cy="32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37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106" y="1454"/>
                  <a:ext cx="55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70C0"/>
                      </a:solidFill>
                    </a:rPr>
                    <a:t>Support</a:t>
                  </a:r>
                </a:p>
              </p:txBody>
            </p:sp>
            <p:sp>
              <p:nvSpPr>
                <p:cNvPr id="15375" name="Line 51"/>
                <p:cNvSpPr>
                  <a:spLocks noChangeShapeType="1"/>
                </p:cNvSpPr>
                <p:nvPr/>
              </p:nvSpPr>
              <p:spPr bwMode="auto">
                <a:xfrm>
                  <a:off x="1445" y="1664"/>
                  <a:ext cx="283" cy="16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370" name="Text Box 28"/>
            <p:cNvSpPr txBox="1">
              <a:spLocks noChangeArrowheads="1"/>
            </p:cNvSpPr>
            <p:nvPr/>
          </p:nvSpPr>
          <p:spPr bwMode="auto">
            <a:xfrm>
              <a:off x="4779193" y="3048000"/>
              <a:ext cx="32729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D</a:t>
              </a:r>
              <a:r>
                <a:rPr lang="en-US" dirty="0" smtClean="0"/>
                <a:t> </a:t>
              </a:r>
              <a:r>
                <a:rPr lang="en-US" dirty="0"/>
                <a:t>= deflection = </a:t>
              </a:r>
              <a:r>
                <a:rPr lang="en-US" u="sng" dirty="0"/>
                <a:t> FL</a:t>
              </a:r>
              <a:r>
                <a:rPr lang="en-US" u="sng" baseline="30000" dirty="0"/>
                <a:t>3</a:t>
              </a:r>
              <a:r>
                <a:rPr lang="en-US" baseline="30000" dirty="0"/>
                <a:t>           </a:t>
              </a:r>
              <a:endParaRPr lang="en-US" b="1" u="sng" baseline="30000" dirty="0"/>
            </a:p>
            <a:p>
              <a:r>
                <a:rPr lang="en-US" b="1" dirty="0"/>
                <a:t>                          3EI  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0" y="4343400"/>
            <a:ext cx="1981200" cy="1066800"/>
            <a:chOff x="3200400" y="4343400"/>
            <a:chExt cx="1981200" cy="10668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3200400" y="4343400"/>
              <a:ext cx="1981200" cy="10668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276600" y="4419600"/>
              <a:ext cx="1836182" cy="842665"/>
              <a:chOff x="5668149" y="4114800"/>
              <a:chExt cx="1836182" cy="84266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668149" y="4262735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K</a:t>
                </a:r>
                <a:endParaRPr lang="en-US" sz="24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999728" y="4267200"/>
                <a:ext cx="4010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b="1" dirty="0"/>
                  <a:t> </a:t>
                </a:r>
                <a:endParaRPr lang="en-US" sz="2000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172200" y="4114800"/>
                <a:ext cx="5421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 </a:t>
                </a:r>
                <a:r>
                  <a:rPr lang="en-US" sz="2400" b="1" u="sng" dirty="0"/>
                  <a:t>F</a:t>
                </a:r>
                <a:r>
                  <a:rPr lang="en-US" sz="2400" b="1" dirty="0"/>
                  <a:t> </a:t>
                </a:r>
                <a:endParaRPr lang="en-US" sz="24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248400" y="4419600"/>
                <a:ext cx="373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Symbol" pitchFamily="18" charset="2"/>
                  </a:rPr>
                  <a:t>D</a:t>
                </a:r>
                <a:endParaRPr lang="en-US" sz="24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629400" y="4267200"/>
                <a:ext cx="3946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b="1" dirty="0"/>
                  <a:t> 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58000" y="4114800"/>
                <a:ext cx="6463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u="sng" dirty="0"/>
                  <a:t>3EI</a:t>
                </a:r>
                <a:endParaRPr lang="en-US" sz="2400" b="1" u="sng" baseline="300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934200" y="4495800"/>
                <a:ext cx="486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/>
                  <a:t>L</a:t>
                </a:r>
                <a:r>
                  <a:rPr lang="en-US" sz="2400" b="1" baseline="30000" dirty="0"/>
                  <a:t>3</a:t>
                </a:r>
                <a:endParaRPr lang="en-US" sz="24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If you increase the length of this beam what will happen to its </a:t>
            </a:r>
            <a:r>
              <a:rPr lang="en-US" sz="3200" dirty="0" smtClean="0">
                <a:solidFill>
                  <a:srgbClr val="0000FF"/>
                </a:solidFill>
                <a:effectLst/>
                <a:latin typeface="+mn-lt"/>
              </a:rPr>
              <a:t>stiffness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171700" y="43434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</a:pPr>
            <a:r>
              <a:rPr lang="en-US" sz="3200" b="1" dirty="0">
                <a:solidFill>
                  <a:srgbClr val="C00000"/>
                </a:solidFill>
              </a:rPr>
              <a:t>Increase</a:t>
            </a:r>
          </a:p>
        </p:txBody>
      </p:sp>
      <p:grpSp>
        <p:nvGrpSpPr>
          <p:cNvPr id="16390" name="Group 51"/>
          <p:cNvGrpSpPr>
            <a:grpSpLocks/>
          </p:cNvGrpSpPr>
          <p:nvPr/>
        </p:nvGrpSpPr>
        <p:grpSpPr bwMode="auto">
          <a:xfrm>
            <a:off x="706438" y="1689100"/>
            <a:ext cx="7345362" cy="2260600"/>
            <a:chOff x="706438" y="1689100"/>
            <a:chExt cx="7345740" cy="2260600"/>
          </a:xfrm>
        </p:grpSpPr>
        <p:grpSp>
          <p:nvGrpSpPr>
            <p:cNvPr id="16392" name="Group 47"/>
            <p:cNvGrpSpPr>
              <a:grpSpLocks/>
            </p:cNvGrpSpPr>
            <p:nvPr/>
          </p:nvGrpSpPr>
          <p:grpSpPr bwMode="auto">
            <a:xfrm>
              <a:off x="4586288" y="3073400"/>
              <a:ext cx="3278187" cy="336550"/>
              <a:chOff x="2889" y="1936"/>
              <a:chExt cx="2065" cy="212"/>
            </a:xfrm>
          </p:grpSpPr>
          <p:sp>
            <p:nvSpPr>
              <p:cNvPr id="16432" name="Line 40"/>
              <p:cNvSpPr>
                <a:spLocks noChangeShapeType="1"/>
              </p:cNvSpPr>
              <p:nvPr/>
            </p:nvSpPr>
            <p:spPr bwMode="auto">
              <a:xfrm>
                <a:off x="2889" y="1966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41"/>
              <p:cNvSpPr>
                <a:spLocks noChangeShapeType="1"/>
              </p:cNvSpPr>
              <p:nvPr/>
            </p:nvSpPr>
            <p:spPr bwMode="auto">
              <a:xfrm>
                <a:off x="2889" y="2129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Text Box 42"/>
              <p:cNvSpPr txBox="1">
                <a:spLocks noChangeArrowheads="1"/>
              </p:cNvSpPr>
              <p:nvPr/>
            </p:nvSpPr>
            <p:spPr bwMode="auto">
              <a:xfrm>
                <a:off x="2979" y="1936"/>
                <a:ext cx="19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solidFill>
                      <a:srgbClr val="FFFFCC"/>
                    </a:solidFill>
                  </a:rPr>
                  <a:t>  </a:t>
                </a:r>
              </a:p>
            </p:txBody>
          </p:sp>
        </p:grpSp>
        <p:grpSp>
          <p:nvGrpSpPr>
            <p:cNvPr id="16393" name="Group 49"/>
            <p:cNvGrpSpPr>
              <a:grpSpLocks/>
            </p:cNvGrpSpPr>
            <p:nvPr/>
          </p:nvGrpSpPr>
          <p:grpSpPr bwMode="auto">
            <a:xfrm>
              <a:off x="2781300" y="2519363"/>
              <a:ext cx="3322638" cy="946150"/>
              <a:chOff x="1752" y="1587"/>
              <a:chExt cx="2093" cy="596"/>
            </a:xfrm>
          </p:grpSpPr>
          <p:sp>
            <p:nvSpPr>
              <p:cNvPr id="16427" name="Text Box 36"/>
              <p:cNvSpPr txBox="1">
                <a:spLocks noChangeArrowheads="1"/>
              </p:cNvSpPr>
              <p:nvPr/>
            </p:nvSpPr>
            <p:spPr bwMode="auto">
              <a:xfrm>
                <a:off x="2904" y="1587"/>
                <a:ext cx="9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solidFill>
                      <a:srgbClr val="0070C0"/>
                    </a:solidFill>
                  </a:rPr>
                  <a:t>F = force</a:t>
                </a:r>
              </a:p>
            </p:txBody>
          </p:sp>
          <p:grpSp>
            <p:nvGrpSpPr>
              <p:cNvPr id="16428" name="Group 46"/>
              <p:cNvGrpSpPr>
                <a:grpSpLocks/>
              </p:cNvGrpSpPr>
              <p:nvPr/>
            </p:nvGrpSpPr>
            <p:grpSpPr bwMode="auto">
              <a:xfrm>
                <a:off x="1752" y="1660"/>
                <a:ext cx="1615" cy="523"/>
                <a:chOff x="1752" y="1660"/>
                <a:chExt cx="1615" cy="523"/>
              </a:xfrm>
            </p:grpSpPr>
            <p:sp>
              <p:nvSpPr>
                <p:cNvPr id="16429" name="Line 35"/>
                <p:cNvSpPr>
                  <a:spLocks noChangeShapeType="1"/>
                </p:cNvSpPr>
                <p:nvPr/>
              </p:nvSpPr>
              <p:spPr bwMode="auto">
                <a:xfrm>
                  <a:off x="2802" y="1674"/>
                  <a:ext cx="0" cy="255"/>
                </a:xfrm>
                <a:prstGeom prst="line">
                  <a:avLst/>
                </a:prstGeom>
                <a:noFill/>
                <a:ln w="19050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0" name="Arc 39"/>
                <p:cNvSpPr>
                  <a:spLocks/>
                </p:cNvSpPr>
                <p:nvPr/>
              </p:nvSpPr>
              <p:spPr bwMode="auto">
                <a:xfrm>
                  <a:off x="1752" y="2003"/>
                  <a:ext cx="1077" cy="180"/>
                </a:xfrm>
                <a:custGeom>
                  <a:avLst/>
                  <a:gdLst>
                    <a:gd name="T0" fmla="*/ 0 w 20450"/>
                    <a:gd name="T1" fmla="*/ 0 h 21600"/>
                    <a:gd name="T2" fmla="*/ 0 w 20450"/>
                    <a:gd name="T3" fmla="*/ 0 h 21600"/>
                    <a:gd name="T4" fmla="*/ 0 w 2045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0450"/>
                    <a:gd name="T10" fmla="*/ 0 h 21600"/>
                    <a:gd name="T11" fmla="*/ 20450 w 2045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450" h="21600" fill="none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</a:path>
                    <a:path w="20450" h="21600" stroke="0" extrusionOk="0">
                      <a:moveTo>
                        <a:pt x="-1" y="0"/>
                      </a:moveTo>
                      <a:cubicBezTo>
                        <a:pt x="9249" y="0"/>
                        <a:pt x="17472" y="5889"/>
                        <a:pt x="20449" y="14646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3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917" y="1660"/>
                  <a:ext cx="14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dirty="0">
                      <a:solidFill>
                        <a:srgbClr val="0070C0"/>
                      </a:solidFill>
                    </a:rPr>
                    <a:t>L = length</a:t>
                  </a:r>
                </a:p>
              </p:txBody>
            </p:sp>
          </p:grpSp>
        </p:grpSp>
        <p:grpSp>
          <p:nvGrpSpPr>
            <p:cNvPr id="16394" name="Group 53"/>
            <p:cNvGrpSpPr>
              <a:grpSpLocks/>
            </p:cNvGrpSpPr>
            <p:nvPr/>
          </p:nvGrpSpPr>
          <p:grpSpPr bwMode="auto">
            <a:xfrm>
              <a:off x="706438" y="1689100"/>
              <a:ext cx="5313362" cy="2260600"/>
              <a:chOff x="445" y="1064"/>
              <a:chExt cx="3347" cy="1424"/>
            </a:xfrm>
          </p:grpSpPr>
          <p:sp>
            <p:nvSpPr>
              <p:cNvPr id="16396" name="Text Box 6"/>
              <p:cNvSpPr txBox="1">
                <a:spLocks noChangeArrowheads="1"/>
              </p:cNvSpPr>
              <p:nvPr/>
            </p:nvSpPr>
            <p:spPr bwMode="auto">
              <a:xfrm>
                <a:off x="445" y="1064"/>
                <a:ext cx="334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dirty="0">
                    <a:solidFill>
                      <a:srgbClr val="0070C0"/>
                    </a:solidFill>
                  </a:rPr>
                  <a:t>Deflection of a Cantilever Beam</a:t>
                </a:r>
              </a:p>
            </p:txBody>
          </p:sp>
          <p:grpSp>
            <p:nvGrpSpPr>
              <p:cNvPr id="16397" name="Group 52"/>
              <p:cNvGrpSpPr>
                <a:grpSpLocks/>
              </p:cNvGrpSpPr>
              <p:nvPr/>
            </p:nvGrpSpPr>
            <p:grpSpPr bwMode="auto">
              <a:xfrm>
                <a:off x="1106" y="1454"/>
                <a:ext cx="1724" cy="1034"/>
                <a:chOff x="1106" y="1454"/>
                <a:chExt cx="1724" cy="1034"/>
              </a:xfrm>
            </p:grpSpPr>
            <p:grpSp>
              <p:nvGrpSpPr>
                <p:cNvPr id="16398" name="Group 48"/>
                <p:cNvGrpSpPr>
                  <a:grpSpLocks/>
                </p:cNvGrpSpPr>
                <p:nvPr/>
              </p:nvGrpSpPr>
              <p:grpSpPr bwMode="auto">
                <a:xfrm>
                  <a:off x="1117" y="1668"/>
                  <a:ext cx="1713" cy="820"/>
                  <a:chOff x="1117" y="1668"/>
                  <a:chExt cx="1713" cy="820"/>
                </a:xfrm>
              </p:grpSpPr>
              <p:sp>
                <p:nvSpPr>
                  <p:cNvPr id="1640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601" y="1927"/>
                    <a:ext cx="1229" cy="8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402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1740" y="1670"/>
                    <a:ext cx="0" cy="638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3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66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69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73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5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7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78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15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0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842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0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6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1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89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2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26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3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194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1980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0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3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7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067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8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094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1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2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15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8" y="2178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1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3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4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4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95" y="2271"/>
                    <a:ext cx="39" cy="21"/>
                  </a:xfrm>
                  <a:prstGeom prst="line">
                    <a:avLst/>
                  </a:prstGeom>
                  <a:noFill/>
                  <a:ln w="1905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7" y="2296"/>
                    <a:ext cx="950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0070C0"/>
                        </a:solidFill>
                      </a:rPr>
                      <a:t>Fixed end</a:t>
                    </a:r>
                  </a:p>
                </p:txBody>
              </p:sp>
              <p:sp>
                <p:nvSpPr>
                  <p:cNvPr id="1642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90" y="2004"/>
                    <a:ext cx="195" cy="32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CC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399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106" y="1454"/>
                  <a:ext cx="55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dirty="0">
                      <a:solidFill>
                        <a:srgbClr val="0070C0"/>
                      </a:solidFill>
                    </a:rPr>
                    <a:t>Support</a:t>
                  </a:r>
                </a:p>
              </p:txBody>
            </p:sp>
            <p:sp>
              <p:nvSpPr>
                <p:cNvPr id="16400" name="Line 51"/>
                <p:cNvSpPr>
                  <a:spLocks noChangeShapeType="1"/>
                </p:cNvSpPr>
                <p:nvPr/>
              </p:nvSpPr>
              <p:spPr bwMode="auto">
                <a:xfrm>
                  <a:off x="1445" y="1664"/>
                  <a:ext cx="283" cy="165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5" name="Text Box 28"/>
            <p:cNvSpPr txBox="1">
              <a:spLocks noChangeArrowheads="1"/>
            </p:cNvSpPr>
            <p:nvPr/>
          </p:nvSpPr>
          <p:spPr bwMode="auto">
            <a:xfrm>
              <a:off x="4779193" y="2980331"/>
              <a:ext cx="32729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/>
                <a:t> = deflection = </a:t>
              </a:r>
              <a:r>
                <a:rPr lang="en-US" u="sng"/>
                <a:t> FL</a:t>
              </a:r>
              <a:r>
                <a:rPr lang="en-US" u="sng" baseline="30000"/>
                <a:t>3</a:t>
              </a:r>
              <a:r>
                <a:rPr lang="en-US" baseline="30000"/>
                <a:t>           </a:t>
              </a:r>
              <a:endParaRPr lang="en-US" b="1" u="sng" baseline="30000"/>
            </a:p>
            <a:p>
              <a:r>
                <a:rPr lang="en-US" b="1"/>
                <a:t>                          3EI      </a:t>
              </a:r>
            </a:p>
          </p:txBody>
        </p:sp>
      </p:grpSp>
      <p:sp>
        <p:nvSpPr>
          <p:cNvPr id="16391" name="Text Box 28"/>
          <p:cNvSpPr txBox="1">
            <a:spLocks noChangeArrowheads="1"/>
          </p:cNvSpPr>
          <p:nvPr/>
        </p:nvSpPr>
        <p:spPr bwMode="auto">
          <a:xfrm>
            <a:off x="2133600" y="4953000"/>
            <a:ext cx="376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3200" b="1" dirty="0">
                <a:solidFill>
                  <a:srgbClr val="C00000"/>
                </a:solidFill>
              </a:rPr>
              <a:t>b) Decrease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83052" y="3581400"/>
            <a:ext cx="1905000" cy="1359816"/>
            <a:chOff x="6583052" y="3581400"/>
            <a:chExt cx="1905000" cy="1359816"/>
          </a:xfrm>
        </p:grpSpPr>
        <p:grpSp>
          <p:nvGrpSpPr>
            <p:cNvPr id="51" name="Group 50"/>
            <p:cNvGrpSpPr/>
            <p:nvPr/>
          </p:nvGrpSpPr>
          <p:grpSpPr>
            <a:xfrm>
              <a:off x="6583052" y="3950616"/>
              <a:ext cx="1905000" cy="990600"/>
              <a:chOff x="3200400" y="4343400"/>
              <a:chExt cx="1981200" cy="106680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3200400" y="4343400"/>
                <a:ext cx="1981200" cy="10668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3276600" y="4419600"/>
                <a:ext cx="1836182" cy="842665"/>
                <a:chOff x="5668149" y="4114800"/>
                <a:chExt cx="1836182" cy="842665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668149" y="4262735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/>
                    <a:t>K</a:t>
                  </a:r>
                  <a:endParaRPr lang="en-US" sz="2400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5999728" y="4267200"/>
                  <a:ext cx="40107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sz="2000" b="1" dirty="0"/>
                    <a:t> </a:t>
                  </a:r>
                  <a:endParaRPr lang="en-US" sz="2000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172200" y="4114800"/>
                  <a:ext cx="5421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/>
                    <a:t> </a:t>
                  </a:r>
                  <a:r>
                    <a:rPr lang="en-US" sz="2400" b="1" u="sng" dirty="0"/>
                    <a:t>F</a:t>
                  </a:r>
                  <a:r>
                    <a:rPr lang="en-US" sz="2400" b="1" dirty="0"/>
                    <a:t> </a:t>
                  </a:r>
                  <a:endParaRPr lang="en-US" sz="2400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6248400" y="4419600"/>
                  <a:ext cx="37382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latin typeface="Symbol" pitchFamily="18" charset="2"/>
                    </a:rPr>
                    <a:t>D</a:t>
                  </a:r>
                  <a:endParaRPr lang="en-US" sz="2400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6629400" y="4267200"/>
                  <a:ext cx="3946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en-US" b="1" dirty="0"/>
                    <a:t> </a:t>
                  </a:r>
                  <a:endParaRPr lang="en-US" dirty="0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6858000" y="4114800"/>
                  <a:ext cx="64633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u="sng" dirty="0"/>
                    <a:t>3EI</a:t>
                  </a:r>
                  <a:endParaRPr lang="en-US" sz="2400" b="1" u="sng" baseline="30000" dirty="0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6934200" y="4495800"/>
                  <a:ext cx="48603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400" b="1" dirty="0"/>
                    <a:t>L</a:t>
                  </a:r>
                  <a:r>
                    <a:rPr lang="en-US" sz="2400" b="1" baseline="30000" dirty="0"/>
                    <a:t>3</a:t>
                  </a:r>
                  <a:endParaRPr lang="en-US" sz="2400" b="1" dirty="0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934200" y="3581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Stiffness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Ripp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10118</TotalTime>
  <Words>974</Words>
  <Application>Microsoft Office PowerPoint</Application>
  <PresentationFormat>On-screen Show (4:3)</PresentationFormat>
  <Paragraphs>241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PGothic</vt:lpstr>
      <vt:lpstr>Angsana New</vt:lpstr>
      <vt:lpstr>Arial</vt:lpstr>
      <vt:lpstr>Arial Unicode MS</vt:lpstr>
      <vt:lpstr>Mangal</vt:lpstr>
      <vt:lpstr>Symbol</vt:lpstr>
      <vt:lpstr>Times New Roman</vt:lpstr>
      <vt:lpstr>Wingdings</vt:lpstr>
      <vt:lpstr>Ripple</vt:lpstr>
      <vt:lpstr>Picture</vt:lpstr>
      <vt:lpstr>ENGR 10 Course Wrap-up</vt:lpstr>
      <vt:lpstr>PowerPoint Presentation</vt:lpstr>
      <vt:lpstr>Areas of study  (should include but not limited to):</vt:lpstr>
      <vt:lpstr>Areas of study  (should include but not limited to):</vt:lpstr>
      <vt:lpstr>Areas of study  (should include but not limited to):</vt:lpstr>
      <vt:lpstr>Areas of study  (should include but not limited to):</vt:lpstr>
      <vt:lpstr>What is the final value of A?</vt:lpstr>
      <vt:lpstr>What is the Stiffness of this Beam?</vt:lpstr>
      <vt:lpstr>If you increase the length of this beam what will happen to its stiffness?</vt:lpstr>
      <vt:lpstr>Double the length of this beam. What will happen to its stiffness?</vt:lpstr>
      <vt:lpstr>Consider a wind turbine design.  If you double the length of the blades, what happens to the power it produces?</vt:lpstr>
      <vt:lpstr>PowerPoint Presentation</vt:lpstr>
      <vt:lpstr>Power Calculation</vt:lpstr>
      <vt:lpstr>PowerPoint Presentation</vt:lpstr>
      <vt:lpstr>PowerPoint Presentation</vt:lpstr>
      <vt:lpstr>I have collected some data from a wind turbine test.  </vt:lpstr>
      <vt:lpstr>What is the current flowing between point 2 and point 7?</vt:lpstr>
      <vt:lpstr>What is the typical efficiency of a wind turbine?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 Jose State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E10 Course Wrap-up</dc:title>
  <dc:creator>Owner</dc:creator>
  <cp:lastModifiedBy>Ken Youssefi</cp:lastModifiedBy>
  <cp:revision>170</cp:revision>
  <dcterms:created xsi:type="dcterms:W3CDTF">2007-12-06T16:28:38Z</dcterms:created>
  <dcterms:modified xsi:type="dcterms:W3CDTF">2020-12-05T20:52:42Z</dcterms:modified>
</cp:coreProperties>
</file>